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5E28-BDA3-4FE0-B076-5748C49510D2}" type="datetimeFigureOut">
              <a:rPr lang="id-ID" smtClean="0"/>
              <a:t>09/12/2020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C4D72-40CB-442C-9EB1-784E749C4E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28308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5E28-BDA3-4FE0-B076-5748C49510D2}" type="datetimeFigureOut">
              <a:rPr lang="id-ID" smtClean="0"/>
              <a:t>09/12/2020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C4D72-40CB-442C-9EB1-784E749C4E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84517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5E28-BDA3-4FE0-B076-5748C49510D2}" type="datetimeFigureOut">
              <a:rPr lang="id-ID" smtClean="0"/>
              <a:t>09/12/2020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C4D72-40CB-442C-9EB1-784E749C4E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27907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5E28-BDA3-4FE0-B076-5748C49510D2}" type="datetimeFigureOut">
              <a:rPr lang="id-ID" smtClean="0"/>
              <a:t>09/12/2020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C4D72-40CB-442C-9EB1-784E749C4E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28014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5E28-BDA3-4FE0-B076-5748C49510D2}" type="datetimeFigureOut">
              <a:rPr lang="id-ID" smtClean="0"/>
              <a:t>09/12/2020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C4D72-40CB-442C-9EB1-784E749C4E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66115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5E28-BDA3-4FE0-B076-5748C49510D2}" type="datetimeFigureOut">
              <a:rPr lang="id-ID" smtClean="0"/>
              <a:t>09/12/2020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C4D72-40CB-442C-9EB1-784E749C4E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22463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5E28-BDA3-4FE0-B076-5748C49510D2}" type="datetimeFigureOut">
              <a:rPr lang="id-ID" smtClean="0"/>
              <a:t>09/12/2020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C4D72-40CB-442C-9EB1-784E749C4E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55583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5E28-BDA3-4FE0-B076-5748C49510D2}" type="datetimeFigureOut">
              <a:rPr lang="id-ID" smtClean="0"/>
              <a:t>09/12/2020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C4D72-40CB-442C-9EB1-784E749C4E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08561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5E28-BDA3-4FE0-B076-5748C49510D2}" type="datetimeFigureOut">
              <a:rPr lang="id-ID" smtClean="0"/>
              <a:t>09/12/2020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C4D72-40CB-442C-9EB1-784E749C4E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00807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5E28-BDA3-4FE0-B076-5748C49510D2}" type="datetimeFigureOut">
              <a:rPr lang="id-ID" smtClean="0"/>
              <a:t>09/12/2020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C4D72-40CB-442C-9EB1-784E749C4E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11654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5E28-BDA3-4FE0-B076-5748C49510D2}" type="datetimeFigureOut">
              <a:rPr lang="id-ID" smtClean="0"/>
              <a:t>09/12/2020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C4D72-40CB-442C-9EB1-784E749C4E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30630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95E28-BDA3-4FE0-B076-5748C49510D2}" type="datetimeFigureOut">
              <a:rPr lang="id-ID" smtClean="0"/>
              <a:t>09/12/2020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C4D72-40CB-442C-9EB1-784E749C4E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92927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1043608" y="3759200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>
              <a:defRPr/>
            </a:pPr>
            <a:r>
              <a:rPr lang="id-ID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Acids and Bases</a:t>
            </a:r>
          </a:p>
        </p:txBody>
      </p:sp>
      <p:pic>
        <p:nvPicPr>
          <p:cNvPr id="5" name="Picture 8" descr="CHA56038"/>
          <p:cNvPicPr>
            <a:picLocks noChangeAspect="1" noChangeArrowheads="1"/>
          </p:cNvPicPr>
          <p:nvPr/>
        </p:nvPicPr>
        <p:blipFill>
          <a:blip r:embed="rId2" cstate="print"/>
          <a:srcRect l="23511" t="19659" r="4703" b="3932"/>
          <a:stretch>
            <a:fillRect/>
          </a:stretch>
        </p:blipFill>
        <p:spPr bwMode="auto">
          <a:xfrm>
            <a:off x="0" y="-3175"/>
            <a:ext cx="2955925" cy="376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7188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/>
          <p:cNvSpPr txBox="1">
            <a:spLocks/>
          </p:cNvSpPr>
          <p:nvPr/>
        </p:nvSpPr>
        <p:spPr bwMode="auto">
          <a:xfrm>
            <a:off x="654050" y="152401"/>
            <a:ext cx="7772400" cy="685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id-ID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Weak </a:t>
            </a:r>
            <a:r>
              <a:rPr lang="id-ID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bases </a:t>
            </a:r>
            <a:endParaRPr lang="id-ID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7" name="Group 25"/>
          <p:cNvGrpSpPr>
            <a:grpSpLocks/>
          </p:cNvGrpSpPr>
          <p:nvPr/>
        </p:nvGrpSpPr>
        <p:grpSpPr bwMode="auto">
          <a:xfrm>
            <a:off x="1777099" y="1784613"/>
            <a:ext cx="5895977" cy="461963"/>
            <a:chOff x="1131" y="528"/>
            <a:chExt cx="3714" cy="291"/>
          </a:xfrm>
        </p:grpSpPr>
        <p:sp>
          <p:nvSpPr>
            <p:cNvPr id="28" name="Text Box 3"/>
            <p:cNvSpPr txBox="1">
              <a:spLocks noChangeArrowheads="1"/>
            </p:cNvSpPr>
            <p:nvPr/>
          </p:nvSpPr>
          <p:spPr bwMode="auto">
            <a:xfrm>
              <a:off x="1131" y="528"/>
              <a:ext cx="37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/>
                <a:t>NH</a:t>
              </a:r>
              <a:r>
                <a:rPr lang="en-US" sz="2400" baseline="-25000" dirty="0"/>
                <a:t>3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H</a:t>
              </a:r>
              <a:r>
                <a:rPr lang="en-US" sz="2400" baseline="-25000" dirty="0"/>
                <a:t>2</a:t>
              </a:r>
              <a:r>
                <a:rPr lang="en-US" sz="2400" dirty="0"/>
                <a:t>O (</a:t>
              </a:r>
              <a:r>
                <a:rPr lang="en-US" sz="2400" i="1" dirty="0"/>
                <a:t>l</a:t>
              </a:r>
              <a:r>
                <a:rPr lang="en-US" sz="2400" dirty="0"/>
                <a:t>)  </a:t>
              </a:r>
              <a:r>
                <a:rPr lang="id-ID" sz="2400" dirty="0" smtClean="0"/>
                <a:t>     </a:t>
              </a:r>
              <a:r>
                <a:rPr lang="en-US" sz="2400" dirty="0" smtClean="0"/>
                <a:t>        </a:t>
              </a:r>
              <a:r>
                <a:rPr lang="en-US" sz="2400" dirty="0"/>
                <a:t>NH</a:t>
              </a:r>
              <a:r>
                <a:rPr lang="en-US" sz="2400" baseline="-25000" dirty="0"/>
                <a:t>4</a:t>
              </a:r>
              <a:r>
                <a:rPr lang="en-US" sz="2400" baseline="30000" dirty="0"/>
                <a:t>+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OH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</a:t>
              </a:r>
            </a:p>
          </p:txBody>
        </p:sp>
        <p:grpSp>
          <p:nvGrpSpPr>
            <p:cNvPr id="30" name="Group 4"/>
            <p:cNvGrpSpPr>
              <a:grpSpLocks/>
            </p:cNvGrpSpPr>
            <p:nvPr/>
          </p:nvGrpSpPr>
          <p:grpSpPr bwMode="auto">
            <a:xfrm>
              <a:off x="2731" y="632"/>
              <a:ext cx="384" cy="96"/>
              <a:chOff x="4944" y="288"/>
              <a:chExt cx="384" cy="96"/>
            </a:xfrm>
          </p:grpSpPr>
          <p:sp>
            <p:nvSpPr>
              <p:cNvPr id="31" name="Line 5"/>
              <p:cNvSpPr>
                <a:spLocks noChangeShapeType="1"/>
              </p:cNvSpPr>
              <p:nvPr/>
            </p:nvSpPr>
            <p:spPr bwMode="auto">
              <a:xfrm>
                <a:off x="4944" y="288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32" name="Line 6"/>
              <p:cNvSpPr>
                <a:spLocks noChangeShapeType="1"/>
              </p:cNvSpPr>
              <p:nvPr/>
            </p:nvSpPr>
            <p:spPr bwMode="auto">
              <a:xfrm flipH="1">
                <a:off x="4944" y="384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</p:grp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1971193" y="1242332"/>
            <a:ext cx="54627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Weak Bases and Base Ionization Constants</a:t>
            </a:r>
          </a:p>
        </p:txBody>
      </p:sp>
      <p:grpSp>
        <p:nvGrpSpPr>
          <p:cNvPr id="34" name="Group 26"/>
          <p:cNvGrpSpPr>
            <a:grpSpLocks/>
          </p:cNvGrpSpPr>
          <p:nvPr/>
        </p:nvGrpSpPr>
        <p:grpSpPr bwMode="auto">
          <a:xfrm>
            <a:off x="3353124" y="2601173"/>
            <a:ext cx="2335213" cy="866776"/>
            <a:chOff x="2152" y="1440"/>
            <a:chExt cx="1471" cy="546"/>
          </a:xfrm>
        </p:grpSpPr>
        <p:sp>
          <p:nvSpPr>
            <p:cNvPr id="35" name="Text Box 13"/>
            <p:cNvSpPr txBox="1">
              <a:spLocks noChangeArrowheads="1"/>
            </p:cNvSpPr>
            <p:nvPr/>
          </p:nvSpPr>
          <p:spPr bwMode="auto">
            <a:xfrm>
              <a:off x="2152" y="1577"/>
              <a:ext cx="42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i="1"/>
                <a:t>K</a:t>
              </a:r>
              <a:r>
                <a:rPr lang="en-US" sz="2400" i="1" baseline="-25000"/>
                <a:t>b</a:t>
              </a:r>
              <a:r>
                <a:rPr lang="en-US" sz="2400"/>
                <a:t> =</a:t>
              </a:r>
              <a:endParaRPr lang="en-US" sz="2400" i="1"/>
            </a:p>
          </p:txBody>
        </p:sp>
        <p:sp>
          <p:nvSpPr>
            <p:cNvPr id="36" name="Text Box 14"/>
            <p:cNvSpPr txBox="1">
              <a:spLocks noChangeArrowheads="1"/>
            </p:cNvSpPr>
            <p:nvPr/>
          </p:nvSpPr>
          <p:spPr bwMode="auto">
            <a:xfrm>
              <a:off x="2603" y="1440"/>
              <a:ext cx="102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/>
                <a:t>[NH</a:t>
              </a:r>
              <a:r>
                <a:rPr lang="en-US" sz="2400" baseline="-25000"/>
                <a:t>4</a:t>
              </a:r>
              <a:r>
                <a:rPr lang="en-US" sz="2400" baseline="30000"/>
                <a:t>+</a:t>
              </a:r>
              <a:r>
                <a:rPr lang="en-US" sz="2400"/>
                <a:t>][OH</a:t>
              </a:r>
              <a:r>
                <a:rPr lang="en-US" sz="2400" baseline="30000"/>
                <a:t>-</a:t>
              </a:r>
              <a:r>
                <a:rPr lang="en-US" sz="2400"/>
                <a:t>]</a:t>
              </a:r>
            </a:p>
          </p:txBody>
        </p:sp>
        <p:sp>
          <p:nvSpPr>
            <p:cNvPr id="37" name="Text Box 15"/>
            <p:cNvSpPr txBox="1">
              <a:spLocks noChangeArrowheads="1"/>
            </p:cNvSpPr>
            <p:nvPr/>
          </p:nvSpPr>
          <p:spPr bwMode="auto">
            <a:xfrm>
              <a:off x="2837" y="1695"/>
              <a:ext cx="54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/>
                <a:t>[NH</a:t>
              </a:r>
              <a:r>
                <a:rPr lang="en-US" sz="2400" baseline="-25000"/>
                <a:t>3</a:t>
              </a:r>
              <a:r>
                <a:rPr lang="en-US" sz="2400"/>
                <a:t>]</a:t>
              </a:r>
            </a:p>
          </p:txBody>
        </p:sp>
        <p:sp>
          <p:nvSpPr>
            <p:cNvPr id="38" name="Line 16"/>
            <p:cNvSpPr>
              <a:spLocks noChangeShapeType="1"/>
            </p:cNvSpPr>
            <p:nvPr/>
          </p:nvSpPr>
          <p:spPr bwMode="auto">
            <a:xfrm>
              <a:off x="2640" y="1728"/>
              <a:ext cx="9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0"/>
            </a:p>
          </p:txBody>
        </p:sp>
      </p:grpSp>
      <p:sp>
        <p:nvSpPr>
          <p:cNvPr id="39" name="Text Box 17"/>
          <p:cNvSpPr txBox="1">
            <a:spLocks noChangeArrowheads="1"/>
          </p:cNvSpPr>
          <p:nvPr/>
        </p:nvSpPr>
        <p:spPr bwMode="auto">
          <a:xfrm>
            <a:off x="2341288" y="3600625"/>
            <a:ext cx="43588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/>
              <a:t>K</a:t>
            </a:r>
            <a:r>
              <a:rPr lang="en-US" sz="2400" i="1" baseline="-25000"/>
              <a:t>b</a:t>
            </a:r>
            <a:r>
              <a:rPr lang="en-US" sz="2400"/>
              <a:t> is the </a:t>
            </a:r>
            <a:r>
              <a:rPr lang="en-US" sz="2400" b="1" i="1"/>
              <a:t>base ionization constant</a:t>
            </a:r>
            <a:endParaRPr lang="en-US" sz="2400" i="1"/>
          </a:p>
        </p:txBody>
      </p:sp>
      <p:grpSp>
        <p:nvGrpSpPr>
          <p:cNvPr id="40" name="Group 18"/>
          <p:cNvGrpSpPr>
            <a:grpSpLocks/>
          </p:cNvGrpSpPr>
          <p:nvPr/>
        </p:nvGrpSpPr>
        <p:grpSpPr bwMode="auto">
          <a:xfrm>
            <a:off x="2403798" y="4570092"/>
            <a:ext cx="701675" cy="463549"/>
            <a:chOff x="806" y="3180"/>
            <a:chExt cx="442" cy="292"/>
          </a:xfrm>
        </p:grpSpPr>
        <p:sp>
          <p:nvSpPr>
            <p:cNvPr id="41" name="Text Box 19"/>
            <p:cNvSpPr txBox="1">
              <a:spLocks noChangeArrowheads="1"/>
            </p:cNvSpPr>
            <p:nvPr/>
          </p:nvSpPr>
          <p:spPr bwMode="auto">
            <a:xfrm>
              <a:off x="806" y="3181"/>
              <a:ext cx="2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i="1"/>
                <a:t>K</a:t>
              </a:r>
              <a:r>
                <a:rPr lang="en-US" sz="2400" i="1" baseline="-25000"/>
                <a:t>b</a:t>
              </a:r>
              <a:endParaRPr lang="en-US" sz="2400" i="1"/>
            </a:p>
          </p:txBody>
        </p:sp>
        <p:sp>
          <p:nvSpPr>
            <p:cNvPr id="42" name="Line 20"/>
            <p:cNvSpPr>
              <a:spLocks noChangeShapeType="1"/>
            </p:cNvSpPr>
            <p:nvPr/>
          </p:nvSpPr>
          <p:spPr bwMode="auto">
            <a:xfrm flipV="1">
              <a:off x="1248" y="3180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/>
            </a:p>
          </p:txBody>
        </p:sp>
      </p:grpSp>
      <p:grpSp>
        <p:nvGrpSpPr>
          <p:cNvPr id="43" name="Group 21"/>
          <p:cNvGrpSpPr>
            <a:grpSpLocks/>
          </p:cNvGrpSpPr>
          <p:nvPr/>
        </p:nvGrpSpPr>
        <p:grpSpPr bwMode="auto">
          <a:xfrm>
            <a:off x="4866012" y="4387537"/>
            <a:ext cx="1655763" cy="830263"/>
            <a:chOff x="2605" y="3097"/>
            <a:chExt cx="1043" cy="523"/>
          </a:xfrm>
        </p:grpSpPr>
        <p:sp>
          <p:nvSpPr>
            <p:cNvPr id="44" name="Text Box 22"/>
            <p:cNvSpPr txBox="1">
              <a:spLocks noChangeArrowheads="1"/>
            </p:cNvSpPr>
            <p:nvPr/>
          </p:nvSpPr>
          <p:spPr bwMode="auto">
            <a:xfrm>
              <a:off x="2605" y="3097"/>
              <a:ext cx="942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/>
                <a:t>weak base</a:t>
              </a:r>
            </a:p>
            <a:p>
              <a:pPr algn="ctr"/>
              <a:r>
                <a:rPr lang="en-US" sz="2400"/>
                <a:t>strength</a:t>
              </a:r>
            </a:p>
          </p:txBody>
        </p:sp>
        <p:sp>
          <p:nvSpPr>
            <p:cNvPr id="45" name="Line 23"/>
            <p:cNvSpPr>
              <a:spLocks noChangeShapeType="1"/>
            </p:cNvSpPr>
            <p:nvPr/>
          </p:nvSpPr>
          <p:spPr bwMode="auto">
            <a:xfrm flipV="1">
              <a:off x="3648" y="3212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/>
            </a:p>
          </p:txBody>
        </p:sp>
      </p:grpSp>
      <p:sp>
        <p:nvSpPr>
          <p:cNvPr id="46" name="Text Box 28"/>
          <p:cNvSpPr txBox="1">
            <a:spLocks noChangeArrowheads="1"/>
          </p:cNvSpPr>
          <p:nvPr/>
        </p:nvSpPr>
        <p:spPr bwMode="auto">
          <a:xfrm>
            <a:off x="381000" y="5412758"/>
            <a:ext cx="80930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dirty="0"/>
              <a:t>Solve weak base problems like weak acids </a:t>
            </a:r>
            <a:r>
              <a:rPr lang="en-US" sz="2400" b="1" i="1" dirty="0"/>
              <a:t>except</a:t>
            </a:r>
            <a:r>
              <a:rPr lang="en-US" sz="2400" dirty="0"/>
              <a:t> solve for [OH-] instead of [H</a:t>
            </a:r>
            <a:r>
              <a:rPr lang="en-US" sz="2400" baseline="30000" dirty="0"/>
              <a:t>+</a:t>
            </a:r>
            <a:r>
              <a:rPr lang="en-US" sz="2400" dirty="0"/>
              <a:t>].</a:t>
            </a:r>
          </a:p>
        </p:txBody>
      </p:sp>
    </p:spTree>
    <p:extLst>
      <p:ext uri="{BB962C8B-B14F-4D97-AF65-F5344CB8AC3E}">
        <p14:creationId xmlns:p14="http://schemas.microsoft.com/office/powerpoint/2010/main" val="208488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 txBox="1">
            <a:spLocks/>
          </p:cNvSpPr>
          <p:nvPr/>
        </p:nvSpPr>
        <p:spPr bwMode="auto">
          <a:xfrm>
            <a:off x="827584" y="188640"/>
            <a:ext cx="7772400" cy="685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id-ID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Acids and Bases</a:t>
            </a: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1430690" y="1105271"/>
            <a:ext cx="63223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Ionization Constants of Conjugate Acid-Base Pairs</a:t>
            </a:r>
          </a:p>
        </p:txBody>
      </p:sp>
      <p:grpSp>
        <p:nvGrpSpPr>
          <p:cNvPr id="24" name="Group 13"/>
          <p:cNvGrpSpPr>
            <a:grpSpLocks/>
          </p:cNvGrpSpPr>
          <p:nvPr/>
        </p:nvGrpSpPr>
        <p:grpSpPr bwMode="auto">
          <a:xfrm>
            <a:off x="1981200" y="1876152"/>
            <a:ext cx="3857625" cy="461963"/>
            <a:chOff x="1728" y="720"/>
            <a:chExt cx="2430" cy="291"/>
          </a:xfrm>
        </p:grpSpPr>
        <p:sp>
          <p:nvSpPr>
            <p:cNvPr id="25" name="Text Box 6"/>
            <p:cNvSpPr txBox="1">
              <a:spLocks noChangeArrowheads="1"/>
            </p:cNvSpPr>
            <p:nvPr/>
          </p:nvSpPr>
          <p:spPr bwMode="auto">
            <a:xfrm>
              <a:off x="1728" y="720"/>
              <a:ext cx="243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/>
                <a:t>HA (</a:t>
              </a:r>
              <a:r>
                <a:rPr lang="en-US" sz="2400" i="1" dirty="0" err="1" smtClean="0"/>
                <a:t>aq</a:t>
              </a:r>
              <a:r>
                <a:rPr lang="en-US" sz="2400" dirty="0" smtClean="0"/>
                <a:t>)</a:t>
              </a:r>
              <a:r>
                <a:rPr lang="id-ID" sz="2400" dirty="0" smtClean="0"/>
                <a:t> </a:t>
              </a:r>
              <a:r>
                <a:rPr lang="en-US" sz="2400" dirty="0" smtClean="0"/>
                <a:t>          </a:t>
              </a:r>
              <a:r>
                <a:rPr lang="en-US" sz="2400" dirty="0"/>
                <a:t>H</a:t>
              </a:r>
              <a:r>
                <a:rPr lang="en-US" sz="2400" baseline="30000" dirty="0"/>
                <a:t>+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A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i="1" dirty="0"/>
                <a:t>)</a:t>
              </a:r>
              <a:endParaRPr lang="en-US" sz="2400" dirty="0"/>
            </a:p>
          </p:txBody>
        </p:sp>
        <p:grpSp>
          <p:nvGrpSpPr>
            <p:cNvPr id="26" name="Group 7"/>
            <p:cNvGrpSpPr>
              <a:grpSpLocks/>
            </p:cNvGrpSpPr>
            <p:nvPr/>
          </p:nvGrpSpPr>
          <p:grpSpPr bwMode="auto">
            <a:xfrm>
              <a:off x="2410" y="823"/>
              <a:ext cx="384" cy="96"/>
              <a:chOff x="4896" y="192"/>
              <a:chExt cx="384" cy="96"/>
            </a:xfrm>
          </p:grpSpPr>
          <p:sp>
            <p:nvSpPr>
              <p:cNvPr id="47" name="Line 8"/>
              <p:cNvSpPr>
                <a:spLocks noChangeShapeType="1"/>
              </p:cNvSpPr>
              <p:nvPr/>
            </p:nvSpPr>
            <p:spPr bwMode="auto">
              <a:xfrm>
                <a:off x="4896" y="192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48" name="Line 9"/>
              <p:cNvSpPr>
                <a:spLocks noChangeShapeType="1"/>
              </p:cNvSpPr>
              <p:nvPr/>
            </p:nvSpPr>
            <p:spPr bwMode="auto">
              <a:xfrm flipH="1">
                <a:off x="4896" y="288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</p:grpSp>
      <p:grpSp>
        <p:nvGrpSpPr>
          <p:cNvPr id="49" name="Group 19"/>
          <p:cNvGrpSpPr>
            <a:grpSpLocks/>
          </p:cNvGrpSpPr>
          <p:nvPr/>
        </p:nvGrpSpPr>
        <p:grpSpPr bwMode="auto">
          <a:xfrm>
            <a:off x="1143000" y="2485753"/>
            <a:ext cx="5345114" cy="461963"/>
            <a:chOff x="1728" y="1056"/>
            <a:chExt cx="3367" cy="291"/>
          </a:xfrm>
        </p:grpSpPr>
        <p:sp>
          <p:nvSpPr>
            <p:cNvPr id="50" name="Text Box 15"/>
            <p:cNvSpPr txBox="1">
              <a:spLocks noChangeArrowheads="1"/>
            </p:cNvSpPr>
            <p:nvPr/>
          </p:nvSpPr>
          <p:spPr bwMode="auto">
            <a:xfrm>
              <a:off x="1728" y="1056"/>
              <a:ext cx="336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/>
                <a:t>A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H</a:t>
              </a:r>
              <a:r>
                <a:rPr lang="en-US" sz="2400" baseline="-25000" dirty="0"/>
                <a:t>2</a:t>
              </a:r>
              <a:r>
                <a:rPr lang="en-US" sz="2400" dirty="0"/>
                <a:t>O (</a:t>
              </a:r>
              <a:r>
                <a:rPr lang="en-US" sz="2400" i="1" dirty="0"/>
                <a:t>l</a:t>
              </a:r>
              <a:r>
                <a:rPr lang="en-US" sz="2400" dirty="0"/>
                <a:t>)  </a:t>
              </a:r>
              <a:r>
                <a:rPr lang="id-ID" sz="2400" dirty="0" smtClean="0"/>
                <a:t>     </a:t>
              </a:r>
              <a:r>
                <a:rPr lang="en-US" sz="2400" dirty="0" smtClean="0"/>
                <a:t>       </a:t>
              </a:r>
              <a:r>
                <a:rPr lang="en-US" sz="2400" dirty="0"/>
                <a:t>OH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HA (</a:t>
              </a:r>
              <a:r>
                <a:rPr lang="en-US" sz="2400" i="1" dirty="0" err="1"/>
                <a:t>aq</a:t>
              </a:r>
              <a:r>
                <a:rPr lang="en-US" sz="2400" i="1" dirty="0"/>
                <a:t>)</a:t>
              </a:r>
              <a:endParaRPr lang="en-US" sz="2400" dirty="0"/>
            </a:p>
          </p:txBody>
        </p:sp>
        <p:grpSp>
          <p:nvGrpSpPr>
            <p:cNvPr id="51" name="Group 16"/>
            <p:cNvGrpSpPr>
              <a:grpSpLocks/>
            </p:cNvGrpSpPr>
            <p:nvPr/>
          </p:nvGrpSpPr>
          <p:grpSpPr bwMode="auto">
            <a:xfrm>
              <a:off x="3120" y="1160"/>
              <a:ext cx="384" cy="96"/>
              <a:chOff x="4896" y="192"/>
              <a:chExt cx="384" cy="96"/>
            </a:xfrm>
          </p:grpSpPr>
          <p:sp>
            <p:nvSpPr>
              <p:cNvPr id="52" name="Line 17"/>
              <p:cNvSpPr>
                <a:spLocks noChangeShapeType="1"/>
              </p:cNvSpPr>
              <p:nvPr/>
            </p:nvSpPr>
            <p:spPr bwMode="auto">
              <a:xfrm>
                <a:off x="4896" y="192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53" name="Line 18"/>
              <p:cNvSpPr>
                <a:spLocks noChangeShapeType="1"/>
              </p:cNvSpPr>
              <p:nvPr/>
            </p:nvSpPr>
            <p:spPr bwMode="auto">
              <a:xfrm flipH="1">
                <a:off x="4896" y="288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</p:grpSp>
      <p:sp>
        <p:nvSpPr>
          <p:cNvPr id="54" name="Text Box 20"/>
          <p:cNvSpPr txBox="1">
            <a:spLocks noChangeArrowheads="1"/>
          </p:cNvSpPr>
          <p:nvPr/>
        </p:nvSpPr>
        <p:spPr bwMode="auto">
          <a:xfrm>
            <a:off x="6815138" y="1876151"/>
            <a:ext cx="444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/>
              <a:t>K</a:t>
            </a:r>
            <a:r>
              <a:rPr lang="en-US" sz="2400" i="1" baseline="-25000"/>
              <a:t>a</a:t>
            </a:r>
            <a:endParaRPr lang="en-US" sz="2400" i="1"/>
          </a:p>
        </p:txBody>
      </p:sp>
      <p:sp>
        <p:nvSpPr>
          <p:cNvPr id="55" name="Text Box 21"/>
          <p:cNvSpPr txBox="1">
            <a:spLocks noChangeArrowheads="1"/>
          </p:cNvSpPr>
          <p:nvPr/>
        </p:nvSpPr>
        <p:spPr bwMode="auto">
          <a:xfrm>
            <a:off x="6807200" y="2485751"/>
            <a:ext cx="4507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/>
              <a:t>K</a:t>
            </a:r>
            <a:r>
              <a:rPr lang="en-US" sz="2400" i="1" baseline="-25000"/>
              <a:t>b</a:t>
            </a:r>
            <a:endParaRPr lang="en-US" sz="2400" i="1"/>
          </a:p>
        </p:txBody>
      </p:sp>
      <p:sp>
        <p:nvSpPr>
          <p:cNvPr id="56" name="Line 22"/>
          <p:cNvSpPr>
            <a:spLocks noChangeShapeType="1"/>
          </p:cNvSpPr>
          <p:nvPr/>
        </p:nvSpPr>
        <p:spPr bwMode="auto">
          <a:xfrm>
            <a:off x="1066800" y="2942951"/>
            <a:ext cx="541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/>
          </a:p>
        </p:txBody>
      </p:sp>
      <p:sp>
        <p:nvSpPr>
          <p:cNvPr id="57" name="Line 23"/>
          <p:cNvSpPr>
            <a:spLocks noChangeShapeType="1"/>
          </p:cNvSpPr>
          <p:nvPr/>
        </p:nvSpPr>
        <p:spPr bwMode="auto">
          <a:xfrm flipV="1">
            <a:off x="5029200" y="1952351"/>
            <a:ext cx="3810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/>
          </a:p>
        </p:txBody>
      </p:sp>
      <p:sp>
        <p:nvSpPr>
          <p:cNvPr id="58" name="Line 24"/>
          <p:cNvSpPr>
            <a:spLocks noChangeShapeType="1"/>
          </p:cNvSpPr>
          <p:nvPr/>
        </p:nvSpPr>
        <p:spPr bwMode="auto">
          <a:xfrm flipV="1">
            <a:off x="1143000" y="2485751"/>
            <a:ext cx="3810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/>
          </a:p>
        </p:txBody>
      </p:sp>
      <p:sp>
        <p:nvSpPr>
          <p:cNvPr id="59" name="Line 25"/>
          <p:cNvSpPr>
            <a:spLocks noChangeShapeType="1"/>
          </p:cNvSpPr>
          <p:nvPr/>
        </p:nvSpPr>
        <p:spPr bwMode="auto">
          <a:xfrm flipV="1">
            <a:off x="2057400" y="1952351"/>
            <a:ext cx="3810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/>
          </a:p>
        </p:txBody>
      </p:sp>
      <p:sp>
        <p:nvSpPr>
          <p:cNvPr id="60" name="Line 26"/>
          <p:cNvSpPr>
            <a:spLocks noChangeShapeType="1"/>
          </p:cNvSpPr>
          <p:nvPr/>
        </p:nvSpPr>
        <p:spPr bwMode="auto">
          <a:xfrm flipV="1">
            <a:off x="5461000" y="2511151"/>
            <a:ext cx="3810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/>
          </a:p>
        </p:txBody>
      </p:sp>
      <p:grpSp>
        <p:nvGrpSpPr>
          <p:cNvPr id="61" name="Group 27"/>
          <p:cNvGrpSpPr>
            <a:grpSpLocks/>
          </p:cNvGrpSpPr>
          <p:nvPr/>
        </p:nvGrpSpPr>
        <p:grpSpPr bwMode="auto">
          <a:xfrm>
            <a:off x="1820863" y="3095357"/>
            <a:ext cx="4165601" cy="461963"/>
            <a:chOff x="518" y="3289"/>
            <a:chExt cx="2624" cy="291"/>
          </a:xfrm>
        </p:grpSpPr>
        <p:sp>
          <p:nvSpPr>
            <p:cNvPr id="62" name="Line 28"/>
            <p:cNvSpPr>
              <a:spLocks noChangeShapeType="1"/>
            </p:cNvSpPr>
            <p:nvPr/>
          </p:nvSpPr>
          <p:spPr bwMode="auto">
            <a:xfrm>
              <a:off x="1216" y="3392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63" name="Line 29"/>
            <p:cNvSpPr>
              <a:spLocks noChangeShapeType="1"/>
            </p:cNvSpPr>
            <p:nvPr/>
          </p:nvSpPr>
          <p:spPr bwMode="auto">
            <a:xfrm flipH="1">
              <a:off x="1216" y="3488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64" name="Text Box 30"/>
            <p:cNvSpPr txBox="1">
              <a:spLocks noChangeArrowheads="1"/>
            </p:cNvSpPr>
            <p:nvPr/>
          </p:nvSpPr>
          <p:spPr bwMode="auto">
            <a:xfrm>
              <a:off x="518" y="3289"/>
              <a:ext cx="262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/>
                <a:t>H</a:t>
              </a:r>
              <a:r>
                <a:rPr lang="en-US" sz="2400" baseline="-25000" dirty="0"/>
                <a:t>2</a:t>
              </a:r>
              <a:r>
                <a:rPr lang="en-US" sz="2400" dirty="0"/>
                <a:t>O (</a:t>
              </a:r>
              <a:r>
                <a:rPr lang="en-US" sz="2400" i="1" dirty="0"/>
                <a:t>l</a:t>
              </a:r>
              <a:r>
                <a:rPr lang="en-US" sz="2400" dirty="0"/>
                <a:t>)  </a:t>
              </a:r>
              <a:r>
                <a:rPr lang="id-ID" sz="2400" dirty="0" smtClean="0"/>
                <a:t>    </a:t>
              </a:r>
              <a:r>
                <a:rPr lang="en-US" sz="2400" dirty="0" smtClean="0"/>
                <a:t>        </a:t>
              </a:r>
              <a:r>
                <a:rPr lang="en-US" sz="2400" dirty="0"/>
                <a:t>H</a:t>
              </a:r>
              <a:r>
                <a:rPr lang="en-US" sz="2400" baseline="30000" dirty="0"/>
                <a:t>+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OH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</a:t>
              </a:r>
            </a:p>
          </p:txBody>
        </p:sp>
      </p:grpSp>
      <p:sp>
        <p:nvSpPr>
          <p:cNvPr id="65" name="Text Box 31"/>
          <p:cNvSpPr txBox="1">
            <a:spLocks noChangeArrowheads="1"/>
          </p:cNvSpPr>
          <p:nvPr/>
        </p:nvSpPr>
        <p:spPr bwMode="auto">
          <a:xfrm>
            <a:off x="6815138" y="3095351"/>
            <a:ext cx="4781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/>
              <a:t>K</a:t>
            </a:r>
            <a:r>
              <a:rPr lang="en-US" sz="2400" i="1" baseline="-25000"/>
              <a:t>w</a:t>
            </a:r>
            <a:endParaRPr lang="en-US" sz="2400" i="1"/>
          </a:p>
        </p:txBody>
      </p:sp>
      <p:sp>
        <p:nvSpPr>
          <p:cNvPr id="66" name="Text Box 32"/>
          <p:cNvSpPr txBox="1">
            <a:spLocks noChangeArrowheads="1"/>
          </p:cNvSpPr>
          <p:nvPr/>
        </p:nvSpPr>
        <p:spPr bwMode="auto">
          <a:xfrm>
            <a:off x="3695700" y="3933551"/>
            <a:ext cx="1480021" cy="646331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2880" tIns="137160" rIns="182880" bIns="137160">
            <a:spAutoFit/>
          </a:bodyPr>
          <a:lstStyle/>
          <a:p>
            <a:r>
              <a:rPr lang="en-US" sz="2400" i="1"/>
              <a:t>K</a:t>
            </a:r>
            <a:r>
              <a:rPr lang="en-US" sz="2400" i="1" baseline="-25000"/>
              <a:t>a</a:t>
            </a:r>
            <a:r>
              <a:rPr lang="en-US" sz="2400" i="1"/>
              <a:t>K</a:t>
            </a:r>
            <a:r>
              <a:rPr lang="en-US" sz="2400" i="1" baseline="-25000"/>
              <a:t>b</a:t>
            </a:r>
            <a:r>
              <a:rPr lang="en-US" sz="2400"/>
              <a:t> = </a:t>
            </a:r>
            <a:r>
              <a:rPr lang="en-US" sz="2400" i="1"/>
              <a:t>K</a:t>
            </a:r>
            <a:r>
              <a:rPr lang="en-US" sz="2400" i="1" baseline="-25000"/>
              <a:t>w</a:t>
            </a:r>
            <a:endParaRPr lang="en-US" sz="2400" i="1"/>
          </a:p>
        </p:txBody>
      </p:sp>
      <p:sp>
        <p:nvSpPr>
          <p:cNvPr id="67" name="Text Box 33"/>
          <p:cNvSpPr txBox="1">
            <a:spLocks noChangeArrowheads="1"/>
          </p:cNvSpPr>
          <p:nvPr/>
        </p:nvSpPr>
        <p:spPr bwMode="auto">
          <a:xfrm>
            <a:off x="2396748" y="4785777"/>
            <a:ext cx="43917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u="sng"/>
              <a:t>Weak Acid and Its Conjugate Base</a:t>
            </a:r>
          </a:p>
        </p:txBody>
      </p:sp>
      <p:grpSp>
        <p:nvGrpSpPr>
          <p:cNvPr id="68" name="Group 39"/>
          <p:cNvGrpSpPr>
            <a:grpSpLocks/>
          </p:cNvGrpSpPr>
          <p:nvPr/>
        </p:nvGrpSpPr>
        <p:grpSpPr bwMode="auto">
          <a:xfrm>
            <a:off x="2492375" y="5477651"/>
            <a:ext cx="1235075" cy="879476"/>
            <a:chOff x="758" y="3296"/>
            <a:chExt cx="778" cy="554"/>
          </a:xfrm>
        </p:grpSpPr>
        <p:sp>
          <p:nvSpPr>
            <p:cNvPr id="69" name="Text Box 34"/>
            <p:cNvSpPr txBox="1">
              <a:spLocks noChangeArrowheads="1"/>
            </p:cNvSpPr>
            <p:nvPr/>
          </p:nvSpPr>
          <p:spPr bwMode="auto">
            <a:xfrm>
              <a:off x="758" y="3433"/>
              <a:ext cx="46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i="1"/>
                <a:t>K</a:t>
              </a:r>
              <a:r>
                <a:rPr lang="en-US" sz="2400" i="1" baseline="-25000"/>
                <a:t>a</a:t>
              </a:r>
              <a:r>
                <a:rPr lang="en-US" sz="2400" i="1"/>
                <a:t> </a:t>
              </a:r>
              <a:r>
                <a:rPr lang="en-US" sz="2400"/>
                <a:t>= </a:t>
              </a:r>
              <a:endParaRPr lang="en-US" sz="2400" i="1"/>
            </a:p>
          </p:txBody>
        </p:sp>
        <p:grpSp>
          <p:nvGrpSpPr>
            <p:cNvPr id="70" name="Group 38"/>
            <p:cNvGrpSpPr>
              <a:grpSpLocks/>
            </p:cNvGrpSpPr>
            <p:nvPr/>
          </p:nvGrpSpPr>
          <p:grpSpPr bwMode="auto">
            <a:xfrm>
              <a:off x="1200" y="3296"/>
              <a:ext cx="336" cy="554"/>
              <a:chOff x="2024" y="3337"/>
              <a:chExt cx="336" cy="554"/>
            </a:xfrm>
          </p:grpSpPr>
          <p:sp>
            <p:nvSpPr>
              <p:cNvPr id="71" name="Text Box 35"/>
              <p:cNvSpPr txBox="1">
                <a:spLocks noChangeArrowheads="1"/>
              </p:cNvSpPr>
              <p:nvPr/>
            </p:nvSpPr>
            <p:spPr bwMode="auto">
              <a:xfrm>
                <a:off x="2035" y="3337"/>
                <a:ext cx="301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 i="1"/>
                  <a:t>K</a:t>
                </a:r>
                <a:r>
                  <a:rPr lang="en-US" sz="2400" i="1" baseline="-25000"/>
                  <a:t>w</a:t>
                </a:r>
                <a:endParaRPr lang="en-US" sz="2400" i="1"/>
              </a:p>
            </p:txBody>
          </p:sp>
          <p:sp>
            <p:nvSpPr>
              <p:cNvPr id="72" name="Text Box 36"/>
              <p:cNvSpPr txBox="1">
                <a:spLocks noChangeArrowheads="1"/>
              </p:cNvSpPr>
              <p:nvPr/>
            </p:nvSpPr>
            <p:spPr bwMode="auto">
              <a:xfrm>
                <a:off x="2024" y="3600"/>
                <a:ext cx="284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 i="1"/>
                  <a:t>K</a:t>
                </a:r>
                <a:r>
                  <a:rPr lang="en-US" sz="2400" i="1" baseline="-25000"/>
                  <a:t>b</a:t>
                </a:r>
                <a:endParaRPr lang="en-US" sz="2400" i="1"/>
              </a:p>
            </p:txBody>
          </p:sp>
          <p:sp>
            <p:nvSpPr>
              <p:cNvPr id="73" name="Line 37"/>
              <p:cNvSpPr>
                <a:spLocks noChangeShapeType="1"/>
              </p:cNvSpPr>
              <p:nvPr/>
            </p:nvSpPr>
            <p:spPr bwMode="auto">
              <a:xfrm>
                <a:off x="2024" y="3632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</p:grpSp>
      <p:grpSp>
        <p:nvGrpSpPr>
          <p:cNvPr id="74" name="Group 40"/>
          <p:cNvGrpSpPr>
            <a:grpSpLocks/>
          </p:cNvGrpSpPr>
          <p:nvPr/>
        </p:nvGrpSpPr>
        <p:grpSpPr bwMode="auto">
          <a:xfrm>
            <a:off x="5219700" y="5477651"/>
            <a:ext cx="1235075" cy="879476"/>
            <a:chOff x="758" y="3296"/>
            <a:chExt cx="778" cy="554"/>
          </a:xfrm>
        </p:grpSpPr>
        <p:sp>
          <p:nvSpPr>
            <p:cNvPr id="75" name="Text Box 41"/>
            <p:cNvSpPr txBox="1">
              <a:spLocks noChangeArrowheads="1"/>
            </p:cNvSpPr>
            <p:nvPr/>
          </p:nvSpPr>
          <p:spPr bwMode="auto">
            <a:xfrm>
              <a:off x="758" y="3433"/>
              <a:ext cx="46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i="1"/>
                <a:t>K</a:t>
              </a:r>
              <a:r>
                <a:rPr lang="en-US" sz="2400" i="1" baseline="-25000"/>
                <a:t>b</a:t>
              </a:r>
              <a:r>
                <a:rPr lang="en-US" sz="2400" i="1"/>
                <a:t> </a:t>
              </a:r>
              <a:r>
                <a:rPr lang="en-US" sz="2400"/>
                <a:t>= </a:t>
              </a:r>
              <a:endParaRPr lang="en-US" sz="2400" i="1"/>
            </a:p>
          </p:txBody>
        </p:sp>
        <p:grpSp>
          <p:nvGrpSpPr>
            <p:cNvPr id="76" name="Group 42"/>
            <p:cNvGrpSpPr>
              <a:grpSpLocks/>
            </p:cNvGrpSpPr>
            <p:nvPr/>
          </p:nvGrpSpPr>
          <p:grpSpPr bwMode="auto">
            <a:xfrm>
              <a:off x="1200" y="3296"/>
              <a:ext cx="336" cy="554"/>
              <a:chOff x="2024" y="3337"/>
              <a:chExt cx="336" cy="554"/>
            </a:xfrm>
          </p:grpSpPr>
          <p:sp>
            <p:nvSpPr>
              <p:cNvPr id="77" name="Text Box 43"/>
              <p:cNvSpPr txBox="1">
                <a:spLocks noChangeArrowheads="1"/>
              </p:cNvSpPr>
              <p:nvPr/>
            </p:nvSpPr>
            <p:spPr bwMode="auto">
              <a:xfrm>
                <a:off x="2035" y="3337"/>
                <a:ext cx="301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 i="1"/>
                  <a:t>K</a:t>
                </a:r>
                <a:r>
                  <a:rPr lang="en-US" sz="2400" i="1" baseline="-25000"/>
                  <a:t>w</a:t>
                </a:r>
                <a:endParaRPr lang="en-US" sz="2400" i="1"/>
              </a:p>
            </p:txBody>
          </p:sp>
          <p:sp>
            <p:nvSpPr>
              <p:cNvPr id="78" name="Text Box 44"/>
              <p:cNvSpPr txBox="1">
                <a:spLocks noChangeArrowheads="1"/>
              </p:cNvSpPr>
              <p:nvPr/>
            </p:nvSpPr>
            <p:spPr bwMode="auto">
              <a:xfrm>
                <a:off x="2024" y="3600"/>
                <a:ext cx="280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 i="1"/>
                  <a:t>K</a:t>
                </a:r>
                <a:r>
                  <a:rPr lang="en-US" sz="2400" i="1" baseline="-25000"/>
                  <a:t>a</a:t>
                </a:r>
                <a:endParaRPr lang="en-US" sz="2400" i="1"/>
              </a:p>
            </p:txBody>
          </p:sp>
          <p:sp>
            <p:nvSpPr>
              <p:cNvPr id="79" name="Line 45"/>
              <p:cNvSpPr>
                <a:spLocks noChangeShapeType="1"/>
              </p:cNvSpPr>
              <p:nvPr/>
            </p:nvSpPr>
            <p:spPr bwMode="auto">
              <a:xfrm>
                <a:off x="2024" y="3632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5192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 txBox="1">
            <a:spLocks/>
          </p:cNvSpPr>
          <p:nvPr/>
        </p:nvSpPr>
        <p:spPr bwMode="auto">
          <a:xfrm>
            <a:off x="827584" y="188640"/>
            <a:ext cx="7772400" cy="685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id-ID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salts</a:t>
            </a:r>
            <a:endParaRPr lang="id-ID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 Box 3"/>
          <p:cNvSpPr txBox="1">
            <a:spLocks noChangeArrowheads="1"/>
          </p:cNvSpPr>
          <p:nvPr/>
        </p:nvSpPr>
        <p:spPr bwMode="auto">
          <a:xfrm>
            <a:off x="152400" y="914400"/>
            <a:ext cx="480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/>
              <a:t>Neutral Solutions:</a:t>
            </a:r>
          </a:p>
        </p:txBody>
      </p:sp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685800" y="1447800"/>
            <a:ext cx="7772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Salts containing an alkali metal or alkaline earth metal ion (except Be</a:t>
            </a:r>
            <a:r>
              <a:rPr lang="en-US" sz="2400" baseline="30000"/>
              <a:t>2+</a:t>
            </a:r>
            <a:r>
              <a:rPr lang="en-US" sz="2400"/>
              <a:t>) </a:t>
            </a:r>
            <a:r>
              <a:rPr lang="en-US" sz="2400" b="1"/>
              <a:t>and</a:t>
            </a:r>
            <a:r>
              <a:rPr lang="en-US" sz="2400"/>
              <a:t> the conjugate base of a </a:t>
            </a:r>
            <a:r>
              <a:rPr lang="en-US" sz="2400" b="1"/>
              <a:t>strong</a:t>
            </a:r>
            <a:r>
              <a:rPr lang="en-US" sz="2400"/>
              <a:t> acid (</a:t>
            </a:r>
            <a:r>
              <a:rPr lang="en-US" sz="2400" i="1"/>
              <a:t>e.g.</a:t>
            </a:r>
            <a:r>
              <a:rPr lang="en-US" sz="2400"/>
              <a:t> Cl</a:t>
            </a:r>
            <a:r>
              <a:rPr lang="en-US" sz="2400" baseline="30000"/>
              <a:t>-</a:t>
            </a:r>
            <a:r>
              <a:rPr lang="en-US" sz="2400"/>
              <a:t>, Br</a:t>
            </a:r>
            <a:r>
              <a:rPr lang="en-US" sz="2400" baseline="30000"/>
              <a:t>-</a:t>
            </a:r>
            <a:r>
              <a:rPr lang="en-US" sz="2400"/>
              <a:t>, and NO</a:t>
            </a:r>
            <a:r>
              <a:rPr lang="en-US" sz="2400" baseline="-25000"/>
              <a:t>3</a:t>
            </a:r>
            <a:r>
              <a:rPr lang="en-US" sz="2400" baseline="30000"/>
              <a:t>-</a:t>
            </a:r>
            <a:r>
              <a:rPr lang="en-US" sz="2400"/>
              <a:t>).</a:t>
            </a:r>
          </a:p>
        </p:txBody>
      </p:sp>
      <p:grpSp>
        <p:nvGrpSpPr>
          <p:cNvPr id="42" name="Group 11"/>
          <p:cNvGrpSpPr>
            <a:grpSpLocks/>
          </p:cNvGrpSpPr>
          <p:nvPr/>
        </p:nvGrpSpPr>
        <p:grpSpPr bwMode="auto">
          <a:xfrm>
            <a:off x="2312988" y="2632078"/>
            <a:ext cx="4521201" cy="706438"/>
            <a:chOff x="1457" y="1904"/>
            <a:chExt cx="2848" cy="445"/>
          </a:xfrm>
        </p:grpSpPr>
        <p:sp>
          <p:nvSpPr>
            <p:cNvPr id="43" name="Text Box 6"/>
            <p:cNvSpPr txBox="1">
              <a:spLocks noChangeArrowheads="1"/>
            </p:cNvSpPr>
            <p:nvPr/>
          </p:nvSpPr>
          <p:spPr bwMode="auto">
            <a:xfrm>
              <a:off x="1457" y="2058"/>
              <a:ext cx="284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 err="1"/>
                <a:t>NaCl</a:t>
              </a:r>
              <a:r>
                <a:rPr lang="en-US" sz="2400" dirty="0"/>
                <a:t> (</a:t>
              </a:r>
              <a:r>
                <a:rPr lang="en-US" sz="2400" i="1" dirty="0"/>
                <a:t>s</a:t>
              </a:r>
              <a:r>
                <a:rPr lang="en-US" sz="2400" dirty="0" smtClean="0"/>
                <a:t>)</a:t>
              </a:r>
              <a:r>
                <a:rPr lang="id-ID" sz="2400" dirty="0" smtClean="0"/>
                <a:t>    </a:t>
              </a:r>
              <a:r>
                <a:rPr lang="en-US" sz="2400" dirty="0" smtClean="0">
                  <a:latin typeface="Times New Roman" pitchFamily="18" charset="0"/>
                </a:rPr>
                <a:t>            </a:t>
              </a:r>
              <a:r>
                <a:rPr lang="en-US" sz="2400" dirty="0"/>
                <a:t>Na</a:t>
              </a:r>
              <a:r>
                <a:rPr lang="en-US" sz="2400" baseline="30000" dirty="0"/>
                <a:t>+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</a:t>
              </a:r>
              <a:r>
                <a:rPr lang="en-US" sz="2400" dirty="0" err="1"/>
                <a:t>Cl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</a:t>
              </a:r>
            </a:p>
          </p:txBody>
        </p:sp>
        <p:sp>
          <p:nvSpPr>
            <p:cNvPr id="44" name="Line 7"/>
            <p:cNvSpPr>
              <a:spLocks noChangeShapeType="1"/>
            </p:cNvSpPr>
            <p:nvPr/>
          </p:nvSpPr>
          <p:spPr bwMode="auto">
            <a:xfrm>
              <a:off x="2208" y="2210"/>
              <a:ext cx="4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45" name="Text Box 8"/>
            <p:cNvSpPr txBox="1">
              <a:spLocks noChangeArrowheads="1"/>
            </p:cNvSpPr>
            <p:nvPr/>
          </p:nvSpPr>
          <p:spPr bwMode="auto">
            <a:xfrm>
              <a:off x="2234" y="1904"/>
              <a:ext cx="43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/>
                <a:t>H</a:t>
              </a:r>
              <a:r>
                <a:rPr lang="en-US" sz="2400" baseline="-25000" dirty="0"/>
                <a:t>2</a:t>
              </a:r>
              <a:r>
                <a:rPr lang="en-US" sz="2400" dirty="0"/>
                <a:t>O</a:t>
              </a:r>
            </a:p>
          </p:txBody>
        </p:sp>
      </p:grpSp>
      <p:sp>
        <p:nvSpPr>
          <p:cNvPr id="46" name="Text Box 9"/>
          <p:cNvSpPr txBox="1">
            <a:spLocks noChangeArrowheads="1"/>
          </p:cNvSpPr>
          <p:nvPr/>
        </p:nvSpPr>
        <p:spPr bwMode="auto">
          <a:xfrm>
            <a:off x="152400" y="3505200"/>
            <a:ext cx="480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/>
              <a:t>Basic Solutions:</a:t>
            </a:r>
          </a:p>
        </p:txBody>
      </p:sp>
      <p:sp>
        <p:nvSpPr>
          <p:cNvPr id="80" name="Text Box 10"/>
          <p:cNvSpPr txBox="1">
            <a:spLocks noChangeArrowheads="1"/>
          </p:cNvSpPr>
          <p:nvPr/>
        </p:nvSpPr>
        <p:spPr bwMode="auto">
          <a:xfrm>
            <a:off x="685800" y="40386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Salts derived from a strong base </a:t>
            </a:r>
            <a:r>
              <a:rPr lang="en-US" sz="2400" b="1"/>
              <a:t>and</a:t>
            </a:r>
            <a:r>
              <a:rPr lang="en-US" sz="2400"/>
              <a:t> a </a:t>
            </a:r>
            <a:r>
              <a:rPr lang="en-US" sz="2400" b="1"/>
              <a:t>weak</a:t>
            </a:r>
            <a:r>
              <a:rPr lang="en-US" sz="2400"/>
              <a:t> acid.</a:t>
            </a:r>
          </a:p>
        </p:txBody>
      </p:sp>
      <p:grpSp>
        <p:nvGrpSpPr>
          <p:cNvPr id="81" name="Group 25"/>
          <p:cNvGrpSpPr>
            <a:grpSpLocks/>
          </p:cNvGrpSpPr>
          <p:nvPr/>
        </p:nvGrpSpPr>
        <p:grpSpPr bwMode="auto">
          <a:xfrm>
            <a:off x="1066800" y="4560894"/>
            <a:ext cx="6564314" cy="682626"/>
            <a:chOff x="672" y="2681"/>
            <a:chExt cx="4135" cy="430"/>
          </a:xfrm>
        </p:grpSpPr>
        <p:sp>
          <p:nvSpPr>
            <p:cNvPr id="82" name="Text Box 13"/>
            <p:cNvSpPr txBox="1">
              <a:spLocks noChangeArrowheads="1"/>
            </p:cNvSpPr>
            <p:nvPr/>
          </p:nvSpPr>
          <p:spPr bwMode="auto">
            <a:xfrm>
              <a:off x="672" y="2820"/>
              <a:ext cx="413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/>
                <a:t>NaCH</a:t>
              </a:r>
              <a:r>
                <a:rPr lang="en-US" sz="2400" baseline="-25000" dirty="0"/>
                <a:t>3</a:t>
              </a:r>
              <a:r>
                <a:rPr lang="en-US" sz="2400" dirty="0"/>
                <a:t>COOH (</a:t>
              </a:r>
              <a:r>
                <a:rPr lang="en-US" sz="2400" i="1" dirty="0"/>
                <a:t>s</a:t>
              </a:r>
              <a:r>
                <a:rPr lang="en-US" sz="2400" dirty="0"/>
                <a:t>)</a:t>
              </a:r>
              <a:r>
                <a:rPr lang="en-US" sz="2400" dirty="0">
                  <a:latin typeface="Times New Roman" pitchFamily="18" charset="0"/>
                </a:rPr>
                <a:t>   </a:t>
              </a:r>
              <a:r>
                <a:rPr lang="id-ID" sz="2400" dirty="0" smtClean="0">
                  <a:latin typeface="Times New Roman" pitchFamily="18" charset="0"/>
                </a:rPr>
                <a:t>       </a:t>
              </a:r>
              <a:r>
                <a:rPr lang="en-US" sz="2400" dirty="0" smtClean="0">
                  <a:latin typeface="Times New Roman" pitchFamily="18" charset="0"/>
                </a:rPr>
                <a:t>         </a:t>
              </a:r>
              <a:r>
                <a:rPr lang="en-US" sz="2400" dirty="0"/>
                <a:t>Na</a:t>
              </a:r>
              <a:r>
                <a:rPr lang="en-US" sz="2400" baseline="30000" dirty="0"/>
                <a:t>+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CH</a:t>
              </a:r>
              <a:r>
                <a:rPr lang="en-US" sz="2400" baseline="-25000" dirty="0"/>
                <a:t>3</a:t>
              </a:r>
              <a:r>
                <a:rPr lang="en-US" sz="2400" dirty="0"/>
                <a:t>COO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</a:t>
              </a:r>
            </a:p>
          </p:txBody>
        </p:sp>
        <p:sp>
          <p:nvSpPr>
            <p:cNvPr id="83" name="Line 14"/>
            <p:cNvSpPr>
              <a:spLocks noChangeShapeType="1"/>
            </p:cNvSpPr>
            <p:nvPr/>
          </p:nvSpPr>
          <p:spPr bwMode="auto">
            <a:xfrm>
              <a:off x="2240" y="2972"/>
              <a:ext cx="4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84" name="Text Box 15"/>
            <p:cNvSpPr txBox="1">
              <a:spLocks noChangeArrowheads="1"/>
            </p:cNvSpPr>
            <p:nvPr/>
          </p:nvSpPr>
          <p:spPr bwMode="auto">
            <a:xfrm>
              <a:off x="2234" y="2681"/>
              <a:ext cx="43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/>
                <a:t>H</a:t>
              </a:r>
              <a:r>
                <a:rPr lang="en-US" sz="2400" baseline="-25000" dirty="0"/>
                <a:t>2</a:t>
              </a:r>
              <a:r>
                <a:rPr lang="en-US" sz="2400" dirty="0"/>
                <a:t>O</a:t>
              </a:r>
            </a:p>
          </p:txBody>
        </p:sp>
      </p:grpSp>
      <p:grpSp>
        <p:nvGrpSpPr>
          <p:cNvPr id="85" name="Group 22"/>
          <p:cNvGrpSpPr>
            <a:grpSpLocks/>
          </p:cNvGrpSpPr>
          <p:nvPr/>
        </p:nvGrpSpPr>
        <p:grpSpPr bwMode="auto">
          <a:xfrm>
            <a:off x="859167" y="5543556"/>
            <a:ext cx="7319964" cy="461963"/>
            <a:chOff x="520" y="3744"/>
            <a:chExt cx="4611" cy="291"/>
          </a:xfrm>
        </p:grpSpPr>
        <p:sp>
          <p:nvSpPr>
            <p:cNvPr id="86" name="Text Box 18"/>
            <p:cNvSpPr txBox="1">
              <a:spLocks noChangeArrowheads="1"/>
            </p:cNvSpPr>
            <p:nvPr/>
          </p:nvSpPr>
          <p:spPr bwMode="auto">
            <a:xfrm>
              <a:off x="520" y="3744"/>
              <a:ext cx="461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/>
                <a:t>CH</a:t>
              </a:r>
              <a:r>
                <a:rPr lang="en-US" sz="2400" baseline="-25000" dirty="0"/>
                <a:t>3</a:t>
              </a:r>
              <a:r>
                <a:rPr lang="en-US" sz="2400" dirty="0"/>
                <a:t>COO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H</a:t>
              </a:r>
              <a:r>
                <a:rPr lang="en-US" sz="2400" baseline="-25000" dirty="0"/>
                <a:t>2</a:t>
              </a:r>
              <a:r>
                <a:rPr lang="en-US" sz="2400" dirty="0"/>
                <a:t>O (</a:t>
              </a:r>
              <a:r>
                <a:rPr lang="en-US" sz="2400" i="1" dirty="0"/>
                <a:t>l</a:t>
              </a:r>
              <a:r>
                <a:rPr lang="en-US" sz="2400" dirty="0"/>
                <a:t>)      </a:t>
              </a:r>
              <a:r>
                <a:rPr lang="id-ID" sz="2400" dirty="0" smtClean="0"/>
                <a:t>         </a:t>
              </a:r>
              <a:r>
                <a:rPr lang="en-US" sz="2400" dirty="0" smtClean="0"/>
                <a:t>    </a:t>
              </a:r>
              <a:r>
                <a:rPr lang="en-US" sz="2400" dirty="0"/>
                <a:t>CH</a:t>
              </a:r>
              <a:r>
                <a:rPr lang="en-US" sz="2400" baseline="-25000" dirty="0"/>
                <a:t>3</a:t>
              </a:r>
              <a:r>
                <a:rPr lang="en-US" sz="2400" dirty="0"/>
                <a:t>COOH (</a:t>
              </a:r>
              <a:r>
                <a:rPr lang="en-US" sz="2400" i="1" dirty="0" err="1"/>
                <a:t>aq</a:t>
              </a:r>
              <a:r>
                <a:rPr lang="en-US" sz="2400" dirty="0"/>
                <a:t>) + OH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</a:t>
              </a:r>
            </a:p>
          </p:txBody>
        </p:sp>
        <p:grpSp>
          <p:nvGrpSpPr>
            <p:cNvPr id="87" name="Group 19"/>
            <p:cNvGrpSpPr>
              <a:grpSpLocks/>
            </p:cNvGrpSpPr>
            <p:nvPr/>
          </p:nvGrpSpPr>
          <p:grpSpPr bwMode="auto">
            <a:xfrm>
              <a:off x="2604" y="3848"/>
              <a:ext cx="384" cy="96"/>
              <a:chOff x="4944" y="288"/>
              <a:chExt cx="384" cy="96"/>
            </a:xfrm>
          </p:grpSpPr>
          <p:sp>
            <p:nvSpPr>
              <p:cNvPr id="88" name="Line 20"/>
              <p:cNvSpPr>
                <a:spLocks noChangeShapeType="1"/>
              </p:cNvSpPr>
              <p:nvPr/>
            </p:nvSpPr>
            <p:spPr bwMode="auto">
              <a:xfrm>
                <a:off x="4944" y="288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89" name="Line 21"/>
              <p:cNvSpPr>
                <a:spLocks noChangeShapeType="1"/>
              </p:cNvSpPr>
              <p:nvPr/>
            </p:nvSpPr>
            <p:spPr bwMode="auto">
              <a:xfrm flipH="1">
                <a:off x="4944" y="384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</p:grpSp>
      <p:sp>
        <p:nvSpPr>
          <p:cNvPr id="90" name="Oval 23"/>
          <p:cNvSpPr>
            <a:spLocks noChangeArrowheads="1"/>
          </p:cNvSpPr>
          <p:nvPr/>
        </p:nvSpPr>
        <p:spPr bwMode="auto">
          <a:xfrm>
            <a:off x="6968054" y="5429250"/>
            <a:ext cx="685800" cy="6858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90827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 txBox="1">
            <a:spLocks/>
          </p:cNvSpPr>
          <p:nvPr/>
        </p:nvSpPr>
        <p:spPr bwMode="auto">
          <a:xfrm>
            <a:off x="827584" y="188640"/>
            <a:ext cx="7772400" cy="685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id-ID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salts</a:t>
            </a:r>
            <a:endParaRPr lang="id-ID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152400" y="1147465"/>
            <a:ext cx="480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/>
              <a:t>Acid Solutions:</a:t>
            </a:r>
          </a:p>
        </p:txBody>
      </p:sp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685800" y="1680865"/>
            <a:ext cx="7772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Salts derived from a strong acid and a weak base.</a:t>
            </a:r>
          </a:p>
        </p:txBody>
      </p:sp>
      <p:grpSp>
        <p:nvGrpSpPr>
          <p:cNvPr id="24" name="Group 14"/>
          <p:cNvGrpSpPr>
            <a:grpSpLocks/>
          </p:cNvGrpSpPr>
          <p:nvPr/>
        </p:nvGrpSpPr>
        <p:grpSpPr bwMode="auto">
          <a:xfrm>
            <a:off x="2062163" y="2344442"/>
            <a:ext cx="4851401" cy="693738"/>
            <a:chOff x="672" y="1518"/>
            <a:chExt cx="3056" cy="437"/>
          </a:xfrm>
        </p:grpSpPr>
        <p:sp>
          <p:nvSpPr>
            <p:cNvPr id="25" name="Text Box 6"/>
            <p:cNvSpPr txBox="1">
              <a:spLocks noChangeArrowheads="1"/>
            </p:cNvSpPr>
            <p:nvPr/>
          </p:nvSpPr>
          <p:spPr bwMode="auto">
            <a:xfrm>
              <a:off x="672" y="1664"/>
              <a:ext cx="305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/>
                <a:t>NH</a:t>
              </a:r>
              <a:r>
                <a:rPr lang="en-US" sz="2400" baseline="-25000" dirty="0"/>
                <a:t>4</a:t>
              </a:r>
              <a:r>
                <a:rPr lang="en-US" sz="2400" dirty="0"/>
                <a:t>Cl (</a:t>
              </a:r>
              <a:r>
                <a:rPr lang="en-US" sz="2400" i="1" dirty="0"/>
                <a:t>s</a:t>
              </a:r>
              <a:r>
                <a:rPr lang="en-US" sz="2400" dirty="0"/>
                <a:t>)</a:t>
              </a:r>
              <a:r>
                <a:rPr lang="en-US" sz="2400" dirty="0">
                  <a:latin typeface="Times New Roman" pitchFamily="18" charset="0"/>
                </a:rPr>
                <a:t> </a:t>
              </a:r>
              <a:r>
                <a:rPr lang="id-ID" sz="2400" dirty="0" smtClean="0">
                  <a:latin typeface="Times New Roman" pitchFamily="18" charset="0"/>
                </a:rPr>
                <a:t>    </a:t>
              </a:r>
              <a:r>
                <a:rPr lang="en-US" sz="2400" dirty="0" smtClean="0">
                  <a:latin typeface="Times New Roman" pitchFamily="18" charset="0"/>
                </a:rPr>
                <a:t>           </a:t>
              </a:r>
              <a:r>
                <a:rPr lang="en-US" sz="2400" dirty="0"/>
                <a:t>NH</a:t>
              </a:r>
              <a:r>
                <a:rPr lang="en-US" sz="2400" baseline="-25000" dirty="0"/>
                <a:t>4</a:t>
              </a:r>
              <a:r>
                <a:rPr lang="en-US" sz="2400" baseline="30000" dirty="0"/>
                <a:t>+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</a:t>
              </a:r>
              <a:r>
                <a:rPr lang="en-US" sz="2400" dirty="0" err="1"/>
                <a:t>Cl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</a:t>
              </a:r>
            </a:p>
          </p:txBody>
        </p:sp>
        <p:sp>
          <p:nvSpPr>
            <p:cNvPr id="26" name="Line 7"/>
            <p:cNvSpPr>
              <a:spLocks noChangeShapeType="1"/>
            </p:cNvSpPr>
            <p:nvPr/>
          </p:nvSpPr>
          <p:spPr bwMode="auto">
            <a:xfrm>
              <a:off x="1600" y="1816"/>
              <a:ext cx="4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27" name="Text Box 8"/>
            <p:cNvSpPr txBox="1">
              <a:spLocks noChangeArrowheads="1"/>
            </p:cNvSpPr>
            <p:nvPr/>
          </p:nvSpPr>
          <p:spPr bwMode="auto">
            <a:xfrm>
              <a:off x="1594" y="1518"/>
              <a:ext cx="43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/>
                <a:t>H</a:t>
              </a:r>
              <a:r>
                <a:rPr lang="en-US" sz="2400" baseline="-25000" dirty="0"/>
                <a:t>2</a:t>
              </a:r>
              <a:r>
                <a:rPr lang="en-US" sz="2400" dirty="0"/>
                <a:t>O</a:t>
              </a:r>
            </a:p>
          </p:txBody>
        </p:sp>
      </p:grpSp>
      <p:grpSp>
        <p:nvGrpSpPr>
          <p:cNvPr id="28" name="Group 15"/>
          <p:cNvGrpSpPr>
            <a:grpSpLocks/>
          </p:cNvGrpSpPr>
          <p:nvPr/>
        </p:nvGrpSpPr>
        <p:grpSpPr bwMode="auto">
          <a:xfrm>
            <a:off x="2260600" y="3357269"/>
            <a:ext cx="4546602" cy="461963"/>
            <a:chOff x="520" y="2144"/>
            <a:chExt cx="2864" cy="291"/>
          </a:xfrm>
        </p:grpSpPr>
        <p:sp>
          <p:nvSpPr>
            <p:cNvPr id="29" name="Text Box 10"/>
            <p:cNvSpPr txBox="1">
              <a:spLocks noChangeArrowheads="1"/>
            </p:cNvSpPr>
            <p:nvPr/>
          </p:nvSpPr>
          <p:spPr bwMode="auto">
            <a:xfrm>
              <a:off x="520" y="2144"/>
              <a:ext cx="286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/>
                <a:t>NH</a:t>
              </a:r>
              <a:r>
                <a:rPr lang="en-US" sz="2400" baseline="-25000" dirty="0"/>
                <a:t>4</a:t>
              </a:r>
              <a:r>
                <a:rPr lang="en-US" sz="2400" baseline="30000" dirty="0"/>
                <a:t>+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</a:t>
              </a:r>
              <a:r>
                <a:rPr lang="id-ID" sz="2400" dirty="0" smtClean="0"/>
                <a:t>   </a:t>
              </a:r>
              <a:r>
                <a:rPr lang="en-US" sz="2400" dirty="0" smtClean="0"/>
                <a:t>          </a:t>
              </a:r>
              <a:r>
                <a:rPr lang="en-US" sz="2400" dirty="0"/>
                <a:t>NH</a:t>
              </a:r>
              <a:r>
                <a:rPr lang="en-US" sz="2400" baseline="-25000" dirty="0"/>
                <a:t>3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H</a:t>
              </a:r>
              <a:r>
                <a:rPr lang="en-US" sz="2400" baseline="30000" dirty="0"/>
                <a:t>+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</a:t>
              </a:r>
            </a:p>
          </p:txBody>
        </p:sp>
        <p:grpSp>
          <p:nvGrpSpPr>
            <p:cNvPr id="30" name="Group 11"/>
            <p:cNvGrpSpPr>
              <a:grpSpLocks/>
            </p:cNvGrpSpPr>
            <p:nvPr/>
          </p:nvGrpSpPr>
          <p:grpSpPr bwMode="auto">
            <a:xfrm>
              <a:off x="1440" y="2248"/>
              <a:ext cx="384" cy="96"/>
              <a:chOff x="4944" y="288"/>
              <a:chExt cx="384" cy="96"/>
            </a:xfrm>
          </p:grpSpPr>
          <p:sp>
            <p:nvSpPr>
              <p:cNvPr id="31" name="Line 12"/>
              <p:cNvSpPr>
                <a:spLocks noChangeShapeType="1"/>
              </p:cNvSpPr>
              <p:nvPr/>
            </p:nvSpPr>
            <p:spPr bwMode="auto">
              <a:xfrm>
                <a:off x="4944" y="288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32" name="Line 13"/>
              <p:cNvSpPr>
                <a:spLocks noChangeShapeType="1"/>
              </p:cNvSpPr>
              <p:nvPr/>
            </p:nvSpPr>
            <p:spPr bwMode="auto">
              <a:xfrm flipH="1">
                <a:off x="4944" y="384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</p:grpSp>
      <p:sp>
        <p:nvSpPr>
          <p:cNvPr id="33" name="Oval 16"/>
          <p:cNvSpPr>
            <a:spLocks noChangeArrowheads="1"/>
          </p:cNvSpPr>
          <p:nvPr/>
        </p:nvSpPr>
        <p:spPr bwMode="auto">
          <a:xfrm>
            <a:off x="5791200" y="3281065"/>
            <a:ext cx="5334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685800" y="4195465"/>
            <a:ext cx="7772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Salts with small, highly charged metal cations (</a:t>
            </a:r>
            <a:r>
              <a:rPr lang="en-US" sz="2400" i="1"/>
              <a:t>e.g.</a:t>
            </a:r>
            <a:r>
              <a:rPr lang="en-US" sz="2400"/>
              <a:t> Al</a:t>
            </a:r>
            <a:r>
              <a:rPr lang="en-US" sz="2400" baseline="30000"/>
              <a:t>3+</a:t>
            </a:r>
            <a:r>
              <a:rPr lang="en-US" sz="2400"/>
              <a:t>, Cr</a:t>
            </a:r>
            <a:r>
              <a:rPr lang="en-US" sz="2400" baseline="30000"/>
              <a:t>3+</a:t>
            </a:r>
            <a:r>
              <a:rPr lang="en-US" sz="2400"/>
              <a:t>, and Be</a:t>
            </a:r>
            <a:r>
              <a:rPr lang="en-US" sz="2400" baseline="30000"/>
              <a:t>2+</a:t>
            </a:r>
            <a:r>
              <a:rPr lang="en-US" sz="2400"/>
              <a:t>) and the conjugate base of a strong acid.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5229200"/>
            <a:ext cx="6516687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886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 txBox="1">
            <a:spLocks/>
          </p:cNvSpPr>
          <p:nvPr/>
        </p:nvSpPr>
        <p:spPr bwMode="auto">
          <a:xfrm>
            <a:off x="827584" y="188640"/>
            <a:ext cx="7772400" cy="685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id-ID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salts</a:t>
            </a:r>
            <a:endParaRPr lang="id-ID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152400" y="16764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/>
              <a:t>Solutions in which both the cation and the anion hydrolyze:</a:t>
            </a: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381000" y="2562225"/>
            <a:ext cx="8458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Char char="•"/>
            </a:pPr>
            <a:r>
              <a:rPr lang="en-US" sz="2400" i="1"/>
              <a:t>K</a:t>
            </a:r>
            <a:r>
              <a:rPr lang="en-US" sz="2400" i="1" baseline="-25000"/>
              <a:t>b</a:t>
            </a:r>
            <a:r>
              <a:rPr lang="en-US" sz="2400"/>
              <a:t> for the anion &gt; </a:t>
            </a:r>
            <a:r>
              <a:rPr lang="en-US" sz="2400" i="1"/>
              <a:t>K</a:t>
            </a:r>
            <a:r>
              <a:rPr lang="en-US" sz="2400" i="1" baseline="-25000"/>
              <a:t>a </a:t>
            </a:r>
            <a:r>
              <a:rPr lang="en-US" sz="2400"/>
              <a:t>for the cation, solution will be basic</a:t>
            </a:r>
            <a:endParaRPr lang="en-US" sz="2400" i="1" baseline="-25000"/>
          </a:p>
          <a:p>
            <a:pPr marL="457200" indent="-457200">
              <a:spcBef>
                <a:spcPct val="50000"/>
              </a:spcBef>
              <a:buFontTx/>
              <a:buChar char="•"/>
            </a:pPr>
            <a:r>
              <a:rPr lang="en-US" sz="2400" i="1"/>
              <a:t>K</a:t>
            </a:r>
            <a:r>
              <a:rPr lang="en-US" sz="2400" i="1" baseline="-25000"/>
              <a:t>b</a:t>
            </a:r>
            <a:r>
              <a:rPr lang="en-US" sz="2400"/>
              <a:t> for the anion &lt; </a:t>
            </a:r>
            <a:r>
              <a:rPr lang="en-US" sz="2400" i="1"/>
              <a:t>K</a:t>
            </a:r>
            <a:r>
              <a:rPr lang="en-US" sz="2400" i="1" baseline="-25000"/>
              <a:t>a</a:t>
            </a:r>
            <a:r>
              <a:rPr lang="en-US" sz="2400"/>
              <a:t> for the cation, solution will be acidic</a:t>
            </a:r>
            <a:endParaRPr lang="en-US" sz="2400" i="1" baseline="-25000"/>
          </a:p>
          <a:p>
            <a:pPr marL="457200" indent="-457200">
              <a:spcBef>
                <a:spcPct val="50000"/>
              </a:spcBef>
              <a:buFontTx/>
              <a:buChar char="•"/>
            </a:pPr>
            <a:r>
              <a:rPr lang="en-US" sz="2400" i="1"/>
              <a:t>K</a:t>
            </a:r>
            <a:r>
              <a:rPr lang="en-US" sz="2400" i="1" baseline="-25000"/>
              <a:t>b</a:t>
            </a:r>
            <a:r>
              <a:rPr lang="en-US" sz="2400"/>
              <a:t> for the anion </a:t>
            </a:r>
            <a:r>
              <a:rPr lang="en-US" sz="2400">
                <a:sym typeface="Symbol" pitchFamily="18" charset="2"/>
              </a:rPr>
              <a:t></a:t>
            </a:r>
            <a:r>
              <a:rPr lang="en-US" sz="2400"/>
              <a:t> </a:t>
            </a:r>
            <a:r>
              <a:rPr lang="en-US" sz="2400" i="1"/>
              <a:t>K</a:t>
            </a:r>
            <a:r>
              <a:rPr lang="en-US" sz="2400" i="1" baseline="-25000"/>
              <a:t>a</a:t>
            </a:r>
            <a:r>
              <a:rPr lang="en-US" sz="2400"/>
              <a:t> for the cation, solution will be neutral</a:t>
            </a:r>
            <a:endParaRPr lang="en-US" sz="2400" i="1" baseline="-25000"/>
          </a:p>
        </p:txBody>
      </p:sp>
    </p:spTree>
    <p:extLst>
      <p:ext uri="{BB962C8B-B14F-4D97-AF65-F5344CB8AC3E}">
        <p14:creationId xmlns:p14="http://schemas.microsoft.com/office/powerpoint/2010/main" val="229217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 bwMode="auto">
          <a:xfrm>
            <a:off x="654050" y="152401"/>
            <a:ext cx="7772400" cy="685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id-ID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Acids and Bases</a:t>
            </a:r>
          </a:p>
        </p:txBody>
      </p:sp>
      <p:sp>
        <p:nvSpPr>
          <p:cNvPr id="2" name="Rectangle 1"/>
          <p:cNvSpPr/>
          <p:nvPr/>
        </p:nvSpPr>
        <p:spPr>
          <a:xfrm>
            <a:off x="633256" y="1268760"/>
            <a:ext cx="797119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Acids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Have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 sour taste.  Vinegar owes its taste to acetic acid.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Citrus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fruits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contain citric acid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Bases: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Have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 bitter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taste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Feel slippery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,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Many soaps contain bases</a:t>
            </a:r>
          </a:p>
        </p:txBody>
      </p:sp>
      <p:pic>
        <p:nvPicPr>
          <p:cNvPr id="33" name="Picture 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5938" y="3222731"/>
            <a:ext cx="7910512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2590800" y="3898900"/>
            <a:ext cx="744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FF0000"/>
                </a:solidFill>
              </a:rPr>
              <a:t>acid</a:t>
            </a:r>
          </a:p>
        </p:txBody>
      </p:sp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533400" y="3898900"/>
            <a:ext cx="6222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1"/>
                </a:solidFill>
              </a:rPr>
              <a:t>base</a:t>
            </a:r>
          </a:p>
        </p:txBody>
      </p:sp>
      <p:sp>
        <p:nvSpPr>
          <p:cNvPr id="36" name="Text Box 6"/>
          <p:cNvSpPr txBox="1">
            <a:spLocks noChangeArrowheads="1"/>
          </p:cNvSpPr>
          <p:nvPr/>
        </p:nvSpPr>
        <p:spPr bwMode="auto">
          <a:xfrm>
            <a:off x="5334000" y="3898900"/>
            <a:ext cx="744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FF0000"/>
                </a:solidFill>
              </a:rPr>
              <a:t>acid</a:t>
            </a: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7239000" y="3898900"/>
            <a:ext cx="6222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1"/>
                </a:solidFill>
              </a:rPr>
              <a:t>base</a:t>
            </a:r>
          </a:p>
        </p:txBody>
      </p:sp>
      <p:sp>
        <p:nvSpPr>
          <p:cNvPr id="38" name="Text Box 13"/>
          <p:cNvSpPr txBox="1">
            <a:spLocks noChangeArrowheads="1"/>
          </p:cNvSpPr>
          <p:nvPr/>
        </p:nvSpPr>
        <p:spPr bwMode="auto">
          <a:xfrm>
            <a:off x="2590800" y="4356100"/>
            <a:ext cx="744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acid</a:t>
            </a:r>
          </a:p>
        </p:txBody>
      </p:sp>
      <p:sp>
        <p:nvSpPr>
          <p:cNvPr id="39" name="Text Box 14"/>
          <p:cNvSpPr txBox="1">
            <a:spLocks noChangeArrowheads="1"/>
          </p:cNvSpPr>
          <p:nvPr/>
        </p:nvSpPr>
        <p:spPr bwMode="auto">
          <a:xfrm>
            <a:off x="7086600" y="4292553"/>
            <a:ext cx="16160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conjugate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dirty="0">
                <a:solidFill>
                  <a:schemeClr val="accent1"/>
                </a:solidFill>
              </a:rPr>
              <a:t>base</a:t>
            </a:r>
          </a:p>
        </p:txBody>
      </p:sp>
      <p:sp>
        <p:nvSpPr>
          <p:cNvPr id="40" name="Text Box 16"/>
          <p:cNvSpPr txBox="1">
            <a:spLocks noChangeArrowheads="1"/>
          </p:cNvSpPr>
          <p:nvPr/>
        </p:nvSpPr>
        <p:spPr bwMode="auto">
          <a:xfrm>
            <a:off x="533400" y="4356100"/>
            <a:ext cx="6222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dirty="0">
                <a:solidFill>
                  <a:schemeClr val="accent1"/>
                </a:solidFill>
              </a:rPr>
              <a:t>base</a:t>
            </a:r>
          </a:p>
        </p:txBody>
      </p:sp>
      <p:sp>
        <p:nvSpPr>
          <p:cNvPr id="41" name="Text Box 18"/>
          <p:cNvSpPr txBox="1">
            <a:spLocks noChangeArrowheads="1"/>
          </p:cNvSpPr>
          <p:nvPr/>
        </p:nvSpPr>
        <p:spPr bwMode="auto">
          <a:xfrm>
            <a:off x="5029200" y="4268232"/>
            <a:ext cx="16160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conjugate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acid</a:t>
            </a:r>
          </a:p>
        </p:txBody>
      </p:sp>
      <p:sp>
        <p:nvSpPr>
          <p:cNvPr id="42" name="Line 22"/>
          <p:cNvSpPr>
            <a:spLocks noChangeShapeType="1"/>
          </p:cNvSpPr>
          <p:nvPr/>
        </p:nvSpPr>
        <p:spPr bwMode="auto">
          <a:xfrm>
            <a:off x="3733800" y="40386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" name="Line 24"/>
          <p:cNvSpPr>
            <a:spLocks noChangeShapeType="1"/>
          </p:cNvSpPr>
          <p:nvPr/>
        </p:nvSpPr>
        <p:spPr bwMode="auto">
          <a:xfrm>
            <a:off x="3690938" y="41910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4" name="Group 95"/>
          <p:cNvGrpSpPr>
            <a:grpSpLocks/>
          </p:cNvGrpSpPr>
          <p:nvPr/>
        </p:nvGrpSpPr>
        <p:grpSpPr bwMode="auto">
          <a:xfrm>
            <a:off x="2089944" y="5081626"/>
            <a:ext cx="4524375" cy="400050"/>
            <a:chOff x="518" y="3289"/>
            <a:chExt cx="2850" cy="252"/>
          </a:xfrm>
        </p:grpSpPr>
        <p:sp>
          <p:nvSpPr>
            <p:cNvPr id="45" name="Line 92"/>
            <p:cNvSpPr>
              <a:spLocks noChangeShapeType="1"/>
            </p:cNvSpPr>
            <p:nvPr/>
          </p:nvSpPr>
          <p:spPr bwMode="auto">
            <a:xfrm>
              <a:off x="1216" y="3392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Line 93"/>
            <p:cNvSpPr>
              <a:spLocks noChangeShapeType="1"/>
            </p:cNvSpPr>
            <p:nvPr/>
          </p:nvSpPr>
          <p:spPr bwMode="auto">
            <a:xfrm flipH="1">
              <a:off x="1216" y="3488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Text Box 94"/>
            <p:cNvSpPr txBox="1">
              <a:spLocks noChangeArrowheads="1"/>
            </p:cNvSpPr>
            <p:nvPr/>
          </p:nvSpPr>
          <p:spPr bwMode="auto">
            <a:xfrm>
              <a:off x="518" y="3289"/>
              <a:ext cx="285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Arial" pitchFamily="34" charset="0"/>
                  <a:cs typeface="Arial" pitchFamily="34" charset="0"/>
                </a:rPr>
                <a:t>H</a:t>
              </a:r>
              <a:r>
                <a:rPr lang="en-US" sz="2000" baseline="-25000" dirty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dirty="0">
                  <a:latin typeface="Arial" pitchFamily="34" charset="0"/>
                  <a:cs typeface="Arial" pitchFamily="34" charset="0"/>
                </a:rPr>
                <a:t>O (</a:t>
              </a:r>
              <a:r>
                <a:rPr lang="en-US" sz="2000" i="1" dirty="0">
                  <a:latin typeface="Arial" pitchFamily="34" charset="0"/>
                  <a:cs typeface="Arial" pitchFamily="34" charset="0"/>
                </a:rPr>
                <a:t>l</a:t>
              </a:r>
              <a:r>
                <a:rPr lang="en-US" sz="2000" dirty="0">
                  <a:latin typeface="Arial" pitchFamily="34" charset="0"/>
                  <a:cs typeface="Arial" pitchFamily="34" charset="0"/>
                </a:rPr>
                <a:t>)    </a:t>
              </a:r>
              <a:r>
                <a:rPr lang="id-ID" sz="2000" dirty="0" smtClean="0">
                  <a:latin typeface="Arial" pitchFamily="34" charset="0"/>
                  <a:cs typeface="Arial" pitchFamily="34" charset="0"/>
                </a:rPr>
                <a:t>	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     </a:t>
              </a:r>
              <a:r>
                <a:rPr lang="en-US" sz="2000" dirty="0">
                  <a:latin typeface="Arial" pitchFamily="34" charset="0"/>
                  <a:cs typeface="Arial" pitchFamily="34" charset="0"/>
                </a:rPr>
                <a:t>H</a:t>
              </a:r>
              <a:r>
                <a:rPr lang="en-US" sz="2000" baseline="30000" dirty="0">
                  <a:latin typeface="Arial" pitchFamily="34" charset="0"/>
                  <a:cs typeface="Arial" pitchFamily="34" charset="0"/>
                </a:rPr>
                <a:t>+</a:t>
              </a:r>
              <a:r>
                <a:rPr lang="en-US" sz="2000" dirty="0">
                  <a:latin typeface="Arial" pitchFamily="34" charset="0"/>
                  <a:cs typeface="Arial" pitchFamily="34" charset="0"/>
                </a:rPr>
                <a:t> (</a:t>
              </a:r>
              <a:r>
                <a:rPr lang="en-US" sz="2000" i="1" dirty="0" err="1">
                  <a:latin typeface="Arial" pitchFamily="34" charset="0"/>
                  <a:cs typeface="Arial" pitchFamily="34" charset="0"/>
                </a:rPr>
                <a:t>aq</a:t>
              </a:r>
              <a:r>
                <a:rPr lang="en-US" sz="2000" dirty="0">
                  <a:latin typeface="Arial" pitchFamily="34" charset="0"/>
                  <a:cs typeface="Arial" pitchFamily="34" charset="0"/>
                </a:rPr>
                <a:t>) + OH</a:t>
              </a:r>
              <a:r>
                <a:rPr lang="en-US" sz="2000" baseline="30000" dirty="0">
                  <a:latin typeface="Arial" pitchFamily="34" charset="0"/>
                  <a:cs typeface="Arial" pitchFamily="34" charset="0"/>
                </a:rPr>
                <a:t>-</a:t>
              </a:r>
              <a:r>
                <a:rPr lang="en-US" sz="2000" dirty="0">
                  <a:latin typeface="Arial" pitchFamily="34" charset="0"/>
                  <a:cs typeface="Arial" pitchFamily="34" charset="0"/>
                </a:rPr>
                <a:t> (</a:t>
              </a:r>
              <a:r>
                <a:rPr lang="en-US" sz="2000" i="1" dirty="0" err="1">
                  <a:latin typeface="Arial" pitchFamily="34" charset="0"/>
                  <a:cs typeface="Arial" pitchFamily="34" charset="0"/>
                </a:rPr>
                <a:t>aq</a:t>
              </a:r>
              <a:r>
                <a:rPr lang="en-US" sz="2000" dirty="0">
                  <a:latin typeface="Arial" pitchFamily="34" charset="0"/>
                  <a:cs typeface="Arial" pitchFamily="34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045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 bwMode="auto">
          <a:xfrm>
            <a:off x="654050" y="152401"/>
            <a:ext cx="7772400" cy="685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The Ion Product of Water</a:t>
            </a:r>
          </a:p>
        </p:txBody>
      </p: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76200" y="1360488"/>
            <a:ext cx="4525963" cy="523875"/>
            <a:chOff x="518" y="3289"/>
            <a:chExt cx="2851" cy="330"/>
          </a:xfrm>
        </p:grpSpPr>
        <p:sp>
          <p:nvSpPr>
            <p:cNvPr id="21" name="Line 3"/>
            <p:cNvSpPr>
              <a:spLocks noChangeShapeType="1"/>
            </p:cNvSpPr>
            <p:nvPr/>
          </p:nvSpPr>
          <p:spPr bwMode="auto">
            <a:xfrm>
              <a:off x="1216" y="3392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22" name="Line 4"/>
            <p:cNvSpPr>
              <a:spLocks noChangeShapeType="1"/>
            </p:cNvSpPr>
            <p:nvPr/>
          </p:nvSpPr>
          <p:spPr bwMode="auto">
            <a:xfrm flipH="1">
              <a:off x="1216" y="3488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23" name="Text Box 5"/>
            <p:cNvSpPr txBox="1">
              <a:spLocks noChangeArrowheads="1"/>
            </p:cNvSpPr>
            <p:nvPr/>
          </p:nvSpPr>
          <p:spPr bwMode="auto">
            <a:xfrm>
              <a:off x="518" y="3289"/>
              <a:ext cx="285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/>
                <a:t>H</a:t>
              </a:r>
              <a:r>
                <a:rPr lang="en-US" sz="2800" baseline="-25000"/>
                <a:t>2</a:t>
              </a:r>
              <a:r>
                <a:rPr lang="en-US" sz="2800"/>
                <a:t>O (</a:t>
              </a:r>
              <a:r>
                <a:rPr lang="en-US" sz="2800" i="1"/>
                <a:t>l</a:t>
              </a:r>
              <a:r>
                <a:rPr lang="en-US" sz="2800"/>
                <a:t>)          H</a:t>
              </a:r>
              <a:r>
                <a:rPr lang="en-US" sz="2800" baseline="30000"/>
                <a:t>+</a:t>
              </a:r>
              <a:r>
                <a:rPr lang="en-US" sz="2800"/>
                <a:t> (</a:t>
              </a:r>
              <a:r>
                <a:rPr lang="en-US" sz="2800" i="1"/>
                <a:t>aq</a:t>
              </a:r>
              <a:r>
                <a:rPr lang="en-US" sz="2800"/>
                <a:t>) + OH</a:t>
              </a:r>
              <a:r>
                <a:rPr lang="en-US" sz="2800" baseline="30000"/>
                <a:t>-</a:t>
              </a:r>
              <a:r>
                <a:rPr lang="en-US" sz="2800"/>
                <a:t> (</a:t>
              </a:r>
              <a:r>
                <a:rPr lang="en-US" sz="2800" i="1"/>
                <a:t>aq</a:t>
              </a:r>
              <a:r>
                <a:rPr lang="en-US" sz="2800"/>
                <a:t>)</a:t>
              </a:r>
            </a:p>
          </p:txBody>
        </p:sp>
      </p:grpSp>
      <p:grpSp>
        <p:nvGrpSpPr>
          <p:cNvPr id="24" name="Group 16"/>
          <p:cNvGrpSpPr>
            <a:grpSpLocks/>
          </p:cNvGrpSpPr>
          <p:nvPr/>
        </p:nvGrpSpPr>
        <p:grpSpPr bwMode="auto">
          <a:xfrm>
            <a:off x="4419600" y="1131888"/>
            <a:ext cx="2185988" cy="928688"/>
            <a:chOff x="624" y="1329"/>
            <a:chExt cx="1377" cy="585"/>
          </a:xfrm>
        </p:grpSpPr>
        <p:sp>
          <p:nvSpPr>
            <p:cNvPr id="25" name="Text Box 8"/>
            <p:cNvSpPr txBox="1">
              <a:spLocks noChangeArrowheads="1"/>
            </p:cNvSpPr>
            <p:nvPr/>
          </p:nvSpPr>
          <p:spPr bwMode="auto">
            <a:xfrm>
              <a:off x="624" y="1466"/>
              <a:ext cx="45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i="1"/>
                <a:t>K</a:t>
              </a:r>
              <a:r>
                <a:rPr lang="en-US" sz="2800" i="1" baseline="-25000"/>
                <a:t>c</a:t>
              </a:r>
              <a:r>
                <a:rPr lang="en-US" sz="2800"/>
                <a:t> =</a:t>
              </a:r>
              <a:endParaRPr lang="en-US" sz="2800" i="1"/>
            </a:p>
          </p:txBody>
        </p:sp>
        <p:grpSp>
          <p:nvGrpSpPr>
            <p:cNvPr id="26" name="Group 15"/>
            <p:cNvGrpSpPr>
              <a:grpSpLocks/>
            </p:cNvGrpSpPr>
            <p:nvPr/>
          </p:nvGrpSpPr>
          <p:grpSpPr bwMode="auto">
            <a:xfrm>
              <a:off x="1053" y="1329"/>
              <a:ext cx="948" cy="585"/>
              <a:chOff x="1382" y="1329"/>
              <a:chExt cx="948" cy="585"/>
            </a:xfrm>
          </p:grpSpPr>
          <p:sp>
            <p:nvSpPr>
              <p:cNvPr id="27" name="Text Box 11"/>
              <p:cNvSpPr txBox="1">
                <a:spLocks noChangeArrowheads="1"/>
              </p:cNvSpPr>
              <p:nvPr/>
            </p:nvSpPr>
            <p:spPr bwMode="auto">
              <a:xfrm>
                <a:off x="1382" y="1329"/>
                <a:ext cx="948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800"/>
                  <a:t>[H</a:t>
                </a:r>
                <a:r>
                  <a:rPr lang="en-US" sz="2800" baseline="30000"/>
                  <a:t>+</a:t>
                </a:r>
                <a:r>
                  <a:rPr lang="en-US" sz="2800"/>
                  <a:t>][OH</a:t>
                </a:r>
                <a:r>
                  <a:rPr lang="en-US" sz="2800" baseline="30000"/>
                  <a:t>-</a:t>
                </a:r>
                <a:r>
                  <a:rPr lang="en-US" sz="2800"/>
                  <a:t>]</a:t>
                </a:r>
              </a:p>
            </p:txBody>
          </p:sp>
          <p:sp>
            <p:nvSpPr>
              <p:cNvPr id="28" name="Text Box 12"/>
              <p:cNvSpPr txBox="1">
                <a:spLocks noChangeArrowheads="1"/>
              </p:cNvSpPr>
              <p:nvPr/>
            </p:nvSpPr>
            <p:spPr bwMode="auto">
              <a:xfrm>
                <a:off x="1543" y="1584"/>
                <a:ext cx="623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800"/>
                  <a:t>[H</a:t>
                </a:r>
                <a:r>
                  <a:rPr lang="en-US" sz="2800" baseline="-25000"/>
                  <a:t>2</a:t>
                </a:r>
                <a:r>
                  <a:rPr lang="en-US" sz="2800"/>
                  <a:t>O]</a:t>
                </a:r>
              </a:p>
            </p:txBody>
          </p:sp>
          <p:sp>
            <p:nvSpPr>
              <p:cNvPr id="29" name="Line 13"/>
              <p:cNvSpPr>
                <a:spLocks noChangeShapeType="1"/>
              </p:cNvSpPr>
              <p:nvPr/>
            </p:nvSpPr>
            <p:spPr bwMode="auto">
              <a:xfrm>
                <a:off x="1440" y="1601"/>
                <a:ext cx="81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2800"/>
              </a:p>
            </p:txBody>
          </p:sp>
        </p:grpSp>
      </p:grp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6271561" y="2198688"/>
            <a:ext cx="25905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[H</a:t>
            </a:r>
            <a:r>
              <a:rPr lang="en-US" sz="2800" baseline="-25000" dirty="0"/>
              <a:t>2</a:t>
            </a:r>
            <a:r>
              <a:rPr lang="en-US" sz="2800" dirty="0"/>
              <a:t>O] </a:t>
            </a:r>
            <a:r>
              <a:rPr lang="en-US" sz="2800" dirty="0">
                <a:sym typeface="Symbol" pitchFamily="18" charset="2"/>
              </a:rPr>
              <a:t>= constant</a:t>
            </a:r>
            <a:endParaRPr lang="en-US" sz="2800" dirty="0"/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1489075" y="2198688"/>
            <a:ext cx="361528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i="1"/>
              <a:t>K</a:t>
            </a:r>
            <a:r>
              <a:rPr lang="en-US" sz="2800" i="1" baseline="-25000"/>
              <a:t>c</a:t>
            </a:r>
            <a:r>
              <a:rPr lang="en-US" sz="2800"/>
              <a:t>[H</a:t>
            </a:r>
            <a:r>
              <a:rPr lang="en-US" sz="2800" baseline="-25000"/>
              <a:t>2</a:t>
            </a:r>
            <a:r>
              <a:rPr lang="en-US" sz="2800"/>
              <a:t>O] = </a:t>
            </a:r>
            <a:r>
              <a:rPr lang="en-US" sz="2800" i="1"/>
              <a:t>K</a:t>
            </a:r>
            <a:r>
              <a:rPr lang="en-US" sz="2800" i="1" baseline="-25000"/>
              <a:t>w</a:t>
            </a:r>
            <a:r>
              <a:rPr lang="en-US" sz="2800"/>
              <a:t> = [H</a:t>
            </a:r>
            <a:r>
              <a:rPr lang="en-US" sz="2800" baseline="30000"/>
              <a:t>+</a:t>
            </a:r>
            <a:r>
              <a:rPr lang="en-US" sz="2800"/>
              <a:t>][OH</a:t>
            </a:r>
            <a:r>
              <a:rPr lang="en-US" sz="2800" baseline="30000"/>
              <a:t>-</a:t>
            </a:r>
            <a:r>
              <a:rPr lang="en-US" sz="2800"/>
              <a:t>]</a:t>
            </a:r>
            <a:endParaRPr lang="en-US" sz="2800" i="1"/>
          </a:p>
        </p:txBody>
      </p:sp>
      <p:sp>
        <p:nvSpPr>
          <p:cNvPr id="32" name="Text Box 18"/>
          <p:cNvSpPr txBox="1">
            <a:spLocks noChangeArrowheads="1"/>
          </p:cNvSpPr>
          <p:nvPr/>
        </p:nvSpPr>
        <p:spPr bwMode="auto">
          <a:xfrm>
            <a:off x="152400" y="3036888"/>
            <a:ext cx="88392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The </a:t>
            </a:r>
            <a:r>
              <a:rPr lang="en-US" sz="2800" b="1" i="1"/>
              <a:t>ion-product constant</a:t>
            </a:r>
            <a:r>
              <a:rPr lang="en-US" sz="2800"/>
              <a:t> (</a:t>
            </a:r>
            <a:r>
              <a:rPr lang="en-US" sz="2800" b="1" i="1"/>
              <a:t>K</a:t>
            </a:r>
            <a:r>
              <a:rPr lang="en-US" sz="2800" b="1" i="1" baseline="-25000"/>
              <a:t>w</a:t>
            </a:r>
            <a:r>
              <a:rPr lang="en-US" sz="2800"/>
              <a:t>) is the product of the molar concentrations of H</a:t>
            </a:r>
            <a:r>
              <a:rPr lang="en-US" sz="2800" baseline="30000"/>
              <a:t>+</a:t>
            </a:r>
            <a:r>
              <a:rPr lang="en-US" sz="2800"/>
              <a:t> and OH</a:t>
            </a:r>
            <a:r>
              <a:rPr lang="en-US" sz="2800" baseline="30000"/>
              <a:t>-</a:t>
            </a:r>
            <a:r>
              <a:rPr lang="en-US" sz="2800"/>
              <a:t> ions </a:t>
            </a:r>
            <a:r>
              <a:rPr lang="en-US" sz="2800" b="1"/>
              <a:t>at a particular temperature.</a:t>
            </a:r>
            <a:endParaRPr lang="en-US" sz="2800"/>
          </a:p>
        </p:txBody>
      </p:sp>
      <p:sp>
        <p:nvSpPr>
          <p:cNvPr id="48" name="Text Box 19"/>
          <p:cNvSpPr txBox="1">
            <a:spLocks noChangeArrowheads="1"/>
          </p:cNvSpPr>
          <p:nvPr/>
        </p:nvSpPr>
        <p:spPr bwMode="auto">
          <a:xfrm>
            <a:off x="208408" y="4900613"/>
            <a:ext cx="4175823" cy="1138773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2880" tIns="137160" rIns="182880" bIns="137160">
            <a:spAutoFit/>
          </a:bodyPr>
          <a:lstStyle/>
          <a:p>
            <a:pPr algn="ctr"/>
            <a:r>
              <a:rPr lang="en-US" sz="2800"/>
              <a:t>At 25</a:t>
            </a:r>
            <a:r>
              <a:rPr lang="en-US" sz="2800" baseline="30000"/>
              <a:t>0</a:t>
            </a:r>
            <a:r>
              <a:rPr lang="en-US" sz="2800"/>
              <a:t>C</a:t>
            </a:r>
          </a:p>
          <a:p>
            <a:pPr algn="ctr"/>
            <a:r>
              <a:rPr lang="en-US" sz="2800" i="1"/>
              <a:t>K</a:t>
            </a:r>
            <a:r>
              <a:rPr lang="en-US" sz="2800" i="1" baseline="-25000"/>
              <a:t>w</a:t>
            </a:r>
            <a:r>
              <a:rPr lang="en-US" sz="2800"/>
              <a:t> = [H</a:t>
            </a:r>
            <a:r>
              <a:rPr lang="en-US" sz="2800" baseline="30000"/>
              <a:t>+</a:t>
            </a:r>
            <a:r>
              <a:rPr lang="en-US" sz="2800"/>
              <a:t>][OH</a:t>
            </a:r>
            <a:r>
              <a:rPr lang="en-US" sz="2800" baseline="30000"/>
              <a:t>-</a:t>
            </a:r>
            <a:r>
              <a:rPr lang="en-US" sz="2800"/>
              <a:t>] = 1.0 x 10</a:t>
            </a:r>
            <a:r>
              <a:rPr lang="en-US" sz="2800" baseline="30000"/>
              <a:t>-14</a:t>
            </a:r>
            <a:endParaRPr lang="en-US" sz="2800"/>
          </a:p>
        </p:txBody>
      </p:sp>
      <p:sp>
        <p:nvSpPr>
          <p:cNvPr id="49" name="Text Box 21"/>
          <p:cNvSpPr txBox="1">
            <a:spLocks noChangeArrowheads="1"/>
          </p:cNvSpPr>
          <p:nvPr/>
        </p:nvSpPr>
        <p:spPr bwMode="auto">
          <a:xfrm>
            <a:off x="4724400" y="4637088"/>
            <a:ext cx="184858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[H</a:t>
            </a:r>
            <a:r>
              <a:rPr lang="en-US" sz="2800" baseline="30000"/>
              <a:t>+</a:t>
            </a:r>
            <a:r>
              <a:rPr lang="en-US" sz="2800"/>
              <a:t>] = [OH</a:t>
            </a:r>
            <a:r>
              <a:rPr lang="en-US" sz="2800" baseline="30000"/>
              <a:t>-</a:t>
            </a:r>
            <a:r>
              <a:rPr lang="en-US" sz="2800"/>
              <a:t>]</a:t>
            </a:r>
          </a:p>
        </p:txBody>
      </p:sp>
      <p:sp>
        <p:nvSpPr>
          <p:cNvPr id="50" name="Text Box 22"/>
          <p:cNvSpPr txBox="1">
            <a:spLocks noChangeArrowheads="1"/>
          </p:cNvSpPr>
          <p:nvPr/>
        </p:nvSpPr>
        <p:spPr bwMode="auto">
          <a:xfrm>
            <a:off x="4724400" y="5113338"/>
            <a:ext cx="184858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[H</a:t>
            </a:r>
            <a:r>
              <a:rPr lang="en-US" sz="2800" baseline="30000"/>
              <a:t>+</a:t>
            </a:r>
            <a:r>
              <a:rPr lang="en-US" sz="2800"/>
              <a:t>] &gt; [OH</a:t>
            </a:r>
            <a:r>
              <a:rPr lang="en-US" sz="2800" baseline="30000"/>
              <a:t>-</a:t>
            </a:r>
            <a:r>
              <a:rPr lang="en-US" sz="2800"/>
              <a:t>]</a:t>
            </a:r>
          </a:p>
        </p:txBody>
      </p:sp>
      <p:sp>
        <p:nvSpPr>
          <p:cNvPr id="51" name="Text Box 23"/>
          <p:cNvSpPr txBox="1">
            <a:spLocks noChangeArrowheads="1"/>
          </p:cNvSpPr>
          <p:nvPr/>
        </p:nvSpPr>
        <p:spPr bwMode="auto">
          <a:xfrm>
            <a:off x="4724400" y="5589588"/>
            <a:ext cx="184858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[H</a:t>
            </a:r>
            <a:r>
              <a:rPr lang="en-US" sz="2800" baseline="30000"/>
              <a:t>+</a:t>
            </a:r>
            <a:r>
              <a:rPr lang="en-US" sz="2800"/>
              <a:t>] &lt; [OH</a:t>
            </a:r>
            <a:r>
              <a:rPr lang="en-US" sz="2800" baseline="30000"/>
              <a:t>-</a:t>
            </a:r>
            <a:r>
              <a:rPr lang="en-US" sz="2800"/>
              <a:t>]</a:t>
            </a:r>
          </a:p>
        </p:txBody>
      </p:sp>
      <p:sp>
        <p:nvSpPr>
          <p:cNvPr id="52" name="Text Box 24"/>
          <p:cNvSpPr txBox="1">
            <a:spLocks noChangeArrowheads="1"/>
          </p:cNvSpPr>
          <p:nvPr/>
        </p:nvSpPr>
        <p:spPr bwMode="auto">
          <a:xfrm>
            <a:off x="6777961" y="4179888"/>
            <a:ext cx="17459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 u="sng"/>
              <a:t>Solution Is</a:t>
            </a:r>
          </a:p>
        </p:txBody>
      </p:sp>
      <p:sp>
        <p:nvSpPr>
          <p:cNvPr id="53" name="Text Box 25"/>
          <p:cNvSpPr txBox="1">
            <a:spLocks noChangeArrowheads="1"/>
          </p:cNvSpPr>
          <p:nvPr/>
        </p:nvSpPr>
        <p:spPr bwMode="auto">
          <a:xfrm>
            <a:off x="7034129" y="4637088"/>
            <a:ext cx="123206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/>
              <a:t>neutral</a:t>
            </a:r>
          </a:p>
        </p:txBody>
      </p:sp>
      <p:sp>
        <p:nvSpPr>
          <p:cNvPr id="54" name="Text Box 26"/>
          <p:cNvSpPr txBox="1">
            <a:spLocks noChangeArrowheads="1"/>
          </p:cNvSpPr>
          <p:nvPr/>
        </p:nvSpPr>
        <p:spPr bwMode="auto">
          <a:xfrm>
            <a:off x="7143454" y="5113338"/>
            <a:ext cx="101341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</a:rPr>
              <a:t>acidic</a:t>
            </a:r>
          </a:p>
        </p:txBody>
      </p:sp>
      <p:sp>
        <p:nvSpPr>
          <p:cNvPr id="55" name="Text Box 27"/>
          <p:cNvSpPr txBox="1">
            <a:spLocks noChangeArrowheads="1"/>
          </p:cNvSpPr>
          <p:nvPr/>
        </p:nvSpPr>
        <p:spPr bwMode="auto">
          <a:xfrm>
            <a:off x="7190734" y="5589588"/>
            <a:ext cx="9204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basic</a:t>
            </a:r>
          </a:p>
        </p:txBody>
      </p:sp>
    </p:spTree>
    <p:extLst>
      <p:ext uri="{BB962C8B-B14F-4D97-AF65-F5344CB8AC3E}">
        <p14:creationId xmlns:p14="http://schemas.microsoft.com/office/powerpoint/2010/main" val="248263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 bwMode="auto">
          <a:xfrm>
            <a:off x="654050" y="152401"/>
            <a:ext cx="7772400" cy="685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A </a:t>
            </a:r>
            <a:r>
              <a:rPr 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Measure of Acidity</a:t>
            </a:r>
          </a:p>
        </p:txBody>
      </p:sp>
      <p:sp>
        <p:nvSpPr>
          <p:cNvPr id="34" name="Text Box 3"/>
          <p:cNvSpPr txBox="1">
            <a:spLocks noChangeArrowheads="1"/>
          </p:cNvSpPr>
          <p:nvPr/>
        </p:nvSpPr>
        <p:spPr bwMode="auto">
          <a:xfrm>
            <a:off x="666510" y="3573016"/>
            <a:ext cx="2039661" cy="646331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2880" tIns="137160" rIns="182880" bIns="137160">
            <a:spAutoFit/>
          </a:bodyPr>
          <a:lstStyle/>
          <a:p>
            <a:r>
              <a:rPr lang="en-US" sz="2400"/>
              <a:t>pH = -log [H</a:t>
            </a:r>
            <a:r>
              <a:rPr lang="en-US" sz="2400" baseline="30000"/>
              <a:t>+</a:t>
            </a:r>
            <a:r>
              <a:rPr lang="en-US" sz="2400"/>
              <a:t>]</a:t>
            </a:r>
          </a:p>
        </p:txBody>
      </p:sp>
      <p:sp>
        <p:nvSpPr>
          <p:cNvPr id="35" name="Text Box 4"/>
          <p:cNvSpPr txBox="1">
            <a:spLocks noChangeArrowheads="1"/>
          </p:cNvSpPr>
          <p:nvPr/>
        </p:nvSpPr>
        <p:spPr bwMode="auto">
          <a:xfrm>
            <a:off x="2559955" y="1571198"/>
            <a:ext cx="160813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/>
              <a:t>[H</a:t>
            </a:r>
            <a:r>
              <a:rPr lang="en-US" sz="2400" baseline="30000" dirty="0"/>
              <a:t>+</a:t>
            </a:r>
            <a:r>
              <a:rPr lang="en-US" sz="2400" dirty="0"/>
              <a:t>] = [OH</a:t>
            </a:r>
            <a:r>
              <a:rPr lang="en-US" sz="2400" baseline="30000" dirty="0"/>
              <a:t>-</a:t>
            </a:r>
            <a:r>
              <a:rPr lang="en-US" sz="2400" dirty="0"/>
              <a:t>]</a:t>
            </a:r>
          </a:p>
        </p:txBody>
      </p:sp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2559955" y="2047448"/>
            <a:ext cx="160813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/>
              <a:t>[H</a:t>
            </a:r>
            <a:r>
              <a:rPr lang="en-US" sz="2400" baseline="30000" dirty="0"/>
              <a:t>+</a:t>
            </a:r>
            <a:r>
              <a:rPr lang="en-US" sz="2400" dirty="0"/>
              <a:t>] &gt; [OH</a:t>
            </a:r>
            <a:r>
              <a:rPr lang="en-US" sz="2400" baseline="30000" dirty="0"/>
              <a:t>-</a:t>
            </a:r>
            <a:r>
              <a:rPr lang="en-US" sz="2400" dirty="0"/>
              <a:t>]</a:t>
            </a:r>
          </a:p>
        </p:txBody>
      </p:sp>
      <p:sp>
        <p:nvSpPr>
          <p:cNvPr id="37" name="Text Box 6"/>
          <p:cNvSpPr txBox="1">
            <a:spLocks noChangeArrowheads="1"/>
          </p:cNvSpPr>
          <p:nvPr/>
        </p:nvSpPr>
        <p:spPr bwMode="auto">
          <a:xfrm>
            <a:off x="2559955" y="2523698"/>
            <a:ext cx="160813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[H</a:t>
            </a:r>
            <a:r>
              <a:rPr lang="en-US" sz="2400" baseline="30000"/>
              <a:t>+</a:t>
            </a:r>
            <a:r>
              <a:rPr lang="en-US" sz="2400"/>
              <a:t>] &lt; [OH</a:t>
            </a:r>
            <a:r>
              <a:rPr lang="en-US" sz="2400" baseline="30000"/>
              <a:t>-</a:t>
            </a:r>
            <a:r>
              <a:rPr lang="en-US" sz="2400"/>
              <a:t>]</a:t>
            </a:r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702199" y="1113998"/>
            <a:ext cx="15231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b="1" u="sng" dirty="0"/>
              <a:t>Solution Is</a:t>
            </a:r>
          </a:p>
        </p:txBody>
      </p:sp>
      <p:sp>
        <p:nvSpPr>
          <p:cNvPr id="39" name="Text Box 8"/>
          <p:cNvSpPr txBox="1">
            <a:spLocks noChangeArrowheads="1"/>
          </p:cNvSpPr>
          <p:nvPr/>
        </p:nvSpPr>
        <p:spPr bwMode="auto">
          <a:xfrm>
            <a:off x="920954" y="1571198"/>
            <a:ext cx="10840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/>
              <a:t>neutral</a:t>
            </a:r>
          </a:p>
        </p:txBody>
      </p:sp>
      <p:sp>
        <p:nvSpPr>
          <p:cNvPr id="40" name="Text Box 9"/>
          <p:cNvSpPr txBox="1">
            <a:spLocks noChangeArrowheads="1"/>
          </p:cNvSpPr>
          <p:nvPr/>
        </p:nvSpPr>
        <p:spPr bwMode="auto">
          <a:xfrm>
            <a:off x="1015594" y="2047448"/>
            <a:ext cx="8947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acidic</a:t>
            </a:r>
          </a:p>
        </p:txBody>
      </p:sp>
      <p:sp>
        <p:nvSpPr>
          <p:cNvPr id="41" name="Text Box 10"/>
          <p:cNvSpPr txBox="1">
            <a:spLocks noChangeArrowheads="1"/>
          </p:cNvSpPr>
          <p:nvPr/>
        </p:nvSpPr>
        <p:spPr bwMode="auto">
          <a:xfrm>
            <a:off x="1056463" y="2523698"/>
            <a:ext cx="8146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solidFill>
                  <a:schemeClr val="accent1"/>
                </a:solidFill>
              </a:rPr>
              <a:t>basic</a:t>
            </a:r>
          </a:p>
        </p:txBody>
      </p:sp>
      <p:sp>
        <p:nvSpPr>
          <p:cNvPr id="42" name="Text Box 11"/>
          <p:cNvSpPr txBox="1">
            <a:spLocks noChangeArrowheads="1"/>
          </p:cNvSpPr>
          <p:nvPr/>
        </p:nvSpPr>
        <p:spPr bwMode="auto">
          <a:xfrm>
            <a:off x="4704668" y="1571198"/>
            <a:ext cx="18646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[H</a:t>
            </a:r>
            <a:r>
              <a:rPr lang="en-US" sz="2400" baseline="30000"/>
              <a:t>+</a:t>
            </a:r>
            <a:r>
              <a:rPr lang="en-US" sz="2400"/>
              <a:t>] = 1 x 10</a:t>
            </a:r>
            <a:r>
              <a:rPr lang="en-US" sz="2400" baseline="30000"/>
              <a:t>-7</a:t>
            </a:r>
            <a:endParaRPr lang="en-US" sz="2400"/>
          </a:p>
        </p:txBody>
      </p:sp>
      <p:sp>
        <p:nvSpPr>
          <p:cNvPr id="43" name="Text Box 12"/>
          <p:cNvSpPr txBox="1">
            <a:spLocks noChangeArrowheads="1"/>
          </p:cNvSpPr>
          <p:nvPr/>
        </p:nvSpPr>
        <p:spPr bwMode="auto">
          <a:xfrm>
            <a:off x="4704668" y="2041098"/>
            <a:ext cx="18646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[H</a:t>
            </a:r>
            <a:r>
              <a:rPr lang="en-US" sz="2400" baseline="30000"/>
              <a:t>+</a:t>
            </a:r>
            <a:r>
              <a:rPr lang="en-US" sz="2400"/>
              <a:t>] &gt; 1 x 10</a:t>
            </a:r>
            <a:r>
              <a:rPr lang="en-US" sz="2400" baseline="30000"/>
              <a:t>-7</a:t>
            </a:r>
            <a:endParaRPr lang="en-US" sz="2400"/>
          </a:p>
        </p:txBody>
      </p:sp>
      <p:sp>
        <p:nvSpPr>
          <p:cNvPr id="44" name="Text Box 13"/>
          <p:cNvSpPr txBox="1">
            <a:spLocks noChangeArrowheads="1"/>
          </p:cNvSpPr>
          <p:nvPr/>
        </p:nvSpPr>
        <p:spPr bwMode="auto">
          <a:xfrm>
            <a:off x="4709430" y="2523698"/>
            <a:ext cx="18646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[H</a:t>
            </a:r>
            <a:r>
              <a:rPr lang="en-US" sz="2400" baseline="30000"/>
              <a:t>+</a:t>
            </a:r>
            <a:r>
              <a:rPr lang="en-US" sz="2400"/>
              <a:t>] &lt; 1 x 10</a:t>
            </a:r>
            <a:r>
              <a:rPr lang="en-US" sz="2400" baseline="30000"/>
              <a:t>-7</a:t>
            </a:r>
            <a:endParaRPr lang="en-US" sz="2400"/>
          </a:p>
        </p:txBody>
      </p:sp>
      <p:sp>
        <p:nvSpPr>
          <p:cNvPr id="45" name="Text Box 14"/>
          <p:cNvSpPr txBox="1">
            <a:spLocks noChangeArrowheads="1"/>
          </p:cNvSpPr>
          <p:nvPr/>
        </p:nvSpPr>
        <p:spPr bwMode="auto">
          <a:xfrm>
            <a:off x="7276418" y="1571198"/>
            <a:ext cx="9861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pH = 7</a:t>
            </a:r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7276418" y="2041098"/>
            <a:ext cx="9861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pH &lt; 7</a:t>
            </a:r>
          </a:p>
        </p:txBody>
      </p:sp>
      <p:sp>
        <p:nvSpPr>
          <p:cNvPr id="47" name="Text Box 16"/>
          <p:cNvSpPr txBox="1">
            <a:spLocks noChangeArrowheads="1"/>
          </p:cNvSpPr>
          <p:nvPr/>
        </p:nvSpPr>
        <p:spPr bwMode="auto">
          <a:xfrm>
            <a:off x="7276418" y="2523698"/>
            <a:ext cx="9861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pH &gt; 7</a:t>
            </a:r>
          </a:p>
        </p:txBody>
      </p:sp>
      <p:sp>
        <p:nvSpPr>
          <p:cNvPr id="56" name="Text Box 17"/>
          <p:cNvSpPr txBox="1">
            <a:spLocks noChangeArrowheads="1"/>
          </p:cNvSpPr>
          <p:nvPr/>
        </p:nvSpPr>
        <p:spPr bwMode="auto">
          <a:xfrm>
            <a:off x="5127673" y="1113998"/>
            <a:ext cx="11161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b="1" u="sng"/>
              <a:t>At 25</a:t>
            </a:r>
            <a:r>
              <a:rPr lang="en-US" sz="2400" b="1" u="sng" baseline="30000"/>
              <a:t>0</a:t>
            </a:r>
            <a:r>
              <a:rPr lang="en-US" sz="2400" b="1" u="sng"/>
              <a:t>C</a:t>
            </a:r>
          </a:p>
        </p:txBody>
      </p:sp>
      <p:grpSp>
        <p:nvGrpSpPr>
          <p:cNvPr id="57" name="Group 23"/>
          <p:cNvGrpSpPr>
            <a:grpSpLocks/>
          </p:cNvGrpSpPr>
          <p:nvPr/>
        </p:nvGrpSpPr>
        <p:grpSpPr bwMode="auto">
          <a:xfrm>
            <a:off x="430988" y="4879181"/>
            <a:ext cx="625475" cy="762000"/>
            <a:chOff x="2177" y="3312"/>
            <a:chExt cx="394" cy="480"/>
          </a:xfrm>
        </p:grpSpPr>
        <p:sp>
          <p:nvSpPr>
            <p:cNvPr id="58" name="Text Box 18"/>
            <p:cNvSpPr txBox="1">
              <a:spLocks noChangeArrowheads="1"/>
            </p:cNvSpPr>
            <p:nvPr/>
          </p:nvSpPr>
          <p:spPr bwMode="auto">
            <a:xfrm>
              <a:off x="2177" y="3408"/>
              <a:ext cx="38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/>
                <a:t>pH </a:t>
              </a:r>
            </a:p>
          </p:txBody>
        </p:sp>
        <p:sp>
          <p:nvSpPr>
            <p:cNvPr id="59" name="Line 20"/>
            <p:cNvSpPr>
              <a:spLocks noChangeShapeType="1"/>
            </p:cNvSpPr>
            <p:nvPr/>
          </p:nvSpPr>
          <p:spPr bwMode="auto">
            <a:xfrm flipV="1">
              <a:off x="2571" y="3312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/>
            </a:p>
          </p:txBody>
        </p:sp>
      </p:grpSp>
      <p:grpSp>
        <p:nvGrpSpPr>
          <p:cNvPr id="60" name="Group 24"/>
          <p:cNvGrpSpPr>
            <a:grpSpLocks/>
          </p:cNvGrpSpPr>
          <p:nvPr/>
        </p:nvGrpSpPr>
        <p:grpSpPr bwMode="auto">
          <a:xfrm>
            <a:off x="1483353" y="4881562"/>
            <a:ext cx="854075" cy="762000"/>
            <a:chOff x="3110" y="3312"/>
            <a:chExt cx="538" cy="480"/>
          </a:xfrm>
        </p:grpSpPr>
        <p:sp>
          <p:nvSpPr>
            <p:cNvPr id="61" name="Text Box 19"/>
            <p:cNvSpPr txBox="1">
              <a:spLocks noChangeArrowheads="1"/>
            </p:cNvSpPr>
            <p:nvPr/>
          </p:nvSpPr>
          <p:spPr bwMode="auto">
            <a:xfrm>
              <a:off x="3110" y="3408"/>
              <a:ext cx="42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/>
                <a:t>[H</a:t>
              </a:r>
              <a:r>
                <a:rPr lang="en-US" sz="2400" baseline="30000"/>
                <a:t>+</a:t>
              </a:r>
              <a:r>
                <a:rPr lang="en-US" sz="2400"/>
                <a:t>]</a:t>
              </a:r>
            </a:p>
          </p:txBody>
        </p:sp>
        <p:sp>
          <p:nvSpPr>
            <p:cNvPr id="62" name="Line 21"/>
            <p:cNvSpPr>
              <a:spLocks noChangeShapeType="1"/>
            </p:cNvSpPr>
            <p:nvPr/>
          </p:nvSpPr>
          <p:spPr bwMode="auto">
            <a:xfrm>
              <a:off x="3648" y="3312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/>
            </a:p>
          </p:txBody>
        </p:sp>
      </p:grp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5135181" y="3815680"/>
            <a:ext cx="22220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pOH = -log [OH</a:t>
            </a:r>
            <a:r>
              <a:rPr lang="en-US" sz="2400" baseline="30000"/>
              <a:t>-</a:t>
            </a:r>
            <a:r>
              <a:rPr lang="en-US" sz="2400"/>
              <a:t>]</a:t>
            </a:r>
          </a:p>
        </p:txBody>
      </p:sp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4455731" y="4526880"/>
            <a:ext cx="34340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[H</a:t>
            </a:r>
            <a:r>
              <a:rPr lang="en-US" sz="2400" baseline="30000"/>
              <a:t>+</a:t>
            </a:r>
            <a:r>
              <a:rPr lang="en-US" sz="2400"/>
              <a:t>][OH</a:t>
            </a:r>
            <a:r>
              <a:rPr lang="en-US" sz="2400" baseline="30000"/>
              <a:t>-</a:t>
            </a:r>
            <a:r>
              <a:rPr lang="en-US" sz="2400"/>
              <a:t>] = </a:t>
            </a:r>
            <a:r>
              <a:rPr lang="en-US" sz="2400" i="1"/>
              <a:t>K</a:t>
            </a:r>
            <a:r>
              <a:rPr lang="en-US" sz="2400" i="1" baseline="-25000"/>
              <a:t>w</a:t>
            </a:r>
            <a:r>
              <a:rPr lang="en-US" sz="2400"/>
              <a:t> = 1.0 x 10</a:t>
            </a:r>
            <a:r>
              <a:rPr lang="en-US" sz="2400" baseline="30000"/>
              <a:t>-14</a:t>
            </a:r>
            <a:endParaRPr lang="en-US" sz="2400"/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4398581" y="5238080"/>
            <a:ext cx="35846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-log [H</a:t>
            </a:r>
            <a:r>
              <a:rPr lang="en-US" sz="2400" baseline="30000"/>
              <a:t>+</a:t>
            </a:r>
            <a:r>
              <a:rPr lang="en-US" sz="2400"/>
              <a:t>] – log [OH</a:t>
            </a:r>
            <a:r>
              <a:rPr lang="en-US" sz="2400" baseline="30000"/>
              <a:t>-</a:t>
            </a:r>
            <a:r>
              <a:rPr lang="en-US" sz="2400"/>
              <a:t>] = 14.00</a:t>
            </a: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5028819" y="5949280"/>
            <a:ext cx="23791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pH + pOH = 14.00</a:t>
            </a:r>
          </a:p>
        </p:txBody>
      </p: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4230306" y="3282280"/>
            <a:ext cx="39094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Other important relationships</a:t>
            </a:r>
          </a:p>
        </p:txBody>
      </p:sp>
    </p:spTree>
    <p:extLst>
      <p:ext uri="{BB962C8B-B14F-4D97-AF65-F5344CB8AC3E}">
        <p14:creationId xmlns:p14="http://schemas.microsoft.com/office/powerpoint/2010/main" val="420739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/>
          <p:cNvSpPr txBox="1">
            <a:spLocks/>
          </p:cNvSpPr>
          <p:nvPr/>
        </p:nvSpPr>
        <p:spPr bwMode="auto">
          <a:xfrm>
            <a:off x="654050" y="152401"/>
            <a:ext cx="7772400" cy="685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id-ID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Acids and Bases</a:t>
            </a:r>
          </a:p>
        </p:txBody>
      </p:sp>
      <p:sp>
        <p:nvSpPr>
          <p:cNvPr id="31" name="Text Box 2"/>
          <p:cNvSpPr txBox="1">
            <a:spLocks noChangeArrowheads="1"/>
          </p:cNvSpPr>
          <p:nvPr/>
        </p:nvSpPr>
        <p:spPr bwMode="auto">
          <a:xfrm>
            <a:off x="1791441" y="1065172"/>
            <a:ext cx="54409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pitchFamily="34" charset="0"/>
                <a:cs typeface="Arial" pitchFamily="34" charset="0"/>
              </a:rPr>
              <a:t>Strong Electrolyte – 100% dissociation</a:t>
            </a:r>
          </a:p>
        </p:txBody>
      </p:sp>
      <p:grpSp>
        <p:nvGrpSpPr>
          <p:cNvPr id="32" name="Group 3"/>
          <p:cNvGrpSpPr>
            <a:grpSpLocks/>
          </p:cNvGrpSpPr>
          <p:nvPr/>
        </p:nvGrpSpPr>
        <p:grpSpPr bwMode="auto">
          <a:xfrm>
            <a:off x="2177255" y="1476383"/>
            <a:ext cx="4826001" cy="604839"/>
            <a:chOff x="1419" y="1783"/>
            <a:chExt cx="3040" cy="381"/>
          </a:xfrm>
        </p:grpSpPr>
        <p:sp>
          <p:nvSpPr>
            <p:cNvPr id="33" name="Text Box 4"/>
            <p:cNvSpPr txBox="1">
              <a:spLocks noChangeArrowheads="1"/>
            </p:cNvSpPr>
            <p:nvPr/>
          </p:nvSpPr>
          <p:spPr bwMode="auto">
            <a:xfrm>
              <a:off x="1419" y="1873"/>
              <a:ext cx="304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Arial" pitchFamily="34" charset="0"/>
                  <a:cs typeface="Arial" pitchFamily="34" charset="0"/>
                </a:rPr>
                <a:t>NaCl (</a:t>
              </a:r>
              <a:r>
                <a:rPr lang="en-US" sz="2400" i="1">
                  <a:latin typeface="Arial" pitchFamily="34" charset="0"/>
                  <a:cs typeface="Arial" pitchFamily="34" charset="0"/>
                </a:rPr>
                <a:t>s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)            Na</a:t>
              </a:r>
              <a:r>
                <a:rPr lang="en-US" sz="2400" baseline="30000">
                  <a:latin typeface="Arial" pitchFamily="34" charset="0"/>
                  <a:cs typeface="Arial" pitchFamily="34" charset="0"/>
                </a:rPr>
                <a:t>+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 (</a:t>
              </a:r>
              <a:r>
                <a:rPr lang="en-US" sz="2400" i="1">
                  <a:latin typeface="Arial" pitchFamily="34" charset="0"/>
                  <a:cs typeface="Arial" pitchFamily="34" charset="0"/>
                </a:rPr>
                <a:t>aq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) + Cl</a:t>
              </a:r>
              <a:r>
                <a:rPr lang="en-US" sz="2400" baseline="30000">
                  <a:latin typeface="Arial" pitchFamily="34" charset="0"/>
                  <a:cs typeface="Arial" pitchFamily="34" charset="0"/>
                </a:rPr>
                <a:t>-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 (</a:t>
              </a:r>
              <a:r>
                <a:rPr lang="en-US" sz="2400" i="1">
                  <a:latin typeface="Arial" pitchFamily="34" charset="0"/>
                  <a:cs typeface="Arial" pitchFamily="34" charset="0"/>
                </a:rPr>
                <a:t>aq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)</a:t>
              </a:r>
            </a:p>
          </p:txBody>
        </p:sp>
        <p:sp>
          <p:nvSpPr>
            <p:cNvPr id="48" name="Line 5"/>
            <p:cNvSpPr>
              <a:spLocks noChangeShapeType="1"/>
            </p:cNvSpPr>
            <p:nvPr/>
          </p:nvSpPr>
          <p:spPr bwMode="auto">
            <a:xfrm>
              <a:off x="2184" y="2058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Text Box 6"/>
            <p:cNvSpPr txBox="1">
              <a:spLocks noChangeArrowheads="1"/>
            </p:cNvSpPr>
            <p:nvPr/>
          </p:nvSpPr>
          <p:spPr bwMode="auto">
            <a:xfrm>
              <a:off x="2232" y="1783"/>
              <a:ext cx="47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H</a:t>
              </a:r>
              <a:r>
                <a:rPr lang="en-US" sz="2400" baseline="-25000" dirty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O</a:t>
              </a:r>
            </a:p>
          </p:txBody>
        </p:sp>
      </p:grp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1318438" y="2366664"/>
            <a:ext cx="644362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pitchFamily="34" charset="0"/>
                <a:cs typeface="Arial" pitchFamily="34" charset="0"/>
              </a:rPr>
              <a:t>Weak Electrolyte – not completely dissociated</a:t>
            </a:r>
          </a:p>
        </p:txBody>
      </p:sp>
      <p:grpSp>
        <p:nvGrpSpPr>
          <p:cNvPr id="51" name="Group 8"/>
          <p:cNvGrpSpPr>
            <a:grpSpLocks/>
          </p:cNvGrpSpPr>
          <p:nvPr/>
        </p:nvGrpSpPr>
        <p:grpSpPr bwMode="auto">
          <a:xfrm>
            <a:off x="1426868" y="2908168"/>
            <a:ext cx="5805486" cy="461964"/>
            <a:chOff x="1059" y="3401"/>
            <a:chExt cx="3657" cy="291"/>
          </a:xfrm>
        </p:grpSpPr>
        <p:sp>
          <p:nvSpPr>
            <p:cNvPr id="52" name="Text Box 9"/>
            <p:cNvSpPr txBox="1">
              <a:spLocks noChangeArrowheads="1"/>
            </p:cNvSpPr>
            <p:nvPr/>
          </p:nvSpPr>
          <p:spPr bwMode="auto">
            <a:xfrm>
              <a:off x="1059" y="3401"/>
              <a:ext cx="365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CH</a:t>
              </a:r>
              <a:r>
                <a:rPr lang="en-US" sz="2400" baseline="-25000" dirty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COOH          CH</a:t>
              </a:r>
              <a:r>
                <a:rPr lang="en-US" sz="2400" baseline="-25000" dirty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COO</a:t>
              </a:r>
              <a:r>
                <a:rPr lang="en-US" sz="2400" baseline="30000" dirty="0">
                  <a:latin typeface="Arial" pitchFamily="34" charset="0"/>
                  <a:cs typeface="Arial" pitchFamily="34" charset="0"/>
                </a:rPr>
                <a:t>-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 (</a:t>
              </a:r>
              <a:r>
                <a:rPr lang="en-US" sz="2400" i="1" dirty="0" err="1">
                  <a:latin typeface="Arial" pitchFamily="34" charset="0"/>
                  <a:cs typeface="Arial" pitchFamily="34" charset="0"/>
                </a:rPr>
                <a:t>aq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) + H</a:t>
              </a:r>
              <a:r>
                <a:rPr lang="en-US" sz="2400" baseline="30000" dirty="0">
                  <a:latin typeface="Arial" pitchFamily="34" charset="0"/>
                  <a:cs typeface="Arial" pitchFamily="34" charset="0"/>
                </a:rPr>
                <a:t>+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 (</a:t>
              </a:r>
              <a:r>
                <a:rPr lang="en-US" sz="2400" i="1" dirty="0" err="1">
                  <a:latin typeface="Arial" pitchFamily="34" charset="0"/>
                  <a:cs typeface="Arial" pitchFamily="34" charset="0"/>
                </a:rPr>
                <a:t>aq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)</a:t>
              </a:r>
            </a:p>
          </p:txBody>
        </p:sp>
        <p:sp>
          <p:nvSpPr>
            <p:cNvPr id="53" name="Line 10"/>
            <p:cNvSpPr>
              <a:spLocks noChangeShapeType="1"/>
            </p:cNvSpPr>
            <p:nvPr/>
          </p:nvSpPr>
          <p:spPr bwMode="auto">
            <a:xfrm>
              <a:off x="2106" y="3545"/>
              <a:ext cx="4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Line 11"/>
            <p:cNvSpPr>
              <a:spLocks noChangeShapeType="1"/>
            </p:cNvSpPr>
            <p:nvPr/>
          </p:nvSpPr>
          <p:spPr bwMode="auto">
            <a:xfrm flipH="1">
              <a:off x="2146" y="3620"/>
              <a:ext cx="4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5" name="Text Box 12"/>
          <p:cNvSpPr txBox="1">
            <a:spLocks noChangeArrowheads="1"/>
          </p:cNvSpPr>
          <p:nvPr/>
        </p:nvSpPr>
        <p:spPr bwMode="auto">
          <a:xfrm>
            <a:off x="212725" y="3697288"/>
            <a:ext cx="52018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 u="sng">
                <a:latin typeface="Arial" pitchFamily="34" charset="0"/>
                <a:cs typeface="Arial" pitchFamily="34" charset="0"/>
              </a:rPr>
              <a:t>Strong Acids</a:t>
            </a:r>
            <a:r>
              <a:rPr lang="en-US" sz="2400" u="sng">
                <a:latin typeface="Arial" pitchFamily="34" charset="0"/>
                <a:cs typeface="Arial" pitchFamily="34" charset="0"/>
              </a:rPr>
              <a:t> are strong electrolytes</a:t>
            </a:r>
            <a:endParaRPr lang="en-US" sz="2400" b="1" i="1" u="sng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3" name="Group 19"/>
          <p:cNvGrpSpPr>
            <a:grpSpLocks/>
          </p:cNvGrpSpPr>
          <p:nvPr/>
        </p:nvGrpSpPr>
        <p:grpSpPr bwMode="auto">
          <a:xfrm>
            <a:off x="533400" y="4306893"/>
            <a:ext cx="6138863" cy="461963"/>
            <a:chOff x="518" y="2809"/>
            <a:chExt cx="3867" cy="291"/>
          </a:xfrm>
        </p:grpSpPr>
        <p:sp>
          <p:nvSpPr>
            <p:cNvPr id="64" name="Text Box 13"/>
            <p:cNvSpPr txBox="1">
              <a:spLocks noChangeArrowheads="1"/>
            </p:cNvSpPr>
            <p:nvPr/>
          </p:nvSpPr>
          <p:spPr bwMode="auto">
            <a:xfrm>
              <a:off x="518" y="2809"/>
              <a:ext cx="386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pitchFamily="34" charset="0"/>
                  <a:cs typeface="Arial" pitchFamily="34" charset="0"/>
                </a:rPr>
                <a:t>HCl (</a:t>
              </a:r>
              <a:r>
                <a:rPr lang="en-US" sz="2400" i="1">
                  <a:latin typeface="Arial" pitchFamily="34" charset="0"/>
                  <a:cs typeface="Arial" pitchFamily="34" charset="0"/>
                </a:rPr>
                <a:t>aq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) + H</a:t>
              </a:r>
              <a:r>
                <a:rPr lang="en-US" sz="2400" baseline="-25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O (</a:t>
              </a:r>
              <a:r>
                <a:rPr lang="en-US" sz="2400" i="1">
                  <a:latin typeface="Arial" pitchFamily="34" charset="0"/>
                  <a:cs typeface="Arial" pitchFamily="34" charset="0"/>
                </a:rPr>
                <a:t>l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)          H</a:t>
              </a:r>
              <a:r>
                <a:rPr lang="en-US" sz="2400" baseline="-2500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sz="2400" baseline="30000">
                  <a:latin typeface="Arial" pitchFamily="34" charset="0"/>
                  <a:cs typeface="Arial" pitchFamily="34" charset="0"/>
                </a:rPr>
                <a:t>+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 (</a:t>
              </a:r>
              <a:r>
                <a:rPr lang="en-US" sz="2400" i="1">
                  <a:latin typeface="Arial" pitchFamily="34" charset="0"/>
                  <a:cs typeface="Arial" pitchFamily="34" charset="0"/>
                </a:rPr>
                <a:t>aq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) + Cl</a:t>
              </a:r>
              <a:r>
                <a:rPr lang="en-US" sz="2400" baseline="30000">
                  <a:latin typeface="Arial" pitchFamily="34" charset="0"/>
                  <a:cs typeface="Arial" pitchFamily="34" charset="0"/>
                </a:rPr>
                <a:t>-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 (</a:t>
              </a:r>
              <a:r>
                <a:rPr lang="en-US" sz="2400" i="1">
                  <a:latin typeface="Arial" pitchFamily="34" charset="0"/>
                  <a:cs typeface="Arial" pitchFamily="34" charset="0"/>
                </a:rPr>
                <a:t>aq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)</a:t>
              </a:r>
            </a:p>
          </p:txBody>
        </p:sp>
        <p:sp>
          <p:nvSpPr>
            <p:cNvPr id="65" name="Line 17"/>
            <p:cNvSpPr>
              <a:spLocks noChangeShapeType="1"/>
            </p:cNvSpPr>
            <p:nvPr/>
          </p:nvSpPr>
          <p:spPr bwMode="auto">
            <a:xfrm>
              <a:off x="2096" y="2960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6" name="Group 34"/>
          <p:cNvGrpSpPr>
            <a:grpSpLocks/>
          </p:cNvGrpSpPr>
          <p:nvPr/>
        </p:nvGrpSpPr>
        <p:grpSpPr bwMode="auto">
          <a:xfrm>
            <a:off x="533400" y="4851405"/>
            <a:ext cx="6705601" cy="461963"/>
            <a:chOff x="336" y="3056"/>
            <a:chExt cx="4224" cy="291"/>
          </a:xfrm>
        </p:grpSpPr>
        <p:sp>
          <p:nvSpPr>
            <p:cNvPr id="67" name="Text Box 21"/>
            <p:cNvSpPr txBox="1">
              <a:spLocks noChangeArrowheads="1"/>
            </p:cNvSpPr>
            <p:nvPr/>
          </p:nvSpPr>
          <p:spPr bwMode="auto">
            <a:xfrm>
              <a:off x="336" y="3056"/>
              <a:ext cx="422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pitchFamily="34" charset="0"/>
                  <a:cs typeface="Arial" pitchFamily="34" charset="0"/>
                </a:rPr>
                <a:t>HNO</a:t>
              </a:r>
              <a:r>
                <a:rPr lang="en-US" sz="2400" baseline="-2500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 (</a:t>
              </a:r>
              <a:r>
                <a:rPr lang="en-US" sz="2400" i="1">
                  <a:latin typeface="Arial" pitchFamily="34" charset="0"/>
                  <a:cs typeface="Arial" pitchFamily="34" charset="0"/>
                </a:rPr>
                <a:t>aq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) + H</a:t>
              </a:r>
              <a:r>
                <a:rPr lang="en-US" sz="2400" baseline="-25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O (</a:t>
              </a:r>
              <a:r>
                <a:rPr lang="en-US" sz="2400" i="1">
                  <a:latin typeface="Arial" pitchFamily="34" charset="0"/>
                  <a:cs typeface="Arial" pitchFamily="34" charset="0"/>
                </a:rPr>
                <a:t>l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)          H</a:t>
              </a:r>
              <a:r>
                <a:rPr lang="en-US" sz="2400" baseline="-2500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sz="2400" baseline="30000">
                  <a:latin typeface="Arial" pitchFamily="34" charset="0"/>
                  <a:cs typeface="Arial" pitchFamily="34" charset="0"/>
                </a:rPr>
                <a:t>+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 (</a:t>
              </a:r>
              <a:r>
                <a:rPr lang="en-US" sz="2400" i="1">
                  <a:latin typeface="Arial" pitchFamily="34" charset="0"/>
                  <a:cs typeface="Arial" pitchFamily="34" charset="0"/>
                </a:rPr>
                <a:t>aq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) + NO</a:t>
              </a:r>
              <a:r>
                <a:rPr lang="en-US" sz="2400" baseline="-2500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400" baseline="30000">
                  <a:latin typeface="Arial" pitchFamily="34" charset="0"/>
                  <a:cs typeface="Arial" pitchFamily="34" charset="0"/>
                </a:rPr>
                <a:t>-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 (</a:t>
              </a:r>
              <a:r>
                <a:rPr lang="en-US" sz="2400" i="1">
                  <a:latin typeface="Arial" pitchFamily="34" charset="0"/>
                  <a:cs typeface="Arial" pitchFamily="34" charset="0"/>
                </a:rPr>
                <a:t>aq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)</a:t>
              </a:r>
            </a:p>
          </p:txBody>
        </p:sp>
        <p:sp>
          <p:nvSpPr>
            <p:cNvPr id="68" name="Line 22"/>
            <p:cNvSpPr>
              <a:spLocks noChangeShapeType="1"/>
            </p:cNvSpPr>
            <p:nvPr/>
          </p:nvSpPr>
          <p:spPr bwMode="auto">
            <a:xfrm>
              <a:off x="2088" y="3207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9" name="Group 27"/>
          <p:cNvGrpSpPr>
            <a:grpSpLocks/>
          </p:cNvGrpSpPr>
          <p:nvPr/>
        </p:nvGrpSpPr>
        <p:grpSpPr bwMode="auto">
          <a:xfrm>
            <a:off x="533400" y="5397506"/>
            <a:ext cx="6843713" cy="461963"/>
            <a:chOff x="520" y="3504"/>
            <a:chExt cx="4311" cy="291"/>
          </a:xfrm>
        </p:grpSpPr>
        <p:sp>
          <p:nvSpPr>
            <p:cNvPr id="70" name="Text Box 25"/>
            <p:cNvSpPr txBox="1">
              <a:spLocks noChangeArrowheads="1"/>
            </p:cNvSpPr>
            <p:nvPr/>
          </p:nvSpPr>
          <p:spPr bwMode="auto">
            <a:xfrm>
              <a:off x="520" y="3504"/>
              <a:ext cx="431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pitchFamily="34" charset="0"/>
                  <a:cs typeface="Arial" pitchFamily="34" charset="0"/>
                </a:rPr>
                <a:t>HClO</a:t>
              </a:r>
              <a:r>
                <a:rPr lang="en-US" sz="2400" baseline="-25000">
                  <a:latin typeface="Arial" pitchFamily="34" charset="0"/>
                  <a:cs typeface="Arial" pitchFamily="34" charset="0"/>
                </a:rPr>
                <a:t>4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 (</a:t>
              </a:r>
              <a:r>
                <a:rPr lang="en-US" sz="2400" i="1">
                  <a:latin typeface="Arial" pitchFamily="34" charset="0"/>
                  <a:cs typeface="Arial" pitchFamily="34" charset="0"/>
                </a:rPr>
                <a:t>aq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) + H</a:t>
              </a:r>
              <a:r>
                <a:rPr lang="en-US" sz="2400" baseline="-25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O (</a:t>
              </a:r>
              <a:r>
                <a:rPr lang="en-US" sz="2400" i="1">
                  <a:latin typeface="Arial" pitchFamily="34" charset="0"/>
                  <a:cs typeface="Arial" pitchFamily="34" charset="0"/>
                </a:rPr>
                <a:t>l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)          H</a:t>
              </a:r>
              <a:r>
                <a:rPr lang="en-US" sz="2400" baseline="-2500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sz="2400" baseline="30000">
                  <a:latin typeface="Arial" pitchFamily="34" charset="0"/>
                  <a:cs typeface="Arial" pitchFamily="34" charset="0"/>
                </a:rPr>
                <a:t>+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 (</a:t>
              </a:r>
              <a:r>
                <a:rPr lang="en-US" sz="2400" i="1">
                  <a:latin typeface="Arial" pitchFamily="34" charset="0"/>
                  <a:cs typeface="Arial" pitchFamily="34" charset="0"/>
                </a:rPr>
                <a:t>aq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) + ClO</a:t>
              </a:r>
              <a:r>
                <a:rPr lang="en-US" sz="2400" baseline="-25000">
                  <a:latin typeface="Arial" pitchFamily="34" charset="0"/>
                  <a:cs typeface="Arial" pitchFamily="34" charset="0"/>
                </a:rPr>
                <a:t>4</a:t>
              </a:r>
              <a:r>
                <a:rPr lang="en-US" sz="2400" baseline="30000">
                  <a:latin typeface="Arial" pitchFamily="34" charset="0"/>
                  <a:cs typeface="Arial" pitchFamily="34" charset="0"/>
                </a:rPr>
                <a:t>-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 (</a:t>
              </a:r>
              <a:r>
                <a:rPr lang="en-US" sz="2400" i="1">
                  <a:latin typeface="Arial" pitchFamily="34" charset="0"/>
                  <a:cs typeface="Arial" pitchFamily="34" charset="0"/>
                </a:rPr>
                <a:t>aq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)</a:t>
              </a:r>
            </a:p>
          </p:txBody>
        </p:sp>
        <p:sp>
          <p:nvSpPr>
            <p:cNvPr id="71" name="Line 26"/>
            <p:cNvSpPr>
              <a:spLocks noChangeShapeType="1"/>
            </p:cNvSpPr>
            <p:nvPr/>
          </p:nvSpPr>
          <p:spPr bwMode="auto">
            <a:xfrm>
              <a:off x="2304" y="3655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2" name="Group 31"/>
          <p:cNvGrpSpPr>
            <a:grpSpLocks/>
          </p:cNvGrpSpPr>
          <p:nvPr/>
        </p:nvGrpSpPr>
        <p:grpSpPr bwMode="auto">
          <a:xfrm>
            <a:off x="533400" y="5943607"/>
            <a:ext cx="7007226" cy="461963"/>
            <a:chOff x="517" y="3840"/>
            <a:chExt cx="4414" cy="291"/>
          </a:xfrm>
        </p:grpSpPr>
        <p:sp>
          <p:nvSpPr>
            <p:cNvPr id="73" name="Text Box 29"/>
            <p:cNvSpPr txBox="1">
              <a:spLocks noChangeArrowheads="1"/>
            </p:cNvSpPr>
            <p:nvPr/>
          </p:nvSpPr>
          <p:spPr bwMode="auto">
            <a:xfrm>
              <a:off x="517" y="3840"/>
              <a:ext cx="44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" pitchFamily="34" charset="0"/>
                  <a:cs typeface="Arial" pitchFamily="34" charset="0"/>
                </a:rPr>
                <a:t>H</a:t>
              </a:r>
              <a:r>
                <a:rPr lang="en-US" sz="2400" baseline="-25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SO</a:t>
              </a:r>
              <a:r>
                <a:rPr lang="en-US" sz="2400" baseline="-25000">
                  <a:latin typeface="Arial" pitchFamily="34" charset="0"/>
                  <a:cs typeface="Arial" pitchFamily="34" charset="0"/>
                </a:rPr>
                <a:t>4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 (</a:t>
              </a:r>
              <a:r>
                <a:rPr lang="en-US" sz="2400" i="1">
                  <a:latin typeface="Arial" pitchFamily="34" charset="0"/>
                  <a:cs typeface="Arial" pitchFamily="34" charset="0"/>
                </a:rPr>
                <a:t>aq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) + H</a:t>
              </a:r>
              <a:r>
                <a:rPr lang="en-US" sz="2400" baseline="-25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O (</a:t>
              </a:r>
              <a:r>
                <a:rPr lang="en-US" sz="2400" i="1">
                  <a:latin typeface="Arial" pitchFamily="34" charset="0"/>
                  <a:cs typeface="Arial" pitchFamily="34" charset="0"/>
                </a:rPr>
                <a:t>l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)          H</a:t>
              </a:r>
              <a:r>
                <a:rPr lang="en-US" sz="2400" baseline="-2500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sz="2400" baseline="30000">
                  <a:latin typeface="Arial" pitchFamily="34" charset="0"/>
                  <a:cs typeface="Arial" pitchFamily="34" charset="0"/>
                </a:rPr>
                <a:t>+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 (</a:t>
              </a:r>
              <a:r>
                <a:rPr lang="en-US" sz="2400" i="1">
                  <a:latin typeface="Arial" pitchFamily="34" charset="0"/>
                  <a:cs typeface="Arial" pitchFamily="34" charset="0"/>
                </a:rPr>
                <a:t>aq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) + HSO</a:t>
              </a:r>
              <a:r>
                <a:rPr lang="en-US" sz="2400" baseline="-25000">
                  <a:latin typeface="Arial" pitchFamily="34" charset="0"/>
                  <a:cs typeface="Arial" pitchFamily="34" charset="0"/>
                </a:rPr>
                <a:t>4</a:t>
              </a:r>
              <a:r>
                <a:rPr lang="en-US" sz="2400" baseline="30000">
                  <a:latin typeface="Arial" pitchFamily="34" charset="0"/>
                  <a:cs typeface="Arial" pitchFamily="34" charset="0"/>
                </a:rPr>
                <a:t>-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 (</a:t>
              </a:r>
              <a:r>
                <a:rPr lang="en-US" sz="2400" i="1">
                  <a:latin typeface="Arial" pitchFamily="34" charset="0"/>
                  <a:cs typeface="Arial" pitchFamily="34" charset="0"/>
                </a:rPr>
                <a:t>aq</a:t>
              </a:r>
              <a:r>
                <a:rPr lang="en-US" sz="2400">
                  <a:latin typeface="Arial" pitchFamily="34" charset="0"/>
                  <a:cs typeface="Arial" pitchFamily="34" charset="0"/>
                </a:rPr>
                <a:t>)</a:t>
              </a:r>
            </a:p>
          </p:txBody>
        </p:sp>
        <p:sp>
          <p:nvSpPr>
            <p:cNvPr id="74" name="Line 30"/>
            <p:cNvSpPr>
              <a:spLocks noChangeShapeType="1"/>
            </p:cNvSpPr>
            <p:nvPr/>
          </p:nvSpPr>
          <p:spPr bwMode="auto">
            <a:xfrm>
              <a:off x="2365" y="3991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5" name="Oval 33"/>
          <p:cNvSpPr>
            <a:spLocks noChangeArrowheads="1"/>
          </p:cNvSpPr>
          <p:nvPr/>
        </p:nvSpPr>
        <p:spPr bwMode="auto">
          <a:xfrm>
            <a:off x="2946400" y="4318000"/>
            <a:ext cx="7620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18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/>
          <p:cNvSpPr txBox="1">
            <a:spLocks/>
          </p:cNvSpPr>
          <p:nvPr/>
        </p:nvSpPr>
        <p:spPr bwMode="auto">
          <a:xfrm>
            <a:off x="654050" y="152401"/>
            <a:ext cx="7772400" cy="685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id-ID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Acids and Bases</a:t>
            </a:r>
          </a:p>
        </p:txBody>
      </p:sp>
      <p:grpSp>
        <p:nvGrpSpPr>
          <p:cNvPr id="27" name="Group 29"/>
          <p:cNvGrpSpPr>
            <a:grpSpLocks/>
          </p:cNvGrpSpPr>
          <p:nvPr/>
        </p:nvGrpSpPr>
        <p:grpSpPr bwMode="auto">
          <a:xfrm>
            <a:off x="974619" y="1737817"/>
            <a:ext cx="5484814" cy="461963"/>
            <a:chOff x="336" y="672"/>
            <a:chExt cx="3455" cy="291"/>
          </a:xfrm>
        </p:grpSpPr>
        <p:sp>
          <p:nvSpPr>
            <p:cNvPr id="28" name="Text Box 7"/>
            <p:cNvSpPr txBox="1">
              <a:spLocks noChangeArrowheads="1"/>
            </p:cNvSpPr>
            <p:nvPr/>
          </p:nvSpPr>
          <p:spPr bwMode="auto">
            <a:xfrm>
              <a:off x="336" y="672"/>
              <a:ext cx="345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/>
                <a:t>HF (</a:t>
              </a:r>
              <a:r>
                <a:rPr lang="en-US" sz="2400" i="1" dirty="0" err="1"/>
                <a:t>aq</a:t>
              </a:r>
              <a:r>
                <a:rPr lang="en-US" sz="2400" dirty="0"/>
                <a:t>) + H</a:t>
              </a:r>
              <a:r>
                <a:rPr lang="en-US" sz="2400" baseline="-25000" dirty="0"/>
                <a:t>2</a:t>
              </a:r>
              <a:r>
                <a:rPr lang="en-US" sz="2400" dirty="0"/>
                <a:t>O (</a:t>
              </a:r>
              <a:r>
                <a:rPr lang="en-US" sz="2400" i="1" dirty="0"/>
                <a:t>l</a:t>
              </a:r>
              <a:r>
                <a:rPr lang="en-US" sz="2400" dirty="0"/>
                <a:t>)  </a:t>
              </a:r>
              <a:r>
                <a:rPr lang="id-ID" sz="2400" dirty="0"/>
                <a:t> </a:t>
              </a:r>
              <a:r>
                <a:rPr lang="id-ID" sz="2400" dirty="0" smtClean="0"/>
                <a:t>    </a:t>
              </a:r>
              <a:r>
                <a:rPr lang="en-US" sz="2400" dirty="0" smtClean="0"/>
                <a:t>        </a:t>
              </a:r>
              <a:r>
                <a:rPr lang="en-US" sz="2400" dirty="0"/>
                <a:t>H</a:t>
              </a:r>
              <a:r>
                <a:rPr lang="en-US" sz="2400" baseline="-25000" dirty="0"/>
                <a:t>3</a:t>
              </a:r>
              <a:r>
                <a:rPr lang="en-US" sz="2400" dirty="0"/>
                <a:t>O</a:t>
              </a:r>
              <a:r>
                <a:rPr lang="en-US" sz="2400" baseline="30000" dirty="0"/>
                <a:t>+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F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</a:t>
              </a:r>
            </a:p>
          </p:txBody>
        </p:sp>
        <p:grpSp>
          <p:nvGrpSpPr>
            <p:cNvPr id="30" name="Group 2"/>
            <p:cNvGrpSpPr>
              <a:grpSpLocks/>
            </p:cNvGrpSpPr>
            <p:nvPr/>
          </p:nvGrpSpPr>
          <p:grpSpPr bwMode="auto">
            <a:xfrm>
              <a:off x="1840" y="776"/>
              <a:ext cx="384" cy="96"/>
              <a:chOff x="4944" y="288"/>
              <a:chExt cx="384" cy="96"/>
            </a:xfrm>
          </p:grpSpPr>
          <p:sp>
            <p:nvSpPr>
              <p:cNvPr id="34" name="Line 3"/>
              <p:cNvSpPr>
                <a:spLocks noChangeShapeType="1"/>
              </p:cNvSpPr>
              <p:nvPr/>
            </p:nvSpPr>
            <p:spPr bwMode="auto">
              <a:xfrm>
                <a:off x="4944" y="288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35" name="Line 4"/>
              <p:cNvSpPr>
                <a:spLocks noChangeShapeType="1"/>
              </p:cNvSpPr>
              <p:nvPr/>
            </p:nvSpPr>
            <p:spPr bwMode="auto">
              <a:xfrm flipH="1">
                <a:off x="4944" y="384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</p:grpSp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653944" y="1128216"/>
            <a:ext cx="43817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 u="sng"/>
              <a:t>Weak Acids</a:t>
            </a:r>
            <a:r>
              <a:rPr lang="en-US" sz="2400" u="sng"/>
              <a:t> are weak electrolytes</a:t>
            </a:r>
            <a:endParaRPr lang="en-US" sz="2400" b="1" i="1" u="sng"/>
          </a:p>
        </p:txBody>
      </p:sp>
      <p:sp>
        <p:nvSpPr>
          <p:cNvPr id="37" name="Oval 18"/>
          <p:cNvSpPr>
            <a:spLocks noChangeArrowheads="1"/>
          </p:cNvSpPr>
          <p:nvPr/>
        </p:nvSpPr>
        <p:spPr bwMode="auto">
          <a:xfrm>
            <a:off x="3286019" y="1750516"/>
            <a:ext cx="7620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/>
          </a:p>
        </p:txBody>
      </p:sp>
      <p:grpSp>
        <p:nvGrpSpPr>
          <p:cNvPr id="38" name="Group 28"/>
          <p:cNvGrpSpPr>
            <a:grpSpLocks/>
          </p:cNvGrpSpPr>
          <p:nvPr/>
        </p:nvGrpSpPr>
        <p:grpSpPr bwMode="auto">
          <a:xfrm>
            <a:off x="974619" y="2282331"/>
            <a:ext cx="6215064" cy="461963"/>
            <a:chOff x="336" y="1015"/>
            <a:chExt cx="3915" cy="291"/>
          </a:xfrm>
        </p:grpSpPr>
        <p:sp>
          <p:nvSpPr>
            <p:cNvPr id="39" name="Text Box 10"/>
            <p:cNvSpPr txBox="1">
              <a:spLocks noChangeArrowheads="1"/>
            </p:cNvSpPr>
            <p:nvPr/>
          </p:nvSpPr>
          <p:spPr bwMode="auto">
            <a:xfrm>
              <a:off x="336" y="1015"/>
              <a:ext cx="391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/>
                <a:t>HNO</a:t>
              </a:r>
              <a:r>
                <a:rPr lang="en-US" sz="2400" baseline="-25000" dirty="0"/>
                <a:t>2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H</a:t>
              </a:r>
              <a:r>
                <a:rPr lang="en-US" sz="2400" baseline="-25000" dirty="0"/>
                <a:t>2</a:t>
              </a:r>
              <a:r>
                <a:rPr lang="en-US" sz="2400" dirty="0"/>
                <a:t>O (</a:t>
              </a:r>
              <a:r>
                <a:rPr lang="en-US" sz="2400" i="1" dirty="0"/>
                <a:t>l</a:t>
              </a:r>
              <a:r>
                <a:rPr lang="en-US" sz="2400" dirty="0"/>
                <a:t>) </a:t>
              </a:r>
              <a:r>
                <a:rPr lang="id-ID" sz="2400" dirty="0" smtClean="0"/>
                <a:t>     </a:t>
              </a:r>
              <a:r>
                <a:rPr lang="en-US" sz="2400" dirty="0" smtClean="0"/>
                <a:t>         </a:t>
              </a:r>
              <a:r>
                <a:rPr lang="en-US" sz="2400" dirty="0"/>
                <a:t>H</a:t>
              </a:r>
              <a:r>
                <a:rPr lang="en-US" sz="2400" baseline="-25000" dirty="0"/>
                <a:t>3</a:t>
              </a:r>
              <a:r>
                <a:rPr lang="en-US" sz="2400" dirty="0"/>
                <a:t>O</a:t>
              </a:r>
              <a:r>
                <a:rPr lang="en-US" sz="2400" baseline="30000" dirty="0"/>
                <a:t>+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NO</a:t>
              </a:r>
              <a:r>
                <a:rPr lang="en-US" sz="2400" baseline="-25000" dirty="0"/>
                <a:t>2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</a:t>
              </a:r>
            </a:p>
          </p:txBody>
        </p:sp>
        <p:grpSp>
          <p:nvGrpSpPr>
            <p:cNvPr id="40" name="Group 19"/>
            <p:cNvGrpSpPr>
              <a:grpSpLocks/>
            </p:cNvGrpSpPr>
            <p:nvPr/>
          </p:nvGrpSpPr>
          <p:grpSpPr bwMode="auto">
            <a:xfrm>
              <a:off x="2072" y="1112"/>
              <a:ext cx="384" cy="96"/>
              <a:chOff x="4944" y="288"/>
              <a:chExt cx="384" cy="96"/>
            </a:xfrm>
          </p:grpSpPr>
          <p:sp>
            <p:nvSpPr>
              <p:cNvPr id="41" name="Line 20"/>
              <p:cNvSpPr>
                <a:spLocks noChangeShapeType="1"/>
              </p:cNvSpPr>
              <p:nvPr/>
            </p:nvSpPr>
            <p:spPr bwMode="auto">
              <a:xfrm>
                <a:off x="4944" y="288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42" name="Line 21"/>
              <p:cNvSpPr>
                <a:spLocks noChangeShapeType="1"/>
              </p:cNvSpPr>
              <p:nvPr/>
            </p:nvSpPr>
            <p:spPr bwMode="auto">
              <a:xfrm flipH="1">
                <a:off x="4944" y="384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</p:grpSp>
      <p:grpSp>
        <p:nvGrpSpPr>
          <p:cNvPr id="43" name="Group 30"/>
          <p:cNvGrpSpPr>
            <a:grpSpLocks/>
          </p:cNvGrpSpPr>
          <p:nvPr/>
        </p:nvGrpSpPr>
        <p:grpSpPr bwMode="auto">
          <a:xfrm>
            <a:off x="974619" y="2828431"/>
            <a:ext cx="6335714" cy="461963"/>
            <a:chOff x="336" y="1359"/>
            <a:chExt cx="3991" cy="291"/>
          </a:xfrm>
        </p:grpSpPr>
        <p:sp>
          <p:nvSpPr>
            <p:cNvPr id="44" name="Text Box 13"/>
            <p:cNvSpPr txBox="1">
              <a:spLocks noChangeArrowheads="1"/>
            </p:cNvSpPr>
            <p:nvPr/>
          </p:nvSpPr>
          <p:spPr bwMode="auto">
            <a:xfrm>
              <a:off x="336" y="1359"/>
              <a:ext cx="399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/>
                <a:t>HSO</a:t>
              </a:r>
              <a:r>
                <a:rPr lang="en-US" sz="2400" baseline="-25000" dirty="0"/>
                <a:t>4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H</a:t>
              </a:r>
              <a:r>
                <a:rPr lang="en-US" sz="2400" baseline="-25000" dirty="0"/>
                <a:t>2</a:t>
              </a:r>
              <a:r>
                <a:rPr lang="en-US" sz="2400" dirty="0"/>
                <a:t>O (</a:t>
              </a:r>
              <a:r>
                <a:rPr lang="en-US" sz="2400" i="1" dirty="0"/>
                <a:t>l</a:t>
              </a:r>
              <a:r>
                <a:rPr lang="en-US" sz="2400" dirty="0"/>
                <a:t>)   </a:t>
              </a:r>
              <a:r>
                <a:rPr lang="id-ID" sz="2400" dirty="0" smtClean="0"/>
                <a:t>      </a:t>
              </a:r>
              <a:r>
                <a:rPr lang="en-US" sz="2400" dirty="0" smtClean="0"/>
                <a:t>       </a:t>
              </a:r>
              <a:r>
                <a:rPr lang="en-US" sz="2400" dirty="0"/>
                <a:t>H</a:t>
              </a:r>
              <a:r>
                <a:rPr lang="en-US" sz="2400" baseline="-25000" dirty="0"/>
                <a:t>3</a:t>
              </a:r>
              <a:r>
                <a:rPr lang="en-US" sz="2400" dirty="0"/>
                <a:t>O</a:t>
              </a:r>
              <a:r>
                <a:rPr lang="en-US" sz="2400" baseline="30000" dirty="0"/>
                <a:t>+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SO</a:t>
              </a:r>
              <a:r>
                <a:rPr lang="en-US" sz="2400" baseline="-25000" dirty="0"/>
                <a:t>4</a:t>
              </a:r>
              <a:r>
                <a:rPr lang="en-US" sz="2400" baseline="30000" dirty="0"/>
                <a:t>2-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</a:t>
              </a:r>
            </a:p>
          </p:txBody>
        </p:sp>
        <p:grpSp>
          <p:nvGrpSpPr>
            <p:cNvPr id="45" name="Group 22"/>
            <p:cNvGrpSpPr>
              <a:grpSpLocks/>
            </p:cNvGrpSpPr>
            <p:nvPr/>
          </p:nvGrpSpPr>
          <p:grpSpPr bwMode="auto">
            <a:xfrm>
              <a:off x="2112" y="1464"/>
              <a:ext cx="384" cy="96"/>
              <a:chOff x="4944" y="288"/>
              <a:chExt cx="384" cy="96"/>
            </a:xfrm>
          </p:grpSpPr>
          <p:sp>
            <p:nvSpPr>
              <p:cNvPr id="46" name="Line 23"/>
              <p:cNvSpPr>
                <a:spLocks noChangeShapeType="1"/>
              </p:cNvSpPr>
              <p:nvPr/>
            </p:nvSpPr>
            <p:spPr bwMode="auto">
              <a:xfrm>
                <a:off x="4944" y="288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47" name="Line 24"/>
              <p:cNvSpPr>
                <a:spLocks noChangeShapeType="1"/>
              </p:cNvSpPr>
              <p:nvPr/>
            </p:nvSpPr>
            <p:spPr bwMode="auto">
              <a:xfrm flipH="1">
                <a:off x="4944" y="384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</p:grpSp>
      <p:grpSp>
        <p:nvGrpSpPr>
          <p:cNvPr id="56" name="Group 31"/>
          <p:cNvGrpSpPr>
            <a:grpSpLocks/>
          </p:cNvGrpSpPr>
          <p:nvPr/>
        </p:nvGrpSpPr>
        <p:grpSpPr bwMode="auto">
          <a:xfrm>
            <a:off x="974619" y="3374532"/>
            <a:ext cx="5659439" cy="461963"/>
            <a:chOff x="336" y="1703"/>
            <a:chExt cx="3565" cy="291"/>
          </a:xfrm>
        </p:grpSpPr>
        <p:sp>
          <p:nvSpPr>
            <p:cNvPr id="57" name="Text Box 16"/>
            <p:cNvSpPr txBox="1">
              <a:spLocks noChangeArrowheads="1"/>
            </p:cNvSpPr>
            <p:nvPr/>
          </p:nvSpPr>
          <p:spPr bwMode="auto">
            <a:xfrm>
              <a:off x="336" y="1703"/>
              <a:ext cx="356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/>
                <a:t>H</a:t>
              </a:r>
              <a:r>
                <a:rPr lang="en-US" sz="2400" baseline="-25000" dirty="0"/>
                <a:t>2</a:t>
              </a:r>
              <a:r>
                <a:rPr lang="en-US" sz="2400" dirty="0"/>
                <a:t>O (</a:t>
              </a:r>
              <a:r>
                <a:rPr lang="en-US" sz="2400" i="1" dirty="0"/>
                <a:t>l</a:t>
              </a:r>
              <a:r>
                <a:rPr lang="en-US" sz="2400" dirty="0"/>
                <a:t>) + H</a:t>
              </a:r>
              <a:r>
                <a:rPr lang="en-US" sz="2400" baseline="-25000" dirty="0"/>
                <a:t>2</a:t>
              </a:r>
              <a:r>
                <a:rPr lang="en-US" sz="2400" dirty="0"/>
                <a:t>O (</a:t>
              </a:r>
              <a:r>
                <a:rPr lang="en-US" sz="2400" i="1" dirty="0"/>
                <a:t>l</a:t>
              </a:r>
              <a:r>
                <a:rPr lang="en-US" sz="2400" dirty="0"/>
                <a:t>)   </a:t>
              </a:r>
              <a:r>
                <a:rPr lang="id-ID" sz="2400" dirty="0" smtClean="0"/>
                <a:t>     </a:t>
              </a:r>
              <a:r>
                <a:rPr lang="en-US" sz="2400" dirty="0" smtClean="0"/>
                <a:t>       </a:t>
              </a:r>
              <a:r>
                <a:rPr lang="en-US" sz="2400" dirty="0"/>
                <a:t>H</a:t>
              </a:r>
              <a:r>
                <a:rPr lang="en-US" sz="2400" baseline="-25000" dirty="0"/>
                <a:t>3</a:t>
              </a:r>
              <a:r>
                <a:rPr lang="en-US" sz="2400" dirty="0"/>
                <a:t>O</a:t>
              </a:r>
              <a:r>
                <a:rPr lang="en-US" sz="2400" baseline="30000" dirty="0"/>
                <a:t>+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OH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</a:t>
              </a:r>
            </a:p>
          </p:txBody>
        </p:sp>
        <p:grpSp>
          <p:nvGrpSpPr>
            <p:cNvPr id="58" name="Group 25"/>
            <p:cNvGrpSpPr>
              <a:grpSpLocks/>
            </p:cNvGrpSpPr>
            <p:nvPr/>
          </p:nvGrpSpPr>
          <p:grpSpPr bwMode="auto">
            <a:xfrm>
              <a:off x="1800" y="1808"/>
              <a:ext cx="384" cy="96"/>
              <a:chOff x="4944" y="288"/>
              <a:chExt cx="384" cy="96"/>
            </a:xfrm>
          </p:grpSpPr>
          <p:sp>
            <p:nvSpPr>
              <p:cNvPr id="59" name="Line 26"/>
              <p:cNvSpPr>
                <a:spLocks noChangeShapeType="1"/>
              </p:cNvSpPr>
              <p:nvPr/>
            </p:nvSpPr>
            <p:spPr bwMode="auto">
              <a:xfrm>
                <a:off x="4944" y="288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60" name="Line 27"/>
              <p:cNvSpPr>
                <a:spLocks noChangeShapeType="1"/>
              </p:cNvSpPr>
              <p:nvPr/>
            </p:nvSpPr>
            <p:spPr bwMode="auto">
              <a:xfrm flipH="1">
                <a:off x="4944" y="384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</p:grpSp>
      <p:sp>
        <p:nvSpPr>
          <p:cNvPr id="61" name="Text Box 37"/>
          <p:cNvSpPr txBox="1">
            <a:spLocks noChangeArrowheads="1"/>
          </p:cNvSpPr>
          <p:nvPr/>
        </p:nvSpPr>
        <p:spPr bwMode="auto">
          <a:xfrm>
            <a:off x="644419" y="4228604"/>
            <a:ext cx="46891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 u="sng"/>
              <a:t>Strong Bases</a:t>
            </a:r>
            <a:r>
              <a:rPr lang="en-US" sz="2400" u="sng"/>
              <a:t> are strong electrolytes</a:t>
            </a:r>
            <a:endParaRPr lang="en-US" sz="2400" b="1" i="1" u="sng"/>
          </a:p>
        </p:txBody>
      </p:sp>
      <p:grpSp>
        <p:nvGrpSpPr>
          <p:cNvPr id="62" name="Group 59"/>
          <p:cNvGrpSpPr>
            <a:grpSpLocks/>
          </p:cNvGrpSpPr>
          <p:nvPr/>
        </p:nvGrpSpPr>
        <p:grpSpPr bwMode="auto">
          <a:xfrm>
            <a:off x="1052407" y="4704851"/>
            <a:ext cx="4541839" cy="619124"/>
            <a:chOff x="329" y="2541"/>
            <a:chExt cx="2861" cy="390"/>
          </a:xfrm>
        </p:grpSpPr>
        <p:sp>
          <p:nvSpPr>
            <p:cNvPr id="76" name="Text Box 50"/>
            <p:cNvSpPr txBox="1">
              <a:spLocks noChangeArrowheads="1"/>
            </p:cNvSpPr>
            <p:nvPr/>
          </p:nvSpPr>
          <p:spPr bwMode="auto">
            <a:xfrm>
              <a:off x="329" y="2640"/>
              <a:ext cx="286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 err="1"/>
                <a:t>NaOH</a:t>
              </a:r>
              <a:r>
                <a:rPr lang="en-US" sz="2400" dirty="0"/>
                <a:t> (</a:t>
              </a:r>
              <a:r>
                <a:rPr lang="en-US" sz="2400" i="1" dirty="0"/>
                <a:t>s</a:t>
              </a:r>
              <a:r>
                <a:rPr lang="en-US" sz="2400" dirty="0" smtClean="0"/>
                <a:t>)</a:t>
              </a:r>
              <a:r>
                <a:rPr lang="id-ID" sz="2400" dirty="0" smtClean="0"/>
                <a:t>   </a:t>
              </a:r>
              <a:r>
                <a:rPr lang="en-US" sz="2400" dirty="0" smtClean="0"/>
                <a:t>          </a:t>
              </a:r>
              <a:r>
                <a:rPr lang="en-US" sz="2400" dirty="0"/>
                <a:t>Na</a:t>
              </a:r>
              <a:r>
                <a:rPr lang="en-US" sz="2400" baseline="30000" dirty="0"/>
                <a:t>+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OH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</a:t>
              </a:r>
            </a:p>
          </p:txBody>
        </p:sp>
        <p:sp>
          <p:nvSpPr>
            <p:cNvPr id="77" name="Text Box 52"/>
            <p:cNvSpPr txBox="1">
              <a:spLocks noChangeArrowheads="1"/>
            </p:cNvSpPr>
            <p:nvPr/>
          </p:nvSpPr>
          <p:spPr bwMode="auto">
            <a:xfrm>
              <a:off x="1167" y="2541"/>
              <a:ext cx="43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/>
                <a:t>H</a:t>
              </a:r>
              <a:r>
                <a:rPr lang="en-US" sz="2400" baseline="-25000"/>
                <a:t>2</a:t>
              </a:r>
              <a:r>
                <a:rPr lang="en-US" sz="2400"/>
                <a:t>O</a:t>
              </a:r>
            </a:p>
          </p:txBody>
        </p:sp>
        <p:sp>
          <p:nvSpPr>
            <p:cNvPr id="78" name="Line 53"/>
            <p:cNvSpPr>
              <a:spLocks noChangeShapeType="1"/>
            </p:cNvSpPr>
            <p:nvPr/>
          </p:nvSpPr>
          <p:spPr bwMode="auto">
            <a:xfrm>
              <a:off x="1184" y="2789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/>
            </a:p>
          </p:txBody>
        </p:sp>
      </p:grpSp>
      <p:grpSp>
        <p:nvGrpSpPr>
          <p:cNvPr id="79" name="Group 60"/>
          <p:cNvGrpSpPr>
            <a:grpSpLocks/>
          </p:cNvGrpSpPr>
          <p:nvPr/>
        </p:nvGrpSpPr>
        <p:grpSpPr bwMode="auto">
          <a:xfrm>
            <a:off x="987320" y="5314450"/>
            <a:ext cx="4292602" cy="619124"/>
            <a:chOff x="406" y="2925"/>
            <a:chExt cx="2704" cy="390"/>
          </a:xfrm>
        </p:grpSpPr>
        <p:sp>
          <p:nvSpPr>
            <p:cNvPr id="80" name="Text Box 56"/>
            <p:cNvSpPr txBox="1">
              <a:spLocks noChangeArrowheads="1"/>
            </p:cNvSpPr>
            <p:nvPr/>
          </p:nvSpPr>
          <p:spPr bwMode="auto">
            <a:xfrm>
              <a:off x="406" y="3024"/>
              <a:ext cx="270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/>
                <a:t>KOH (</a:t>
              </a:r>
              <a:r>
                <a:rPr lang="en-US" sz="2400" i="1" dirty="0"/>
                <a:t>s</a:t>
              </a:r>
              <a:r>
                <a:rPr lang="en-US" sz="2400" dirty="0" smtClean="0"/>
                <a:t>)</a:t>
              </a:r>
              <a:r>
                <a:rPr lang="id-ID" sz="2400" dirty="0" smtClean="0"/>
                <a:t>     </a:t>
              </a:r>
              <a:r>
                <a:rPr lang="en-US" sz="2400" dirty="0" smtClean="0"/>
                <a:t>          </a:t>
              </a:r>
              <a:r>
                <a:rPr lang="en-US" sz="2400" dirty="0"/>
                <a:t>K</a:t>
              </a:r>
              <a:r>
                <a:rPr lang="en-US" sz="2400" baseline="30000" dirty="0"/>
                <a:t>+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OH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</a:t>
              </a:r>
            </a:p>
          </p:txBody>
        </p:sp>
        <p:sp>
          <p:nvSpPr>
            <p:cNvPr id="81" name="Text Box 57"/>
            <p:cNvSpPr txBox="1">
              <a:spLocks noChangeArrowheads="1"/>
            </p:cNvSpPr>
            <p:nvPr/>
          </p:nvSpPr>
          <p:spPr bwMode="auto">
            <a:xfrm>
              <a:off x="1183" y="2925"/>
              <a:ext cx="43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/>
                <a:t>H</a:t>
              </a:r>
              <a:r>
                <a:rPr lang="en-US" sz="2400" baseline="-25000"/>
                <a:t>2</a:t>
              </a:r>
              <a:r>
                <a:rPr lang="en-US" sz="2400"/>
                <a:t>O</a:t>
              </a:r>
            </a:p>
          </p:txBody>
        </p:sp>
        <p:sp>
          <p:nvSpPr>
            <p:cNvPr id="82" name="Line 58"/>
            <p:cNvSpPr>
              <a:spLocks noChangeShapeType="1"/>
            </p:cNvSpPr>
            <p:nvPr/>
          </p:nvSpPr>
          <p:spPr bwMode="auto">
            <a:xfrm>
              <a:off x="1200" y="3173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/>
            </a:p>
          </p:txBody>
        </p:sp>
      </p:grpSp>
      <p:grpSp>
        <p:nvGrpSpPr>
          <p:cNvPr id="83" name="Group 68"/>
          <p:cNvGrpSpPr>
            <a:grpSpLocks/>
          </p:cNvGrpSpPr>
          <p:nvPr/>
        </p:nvGrpSpPr>
        <p:grpSpPr bwMode="auto">
          <a:xfrm>
            <a:off x="987319" y="5924050"/>
            <a:ext cx="5233985" cy="619124"/>
            <a:chOff x="280" y="3309"/>
            <a:chExt cx="3297" cy="390"/>
          </a:xfrm>
        </p:grpSpPr>
        <p:sp>
          <p:nvSpPr>
            <p:cNvPr id="84" name="Text Box 62"/>
            <p:cNvSpPr txBox="1">
              <a:spLocks noChangeArrowheads="1"/>
            </p:cNvSpPr>
            <p:nvPr/>
          </p:nvSpPr>
          <p:spPr bwMode="auto">
            <a:xfrm>
              <a:off x="280" y="3408"/>
              <a:ext cx="329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/>
                <a:t>Ba(OH)</a:t>
              </a:r>
              <a:r>
                <a:rPr lang="en-US" sz="2400" baseline="-25000" dirty="0"/>
                <a:t>2</a:t>
              </a:r>
              <a:r>
                <a:rPr lang="en-US" sz="2400" dirty="0"/>
                <a:t> (</a:t>
              </a:r>
              <a:r>
                <a:rPr lang="en-US" sz="2400" i="1" dirty="0"/>
                <a:t>s</a:t>
              </a:r>
              <a:r>
                <a:rPr lang="en-US" sz="2400" dirty="0" smtClean="0"/>
                <a:t>)</a:t>
              </a:r>
              <a:r>
                <a:rPr lang="id-ID" sz="2400" dirty="0" smtClean="0"/>
                <a:t>      </a:t>
              </a:r>
              <a:r>
                <a:rPr lang="en-US" sz="2400" dirty="0" smtClean="0"/>
                <a:t>          </a:t>
              </a:r>
              <a:r>
                <a:rPr lang="en-US" sz="2400" dirty="0"/>
                <a:t>Ba</a:t>
              </a:r>
              <a:r>
                <a:rPr lang="en-US" sz="2400" baseline="30000" dirty="0"/>
                <a:t>2+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+ 2OH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</a:t>
              </a:r>
            </a:p>
          </p:txBody>
        </p:sp>
        <p:sp>
          <p:nvSpPr>
            <p:cNvPr id="85" name="Text Box 63"/>
            <p:cNvSpPr txBox="1">
              <a:spLocks noChangeArrowheads="1"/>
            </p:cNvSpPr>
            <p:nvPr/>
          </p:nvSpPr>
          <p:spPr bwMode="auto">
            <a:xfrm>
              <a:off x="1337" y="3309"/>
              <a:ext cx="43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/>
                <a:t>H</a:t>
              </a:r>
              <a:r>
                <a:rPr lang="en-US" sz="2400" baseline="-25000"/>
                <a:t>2</a:t>
              </a:r>
              <a:r>
                <a:rPr lang="en-US" sz="2400"/>
                <a:t>O</a:t>
              </a:r>
            </a:p>
          </p:txBody>
        </p:sp>
        <p:sp>
          <p:nvSpPr>
            <p:cNvPr id="86" name="Line 64"/>
            <p:cNvSpPr>
              <a:spLocks noChangeShapeType="1"/>
            </p:cNvSpPr>
            <p:nvPr/>
          </p:nvSpPr>
          <p:spPr bwMode="auto">
            <a:xfrm>
              <a:off x="1354" y="3557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/>
            </a:p>
          </p:txBody>
        </p:sp>
      </p:grpSp>
      <p:sp>
        <p:nvSpPr>
          <p:cNvPr id="87" name="Oval 66"/>
          <p:cNvSpPr>
            <a:spLocks noChangeArrowheads="1"/>
          </p:cNvSpPr>
          <p:nvPr/>
        </p:nvSpPr>
        <p:spPr bwMode="auto">
          <a:xfrm>
            <a:off x="2320819" y="4722316"/>
            <a:ext cx="7620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80894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/>
          <p:cNvSpPr txBox="1">
            <a:spLocks/>
          </p:cNvSpPr>
          <p:nvPr/>
        </p:nvSpPr>
        <p:spPr bwMode="auto">
          <a:xfrm>
            <a:off x="654050" y="152401"/>
            <a:ext cx="7772400" cy="685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id-ID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Acids and Bases</a:t>
            </a:r>
          </a:p>
        </p:txBody>
      </p:sp>
      <p:grpSp>
        <p:nvGrpSpPr>
          <p:cNvPr id="48" name="Group 14"/>
          <p:cNvGrpSpPr>
            <a:grpSpLocks/>
          </p:cNvGrpSpPr>
          <p:nvPr/>
        </p:nvGrpSpPr>
        <p:grpSpPr bwMode="auto">
          <a:xfrm>
            <a:off x="533400" y="1806245"/>
            <a:ext cx="5408615" cy="461963"/>
            <a:chOff x="336" y="672"/>
            <a:chExt cx="3407" cy="291"/>
          </a:xfrm>
        </p:grpSpPr>
        <p:sp>
          <p:nvSpPr>
            <p:cNvPr id="49" name="Text Box 3"/>
            <p:cNvSpPr txBox="1">
              <a:spLocks noChangeArrowheads="1"/>
            </p:cNvSpPr>
            <p:nvPr/>
          </p:nvSpPr>
          <p:spPr bwMode="auto">
            <a:xfrm>
              <a:off x="336" y="672"/>
              <a:ext cx="340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/>
                <a:t>F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H</a:t>
              </a:r>
              <a:r>
                <a:rPr lang="en-US" sz="2400" baseline="-25000" dirty="0"/>
                <a:t>2</a:t>
              </a:r>
              <a:r>
                <a:rPr lang="en-US" sz="2400" dirty="0"/>
                <a:t>O (</a:t>
              </a:r>
              <a:r>
                <a:rPr lang="en-US" sz="2400" i="1" dirty="0"/>
                <a:t>l</a:t>
              </a:r>
              <a:r>
                <a:rPr lang="en-US" sz="2400" dirty="0"/>
                <a:t>)  </a:t>
              </a:r>
              <a:r>
                <a:rPr lang="id-ID" sz="2400" dirty="0" smtClean="0"/>
                <a:t>      </a:t>
              </a:r>
              <a:r>
                <a:rPr lang="en-US" sz="2400" dirty="0" smtClean="0"/>
                <a:t>        </a:t>
              </a:r>
              <a:r>
                <a:rPr lang="en-US" sz="2400" dirty="0"/>
                <a:t>OH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HF (</a:t>
              </a:r>
              <a:r>
                <a:rPr lang="en-US" sz="2400" i="1" dirty="0" err="1"/>
                <a:t>aq</a:t>
              </a:r>
              <a:r>
                <a:rPr lang="en-US" sz="2400" dirty="0"/>
                <a:t>)</a:t>
              </a:r>
            </a:p>
          </p:txBody>
        </p:sp>
        <p:grpSp>
          <p:nvGrpSpPr>
            <p:cNvPr id="50" name="Group 4"/>
            <p:cNvGrpSpPr>
              <a:grpSpLocks/>
            </p:cNvGrpSpPr>
            <p:nvPr/>
          </p:nvGrpSpPr>
          <p:grpSpPr bwMode="auto">
            <a:xfrm>
              <a:off x="1744" y="776"/>
              <a:ext cx="384" cy="96"/>
              <a:chOff x="4944" y="288"/>
              <a:chExt cx="384" cy="96"/>
            </a:xfrm>
          </p:grpSpPr>
          <p:sp>
            <p:nvSpPr>
              <p:cNvPr id="51" name="Line 5"/>
              <p:cNvSpPr>
                <a:spLocks noChangeShapeType="1"/>
              </p:cNvSpPr>
              <p:nvPr/>
            </p:nvSpPr>
            <p:spPr bwMode="auto">
              <a:xfrm>
                <a:off x="4944" y="288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52" name="Line 6"/>
              <p:cNvSpPr>
                <a:spLocks noChangeShapeType="1"/>
              </p:cNvSpPr>
              <p:nvPr/>
            </p:nvSpPr>
            <p:spPr bwMode="auto">
              <a:xfrm flipH="1">
                <a:off x="4944" y="384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</p:grp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212725" y="1196644"/>
            <a:ext cx="44394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 u="sng"/>
              <a:t>Weak Bases</a:t>
            </a:r>
            <a:r>
              <a:rPr lang="en-US" sz="2400" u="sng"/>
              <a:t> are weak electrolytes</a:t>
            </a:r>
            <a:endParaRPr lang="en-US" sz="2400" b="1" i="1" u="sng"/>
          </a:p>
        </p:txBody>
      </p:sp>
      <p:sp>
        <p:nvSpPr>
          <p:cNvPr id="54" name="Oval 8"/>
          <p:cNvSpPr>
            <a:spLocks noChangeArrowheads="1"/>
          </p:cNvSpPr>
          <p:nvPr/>
        </p:nvSpPr>
        <p:spPr bwMode="auto">
          <a:xfrm>
            <a:off x="2692400" y="1818944"/>
            <a:ext cx="7620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/>
          </a:p>
        </p:txBody>
      </p:sp>
      <p:grpSp>
        <p:nvGrpSpPr>
          <p:cNvPr id="55" name="Group 15"/>
          <p:cNvGrpSpPr>
            <a:grpSpLocks/>
          </p:cNvGrpSpPr>
          <p:nvPr/>
        </p:nvGrpSpPr>
        <p:grpSpPr bwMode="auto">
          <a:xfrm>
            <a:off x="533400" y="2350759"/>
            <a:ext cx="6140452" cy="461963"/>
            <a:chOff x="336" y="1015"/>
            <a:chExt cx="3868" cy="291"/>
          </a:xfrm>
        </p:grpSpPr>
        <p:sp>
          <p:nvSpPr>
            <p:cNvPr id="63" name="Text Box 10"/>
            <p:cNvSpPr txBox="1">
              <a:spLocks noChangeArrowheads="1"/>
            </p:cNvSpPr>
            <p:nvPr/>
          </p:nvSpPr>
          <p:spPr bwMode="auto">
            <a:xfrm>
              <a:off x="336" y="1015"/>
              <a:ext cx="386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/>
                <a:t>NO</a:t>
              </a:r>
              <a:r>
                <a:rPr lang="en-US" sz="2400" baseline="-25000" dirty="0"/>
                <a:t>2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H</a:t>
              </a:r>
              <a:r>
                <a:rPr lang="en-US" sz="2400" baseline="-25000" dirty="0"/>
                <a:t>2</a:t>
              </a:r>
              <a:r>
                <a:rPr lang="en-US" sz="2400" dirty="0"/>
                <a:t>O (</a:t>
              </a:r>
              <a:r>
                <a:rPr lang="en-US" sz="2400" i="1" dirty="0"/>
                <a:t>l</a:t>
              </a:r>
              <a:r>
                <a:rPr lang="en-US" sz="2400" dirty="0"/>
                <a:t>)  </a:t>
              </a:r>
              <a:r>
                <a:rPr lang="id-ID" sz="2400" dirty="0" smtClean="0"/>
                <a:t>     </a:t>
              </a:r>
              <a:r>
                <a:rPr lang="en-US" sz="2400" dirty="0" smtClean="0"/>
                <a:t>         </a:t>
              </a:r>
              <a:r>
                <a:rPr lang="en-US" sz="2400" dirty="0"/>
                <a:t>OH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HNO</a:t>
              </a:r>
              <a:r>
                <a:rPr lang="en-US" sz="2400" baseline="-25000" dirty="0"/>
                <a:t>2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</a:t>
              </a:r>
            </a:p>
          </p:txBody>
        </p:sp>
        <p:grpSp>
          <p:nvGrpSpPr>
            <p:cNvPr id="64" name="Group 11"/>
            <p:cNvGrpSpPr>
              <a:grpSpLocks/>
            </p:cNvGrpSpPr>
            <p:nvPr/>
          </p:nvGrpSpPr>
          <p:grpSpPr bwMode="auto">
            <a:xfrm>
              <a:off x="1976" y="1112"/>
              <a:ext cx="384" cy="96"/>
              <a:chOff x="4944" y="288"/>
              <a:chExt cx="384" cy="96"/>
            </a:xfrm>
          </p:grpSpPr>
          <p:sp>
            <p:nvSpPr>
              <p:cNvPr id="65" name="Line 12"/>
              <p:cNvSpPr>
                <a:spLocks noChangeShapeType="1"/>
              </p:cNvSpPr>
              <p:nvPr/>
            </p:nvSpPr>
            <p:spPr bwMode="auto">
              <a:xfrm>
                <a:off x="4944" y="288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66" name="Line 13"/>
              <p:cNvSpPr>
                <a:spLocks noChangeShapeType="1"/>
              </p:cNvSpPr>
              <p:nvPr/>
            </p:nvSpPr>
            <p:spPr bwMode="auto">
              <a:xfrm flipH="1">
                <a:off x="4944" y="384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</p:grp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228600" y="3406444"/>
            <a:ext cx="86868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u="sng" dirty="0"/>
              <a:t>Conjugate acid-base pairs:</a:t>
            </a:r>
          </a:p>
          <a:p>
            <a:pPr marL="457200" indent="-457200">
              <a:spcBef>
                <a:spcPct val="50000"/>
              </a:spcBef>
              <a:buFontTx/>
              <a:buChar char="•"/>
            </a:pPr>
            <a:r>
              <a:rPr lang="en-US" sz="2400" dirty="0"/>
              <a:t>The conjugate base of a strong acid has no measurable strength.</a:t>
            </a:r>
          </a:p>
          <a:p>
            <a:pPr marL="457200" indent="-457200">
              <a:spcBef>
                <a:spcPct val="50000"/>
              </a:spcBef>
              <a:buFontTx/>
              <a:buChar char="•"/>
            </a:pPr>
            <a:r>
              <a:rPr lang="en-US" sz="2400" dirty="0"/>
              <a:t>H</a:t>
            </a:r>
            <a:r>
              <a:rPr lang="en-US" sz="2400" baseline="-25000" dirty="0"/>
              <a:t>3</a:t>
            </a:r>
            <a:r>
              <a:rPr lang="en-US" sz="2400" dirty="0"/>
              <a:t>O</a:t>
            </a:r>
            <a:r>
              <a:rPr lang="en-US" sz="2400" baseline="30000" dirty="0"/>
              <a:t>+</a:t>
            </a:r>
            <a:r>
              <a:rPr lang="en-US" sz="2400" dirty="0"/>
              <a:t> is the strongest acid that can exist in aqueous solution.</a:t>
            </a:r>
          </a:p>
          <a:p>
            <a:pPr marL="457200" indent="-457200">
              <a:spcBef>
                <a:spcPct val="50000"/>
              </a:spcBef>
              <a:buFontTx/>
              <a:buChar char="•"/>
            </a:pPr>
            <a:r>
              <a:rPr lang="en-US" sz="2400" dirty="0"/>
              <a:t>The OH</a:t>
            </a:r>
            <a:r>
              <a:rPr lang="en-US" sz="2400" baseline="30000" dirty="0"/>
              <a:t>-</a:t>
            </a:r>
            <a:r>
              <a:rPr lang="en-US" sz="2400" dirty="0"/>
              <a:t> ion is the strongest base that can exist in </a:t>
            </a:r>
            <a:r>
              <a:rPr lang="en-US" sz="2400" dirty="0" err="1"/>
              <a:t>aqeous</a:t>
            </a:r>
            <a:r>
              <a:rPr lang="en-US" sz="2400" dirty="0"/>
              <a:t> solution.</a:t>
            </a:r>
            <a:endParaRPr lang="en-US" sz="2400" baseline="30000" dirty="0"/>
          </a:p>
        </p:txBody>
      </p:sp>
    </p:spTree>
    <p:extLst>
      <p:ext uri="{BB962C8B-B14F-4D97-AF65-F5344CB8AC3E}">
        <p14:creationId xmlns:p14="http://schemas.microsoft.com/office/powerpoint/2010/main" val="271688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/>
          <p:cNvSpPr txBox="1">
            <a:spLocks/>
          </p:cNvSpPr>
          <p:nvPr/>
        </p:nvSpPr>
        <p:spPr bwMode="auto">
          <a:xfrm>
            <a:off x="654050" y="152401"/>
            <a:ext cx="7772400" cy="685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id-ID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Acids and Bases</a:t>
            </a:r>
          </a:p>
        </p:txBody>
      </p:sp>
      <p:pic>
        <p:nvPicPr>
          <p:cNvPr id="1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9127" y="838200"/>
            <a:ext cx="7696200" cy="571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68990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/>
          <p:cNvSpPr txBox="1">
            <a:spLocks/>
          </p:cNvSpPr>
          <p:nvPr/>
        </p:nvSpPr>
        <p:spPr bwMode="auto">
          <a:xfrm>
            <a:off x="654050" y="152401"/>
            <a:ext cx="7772400" cy="685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id-ID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Weak Acids </a:t>
            </a: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74085" y="1639039"/>
            <a:ext cx="5557839" cy="461963"/>
            <a:chOff x="336" y="672"/>
            <a:chExt cx="3501" cy="291"/>
          </a:xfrm>
        </p:grpSpPr>
        <p:sp>
          <p:nvSpPr>
            <p:cNvPr id="5" name="Text Box 3"/>
            <p:cNvSpPr txBox="1">
              <a:spLocks noChangeArrowheads="1"/>
            </p:cNvSpPr>
            <p:nvPr/>
          </p:nvSpPr>
          <p:spPr bwMode="auto">
            <a:xfrm>
              <a:off x="336" y="672"/>
              <a:ext cx="350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/>
                <a:t>HA (</a:t>
              </a:r>
              <a:r>
                <a:rPr lang="en-US" sz="2400" i="1" dirty="0" err="1"/>
                <a:t>aq</a:t>
              </a:r>
              <a:r>
                <a:rPr lang="en-US" sz="2400" dirty="0"/>
                <a:t>) + H</a:t>
              </a:r>
              <a:r>
                <a:rPr lang="en-US" sz="2400" baseline="-25000" dirty="0"/>
                <a:t>2</a:t>
              </a:r>
              <a:r>
                <a:rPr lang="en-US" sz="2400" dirty="0"/>
                <a:t>O (</a:t>
              </a:r>
              <a:r>
                <a:rPr lang="en-US" sz="2400" i="1" dirty="0"/>
                <a:t>l</a:t>
              </a:r>
              <a:r>
                <a:rPr lang="en-US" sz="2400" dirty="0" smtClean="0"/>
                <a:t>)</a:t>
              </a:r>
              <a:r>
                <a:rPr lang="id-ID" sz="2400" dirty="0" smtClean="0"/>
                <a:t>     </a:t>
              </a:r>
              <a:r>
                <a:rPr lang="en-US" sz="2400" dirty="0" smtClean="0"/>
                <a:t>          </a:t>
              </a:r>
              <a:r>
                <a:rPr lang="en-US" sz="2400" dirty="0"/>
                <a:t>H</a:t>
              </a:r>
              <a:r>
                <a:rPr lang="en-US" sz="2400" baseline="-25000" dirty="0"/>
                <a:t>3</a:t>
              </a:r>
              <a:r>
                <a:rPr lang="en-US" sz="2400" dirty="0"/>
                <a:t>O</a:t>
              </a:r>
              <a:r>
                <a:rPr lang="en-US" sz="2400" baseline="30000" dirty="0"/>
                <a:t>+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A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</a:t>
              </a: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1840" y="776"/>
              <a:ext cx="384" cy="96"/>
              <a:chOff x="4944" y="288"/>
              <a:chExt cx="384" cy="96"/>
            </a:xfrm>
          </p:grpSpPr>
          <p:sp>
            <p:nvSpPr>
              <p:cNvPr id="7" name="Line 5"/>
              <p:cNvSpPr>
                <a:spLocks noChangeShapeType="1"/>
              </p:cNvSpPr>
              <p:nvPr/>
            </p:nvSpPr>
            <p:spPr bwMode="auto">
              <a:xfrm>
                <a:off x="4944" y="288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8" name="Line 6"/>
              <p:cNvSpPr>
                <a:spLocks noChangeShapeType="1"/>
              </p:cNvSpPr>
              <p:nvPr/>
            </p:nvSpPr>
            <p:spPr bwMode="auto">
              <a:xfrm flipH="1">
                <a:off x="4944" y="384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</p:grp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472201" y="1096758"/>
            <a:ext cx="59917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Weak Acids (HA) and Acid Ionization Constants</a:t>
            </a:r>
          </a:p>
        </p:txBody>
      </p:sp>
      <p:grpSp>
        <p:nvGrpSpPr>
          <p:cNvPr id="10" name="Group 12"/>
          <p:cNvGrpSpPr>
            <a:grpSpLocks/>
          </p:cNvGrpSpPr>
          <p:nvPr/>
        </p:nvGrpSpPr>
        <p:grpSpPr bwMode="auto">
          <a:xfrm>
            <a:off x="2439260" y="2388340"/>
            <a:ext cx="3995738" cy="461963"/>
            <a:chOff x="1557" y="1056"/>
            <a:chExt cx="2517" cy="291"/>
          </a:xfrm>
        </p:grpSpPr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1557" y="1056"/>
              <a:ext cx="251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/>
                <a:t>HA (</a:t>
              </a:r>
              <a:r>
                <a:rPr lang="en-US" sz="2400" i="1" dirty="0" err="1"/>
                <a:t>aq</a:t>
              </a:r>
              <a:r>
                <a:rPr lang="en-US" sz="2400" dirty="0" smtClean="0"/>
                <a:t>)</a:t>
              </a:r>
              <a:r>
                <a:rPr lang="id-ID" sz="2400" dirty="0" smtClean="0"/>
                <a:t>   </a:t>
              </a:r>
              <a:r>
                <a:rPr lang="en-US" sz="2400" dirty="0" smtClean="0"/>
                <a:t>          </a:t>
              </a:r>
              <a:r>
                <a:rPr lang="en-US" sz="2400" dirty="0"/>
                <a:t>H</a:t>
              </a:r>
              <a:r>
                <a:rPr lang="en-US" sz="2400" baseline="30000" dirty="0"/>
                <a:t>+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 + A</a:t>
              </a:r>
              <a:r>
                <a:rPr lang="en-US" sz="2400" baseline="30000" dirty="0"/>
                <a:t>-</a:t>
              </a:r>
              <a:r>
                <a:rPr lang="en-US" sz="2400" dirty="0"/>
                <a:t> (</a:t>
              </a:r>
              <a:r>
                <a:rPr lang="en-US" sz="2400" i="1" dirty="0" err="1"/>
                <a:t>aq</a:t>
              </a:r>
              <a:r>
                <a:rPr lang="en-US" sz="2400" dirty="0"/>
                <a:t>)</a:t>
              </a:r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>
              <a:off x="2296" y="1159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 flipH="1">
              <a:off x="2296" y="1255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/>
            </a:p>
          </p:txBody>
        </p:sp>
      </p:grpSp>
      <p:grpSp>
        <p:nvGrpSpPr>
          <p:cNvPr id="14" name="Group 19"/>
          <p:cNvGrpSpPr>
            <a:grpSpLocks/>
          </p:cNvGrpSpPr>
          <p:nvPr/>
        </p:nvGrpSpPr>
        <p:grpSpPr bwMode="auto">
          <a:xfrm>
            <a:off x="3383822" y="3086839"/>
            <a:ext cx="1984375" cy="866776"/>
            <a:chOff x="2208" y="1617"/>
            <a:chExt cx="1250" cy="546"/>
          </a:xfrm>
        </p:grpSpPr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2208" y="1754"/>
              <a:ext cx="42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i="1"/>
                <a:t>K</a:t>
              </a:r>
              <a:r>
                <a:rPr lang="en-US" sz="2400" i="1" baseline="-25000"/>
                <a:t>a</a:t>
              </a:r>
              <a:r>
                <a:rPr lang="en-US" sz="2400"/>
                <a:t> =</a:t>
              </a:r>
              <a:endParaRPr lang="en-US" sz="2400" i="1"/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2766" y="1617"/>
              <a:ext cx="6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/>
                <a:t>[H</a:t>
              </a:r>
              <a:r>
                <a:rPr lang="en-US" sz="2400" baseline="30000"/>
                <a:t>+</a:t>
              </a:r>
              <a:r>
                <a:rPr lang="en-US" sz="2400"/>
                <a:t>][A</a:t>
              </a:r>
              <a:r>
                <a:rPr lang="en-US" sz="2400" baseline="30000"/>
                <a:t>-</a:t>
              </a:r>
              <a:r>
                <a:rPr lang="en-US" sz="2400"/>
                <a:t>]</a:t>
              </a:r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2875" y="1872"/>
              <a:ext cx="46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/>
                <a:t>[HA]</a:t>
              </a:r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2784" y="1905"/>
              <a:ext cx="6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400"/>
            </a:p>
          </p:txBody>
        </p:sp>
      </p:grp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2018572" y="4229838"/>
            <a:ext cx="428162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/>
              <a:t>K</a:t>
            </a:r>
            <a:r>
              <a:rPr lang="en-US" sz="2400" i="1" baseline="-25000"/>
              <a:t>a</a:t>
            </a:r>
            <a:r>
              <a:rPr lang="en-US" sz="2400"/>
              <a:t> is the </a:t>
            </a:r>
            <a:r>
              <a:rPr lang="en-US" sz="2400" b="1" i="1"/>
              <a:t>acid ionization constant</a:t>
            </a:r>
            <a:endParaRPr lang="en-US" sz="2400" i="1"/>
          </a:p>
        </p:txBody>
      </p:sp>
      <p:grpSp>
        <p:nvGrpSpPr>
          <p:cNvPr id="21" name="Group 25"/>
          <p:cNvGrpSpPr>
            <a:grpSpLocks/>
          </p:cNvGrpSpPr>
          <p:nvPr/>
        </p:nvGrpSpPr>
        <p:grpSpPr bwMode="auto">
          <a:xfrm>
            <a:off x="2474612" y="5235790"/>
            <a:ext cx="701675" cy="463549"/>
            <a:chOff x="806" y="3180"/>
            <a:chExt cx="442" cy="292"/>
          </a:xfrm>
        </p:grpSpPr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806" y="3181"/>
              <a:ext cx="28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i="1"/>
                <a:t>K</a:t>
              </a:r>
              <a:r>
                <a:rPr lang="en-US" sz="2400" i="1" baseline="-25000"/>
                <a:t>a</a:t>
              </a:r>
              <a:endParaRPr lang="en-US" sz="2400" i="1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 flipV="1">
              <a:off x="1248" y="3180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/>
            </a:p>
          </p:txBody>
        </p:sp>
      </p:grpSp>
      <p:grpSp>
        <p:nvGrpSpPr>
          <p:cNvPr id="24" name="Group 26"/>
          <p:cNvGrpSpPr>
            <a:grpSpLocks/>
          </p:cNvGrpSpPr>
          <p:nvPr/>
        </p:nvGrpSpPr>
        <p:grpSpPr bwMode="auto">
          <a:xfrm>
            <a:off x="4973337" y="5053235"/>
            <a:ext cx="1619250" cy="830263"/>
            <a:chOff x="2628" y="3097"/>
            <a:chExt cx="1020" cy="523"/>
          </a:xfrm>
        </p:grpSpPr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2628" y="3097"/>
              <a:ext cx="895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/>
                <a:t>weak acid</a:t>
              </a:r>
            </a:p>
            <a:p>
              <a:pPr algn="ctr"/>
              <a:r>
                <a:rPr lang="en-US" sz="2400"/>
                <a:t>strength</a:t>
              </a:r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 flipV="1">
              <a:off x="3648" y="3212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295599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1047</Words>
  <Application>Microsoft Office PowerPoint</Application>
  <PresentationFormat>On-screen Show (4:3)</PresentationFormat>
  <Paragraphs>146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Andhika Cahaya Titisan Sukma</dc:creator>
  <cp:lastModifiedBy>Andhika Cahaya Titisan Sukma</cp:lastModifiedBy>
  <cp:revision>41</cp:revision>
  <dcterms:created xsi:type="dcterms:W3CDTF">2020-11-03T10:03:25Z</dcterms:created>
  <dcterms:modified xsi:type="dcterms:W3CDTF">2020-12-09T02:48:30Z</dcterms:modified>
</cp:coreProperties>
</file>