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49"/>
  </p:notesMasterIdLst>
  <p:sldIdLst>
    <p:sldId id="312" r:id="rId2"/>
    <p:sldId id="313" r:id="rId3"/>
    <p:sldId id="256" r:id="rId4"/>
    <p:sldId id="262" r:id="rId5"/>
    <p:sldId id="310" r:id="rId6"/>
    <p:sldId id="311" r:id="rId7"/>
    <p:sldId id="257" r:id="rId8"/>
    <p:sldId id="258" r:id="rId9"/>
    <p:sldId id="259" r:id="rId10"/>
    <p:sldId id="260" r:id="rId11"/>
    <p:sldId id="263" r:id="rId12"/>
    <p:sldId id="264" r:id="rId13"/>
    <p:sldId id="265" r:id="rId14"/>
    <p:sldId id="306" r:id="rId15"/>
    <p:sldId id="307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</p:sldIdLst>
  <p:sldSz cx="9906000" cy="6858000" type="A4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00"/>
    <a:srgbClr val="008000"/>
    <a:srgbClr val="6B64F2"/>
    <a:srgbClr val="C5C491"/>
    <a:srgbClr val="8BDB21"/>
    <a:srgbClr val="5A5A5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894" y="3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1.xml"/><Relationship Id="rId3" Type="http://schemas.openxmlformats.org/officeDocument/2006/relationships/slide" Target="slides/slide16.xml"/><Relationship Id="rId7" Type="http://schemas.openxmlformats.org/officeDocument/2006/relationships/slide" Target="slides/slide20.xml"/><Relationship Id="rId12" Type="http://schemas.openxmlformats.org/officeDocument/2006/relationships/slide" Target="slides/slide25.xml"/><Relationship Id="rId2" Type="http://schemas.openxmlformats.org/officeDocument/2006/relationships/slide" Target="slides/slide6.xml"/><Relationship Id="rId1" Type="http://schemas.openxmlformats.org/officeDocument/2006/relationships/slide" Target="slides/slide3.xml"/><Relationship Id="rId6" Type="http://schemas.openxmlformats.org/officeDocument/2006/relationships/slide" Target="slides/slide19.xml"/><Relationship Id="rId11" Type="http://schemas.openxmlformats.org/officeDocument/2006/relationships/slide" Target="slides/slide24.xml"/><Relationship Id="rId5" Type="http://schemas.openxmlformats.org/officeDocument/2006/relationships/slide" Target="slides/slide18.xml"/><Relationship Id="rId10" Type="http://schemas.openxmlformats.org/officeDocument/2006/relationships/slide" Target="slides/slide23.xml"/><Relationship Id="rId4" Type="http://schemas.openxmlformats.org/officeDocument/2006/relationships/slide" Target="slides/slide17.xml"/><Relationship Id="rId9" Type="http://schemas.openxmlformats.org/officeDocument/2006/relationships/slide" Target="slides/slide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E5D276C-BC6C-4431-A2F4-83097E112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V="1">
            <a:off x="5861050" y="3810000"/>
            <a:ext cx="404495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 flipV="1">
            <a:off x="5861050" y="3897315"/>
            <a:ext cx="404495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5861050" y="4114801"/>
            <a:ext cx="404495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5861051" y="4164013"/>
            <a:ext cx="21304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flipV="1">
            <a:off x="5861051" y="4198940"/>
            <a:ext cx="21304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Rounded Rectangle 10"/>
          <p:cNvSpPr/>
          <p:nvPr/>
        </p:nvSpPr>
        <p:spPr bwMode="white">
          <a:xfrm>
            <a:off x="5861050" y="3962400"/>
            <a:ext cx="3317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Rounded Rectangle 11"/>
          <p:cNvSpPr/>
          <p:nvPr/>
        </p:nvSpPr>
        <p:spPr bwMode="white">
          <a:xfrm>
            <a:off x="7991475" y="4060827"/>
            <a:ext cx="173355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3649665"/>
            <a:ext cx="9906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3675065"/>
            <a:ext cx="9906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 flipV="1">
            <a:off x="6948489" y="3643313"/>
            <a:ext cx="2957512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906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95300" y="2401890"/>
            <a:ext cx="916305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95300" y="3899938"/>
            <a:ext cx="536575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" name="Date Placeholder 27"/>
          <p:cNvSpPr>
            <a:spLocks noGrp="1"/>
          </p:cNvSpPr>
          <p:nvPr>
            <p:ph type="dt" sz="half" idx="10"/>
          </p:nvPr>
        </p:nvSpPr>
        <p:spPr>
          <a:xfrm>
            <a:off x="7264401" y="4206875"/>
            <a:ext cx="1039813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B6889-32CC-4946-AC34-794A2E315A94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1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861050" y="4205288"/>
            <a:ext cx="14033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1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9013825" y="1590"/>
            <a:ext cx="809625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F2C69AE-22B2-4878-A377-6295809EB8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CC9A3-2CC0-48A1-B766-0891CA141359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E76DF-BBBA-4945-9E7A-0A0D8552F9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46950" y="1143000"/>
            <a:ext cx="206375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143000"/>
            <a:ext cx="67691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56D63-C42F-4EF5-A5E2-511F1FFFB39F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4D8E2-0229-4087-BDC9-117775DED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0FF19-05D6-4DF0-8C4F-236BE2871902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A8586-76D4-4799-9ED5-B2EB5534F5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1981203"/>
            <a:ext cx="84201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3367088"/>
            <a:ext cx="84201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2C02B-5ABD-4E49-9978-AB3BB95A86F2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946EB-5D1B-423D-A798-7C57F8BB98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2249427"/>
            <a:ext cx="437515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2249427"/>
            <a:ext cx="437515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640AB-499F-44E9-8054-B1B9BFC01264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15C7D-B6BE-4D87-BEEC-B6782DD9F2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1143000"/>
            <a:ext cx="90805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2750" y="2244970"/>
            <a:ext cx="4378452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14662" y="2244970"/>
            <a:ext cx="4378590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12750" y="2708519"/>
            <a:ext cx="4378452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1496" y="2708519"/>
            <a:ext cx="4378590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EA57D98-D73A-4791-A657-84619829114C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5C48FD7-4A8E-44F3-8BC8-9BEE908627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143000"/>
            <a:ext cx="89154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32639" y="612775"/>
            <a:ext cx="103663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CA0ED-52A9-45C8-BA92-A8A42D2AFE4A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9BA02-4D18-4CBA-A9C1-4A0046840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DD84C-B0C2-4881-BAB3-86DBCD3DB513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9FC50-DDE6-4EF8-8FD7-337FD8E3FF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9621" y="1101970"/>
            <a:ext cx="366522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799621" y="2010727"/>
            <a:ext cx="366522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65100" y="776287"/>
            <a:ext cx="5527548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E4903-3B6F-46A5-AC72-2958B23222C8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3CA9C-35D7-491C-80CE-5C30F9B33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3805" y="1109162"/>
            <a:ext cx="6357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7310" y="1143000"/>
            <a:ext cx="4953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95813" y="3274311"/>
            <a:ext cx="28067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00FEE-00E2-4682-B7C7-6D266B203430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AA090-78B4-426E-B065-5F33A2D3E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366715"/>
            <a:ext cx="9906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906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307977"/>
            <a:ext cx="9906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861050" y="360365"/>
            <a:ext cx="404495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861050" y="439740"/>
            <a:ext cx="404495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857876" y="496889"/>
            <a:ext cx="3317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988300" y="588963"/>
            <a:ext cx="173355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842500" y="-1588"/>
            <a:ext cx="61913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798051" y="-1588"/>
            <a:ext cx="30163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777414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9723438" y="-1588"/>
            <a:ext cx="30162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9658351" y="0"/>
            <a:ext cx="60325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9612313" y="0"/>
            <a:ext cx="11112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Title Placeholder 21"/>
          <p:cNvSpPr>
            <a:spLocks noGrp="1"/>
          </p:cNvSpPr>
          <p:nvPr>
            <p:ph type="title"/>
          </p:nvPr>
        </p:nvSpPr>
        <p:spPr bwMode="auto">
          <a:xfrm>
            <a:off x="495300" y="1143000"/>
            <a:ext cx="8915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4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95300" y="2249488"/>
            <a:ext cx="89154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135814" y="612775"/>
            <a:ext cx="1036637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F1831C26-773A-42FB-B4BC-405C332A72DF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695950" y="612775"/>
            <a:ext cx="1436689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r>
              <a:rPr lang="en-US"/>
              <a:t>putu.artaya@yahoo.com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856663" y="1588"/>
            <a:ext cx="8255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20AF923-7D3A-4561-9617-E34E5CEEA6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6" r:id="rId2"/>
    <p:sldLayoutId id="2147483707" r:id="rId3"/>
    <p:sldLayoutId id="2147483708" r:id="rId4"/>
    <p:sldLayoutId id="2147483715" r:id="rId5"/>
    <p:sldLayoutId id="2147483716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5715001" y="4876800"/>
            <a:ext cx="3810000" cy="1143000"/>
          </a:xfrm>
        </p:spPr>
        <p:txBody>
          <a:bodyPr/>
          <a:lstStyle/>
          <a:p>
            <a:r>
              <a:rPr lang="en-US" dirty="0" smtClean="0">
                <a:latin typeface="Berlin Sans FB" pitchFamily="34" charset="0"/>
              </a:rPr>
              <a:t>TATAP MUKA 3</a:t>
            </a:r>
          </a:p>
        </p:txBody>
      </p:sp>
      <p:sp>
        <p:nvSpPr>
          <p:cNvPr id="512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1EE8AF95-6360-46D6-B1AF-C3F6B687C81E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6" name="Rectangle 3074"/>
          <p:cNvSpPr txBox="1">
            <a:spLocks noChangeArrowheads="1"/>
          </p:cNvSpPr>
          <p:nvPr/>
        </p:nvSpPr>
        <p:spPr bwMode="auto">
          <a:xfrm>
            <a:off x="1143000" y="54102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DEFINISI DAN KARAKTER ANALISIS</a:t>
            </a:r>
          </a:p>
        </p:txBody>
      </p:sp>
      <p:pic>
        <p:nvPicPr>
          <p:cNvPr id="8" name="Picture 7" descr="k14974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66800"/>
            <a:ext cx="45720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1295400"/>
            <a:ext cx="7759700" cy="762000"/>
          </a:xfrm>
          <a:noFill/>
        </p:spPr>
        <p:txBody>
          <a:bodyPr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Metode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Analisis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Dalam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Ekonometrika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  <p:sp>
        <p:nvSpPr>
          <p:cNvPr id="11267" name="Rectangle 3" descr="Brown marble"/>
          <p:cNvSpPr>
            <a:spLocks noGrp="1" noChangeArrowheads="1"/>
          </p:cNvSpPr>
          <p:nvPr>
            <p:ph idx="1"/>
          </p:nvPr>
        </p:nvSpPr>
        <p:spPr>
          <a:xfrm>
            <a:off x="1066801" y="2286000"/>
            <a:ext cx="7410450" cy="3429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0000"/>
                </a:solidFill>
              </a:rPr>
              <a:t>Analisa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Korelasi</a:t>
            </a:r>
            <a:r>
              <a:rPr lang="en-US" b="1" dirty="0" smtClean="0">
                <a:solidFill>
                  <a:srgbClr val="000000"/>
                </a:solidFill>
              </a:rPr>
              <a:t> Pearson</a:t>
            </a:r>
          </a:p>
          <a:p>
            <a:r>
              <a:rPr lang="en-US" b="1" dirty="0" err="1" smtClean="0">
                <a:solidFill>
                  <a:srgbClr val="000000"/>
                </a:solidFill>
              </a:rPr>
              <a:t>Analisa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Korelasi</a:t>
            </a:r>
            <a:r>
              <a:rPr lang="en-US" b="1" dirty="0" smtClean="0">
                <a:solidFill>
                  <a:srgbClr val="000000"/>
                </a:solidFill>
              </a:rPr>
              <a:t> Rank Spearman</a:t>
            </a:r>
          </a:p>
          <a:p>
            <a:r>
              <a:rPr lang="en-US" b="1" dirty="0" err="1" smtClean="0">
                <a:solidFill>
                  <a:srgbClr val="000000"/>
                </a:solidFill>
              </a:rPr>
              <a:t>Analisa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Regresi</a:t>
            </a:r>
            <a:r>
              <a:rPr lang="en-US" b="1" dirty="0" smtClean="0">
                <a:solidFill>
                  <a:srgbClr val="000000"/>
                </a:solidFill>
              </a:rPr>
              <a:t> Linier </a:t>
            </a:r>
            <a:r>
              <a:rPr lang="en-US" b="1" dirty="0" err="1" smtClean="0">
                <a:solidFill>
                  <a:srgbClr val="000000"/>
                </a:solidFill>
              </a:rPr>
              <a:t>Sederhana</a:t>
            </a:r>
            <a:endParaRPr lang="en-US" b="1" dirty="0" smtClean="0">
              <a:solidFill>
                <a:srgbClr val="000000"/>
              </a:solidFill>
            </a:endParaRPr>
          </a:p>
          <a:p>
            <a:r>
              <a:rPr lang="en-US" b="1" dirty="0" err="1" smtClean="0">
                <a:solidFill>
                  <a:srgbClr val="000000"/>
                </a:solidFill>
              </a:rPr>
              <a:t>Analisa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Regresi</a:t>
            </a:r>
            <a:r>
              <a:rPr lang="en-US" b="1" dirty="0" smtClean="0">
                <a:solidFill>
                  <a:srgbClr val="000000"/>
                </a:solidFill>
              </a:rPr>
              <a:t> Linier </a:t>
            </a:r>
            <a:r>
              <a:rPr lang="en-US" b="1" dirty="0" err="1" smtClean="0">
                <a:solidFill>
                  <a:srgbClr val="000000"/>
                </a:solidFill>
              </a:rPr>
              <a:t>Berganda</a:t>
            </a:r>
            <a:endParaRPr lang="en-US" b="1" dirty="0" smtClean="0">
              <a:solidFill>
                <a:srgbClr val="000000"/>
              </a:solidFill>
            </a:endParaRPr>
          </a:p>
          <a:p>
            <a:r>
              <a:rPr lang="en-US" b="1" dirty="0" err="1" smtClean="0">
                <a:solidFill>
                  <a:srgbClr val="000000"/>
                </a:solidFill>
              </a:rPr>
              <a:t>Analisa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Contigency</a:t>
            </a:r>
            <a:r>
              <a:rPr lang="en-US" b="1" dirty="0" smtClean="0">
                <a:solidFill>
                  <a:srgbClr val="000000"/>
                </a:solidFill>
              </a:rPr>
              <a:t> / Chie-Square</a:t>
            </a:r>
          </a:p>
          <a:p>
            <a:r>
              <a:rPr lang="en-US" b="1" dirty="0" err="1" smtClean="0">
                <a:solidFill>
                  <a:srgbClr val="000000"/>
                </a:solidFill>
              </a:rPr>
              <a:t>Analisa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Regresi</a:t>
            </a:r>
            <a:r>
              <a:rPr lang="en-US" b="1" dirty="0" smtClean="0">
                <a:solidFill>
                  <a:srgbClr val="000000"/>
                </a:solidFill>
              </a:rPr>
              <a:t> Non Linier </a:t>
            </a:r>
            <a:r>
              <a:rPr lang="en-US" b="1" dirty="0" err="1" smtClean="0">
                <a:solidFill>
                  <a:srgbClr val="000000"/>
                </a:solidFill>
              </a:rPr>
              <a:t>Berganda</a:t>
            </a:r>
            <a:endParaRPr lang="en-US" b="1" dirty="0" smtClean="0">
              <a:solidFill>
                <a:srgbClr val="000000"/>
              </a:solidFill>
            </a:endParaRPr>
          </a:p>
          <a:p>
            <a:r>
              <a:rPr lang="en-US" b="1" dirty="0" err="1" smtClean="0">
                <a:solidFill>
                  <a:srgbClr val="000000"/>
                </a:solidFill>
              </a:rPr>
              <a:t>Uji</a:t>
            </a:r>
            <a:r>
              <a:rPr lang="en-US" b="1" dirty="0" smtClean="0">
                <a:solidFill>
                  <a:srgbClr val="000000"/>
                </a:solidFill>
              </a:rPr>
              <a:t> Independent Sample T-Test</a:t>
            </a:r>
          </a:p>
          <a:p>
            <a:pPr>
              <a:buFontTx/>
              <a:buNone/>
            </a:pPr>
            <a:endParaRPr lang="en-US" b="1" dirty="0" smtClean="0">
              <a:solidFill>
                <a:srgbClr val="000000"/>
              </a:solidFill>
            </a:endParaRPr>
          </a:p>
        </p:txBody>
      </p:sp>
      <p:sp>
        <p:nvSpPr>
          <p:cNvPr id="1434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BF6F7A8-95D9-445D-867B-0443BB448646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0" y="1143000"/>
            <a:ext cx="8420100" cy="685800"/>
          </a:xfrm>
        </p:spPr>
        <p:txBody>
          <a:bodyPr>
            <a:normAutofit fontScale="90000"/>
            <a:flatTx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Analisa Korelasi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057400"/>
            <a:ext cx="8191500" cy="3810000"/>
          </a:xfrm>
        </p:spPr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Untuk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mengukur</a:t>
            </a:r>
            <a:r>
              <a:rPr lang="en-US" dirty="0" smtClean="0">
                <a:solidFill>
                  <a:srgbClr val="000000"/>
                </a:solidFill>
              </a:rPr>
              <a:t> HUBUNGAN </a:t>
            </a:r>
            <a:r>
              <a:rPr lang="en-US" dirty="0" err="1" smtClean="0">
                <a:solidFill>
                  <a:srgbClr val="000000"/>
                </a:solidFill>
              </a:rPr>
              <a:t>antara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X </a:t>
            </a:r>
            <a:r>
              <a:rPr lang="en-US" dirty="0" err="1" smtClean="0">
                <a:solidFill>
                  <a:srgbClr val="000000"/>
                </a:solidFill>
              </a:rPr>
              <a:t>dengan</a:t>
            </a:r>
            <a:r>
              <a:rPr lang="en-US" dirty="0" smtClean="0">
                <a:solidFill>
                  <a:srgbClr val="000000"/>
                </a:solidFill>
              </a:rPr>
              <a:t> Y </a:t>
            </a:r>
            <a:r>
              <a:rPr lang="en-US" dirty="0" err="1" smtClean="0">
                <a:solidFill>
                  <a:srgbClr val="000000"/>
                </a:solidFill>
              </a:rPr>
              <a:t>atau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sebaliknya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Tidak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ada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atau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tidak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terjadi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konsekuensi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mutlak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diantara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yang </a:t>
            </a:r>
            <a:r>
              <a:rPr lang="en-US" dirty="0" err="1" smtClean="0">
                <a:solidFill>
                  <a:srgbClr val="000000"/>
                </a:solidFill>
              </a:rPr>
              <a:t>sedang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dianalisa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Satu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bukan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merupakan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konsekuensi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yang lain.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Untuk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mengukur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linieritas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dua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yang </a:t>
            </a:r>
            <a:r>
              <a:rPr lang="en-US" dirty="0" err="1" smtClean="0">
                <a:solidFill>
                  <a:srgbClr val="000000"/>
                </a:solidFill>
              </a:rPr>
              <a:t>sedang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analisa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16B3AD3-EF5C-44B9-95D8-1A1F126FA390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4101" y="762000"/>
            <a:ext cx="7632700" cy="1143000"/>
          </a:xfrm>
        </p:spPr>
        <p:txBody>
          <a:bodyPr>
            <a:normAutofit/>
            <a:flatTx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Analisa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Regresi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Linier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914401" y="2438400"/>
            <a:ext cx="8420100" cy="3429000"/>
          </a:xfrm>
        </p:spPr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Menemukan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persamaan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Estimasi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err="1" smtClean="0">
                <a:solidFill>
                  <a:srgbClr val="000000"/>
                </a:solidFill>
              </a:rPr>
              <a:t>Untuk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mengukur</a:t>
            </a:r>
            <a:r>
              <a:rPr lang="en-US" dirty="0" smtClean="0">
                <a:solidFill>
                  <a:srgbClr val="000000"/>
                </a:solidFill>
              </a:rPr>
              <a:t> PENGARUH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X </a:t>
            </a:r>
            <a:r>
              <a:rPr lang="en-US" dirty="0" err="1" smtClean="0">
                <a:solidFill>
                  <a:srgbClr val="000000"/>
                </a:solidFill>
              </a:rPr>
              <a:t>terhadap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Y.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Terdapat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konsekuensi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logis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antara</a:t>
            </a:r>
            <a:r>
              <a:rPr lang="en-US" dirty="0" smtClean="0">
                <a:solidFill>
                  <a:srgbClr val="000000"/>
                </a:solidFill>
              </a:rPr>
              <a:t> X </a:t>
            </a:r>
            <a:r>
              <a:rPr lang="en-US" dirty="0" err="1" smtClean="0">
                <a:solidFill>
                  <a:srgbClr val="000000"/>
                </a:solidFill>
              </a:rPr>
              <a:t>dengan</a:t>
            </a:r>
            <a:r>
              <a:rPr lang="en-US" dirty="0" smtClean="0">
                <a:solidFill>
                  <a:srgbClr val="000000"/>
                </a:solidFill>
              </a:rPr>
              <a:t> Y </a:t>
            </a:r>
            <a:r>
              <a:rPr lang="en-US" dirty="0" err="1" smtClean="0">
                <a:solidFill>
                  <a:srgbClr val="000000"/>
                </a:solidFill>
              </a:rPr>
              <a:t>dan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bukan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sebaliknya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Konsekuensi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satu</a:t>
            </a:r>
            <a:r>
              <a:rPr lang="en-US" dirty="0" smtClean="0">
                <a:solidFill>
                  <a:srgbClr val="000000"/>
                </a:solidFill>
              </a:rPr>
              <a:t> (Y) </a:t>
            </a:r>
            <a:r>
              <a:rPr lang="en-US" dirty="0" err="1" smtClean="0">
                <a:solidFill>
                  <a:srgbClr val="000000"/>
                </a:solidFill>
              </a:rPr>
              <a:t>merupakan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konsekuensi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yang lain ( X).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762000" y="1905000"/>
            <a:ext cx="2057400" cy="533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b="1" dirty="0"/>
              <a:t>TUJUAN :</a:t>
            </a:r>
          </a:p>
        </p:txBody>
      </p:sp>
      <p:sp>
        <p:nvSpPr>
          <p:cNvPr id="16389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6D891C56-FE04-4206-805B-D203B38DD743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 descr="White marble"/>
          <p:cNvSpPr>
            <a:spLocks noGrp="1" noChangeArrowheads="1"/>
          </p:cNvSpPr>
          <p:nvPr>
            <p:ph type="title"/>
          </p:nvPr>
        </p:nvSpPr>
        <p:spPr>
          <a:xfrm>
            <a:off x="990601" y="1676400"/>
            <a:ext cx="8093075" cy="762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Syarat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Kenormalan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Data</a:t>
            </a:r>
          </a:p>
        </p:txBody>
      </p:sp>
      <p:sp>
        <p:nvSpPr>
          <p:cNvPr id="18435" name="Rectangle 3" descr="D:\Pohon Cuek.jpg"/>
          <p:cNvSpPr>
            <a:spLocks noGrp="1" noChangeArrowheads="1"/>
          </p:cNvSpPr>
          <p:nvPr>
            <p:ph idx="1"/>
          </p:nvPr>
        </p:nvSpPr>
        <p:spPr>
          <a:xfrm>
            <a:off x="838200" y="2743200"/>
            <a:ext cx="8255000" cy="2895600"/>
          </a:xfrm>
        </p:spPr>
        <p:txBody>
          <a:bodyPr>
            <a:normAutofit/>
            <a:flatTx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Variansi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data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sampel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harus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sama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scaterplot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Pengaruh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variabel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Error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terhadap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model yang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bentuk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adalah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nol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(minimum)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Sebelum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Analisa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lakukan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uji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Validitas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Uji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Reliabilitas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untuk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data ordinal / nominal )</a:t>
            </a:r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67A9E09-40A7-44B6-A9D3-878645F31AB5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15" name="AutoShape 27"/>
          <p:cNvSpPr>
            <a:spLocks noChangeArrowheads="1"/>
          </p:cNvSpPr>
          <p:nvPr/>
        </p:nvSpPr>
        <p:spPr bwMode="auto">
          <a:xfrm>
            <a:off x="1066800" y="2057400"/>
            <a:ext cx="3581400" cy="1219200"/>
          </a:xfrm>
          <a:prstGeom prst="roundRect">
            <a:avLst>
              <a:gd name="adj" fmla="val 50000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Tahoma" pitchFamily="34" charset="0"/>
              </a:rPr>
              <a:t>KURIKULUM, FASILITAS,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  <a:latin typeface="Tahoma" pitchFamily="34" charset="0"/>
              </a:rPr>
              <a:t>PRAKTIKUM, LIBRARY</a:t>
            </a:r>
          </a:p>
        </p:txBody>
      </p:sp>
      <p:sp>
        <p:nvSpPr>
          <p:cNvPr id="63516" name="AutoShape 28"/>
          <p:cNvSpPr>
            <a:spLocks noChangeArrowheads="1"/>
          </p:cNvSpPr>
          <p:nvPr/>
        </p:nvSpPr>
        <p:spPr bwMode="auto">
          <a:xfrm>
            <a:off x="5943600" y="2362200"/>
            <a:ext cx="3200400" cy="121920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Tahoma" pitchFamily="34" charset="0"/>
              </a:rPr>
              <a:t>TRANSFER ILMU</a:t>
            </a:r>
          </a:p>
        </p:txBody>
      </p:sp>
      <p:sp>
        <p:nvSpPr>
          <p:cNvPr id="63518" name="AutoShape 30"/>
          <p:cNvSpPr>
            <a:spLocks noChangeArrowheads="1"/>
          </p:cNvSpPr>
          <p:nvPr/>
        </p:nvSpPr>
        <p:spPr bwMode="auto">
          <a:xfrm>
            <a:off x="6096000" y="4267200"/>
            <a:ext cx="3200400" cy="121920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Tahoma" pitchFamily="34" charset="0"/>
              </a:rPr>
              <a:t>PUNYA WAWASAN &amp;</a:t>
            </a:r>
          </a:p>
          <a:p>
            <a:pPr algn="ctr"/>
            <a:r>
              <a:rPr lang="en-US" sz="2000" b="1">
                <a:solidFill>
                  <a:srgbClr val="000000"/>
                </a:solidFill>
                <a:latin typeface="Tahoma" pitchFamily="34" charset="0"/>
              </a:rPr>
              <a:t>ILMU YG CUKUP</a:t>
            </a:r>
          </a:p>
        </p:txBody>
      </p:sp>
      <p:sp>
        <p:nvSpPr>
          <p:cNvPr id="63519" name="AutoShape 31"/>
          <p:cNvSpPr>
            <a:spLocks noChangeArrowheads="1"/>
          </p:cNvSpPr>
          <p:nvPr/>
        </p:nvSpPr>
        <p:spPr bwMode="auto">
          <a:xfrm>
            <a:off x="1066799" y="3505200"/>
            <a:ext cx="3886201" cy="1219200"/>
          </a:xfrm>
          <a:prstGeom prst="roundRect">
            <a:avLst>
              <a:gd name="adj" fmla="val 50000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Tahoma" pitchFamily="34" charset="0"/>
              </a:rPr>
              <a:t>MINAT-BAKAT, MOTIVASI,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latin typeface="Tahoma" pitchFamily="34" charset="0"/>
              </a:rPr>
              <a:t>KEMAUAN, KONTINYUITAS,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latin typeface="Tahoma" pitchFamily="34" charset="0"/>
              </a:rPr>
              <a:t>SUMBER DAYA</a:t>
            </a:r>
          </a:p>
        </p:txBody>
      </p:sp>
      <p:sp>
        <p:nvSpPr>
          <p:cNvPr id="63523" name="AutoShape 35"/>
          <p:cNvSpPr>
            <a:spLocks noChangeArrowheads="1"/>
          </p:cNvSpPr>
          <p:nvPr/>
        </p:nvSpPr>
        <p:spPr bwMode="auto">
          <a:xfrm>
            <a:off x="1676400" y="609600"/>
            <a:ext cx="6172200" cy="1066800"/>
          </a:xfrm>
          <a:prstGeom prst="roundRect">
            <a:avLst>
              <a:gd name="adj" fmla="val 50000"/>
            </a:avLst>
          </a:prstGeom>
          <a:solidFill>
            <a:srgbClr val="FF9900">
              <a:alpha val="5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>
                <a:solidFill>
                  <a:srgbClr val="000000"/>
                </a:solidFill>
                <a:latin typeface="Tahoma" pitchFamily="34" charset="0"/>
              </a:rPr>
              <a:t>KONSEP SEDERHANA</a:t>
            </a:r>
          </a:p>
          <a:p>
            <a:pPr algn="ctr"/>
            <a:r>
              <a:rPr lang="en-US" sz="1800" b="1">
                <a:solidFill>
                  <a:srgbClr val="000000"/>
                </a:solidFill>
                <a:latin typeface="Tahoma" pitchFamily="34" charset="0"/>
              </a:rPr>
              <a:t>SISTEM PERKULIAHAN</a:t>
            </a:r>
          </a:p>
        </p:txBody>
      </p:sp>
      <p:sp>
        <p:nvSpPr>
          <p:cNvPr id="63524" name="AutoShape 36"/>
          <p:cNvSpPr>
            <a:spLocks noChangeArrowheads="1"/>
          </p:cNvSpPr>
          <p:nvPr/>
        </p:nvSpPr>
        <p:spPr bwMode="auto">
          <a:xfrm>
            <a:off x="1143001" y="4953000"/>
            <a:ext cx="3810000" cy="1066800"/>
          </a:xfrm>
          <a:prstGeom prst="roundRect">
            <a:avLst>
              <a:gd name="adj" fmla="val 50000"/>
            </a:avLst>
          </a:prstGeom>
          <a:solidFill>
            <a:srgbClr val="FF9900">
              <a:alpha val="5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  <a:latin typeface="Tahoma" pitchFamily="34" charset="0"/>
              </a:rPr>
              <a:t>Kemandirian</a:t>
            </a:r>
            <a:r>
              <a:rPr lang="en-US" sz="1800" b="1" dirty="0" smtClean="0">
                <a:solidFill>
                  <a:srgbClr val="000000"/>
                </a:solidFill>
                <a:latin typeface="Tahoma" pitchFamily="34" charset="0"/>
              </a:rPr>
              <a:t> / Independency</a:t>
            </a:r>
            <a:endParaRPr lang="en-US" sz="1800" b="1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8442" name="Line 39"/>
          <p:cNvSpPr>
            <a:spLocks noChangeShapeType="1"/>
          </p:cNvSpPr>
          <p:nvPr/>
        </p:nvSpPr>
        <p:spPr bwMode="auto">
          <a:xfrm>
            <a:off x="7467600" y="3581400"/>
            <a:ext cx="0" cy="685800"/>
          </a:xfrm>
          <a:prstGeom prst="line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triangle" w="lg" len="lg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8443" name="Line 43"/>
          <p:cNvSpPr>
            <a:spLocks noChangeShapeType="1"/>
          </p:cNvSpPr>
          <p:nvPr/>
        </p:nvSpPr>
        <p:spPr bwMode="auto">
          <a:xfrm flipH="1" flipV="1">
            <a:off x="4953000" y="4114800"/>
            <a:ext cx="1219200" cy="5334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8444" name="Date Placeholder 11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738E4078-3B5C-4C76-B3F4-4AEAF011BC30}" type="datetime1">
              <a:rPr lang="en-US" smtClean="0"/>
              <a:pPr/>
              <a:t>10/1/2014</a:t>
            </a:fld>
            <a:endParaRPr lang="en-US"/>
          </a:p>
        </p:txBody>
      </p:sp>
      <p:cxnSp>
        <p:nvCxnSpPr>
          <p:cNvPr id="15" name="Straight Arrow Connector 14"/>
          <p:cNvCxnSpPr>
            <a:stCxn id="63515" idx="3"/>
            <a:endCxn id="63516" idx="1"/>
          </p:cNvCxnSpPr>
          <p:nvPr/>
        </p:nvCxnSpPr>
        <p:spPr>
          <a:xfrm>
            <a:off x="4648200" y="2667000"/>
            <a:ext cx="12954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3518" idx="1"/>
          </p:cNvCxnSpPr>
          <p:nvPr/>
        </p:nvCxnSpPr>
        <p:spPr>
          <a:xfrm rot="10800000" flipV="1">
            <a:off x="4953001" y="4876800"/>
            <a:ext cx="11430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63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3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3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63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00"/>
                            </p:stCondLst>
                            <p:childTnLst>
                              <p:par>
                                <p:cTn id="12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63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63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63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63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63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63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63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63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00"/>
                            </p:stCondLst>
                            <p:childTnLst>
                              <p:par>
                                <p:cTn id="40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63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63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63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63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15" grpId="0" animBg="1" autoUpdateAnimBg="0"/>
      <p:bldP spid="63516" grpId="0" animBg="1" autoUpdateAnimBg="0"/>
      <p:bldP spid="63518" grpId="0" animBg="1" autoUpdateAnimBg="0"/>
      <p:bldP spid="63519" grpId="0" animBg="1" autoUpdateAnimBg="0"/>
      <p:bldP spid="63523" grpId="0" animBg="1" autoUpdateAnimBg="0"/>
      <p:bldP spid="63524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FA4A05C-AC13-41B2-ABC0-C5A4FCBAE971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64514" name="Rectangle 2" descr="Brown marble"/>
          <p:cNvSpPr>
            <a:spLocks noChangeArrowheads="1"/>
          </p:cNvSpPr>
          <p:nvPr/>
        </p:nvSpPr>
        <p:spPr bwMode="auto">
          <a:xfrm>
            <a:off x="76200" y="838200"/>
            <a:ext cx="83375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ANALISA REGRESI BERGANDA NON LINIER</a:t>
            </a:r>
          </a:p>
        </p:txBody>
      </p:sp>
      <p:sp>
        <p:nvSpPr>
          <p:cNvPr id="64515" name="Rectangle 3" descr="Medium wood"/>
          <p:cNvSpPr>
            <a:spLocks noChangeArrowheads="1"/>
          </p:cNvSpPr>
          <p:nvPr/>
        </p:nvSpPr>
        <p:spPr bwMode="gray">
          <a:xfrm>
            <a:off x="914400" y="1600200"/>
            <a:ext cx="81915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65000"/>
              </a:lnSpc>
            </a:pPr>
            <a:r>
              <a:rPr lang="en-US" b="1" dirty="0" err="1">
                <a:solidFill>
                  <a:srgbClr val="000000"/>
                </a:solidFill>
              </a:rPr>
              <a:t>Sebuah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persamaan</a:t>
            </a:r>
            <a:r>
              <a:rPr lang="en-US" b="1" dirty="0">
                <a:solidFill>
                  <a:srgbClr val="000000"/>
                </a:solidFill>
              </a:rPr>
              <a:t> yang </a:t>
            </a:r>
            <a:r>
              <a:rPr lang="en-US" b="1" dirty="0" err="1">
                <a:solidFill>
                  <a:srgbClr val="000000"/>
                </a:solidFill>
              </a:rPr>
              <a:t>tidak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lazim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tetapi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kemungkinan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65000"/>
              </a:lnSpc>
            </a:pPr>
            <a:r>
              <a:rPr lang="en-US" b="1" dirty="0" err="1">
                <a:solidFill>
                  <a:srgbClr val="000000"/>
                </a:solidFill>
              </a:rPr>
              <a:t>bisa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terjadi</a:t>
            </a:r>
            <a:r>
              <a:rPr lang="en-US" b="1" dirty="0">
                <a:solidFill>
                  <a:srgbClr val="000000"/>
                </a:solidFill>
              </a:rPr>
              <a:t>, </a:t>
            </a:r>
            <a:r>
              <a:rPr lang="en-US" b="1" dirty="0" err="1">
                <a:solidFill>
                  <a:srgbClr val="000000"/>
                </a:solidFill>
              </a:rPr>
              <a:t>misal</a:t>
            </a:r>
            <a:r>
              <a:rPr lang="en-US" b="1" dirty="0">
                <a:solidFill>
                  <a:srgbClr val="000000"/>
                </a:solidFill>
              </a:rPr>
              <a:t> :</a:t>
            </a:r>
          </a:p>
          <a:p>
            <a:pPr>
              <a:lnSpc>
                <a:spcPct val="65000"/>
              </a:lnSpc>
            </a:pP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>
                <a:solidFill>
                  <a:srgbClr val="000000"/>
                </a:solidFill>
              </a:rPr>
              <a:t>Y = </a:t>
            </a:r>
            <a:r>
              <a:rPr lang="en-US" b="1" dirty="0" err="1">
                <a:solidFill>
                  <a:srgbClr val="000000"/>
                </a:solidFill>
              </a:rPr>
              <a:t>bo</a:t>
            </a:r>
            <a:r>
              <a:rPr lang="en-US" b="1" dirty="0">
                <a:solidFill>
                  <a:srgbClr val="000000"/>
                </a:solidFill>
              </a:rPr>
              <a:t> + b1.x1 + b2.x2 + b3.x3 + e.</a:t>
            </a:r>
          </a:p>
          <a:p>
            <a:pPr>
              <a:lnSpc>
                <a:spcPct val="65000"/>
              </a:lnSpc>
            </a:pP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 err="1">
                <a:solidFill>
                  <a:srgbClr val="000000"/>
                </a:solidFill>
              </a:rPr>
              <a:t>Dimana</a:t>
            </a:r>
            <a:r>
              <a:rPr lang="en-US" b="1" dirty="0">
                <a:solidFill>
                  <a:srgbClr val="000000"/>
                </a:solidFill>
              </a:rPr>
              <a:t> :</a:t>
            </a:r>
          </a:p>
          <a:p>
            <a:pPr>
              <a:lnSpc>
                <a:spcPct val="65000"/>
              </a:lnSpc>
            </a:pP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>
                <a:solidFill>
                  <a:srgbClr val="000000"/>
                </a:solidFill>
              </a:rPr>
              <a:t>Y = </a:t>
            </a:r>
            <a:r>
              <a:rPr lang="en-US" b="1" dirty="0" err="1">
                <a:solidFill>
                  <a:srgbClr val="000000"/>
                </a:solidFill>
              </a:rPr>
              <a:t>pertumbuhan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ekonomi</a:t>
            </a: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>
                <a:solidFill>
                  <a:srgbClr val="000000"/>
                </a:solidFill>
              </a:rPr>
              <a:t>X1=</a:t>
            </a:r>
            <a:r>
              <a:rPr lang="en-US" b="1" dirty="0" err="1">
                <a:solidFill>
                  <a:srgbClr val="000000"/>
                </a:solidFill>
              </a:rPr>
              <a:t>bencana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alam</a:t>
            </a: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>
                <a:solidFill>
                  <a:srgbClr val="000000"/>
                </a:solidFill>
              </a:rPr>
              <a:t>X2=</a:t>
            </a:r>
            <a:r>
              <a:rPr lang="en-US" b="1" dirty="0" err="1">
                <a:solidFill>
                  <a:srgbClr val="000000"/>
                </a:solidFill>
              </a:rPr>
              <a:t>Instabilitas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kondisi</a:t>
            </a:r>
            <a:r>
              <a:rPr lang="en-US" b="1" dirty="0">
                <a:solidFill>
                  <a:srgbClr val="000000"/>
                </a:solidFill>
              </a:rPr>
              <a:t> &amp; </a:t>
            </a:r>
            <a:r>
              <a:rPr lang="en-US" b="1" dirty="0" err="1">
                <a:solidFill>
                  <a:srgbClr val="000000"/>
                </a:solidFill>
              </a:rPr>
              <a:t>politik</a:t>
            </a: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>
                <a:solidFill>
                  <a:srgbClr val="000000"/>
                </a:solidFill>
              </a:rPr>
              <a:t>X3=</a:t>
            </a:r>
            <a:r>
              <a:rPr lang="en-US" b="1" dirty="0" err="1">
                <a:solidFill>
                  <a:srgbClr val="000000"/>
                </a:solidFill>
              </a:rPr>
              <a:t>perubahan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karakteristik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cuaca</a:t>
            </a: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 err="1">
                <a:solidFill>
                  <a:srgbClr val="000000"/>
                </a:solidFill>
              </a:rPr>
              <a:t>Diubah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menjadi</a:t>
            </a:r>
            <a:r>
              <a:rPr lang="en-US" b="1" dirty="0">
                <a:solidFill>
                  <a:srgbClr val="000000"/>
                </a:solidFill>
              </a:rPr>
              <a:t> linier :</a:t>
            </a:r>
          </a:p>
          <a:p>
            <a:pPr>
              <a:lnSpc>
                <a:spcPct val="65000"/>
              </a:lnSpc>
            </a:pP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 err="1">
                <a:solidFill>
                  <a:srgbClr val="000000"/>
                </a:solidFill>
              </a:rPr>
              <a:t>Ln</a:t>
            </a:r>
            <a:r>
              <a:rPr lang="en-US" b="1" dirty="0">
                <a:solidFill>
                  <a:srgbClr val="000000"/>
                </a:solidFill>
              </a:rPr>
              <a:t> Y = </a:t>
            </a:r>
            <a:r>
              <a:rPr lang="en-US" b="1" dirty="0" err="1">
                <a:solidFill>
                  <a:srgbClr val="000000"/>
                </a:solidFill>
              </a:rPr>
              <a:t>ln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bo</a:t>
            </a:r>
            <a:r>
              <a:rPr lang="en-US" b="1" dirty="0">
                <a:solidFill>
                  <a:srgbClr val="000000"/>
                </a:solidFill>
              </a:rPr>
              <a:t> + b1 </a:t>
            </a:r>
            <a:r>
              <a:rPr lang="en-US" b="1" dirty="0" err="1">
                <a:solidFill>
                  <a:srgbClr val="000000"/>
                </a:solidFill>
              </a:rPr>
              <a:t>ln</a:t>
            </a:r>
            <a:r>
              <a:rPr lang="en-US" b="1" dirty="0">
                <a:solidFill>
                  <a:srgbClr val="000000"/>
                </a:solidFill>
              </a:rPr>
              <a:t> x1 + b2 </a:t>
            </a:r>
            <a:r>
              <a:rPr lang="en-US" b="1" dirty="0" err="1">
                <a:solidFill>
                  <a:srgbClr val="000000"/>
                </a:solidFill>
              </a:rPr>
              <a:t>ln</a:t>
            </a:r>
            <a:r>
              <a:rPr lang="en-US" b="1" dirty="0">
                <a:solidFill>
                  <a:srgbClr val="000000"/>
                </a:solidFill>
              </a:rPr>
              <a:t> x2 + b3 </a:t>
            </a:r>
            <a:r>
              <a:rPr lang="en-US" b="1" dirty="0" err="1">
                <a:solidFill>
                  <a:srgbClr val="000000"/>
                </a:solidFill>
              </a:rPr>
              <a:t>ln</a:t>
            </a:r>
            <a:r>
              <a:rPr lang="en-US" b="1" dirty="0">
                <a:solidFill>
                  <a:srgbClr val="000000"/>
                </a:solidFill>
              </a:rPr>
              <a:t> x3 </a:t>
            </a:r>
          </a:p>
          <a:p>
            <a:pPr>
              <a:lnSpc>
                <a:spcPct val="65000"/>
              </a:lnSpc>
            </a:pP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65000"/>
              </a:lnSpc>
            </a:pPr>
            <a:r>
              <a:rPr lang="en-US" b="1" dirty="0" err="1">
                <a:solidFill>
                  <a:srgbClr val="000000"/>
                </a:solidFill>
              </a:rPr>
              <a:t>Disebut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sebagai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pendekatan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Logaritma</a:t>
            </a:r>
            <a:endParaRPr lang="en-US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autoUpdateAnimBg="0"/>
      <p:bldP spid="6451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2DCD-2849-4DAF-8F6C-4951E92C5FA8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2050" name="Rectangle 2" descr="Wide upward diagonal"/>
          <p:cNvSpPr>
            <a:spLocks noChangeArrowheads="1"/>
          </p:cNvSpPr>
          <p:nvPr/>
        </p:nvSpPr>
        <p:spPr bwMode="auto">
          <a:xfrm>
            <a:off x="990600" y="838200"/>
            <a:ext cx="7924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3600"/>
              <a:t>SUMBER DATA</a:t>
            </a:r>
          </a:p>
        </p:txBody>
      </p:sp>
      <p:sp>
        <p:nvSpPr>
          <p:cNvPr id="2051" name="Rectangle 3" descr="Bouquet"/>
          <p:cNvSpPr>
            <a:spLocks noChangeArrowheads="1"/>
          </p:cNvSpPr>
          <p:nvPr/>
        </p:nvSpPr>
        <p:spPr bwMode="auto">
          <a:xfrm>
            <a:off x="990600" y="1752600"/>
            <a:ext cx="7924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600" dirty="0">
                <a:solidFill>
                  <a:srgbClr val="C00000"/>
                </a:solidFill>
              </a:rPr>
              <a:t>Data </a:t>
            </a:r>
            <a:r>
              <a:rPr lang="en-US" sz="3600" dirty="0" err="1">
                <a:solidFill>
                  <a:srgbClr val="C00000"/>
                </a:solidFill>
              </a:rPr>
              <a:t>Riset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/>
              <a:t>: data </a:t>
            </a:r>
            <a:r>
              <a:rPr lang="en-US" sz="3600" dirty="0" err="1"/>
              <a:t>yg</a:t>
            </a:r>
            <a:r>
              <a:rPr lang="en-US" sz="3600" dirty="0"/>
              <a:t> </a:t>
            </a:r>
            <a:r>
              <a:rPr lang="en-US" sz="3600" dirty="0" err="1"/>
              <a:t>diperoleh</a:t>
            </a:r>
            <a:r>
              <a:rPr lang="en-US" sz="3600" dirty="0"/>
              <a:t> </a:t>
            </a:r>
            <a:r>
              <a:rPr lang="en-US" sz="3600" dirty="0" err="1"/>
              <a:t>melalui</a:t>
            </a:r>
            <a:r>
              <a:rPr lang="en-US" sz="3600" dirty="0"/>
              <a:t> </a:t>
            </a:r>
            <a:r>
              <a:rPr lang="en-US" sz="3600" dirty="0" err="1"/>
              <a:t>sebuah</a:t>
            </a:r>
            <a:r>
              <a:rPr lang="en-US" sz="3600" dirty="0"/>
              <a:t> survey </a:t>
            </a:r>
            <a:r>
              <a:rPr lang="en-US" sz="3600" dirty="0" err="1"/>
              <a:t>di</a:t>
            </a:r>
            <a:r>
              <a:rPr lang="en-US" sz="3600" dirty="0"/>
              <a:t> </a:t>
            </a:r>
            <a:r>
              <a:rPr lang="en-US" sz="3600" dirty="0" err="1"/>
              <a:t>lapangan</a:t>
            </a:r>
            <a:r>
              <a:rPr lang="en-US" sz="3600" dirty="0"/>
              <a:t> </a:t>
            </a:r>
            <a:r>
              <a:rPr lang="en-US" sz="3600" dirty="0" err="1"/>
              <a:t>guna</a:t>
            </a:r>
            <a:r>
              <a:rPr lang="en-US" sz="3600" dirty="0"/>
              <a:t> </a:t>
            </a:r>
            <a:r>
              <a:rPr lang="en-US" sz="3600" dirty="0" err="1"/>
              <a:t>menguji</a:t>
            </a:r>
            <a:r>
              <a:rPr lang="en-US" sz="3600" dirty="0"/>
              <a:t> </a:t>
            </a:r>
            <a:r>
              <a:rPr lang="en-US" sz="3600" dirty="0" err="1"/>
              <a:t>sebuah</a:t>
            </a:r>
            <a:r>
              <a:rPr lang="en-US" sz="3600" dirty="0"/>
              <a:t> </a:t>
            </a:r>
            <a:r>
              <a:rPr lang="en-US" sz="3600" dirty="0" err="1"/>
              <a:t>kebenaran</a:t>
            </a:r>
            <a:r>
              <a:rPr lang="en-US" sz="3600" dirty="0"/>
              <a:t>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600" dirty="0">
                <a:solidFill>
                  <a:srgbClr val="C00000"/>
                </a:solidFill>
              </a:rPr>
              <a:t>Data </a:t>
            </a:r>
            <a:r>
              <a:rPr lang="en-US" sz="3600" dirty="0" err="1">
                <a:solidFill>
                  <a:srgbClr val="C00000"/>
                </a:solidFill>
              </a:rPr>
              <a:t>Dokumen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/>
              <a:t>: data </a:t>
            </a:r>
            <a:r>
              <a:rPr lang="en-US" sz="3600" dirty="0" err="1"/>
              <a:t>yg</a:t>
            </a:r>
            <a:r>
              <a:rPr lang="en-US" sz="3600" dirty="0"/>
              <a:t> </a:t>
            </a:r>
            <a:r>
              <a:rPr lang="en-US" sz="3600" dirty="0" err="1"/>
              <a:t>diperoleh</a:t>
            </a:r>
            <a:r>
              <a:rPr lang="en-US" sz="3600" dirty="0"/>
              <a:t> </a:t>
            </a:r>
            <a:r>
              <a:rPr lang="en-US" sz="3600" dirty="0" err="1"/>
              <a:t>di</a:t>
            </a:r>
            <a:r>
              <a:rPr lang="en-US" sz="3600" dirty="0"/>
              <a:t> </a:t>
            </a:r>
            <a:r>
              <a:rPr lang="en-US" sz="3600" dirty="0" err="1"/>
              <a:t>tempat</a:t>
            </a:r>
            <a:r>
              <a:rPr lang="en-US" sz="3600" dirty="0"/>
              <a:t> </a:t>
            </a:r>
            <a:r>
              <a:rPr lang="en-US" sz="3600" dirty="0" err="1"/>
              <a:t>penelitian</a:t>
            </a:r>
            <a:r>
              <a:rPr lang="en-US" sz="3600" dirty="0"/>
              <a:t> </a:t>
            </a:r>
            <a:r>
              <a:rPr lang="en-US" sz="3600" dirty="0" err="1"/>
              <a:t>yg</a:t>
            </a:r>
            <a:r>
              <a:rPr lang="en-US" sz="3600" dirty="0"/>
              <a:t> </a:t>
            </a:r>
            <a:r>
              <a:rPr lang="en-US" sz="3600" dirty="0" err="1"/>
              <a:t>tersimpan</a:t>
            </a:r>
            <a:r>
              <a:rPr lang="en-US" sz="3600" dirty="0"/>
              <a:t> </a:t>
            </a:r>
            <a:r>
              <a:rPr lang="en-US" sz="3600" dirty="0" err="1"/>
              <a:t>dlm</a:t>
            </a:r>
            <a:r>
              <a:rPr lang="en-US" sz="3600" dirty="0"/>
              <a:t> </a:t>
            </a:r>
            <a:r>
              <a:rPr lang="en-US" sz="3600" dirty="0" err="1"/>
              <a:t>bentuk</a:t>
            </a:r>
            <a:r>
              <a:rPr lang="en-US" sz="3600" dirty="0"/>
              <a:t> </a:t>
            </a:r>
            <a:r>
              <a:rPr lang="en-US" sz="3600" dirty="0" err="1"/>
              <a:t>dokumen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bersifat</a:t>
            </a:r>
            <a:r>
              <a:rPr lang="en-US" sz="3600" dirty="0"/>
              <a:t> </a:t>
            </a:r>
            <a:r>
              <a:rPr lang="en-US" sz="3600" dirty="0" err="1"/>
              <a:t>nara</a:t>
            </a:r>
            <a:r>
              <a:rPr lang="en-US" sz="3600" dirty="0"/>
              <a:t> </a:t>
            </a:r>
            <a:r>
              <a:rPr lang="en-US" sz="3600" dirty="0" err="1"/>
              <a:t>sumber</a:t>
            </a:r>
            <a:r>
              <a:rPr lang="en-US" sz="3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833A-C4E1-4050-B067-8E25ABE6E252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25500" y="609600"/>
            <a:ext cx="84201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3200" dirty="0">
                <a:solidFill>
                  <a:srgbClr val="C00000"/>
                </a:solidFill>
              </a:rPr>
              <a:t>    CONTOH IDENTIFIKASI VARIABEL</a:t>
            </a:r>
          </a:p>
        </p:txBody>
      </p:sp>
      <p:sp>
        <p:nvSpPr>
          <p:cNvPr id="3075" name="Rectangle 3" descr="25%"/>
          <p:cNvSpPr>
            <a:spLocks noChangeArrowheads="1"/>
          </p:cNvSpPr>
          <p:nvPr/>
        </p:nvSpPr>
        <p:spPr bwMode="auto">
          <a:xfrm>
            <a:off x="742950" y="1828800"/>
            <a:ext cx="84201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Banjir dan Curah Hujan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Penebangan Hutan dan Pemanasan Global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Tanah Longsor dan Hukum Alam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Pendapatan dan Hutang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Resesi Ekonomi dan Pengangguran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Pelanggaran Lalin dan Kecelakaan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Kemiskinan dan Tindak Kriminal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CC5A-8C37-44A6-B735-721AB84570A4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4098" name="Rectangle 2" descr="Sand"/>
          <p:cNvSpPr>
            <a:spLocks noChangeArrowheads="1"/>
          </p:cNvSpPr>
          <p:nvPr/>
        </p:nvSpPr>
        <p:spPr bwMode="auto">
          <a:xfrm>
            <a:off x="533401" y="685800"/>
            <a:ext cx="69532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EKONOMETRIKA DENGAN </a:t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>ILMU EKONOMI</a:t>
            </a:r>
          </a:p>
        </p:txBody>
      </p:sp>
      <p:sp>
        <p:nvSpPr>
          <p:cNvPr id="4099" name="Rectangle 3" descr="Pink tissue paper"/>
          <p:cNvSpPr>
            <a:spLocks noChangeArrowheads="1"/>
          </p:cNvSpPr>
          <p:nvPr/>
        </p:nvSpPr>
        <p:spPr bwMode="auto">
          <a:xfrm>
            <a:off x="825500" y="1905000"/>
            <a:ext cx="83375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KEGIATAN EKONOMI (MIKRO DAN MAKRO)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PROBLEM EKONOMI (PENYIMPANGAN)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ANALISA EKONOMI DAN PERILAKU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ANALISA KUANTITATIF DAN KUALITATIF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ANALISA EMPIRIS: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PENDEKATAN MATEMATIS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PENDEKATAN STATISTIK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PENDEKATAN </a:t>
            </a:r>
            <a:r>
              <a:rPr lang="en-US" i="1">
                <a:effectLst>
                  <a:outerShdw blurRad="38100" dist="38100" dir="2700000" algn="tl">
                    <a:srgbClr val="000000"/>
                  </a:outerShdw>
                </a:effectLst>
              </a:rPr>
              <a:t>EKONOMETRIK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35D3-3532-4C29-A628-86050A20F4D0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825500" y="838200"/>
            <a:ext cx="8007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b="1"/>
              <a:t>PEDOMAN MEMBUAT RANCANGAN PENELITIAN</a:t>
            </a:r>
          </a:p>
        </p:txBody>
      </p:sp>
      <p:sp>
        <p:nvSpPr>
          <p:cNvPr id="5123" name="Rectangle 3" descr="Parchment"/>
          <p:cNvSpPr>
            <a:spLocks noChangeArrowheads="1"/>
          </p:cNvSpPr>
          <p:nvPr/>
        </p:nvSpPr>
        <p:spPr bwMode="auto">
          <a:xfrm>
            <a:off x="825500" y="1981200"/>
            <a:ext cx="88328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DEFINISIKAN MASALAH DENGAN BAIK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SERTAKAN LATAR BELAKANG ATAU FENOMENA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BUAT HIPOTESISNYA DAN TINJAUAN TEORI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BUAT MODEL DAN CARA IDENTIFIKASI VARIABEL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CARA PENGUMPULAN &amp; PENGAMBILAN DATA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LAKUKAN UJI VALIDITAS &amp; RELIABILITAS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LAKUKAN ANALISA DAN UJI HIPOTESIS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LAKUKAN INTERPRETASI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BUAT KESIMPULAN / RENCANA TINDAKAN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MELAKUKAN TINDAKAN / TERAPAN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14C07730-7583-4E91-A6B8-E82B3F1CF189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5" name="Rectangle 3075"/>
          <p:cNvSpPr txBox="1">
            <a:spLocks noChangeArrowheads="1"/>
          </p:cNvSpPr>
          <p:nvPr/>
        </p:nvSpPr>
        <p:spPr>
          <a:xfrm>
            <a:off x="1066800" y="1295400"/>
            <a:ext cx="8255000" cy="4724400"/>
          </a:xfrm>
          <a:prstGeom prst="rect">
            <a:avLst/>
          </a:prstGeom>
        </p:spPr>
        <p:txBody>
          <a:bodyPr/>
          <a:lstStyle/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DEFINISI EKONOMETRIKA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TUJUAN EKONOMETRIKA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DEFINISI ANALISA REGRESI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KARAKTER DATA PRIMER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KARAKTER DATA SKUNDER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METODE ANALISA STATISTIK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KORELASI DAN REGRESI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SYARAT KENORMALAN DATA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CONTOH KONSEP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 dirty="0">
                <a:latin typeface="+mn-lt"/>
              </a:rPr>
              <a:t>REGRESI NON LINIER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842C5-515D-4B53-AEC7-F7572A08B617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825500" y="762000"/>
            <a:ext cx="80073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KERANGKA RISET</a:t>
            </a:r>
          </a:p>
        </p:txBody>
      </p:sp>
      <p:sp>
        <p:nvSpPr>
          <p:cNvPr id="6147" name="Rectangle 3" descr="Fish fossil"/>
          <p:cNvSpPr>
            <a:spLocks noChangeArrowheads="1"/>
          </p:cNvSpPr>
          <p:nvPr/>
        </p:nvSpPr>
        <p:spPr bwMode="auto">
          <a:xfrm>
            <a:off x="1238250" y="17526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KONSEP DASAR BERPIKIR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IDENTIFIKASI VARIABEL PENELITIAN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DEFINISI OPERASIONAL VARIABEL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ASUMSI PENELITIAN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BATASAN PENELITIAN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TERMINOLOGI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ALAT ANALISA DATA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PENGUJIAN HIPOTESIS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KESIMPULAN DAN SARAN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/>
              <a:t>TINDAKAN DAN REKOMENDASI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CB2C-ED74-4620-B175-693FB12CE498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990600" y="838200"/>
            <a:ext cx="80899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3200">
                <a:solidFill>
                  <a:schemeClr val="tx2"/>
                </a:solidFill>
              </a:rPr>
              <a:t>ALUR ANALISA EKONOMETRIKA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825500" y="1828800"/>
            <a:ext cx="87503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TEMUKAN MASALAH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SUSUN SOLUSI ALTERNATIF DAN MODELNYA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PENCARIAN DAN PENGUMPULAN DATA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SESUAIKAN MODEL/METODE ANALISANYA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TERAPKAN ANALISA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JIKA MEMENUHI HARAPAN BUAT PREDIKSI DAN TINDAKAN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JIKA TIDAK MEMENUHI HARAPAN MAKA TOLAK &amp; REVISI MODEL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LAKUKAN ANALISA ULANG, PREDIKSI &amp; TINDAKAN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b="1"/>
              <a:t>EVALUASI TINDAKAN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54C2-DA5A-426E-A768-5B161E6C2D05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990600" y="838200"/>
            <a:ext cx="80899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DATA DAN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SAMPEL</a:t>
            </a:r>
          </a:p>
        </p:txBody>
      </p:sp>
      <p:sp>
        <p:nvSpPr>
          <p:cNvPr id="8195" name="Rectangle 3" descr="Azul"/>
          <p:cNvSpPr>
            <a:spLocks noChangeArrowheads="1"/>
          </p:cNvSpPr>
          <p:nvPr/>
        </p:nvSpPr>
        <p:spPr bwMode="auto">
          <a:xfrm>
            <a:off x="90805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</a:pPr>
            <a:r>
              <a:rPr lang="en-US" b="1"/>
              <a:t>SIFAT DATA;          1. DATA LINER / DETERMINIS</a:t>
            </a:r>
          </a:p>
          <a:p>
            <a:pPr marL="457200" indent="-457200">
              <a:spcBef>
                <a:spcPct val="20000"/>
              </a:spcBef>
            </a:pPr>
            <a:r>
              <a:rPr lang="en-US" b="1"/>
              <a:t>			      	2. DATA UN-LINIER / STOKASTIK</a:t>
            </a:r>
          </a:p>
          <a:p>
            <a:pPr marL="457200" indent="-457200">
              <a:spcBef>
                <a:spcPct val="20000"/>
              </a:spcBef>
            </a:pPr>
            <a:r>
              <a:rPr lang="en-US" b="1"/>
              <a:t>WUJUD DATA;   	1. TIME SERIES</a:t>
            </a:r>
          </a:p>
          <a:p>
            <a:pPr marL="457200" indent="-457200">
              <a:spcBef>
                <a:spcPct val="20000"/>
              </a:spcBef>
            </a:pPr>
            <a:r>
              <a:rPr lang="en-US" b="1"/>
              <a:t>			      	2. CROOS SECTIONS</a:t>
            </a:r>
          </a:p>
          <a:p>
            <a:pPr marL="457200" indent="-457200">
              <a:spcBef>
                <a:spcPct val="20000"/>
              </a:spcBef>
            </a:pPr>
            <a:r>
              <a:rPr lang="en-US" b="1"/>
              <a:t>			      	3. POOLING</a:t>
            </a:r>
          </a:p>
          <a:p>
            <a:pPr marL="457200" indent="-457200">
              <a:spcBef>
                <a:spcPct val="20000"/>
              </a:spcBef>
            </a:pPr>
            <a:r>
              <a:rPr lang="en-US" b="1"/>
              <a:t>SIFAT SAMPEL; 	1. HOMOGENOUS</a:t>
            </a:r>
          </a:p>
          <a:p>
            <a:pPr marL="457200" indent="-457200">
              <a:spcBef>
                <a:spcPct val="20000"/>
              </a:spcBef>
            </a:pPr>
            <a:r>
              <a:rPr lang="en-US" b="1"/>
              <a:t>			      	2. HETEROGENOUS</a:t>
            </a:r>
          </a:p>
          <a:p>
            <a:pPr marL="457200" indent="-457200">
              <a:spcBef>
                <a:spcPct val="20000"/>
              </a:spcBef>
            </a:pPr>
            <a:r>
              <a:rPr lang="en-US" b="1"/>
              <a:t>JENIS SAMPEL;  	1. SAMPEL ACAK / RANDOM</a:t>
            </a:r>
          </a:p>
          <a:p>
            <a:pPr marL="457200" indent="-457200">
              <a:spcBef>
                <a:spcPct val="20000"/>
              </a:spcBef>
            </a:pPr>
            <a:r>
              <a:rPr lang="en-US" b="1"/>
              <a:t>			      	2. SAMPEL SENSUS / NON ACAK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46D-B193-4732-8283-D6DFD63F82B9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42950" y="457200"/>
            <a:ext cx="8172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PENGGALIAN DATA PRIMER</a:t>
            </a:r>
          </a:p>
        </p:txBody>
      </p:sp>
      <p:sp>
        <p:nvSpPr>
          <p:cNvPr id="9219" name="Rectangle 3" descr="Green marble"/>
          <p:cNvSpPr>
            <a:spLocks noChangeArrowheads="1"/>
          </p:cNvSpPr>
          <p:nvPr/>
        </p:nvSpPr>
        <p:spPr bwMode="auto">
          <a:xfrm>
            <a:off x="908050" y="1828800"/>
            <a:ext cx="86677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2800" b="1" dirty="0"/>
              <a:t>KONSEP DASAR BERPIKIR</a:t>
            </a:r>
          </a:p>
          <a:p>
            <a:pPr marL="457200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2800" b="1" dirty="0"/>
              <a:t>CONSTRUCT BLUE PRINT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 dirty="0"/>
              <a:t>   </a:t>
            </a:r>
            <a:r>
              <a:rPr lang="en-US" sz="2800" b="1" dirty="0" smtClean="0"/>
              <a:t>  CBP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uraian</a:t>
            </a:r>
            <a:r>
              <a:rPr lang="en-US" sz="2800" b="1" dirty="0"/>
              <a:t> </a:t>
            </a:r>
            <a:r>
              <a:rPr lang="en-US" sz="2800" b="1" dirty="0" err="1"/>
              <a:t>Konsep</a:t>
            </a:r>
            <a:r>
              <a:rPr lang="en-US" sz="2800" b="1" dirty="0"/>
              <a:t> </a:t>
            </a:r>
            <a:r>
              <a:rPr lang="en-US" sz="2800" b="1" dirty="0" err="1"/>
              <a:t>Dasar</a:t>
            </a:r>
            <a:r>
              <a:rPr lang="en-US" sz="2800" b="1" dirty="0"/>
              <a:t> </a:t>
            </a:r>
            <a:r>
              <a:rPr lang="en-US" sz="2800" b="1" dirty="0" err="1"/>
              <a:t>Berpikir</a:t>
            </a:r>
            <a:endParaRPr lang="en-US" sz="2800" b="1" dirty="0"/>
          </a:p>
          <a:p>
            <a:pPr marL="457200" indent="-457200">
              <a:spcBef>
                <a:spcPct val="20000"/>
              </a:spcBef>
            </a:pPr>
            <a:r>
              <a:rPr lang="en-US" sz="2800" b="1" dirty="0"/>
              <a:t>   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secara</a:t>
            </a:r>
            <a:r>
              <a:rPr lang="en-US" sz="2800" b="1" dirty="0" smtClean="0"/>
              <a:t> </a:t>
            </a:r>
            <a:r>
              <a:rPr lang="en-US" sz="2800" b="1" dirty="0"/>
              <a:t>detail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terperinci</a:t>
            </a:r>
            <a:r>
              <a:rPr lang="en-US" sz="2800" b="1" dirty="0"/>
              <a:t> </a:t>
            </a:r>
            <a:r>
              <a:rPr lang="en-US" sz="2800" b="1" dirty="0" err="1"/>
              <a:t>tentang</a:t>
            </a:r>
            <a:r>
              <a:rPr lang="en-US" sz="2800" b="1" dirty="0"/>
              <a:t>: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 dirty="0"/>
              <a:t>   </a:t>
            </a:r>
            <a:r>
              <a:rPr lang="en-US" sz="2800" b="1" dirty="0" smtClean="0"/>
              <a:t>   1. </a:t>
            </a:r>
            <a:r>
              <a:rPr lang="en-US" sz="2800" b="1" dirty="0" err="1" smtClean="0"/>
              <a:t>Variabel</a:t>
            </a:r>
            <a:r>
              <a:rPr lang="en-US" sz="2800" b="1" dirty="0" smtClean="0"/>
              <a:t> </a:t>
            </a:r>
            <a:r>
              <a:rPr lang="en-US" sz="2800" b="1" dirty="0"/>
              <a:t>: </a:t>
            </a:r>
            <a:r>
              <a:rPr lang="en-US" sz="2800" b="1" dirty="0" err="1"/>
              <a:t>alat</a:t>
            </a:r>
            <a:r>
              <a:rPr lang="en-US" sz="2800" b="1" dirty="0"/>
              <a:t> </a:t>
            </a:r>
            <a:r>
              <a:rPr lang="en-US" sz="2800" b="1" dirty="0" err="1"/>
              <a:t>identifikasi</a:t>
            </a:r>
            <a:endParaRPr lang="en-US" sz="2800" b="1" dirty="0"/>
          </a:p>
          <a:p>
            <a:pPr marL="457200" indent="-457200">
              <a:spcBef>
                <a:spcPct val="20000"/>
              </a:spcBef>
            </a:pPr>
            <a:r>
              <a:rPr lang="en-US" sz="2800" b="1" dirty="0"/>
              <a:t>   </a:t>
            </a:r>
            <a:r>
              <a:rPr lang="en-US" sz="2800" b="1" dirty="0" smtClean="0"/>
              <a:t>   2. </a:t>
            </a:r>
            <a:r>
              <a:rPr lang="en-US" sz="2800" b="1" dirty="0" err="1" smtClean="0"/>
              <a:t>Indikator</a:t>
            </a:r>
            <a:r>
              <a:rPr lang="en-US" sz="2800" b="1" dirty="0" smtClean="0"/>
              <a:t> </a:t>
            </a:r>
            <a:r>
              <a:rPr lang="en-US" sz="2800" b="1" dirty="0"/>
              <a:t>: </a:t>
            </a:r>
            <a:r>
              <a:rPr lang="en-US" sz="2800" b="1" dirty="0" err="1"/>
              <a:t>alat</a:t>
            </a:r>
            <a:r>
              <a:rPr lang="en-US" sz="2800" b="1" dirty="0"/>
              <a:t> </a:t>
            </a:r>
            <a:r>
              <a:rPr lang="en-US" sz="2800" b="1" dirty="0" err="1"/>
              <a:t>indikasi</a:t>
            </a:r>
            <a:endParaRPr lang="en-US" sz="2800" b="1" dirty="0"/>
          </a:p>
          <a:p>
            <a:pPr marL="457200" indent="-457200">
              <a:spcBef>
                <a:spcPct val="20000"/>
              </a:spcBef>
            </a:pPr>
            <a:r>
              <a:rPr lang="en-US" sz="2800" b="1" dirty="0"/>
              <a:t>   </a:t>
            </a:r>
            <a:r>
              <a:rPr lang="en-US" sz="2800" b="1" dirty="0" smtClean="0"/>
              <a:t>   3. </a:t>
            </a:r>
            <a:r>
              <a:rPr lang="en-US" sz="2800" b="1" dirty="0" err="1" smtClean="0"/>
              <a:t>Butir</a:t>
            </a:r>
            <a:r>
              <a:rPr lang="en-US" sz="2800" b="1" dirty="0" smtClean="0"/>
              <a:t> </a:t>
            </a:r>
            <a:r>
              <a:rPr lang="en-US" sz="2800" b="1" dirty="0"/>
              <a:t>/ Item : </a:t>
            </a:r>
            <a:r>
              <a:rPr lang="en-US" sz="2800" b="1" dirty="0" err="1"/>
              <a:t>obyek</a:t>
            </a:r>
            <a:r>
              <a:rPr lang="en-US" sz="2800" b="1" dirty="0"/>
              <a:t> yang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di</a:t>
            </a:r>
            <a:r>
              <a:rPr lang="en-US" sz="2800" b="1" dirty="0"/>
              <a:t> </a:t>
            </a:r>
            <a:r>
              <a:rPr lang="en-US" sz="2800" b="1" dirty="0" err="1"/>
              <a:t>ukur</a:t>
            </a:r>
            <a:r>
              <a:rPr lang="en-US" sz="2800" b="1" dirty="0"/>
              <a:t>.</a:t>
            </a:r>
          </a:p>
          <a:p>
            <a:pPr marL="457200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2800" b="1" dirty="0">
                <a:cs typeface="Tahoma" charset="0"/>
              </a:rPr>
              <a:t>MEMBUAT DAFTAR PERTANYAAN.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B5B-6D3A-4B39-A148-F979A0A8CE3E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10242" name="Rectangle 2" descr="Purple mesh"/>
          <p:cNvSpPr>
            <a:spLocks noChangeArrowheads="1"/>
          </p:cNvSpPr>
          <p:nvPr/>
        </p:nvSpPr>
        <p:spPr bwMode="auto">
          <a:xfrm>
            <a:off x="825500" y="457200"/>
            <a:ext cx="83375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BENTUK PENELITIAN</a:t>
            </a:r>
          </a:p>
        </p:txBody>
      </p:sp>
      <p:sp>
        <p:nvSpPr>
          <p:cNvPr id="10243" name="Rectangle 3" descr="Brown marble"/>
          <p:cNvSpPr>
            <a:spLocks noChangeArrowheads="1"/>
          </p:cNvSpPr>
          <p:nvPr/>
        </p:nvSpPr>
        <p:spPr bwMode="auto">
          <a:xfrm>
            <a:off x="838200" y="1447800"/>
            <a:ext cx="43751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ctr">
              <a:spcBef>
                <a:spcPct val="20000"/>
              </a:spcBef>
            </a:pPr>
            <a:r>
              <a:rPr lang="en-US" sz="2800" b="1" dirty="0">
                <a:solidFill>
                  <a:srgbClr val="C00000"/>
                </a:solidFill>
                <a:latin typeface="Century Gothic" pitchFamily="34" charset="0"/>
              </a:rPr>
              <a:t>EKSPLORASI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Bersifat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Baru</a:t>
            </a:r>
            <a:endParaRPr lang="en-US" sz="2800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Bersifat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Sebab-Akibat</a:t>
            </a:r>
            <a:endParaRPr lang="en-US" sz="2800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Kurun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Waktu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Lama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Bentuk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Original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Cakupan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Luas</a:t>
            </a:r>
            <a:endParaRPr lang="en-US" sz="2800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Referensi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/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Daftar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Pustaka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sangat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terbatas</a:t>
            </a:r>
            <a:r>
              <a:rPr lang="en-US" sz="2800" dirty="0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10244" name="Rectangle 4" descr="Green marble"/>
          <p:cNvSpPr>
            <a:spLocks noChangeArrowheads="1"/>
          </p:cNvSpPr>
          <p:nvPr/>
        </p:nvSpPr>
        <p:spPr bwMode="auto">
          <a:xfrm>
            <a:off x="5105400" y="1447800"/>
            <a:ext cx="41275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ctr">
              <a:spcBef>
                <a:spcPct val="20000"/>
              </a:spcBef>
            </a:pPr>
            <a:r>
              <a:rPr lang="en-US" sz="2800" b="1" dirty="0">
                <a:latin typeface="Century Gothic" pitchFamily="34" charset="0"/>
              </a:rPr>
              <a:t>EKSPLOTASI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Berulang-ulang</a:t>
            </a:r>
            <a:endParaRPr lang="en-US" sz="2800" dirty="0">
              <a:latin typeface="Century Gothic" pitchFamily="34" charset="0"/>
              <a:cs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Bukan</a:t>
            </a: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sebab-akibat</a:t>
            </a:r>
            <a:endParaRPr lang="en-US" sz="2800" dirty="0">
              <a:latin typeface="Century Gothic" pitchFamily="34" charset="0"/>
              <a:cs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Waktu</a:t>
            </a: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Terbatas</a:t>
            </a:r>
            <a:endParaRPr lang="en-US" sz="2800" dirty="0">
              <a:latin typeface="Century Gothic" pitchFamily="34" charset="0"/>
              <a:cs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Tidak</a:t>
            </a: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 Original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Cakupan</a:t>
            </a: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Terbatas</a:t>
            </a:r>
            <a:endParaRPr lang="en-US" sz="2800" dirty="0">
              <a:latin typeface="Century Gothic" pitchFamily="34" charset="0"/>
              <a:cs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•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Referensi</a:t>
            </a: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 / </a:t>
            </a:r>
            <a:r>
              <a:rPr lang="en-US" sz="2800" dirty="0" err="1">
                <a:latin typeface="Century Gothic" pitchFamily="34" charset="0"/>
                <a:cs typeface="Times New Roman" pitchFamily="18" charset="0"/>
              </a:rPr>
              <a:t>Daftar</a:t>
            </a:r>
            <a:r>
              <a:rPr lang="en-US" sz="2800" dirty="0">
                <a:latin typeface="Century Gothic" pitchFamily="34" charset="0"/>
                <a:cs typeface="Times New Roman" pitchFamily="18" charset="0"/>
              </a:rPr>
              <a:t> </a:t>
            </a:r>
            <a:endParaRPr lang="en-US" sz="2800" dirty="0">
              <a:latin typeface="Century Gothic" pitchFamily="34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>
                <a:latin typeface="Century Gothic" pitchFamily="34" charset="0"/>
              </a:rPr>
              <a:t>  </a:t>
            </a:r>
            <a:r>
              <a:rPr lang="en-US" sz="2800" dirty="0" err="1">
                <a:latin typeface="Century Gothic" pitchFamily="34" charset="0"/>
              </a:rPr>
              <a:t>Pustaka</a:t>
            </a:r>
            <a:r>
              <a:rPr lang="en-US" sz="2800" dirty="0">
                <a:latin typeface="Century Gothic" pitchFamily="34" charset="0"/>
              </a:rPr>
              <a:t> </a:t>
            </a:r>
            <a:r>
              <a:rPr lang="en-US" sz="2800" dirty="0" err="1">
                <a:latin typeface="Century Gothic" pitchFamily="34" charset="0"/>
              </a:rPr>
              <a:t>banyak</a:t>
            </a:r>
            <a:endParaRPr lang="en-US" sz="28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3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3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" fill="hold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" fill="hold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300" fill="hold"/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300" fill="hold"/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300" fill="hold"/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300" fill="hold"/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  <p:bldP spid="10244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EE89-6171-495C-8392-0DC4AF8C71BB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11266" name="Rectangle 2" descr="Pink tissue paper"/>
          <p:cNvSpPr>
            <a:spLocks noChangeArrowheads="1"/>
          </p:cNvSpPr>
          <p:nvPr/>
        </p:nvSpPr>
        <p:spPr bwMode="auto">
          <a:xfrm>
            <a:off x="742950" y="609600"/>
            <a:ext cx="84201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Century Gothic" pitchFamily="34" charset="0"/>
              </a:rPr>
              <a:t>BISA HASIL ANALISA</a:t>
            </a:r>
            <a:endParaRPr lang="en-US" sz="3600" b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825500" y="1524000"/>
            <a:ext cx="83375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>
              <a:buFontTx/>
              <a:buAutoNum type="arabicPeriod"/>
            </a:pPr>
            <a:r>
              <a:rPr lang="en-US" sz="3200">
                <a:latin typeface="Century Gothic" pitchFamily="34" charset="0"/>
              </a:rPr>
              <a:t>Perhatikan modelnya, mungkin </a:t>
            </a:r>
          </a:p>
          <a:p>
            <a:pPr marL="457200" indent="-457200"/>
            <a:r>
              <a:rPr lang="en-US" sz="3200">
                <a:latin typeface="Century Gothic" pitchFamily="34" charset="0"/>
              </a:rPr>
              <a:t>     terjadi kesalahan</a:t>
            </a:r>
          </a:p>
          <a:p>
            <a:pPr marL="457200" indent="-457200"/>
            <a:r>
              <a:rPr lang="en-US" sz="3200">
                <a:latin typeface="Century Gothic" pitchFamily="34" charset="0"/>
              </a:rPr>
              <a:t>2.  Perhatikan variabelnya, mungkin terjadi </a:t>
            </a:r>
          </a:p>
          <a:p>
            <a:pPr marL="457200" indent="-457200"/>
            <a:r>
              <a:rPr lang="en-US" sz="3200">
                <a:latin typeface="Century Gothic" pitchFamily="34" charset="0"/>
              </a:rPr>
              <a:t>     bias spesifik </a:t>
            </a:r>
          </a:p>
          <a:p>
            <a:pPr marL="457200" indent="-457200"/>
            <a:r>
              <a:rPr lang="en-US" sz="3200">
                <a:latin typeface="Century Gothic" pitchFamily="34" charset="0"/>
              </a:rPr>
              <a:t>3.  Perhatikan jumlah sampelnya, </a:t>
            </a:r>
          </a:p>
          <a:p>
            <a:pPr marL="457200" indent="-457200"/>
            <a:r>
              <a:rPr lang="en-US" sz="3200">
                <a:latin typeface="Century Gothic" pitchFamily="34" charset="0"/>
              </a:rPr>
              <a:t>     mungkin kurang</a:t>
            </a:r>
          </a:p>
          <a:p>
            <a:pPr marL="457200" indent="-457200"/>
            <a:r>
              <a:rPr lang="en-US" sz="3200">
                <a:latin typeface="Century Gothic" pitchFamily="34" charset="0"/>
              </a:rPr>
              <a:t>4.  Perhatikan jumlah variabelnya </a:t>
            </a:r>
          </a:p>
          <a:p>
            <a:pPr marL="457200" indent="-457200"/>
            <a:r>
              <a:rPr lang="en-US" sz="3200">
                <a:latin typeface="Century Gothic" pitchFamily="34" charset="0"/>
              </a:rPr>
              <a:t>     mungkin kurang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253761" y="857233"/>
            <a:ext cx="5401845" cy="107157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Statistik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166044" y="2000240"/>
            <a:ext cx="7346950" cy="4214842"/>
          </a:xfrm>
        </p:spPr>
        <p:txBody>
          <a:bodyPr/>
          <a:lstStyle/>
          <a:p>
            <a:pPr algn="just"/>
            <a:r>
              <a:rPr lang="en-US" sz="2800" dirty="0" smtClean="0">
                <a:solidFill>
                  <a:srgbClr val="FF0000"/>
                </a:solidFill>
              </a:rPr>
              <a:t>Data </a:t>
            </a:r>
            <a:r>
              <a:rPr lang="en-US" sz="2800" dirty="0" err="1" smtClean="0">
                <a:solidFill>
                  <a:srgbClr val="FF0000"/>
                </a:solidFill>
              </a:rPr>
              <a:t>Parametrik</a:t>
            </a:r>
            <a:r>
              <a:rPr lang="en-US" sz="2800" dirty="0" smtClean="0">
                <a:solidFill>
                  <a:schemeClr val="bg1"/>
                </a:solidFill>
              </a:rPr>
              <a:t>: data yang </a:t>
            </a:r>
            <a:r>
              <a:rPr lang="en-US" sz="2800" dirty="0" err="1" smtClean="0">
                <a:solidFill>
                  <a:schemeClr val="bg1"/>
                </a:solidFill>
              </a:rPr>
              <a:t>bersifat</a:t>
            </a:r>
            <a:r>
              <a:rPr lang="en-US" sz="2800" dirty="0" smtClean="0">
                <a:solidFill>
                  <a:schemeClr val="bg1"/>
                </a:solidFill>
              </a:rPr>
              <a:t>   given (</a:t>
            </a:r>
            <a:r>
              <a:rPr lang="en-US" sz="2800" dirty="0" err="1" smtClean="0">
                <a:solidFill>
                  <a:schemeClr val="bg1"/>
                </a:solidFill>
              </a:rPr>
              <a:t>statis</a:t>
            </a:r>
            <a:r>
              <a:rPr lang="en-US" sz="2800" dirty="0" smtClean="0">
                <a:solidFill>
                  <a:schemeClr val="bg1"/>
                </a:solidFill>
              </a:rPr>
              <a:t>)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memiliki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satuan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ukur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sendiri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sehingga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satuan</a:t>
            </a:r>
            <a:r>
              <a:rPr lang="en-US" sz="2800" dirty="0" smtClean="0">
                <a:solidFill>
                  <a:schemeClr val="bg1"/>
                </a:solidFill>
              </a:rPr>
              <a:t> 	</a:t>
            </a:r>
            <a:r>
              <a:rPr lang="en-US" sz="2800" dirty="0" err="1" smtClean="0">
                <a:solidFill>
                  <a:schemeClr val="bg1"/>
                </a:solidFill>
              </a:rPr>
              <a:t>ukurnya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tidak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dapat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diubah</a:t>
            </a:r>
            <a:r>
              <a:rPr lang="en-US" sz="2800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r>
              <a:rPr lang="en-US" sz="2800" dirty="0" smtClean="0">
                <a:solidFill>
                  <a:srgbClr val="FF0000"/>
                </a:solidFill>
              </a:rPr>
              <a:t>Data Non </a:t>
            </a:r>
            <a:r>
              <a:rPr lang="en-US" sz="2800" dirty="0" err="1" smtClean="0">
                <a:solidFill>
                  <a:srgbClr val="FF0000"/>
                </a:solidFill>
              </a:rPr>
              <a:t>Parametrik</a:t>
            </a:r>
            <a:r>
              <a:rPr lang="en-US" sz="2800" dirty="0" smtClean="0"/>
              <a:t>: data yang </a:t>
            </a:r>
            <a:r>
              <a:rPr lang="en-US" sz="2800" dirty="0" err="1" smtClean="0"/>
              <a:t>bersifat</a:t>
            </a:r>
            <a:r>
              <a:rPr lang="en-US" sz="2800" dirty="0" smtClean="0"/>
              <a:t> </a:t>
            </a:r>
            <a:r>
              <a:rPr lang="en-US" sz="2800" dirty="0" err="1" smtClean="0"/>
              <a:t>relatif</a:t>
            </a:r>
            <a:r>
              <a:rPr lang="en-US" sz="2800" dirty="0" smtClean="0"/>
              <a:t>, </a:t>
            </a:r>
            <a:r>
              <a:rPr lang="en-US" sz="2800" dirty="0" err="1" smtClean="0"/>
              <a:t>mudah</a:t>
            </a:r>
            <a:r>
              <a:rPr lang="en-US" sz="2800" dirty="0" smtClean="0"/>
              <a:t> </a:t>
            </a:r>
            <a:r>
              <a:rPr lang="en-US" sz="2800" dirty="0" err="1" smtClean="0"/>
              <a:t>berubah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statis</a:t>
            </a:r>
            <a:r>
              <a:rPr lang="en-US" sz="2800" dirty="0" smtClean="0"/>
              <a:t>,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satuan</a:t>
            </a:r>
            <a:r>
              <a:rPr lang="en-US" sz="2800" dirty="0" smtClean="0"/>
              <a:t> </a:t>
            </a:r>
            <a:r>
              <a:rPr lang="en-US" sz="2800" dirty="0" err="1" smtClean="0"/>
              <a:t>ukur</a:t>
            </a:r>
            <a:r>
              <a:rPr lang="en-US" sz="2800" dirty="0" smtClean="0"/>
              <a:t>, 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</a:t>
            </a:r>
            <a:r>
              <a:rPr lang="en-US" sz="2800" dirty="0" err="1" smtClean="0"/>
              <a:t>perlu</a:t>
            </a:r>
            <a:r>
              <a:rPr lang="en-US" sz="2800" dirty="0" smtClean="0"/>
              <a:t> </a:t>
            </a:r>
            <a:r>
              <a:rPr lang="en-US" sz="2800" dirty="0" err="1" smtClean="0"/>
              <a:t>dibuatkan</a:t>
            </a:r>
            <a:r>
              <a:rPr lang="en-US" sz="2800" dirty="0" smtClean="0"/>
              <a:t> </a:t>
            </a:r>
            <a:r>
              <a:rPr lang="en-US" sz="2800" dirty="0" err="1" smtClean="0"/>
              <a:t>alat</a:t>
            </a:r>
            <a:r>
              <a:rPr lang="en-US" sz="2800" dirty="0" smtClean="0"/>
              <a:t> </a:t>
            </a:r>
            <a:r>
              <a:rPr lang="en-US" sz="2800" dirty="0" err="1" smtClean="0"/>
              <a:t>ukur</a:t>
            </a:r>
            <a:r>
              <a:rPr lang="en-US" sz="2800" dirty="0" smtClean="0"/>
              <a:t>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ingin</a:t>
            </a:r>
            <a:r>
              <a:rPr lang="en-US" sz="2800" dirty="0" smtClean="0"/>
              <a:t> </a:t>
            </a:r>
            <a:r>
              <a:rPr lang="en-US" sz="2800" dirty="0" err="1" smtClean="0"/>
              <a:t>mengukurnya</a:t>
            </a:r>
            <a:r>
              <a:rPr lang="en-US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397" y="609600"/>
            <a:ext cx="7677150" cy="890574"/>
          </a:xfrm>
        </p:spPr>
        <p:txBody>
          <a:bodyPr/>
          <a:lstStyle/>
          <a:p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</a:rPr>
              <a:t>Statistik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</a:rPr>
              <a:t>Parametrik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6051" y="1285860"/>
            <a:ext cx="8435637" cy="3857652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Data </a:t>
            </a:r>
            <a:r>
              <a:rPr lang="en-US" sz="2400" dirty="0" err="1" smtClean="0">
                <a:solidFill>
                  <a:srgbClr val="002060"/>
                </a:solidFill>
              </a:rPr>
              <a:t>Rasio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/>
              <a:t>: data yang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alat</a:t>
            </a:r>
            <a:r>
              <a:rPr lang="en-US" sz="2400" dirty="0" smtClean="0"/>
              <a:t> </a:t>
            </a:r>
            <a:r>
              <a:rPr lang="en-US" sz="2400" dirty="0" err="1" smtClean="0"/>
              <a:t>ukur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sendiri-sendiri</a:t>
            </a:r>
            <a:r>
              <a:rPr lang="en-US" sz="2400" dirty="0" smtClean="0"/>
              <a:t>, data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given/</a:t>
            </a:r>
            <a:r>
              <a:rPr lang="en-US" sz="2400" dirty="0" err="1" smtClean="0"/>
              <a:t>tetap</a:t>
            </a:r>
            <a:r>
              <a:rPr lang="en-US" sz="2400" dirty="0" smtClean="0"/>
              <a:t>,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berubah</a:t>
            </a:r>
            <a:r>
              <a:rPr lang="en-US" sz="2400" dirty="0" smtClean="0"/>
              <a:t> </a:t>
            </a:r>
            <a:r>
              <a:rPr lang="en-US" sz="2400" dirty="0" err="1" smtClean="0"/>
              <a:t>sepanjang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, </a:t>
            </a:r>
            <a:r>
              <a:rPr lang="en-US" sz="2400" dirty="0" err="1" smtClean="0"/>
              <a:t>tersimpan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dokumen</a:t>
            </a:r>
            <a:r>
              <a:rPr lang="en-US" sz="2400" dirty="0" smtClean="0"/>
              <a:t>, </a:t>
            </a:r>
            <a:r>
              <a:rPr lang="en-US" sz="2400" dirty="0" err="1" smtClean="0"/>
              <a:t>dikenal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nama</a:t>
            </a:r>
            <a:r>
              <a:rPr lang="en-US" sz="2400" dirty="0" smtClean="0"/>
              <a:t> data </a:t>
            </a:r>
            <a:r>
              <a:rPr lang="en-US" sz="2400" dirty="0" err="1" smtClean="0"/>
              <a:t>kuantitatif</a:t>
            </a:r>
            <a:r>
              <a:rPr lang="en-US" sz="2400" dirty="0" smtClean="0"/>
              <a:t>. </a:t>
            </a:r>
            <a:r>
              <a:rPr lang="en-US" sz="2400" dirty="0" err="1" smtClean="0"/>
              <a:t>Contoh</a:t>
            </a:r>
            <a:r>
              <a:rPr lang="en-US" sz="2400" dirty="0" smtClean="0"/>
              <a:t> data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: data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, data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 MABA, data </a:t>
            </a:r>
            <a:r>
              <a:rPr lang="en-US" sz="2400" dirty="0" err="1" smtClean="0"/>
              <a:t>gaji</a:t>
            </a:r>
            <a:r>
              <a:rPr lang="en-US" sz="2400" dirty="0" smtClean="0"/>
              <a:t>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, data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dll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Data Interval</a:t>
            </a:r>
            <a:r>
              <a:rPr lang="en-US" sz="2400" dirty="0" smtClean="0"/>
              <a:t>:  </a:t>
            </a:r>
            <a:r>
              <a:rPr lang="en-US" sz="2400" dirty="0" err="1" smtClean="0"/>
              <a:t>hampir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pemahamannya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data </a:t>
            </a:r>
            <a:r>
              <a:rPr lang="en-US" sz="2400" dirty="0" err="1" smtClean="0"/>
              <a:t>rasio</a:t>
            </a:r>
            <a:r>
              <a:rPr lang="en-US" sz="2400" dirty="0" smtClean="0"/>
              <a:t>, </a:t>
            </a:r>
            <a:r>
              <a:rPr lang="en-US" sz="2400" dirty="0" err="1" smtClean="0"/>
              <a:t>namun</a:t>
            </a:r>
            <a:r>
              <a:rPr lang="en-US" sz="2400" dirty="0" smtClean="0"/>
              <a:t> </a:t>
            </a:r>
            <a:r>
              <a:rPr lang="en-US" sz="2400" dirty="0" err="1" smtClean="0"/>
              <a:t>penyajiannya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range </a:t>
            </a:r>
            <a:r>
              <a:rPr lang="en-US" sz="2400" dirty="0" err="1" smtClean="0"/>
              <a:t>atau</a:t>
            </a:r>
            <a:r>
              <a:rPr lang="en-US" sz="2400" dirty="0" smtClean="0"/>
              <a:t> interval,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satuan</a:t>
            </a:r>
            <a:r>
              <a:rPr lang="en-US" sz="2400" dirty="0" smtClean="0"/>
              <a:t> </a:t>
            </a:r>
            <a:r>
              <a:rPr lang="en-US" sz="2400" dirty="0" err="1" smtClean="0"/>
              <a:t>hitung</a:t>
            </a:r>
            <a:r>
              <a:rPr lang="en-US" sz="2400" dirty="0" smtClean="0"/>
              <a:t> data (point data), </a:t>
            </a:r>
            <a:r>
              <a:rPr lang="en-US" sz="2400" dirty="0" err="1" smtClean="0"/>
              <a:t>contoh</a:t>
            </a:r>
            <a:r>
              <a:rPr lang="en-US" sz="2400" dirty="0" smtClean="0"/>
              <a:t> :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 (</a:t>
            </a:r>
            <a:r>
              <a:rPr lang="en-US" sz="2400" dirty="0" err="1" smtClean="0"/>
              <a:t>tinggi</a:t>
            </a:r>
            <a:r>
              <a:rPr lang="en-US" sz="2400" dirty="0" smtClean="0"/>
              <a:t>, </a:t>
            </a:r>
            <a:r>
              <a:rPr lang="en-US" sz="2400" dirty="0" err="1" smtClean="0"/>
              <a:t>sedang</a:t>
            </a:r>
            <a:r>
              <a:rPr lang="en-US" sz="2400" dirty="0" smtClean="0"/>
              <a:t>, </a:t>
            </a:r>
            <a:r>
              <a:rPr lang="en-US" sz="2400" dirty="0" err="1" smtClean="0"/>
              <a:t>rendah</a:t>
            </a:r>
            <a:r>
              <a:rPr lang="en-US" sz="2400" dirty="0" smtClean="0"/>
              <a:t>), </a:t>
            </a:r>
            <a:r>
              <a:rPr lang="en-US" sz="2400" dirty="0" err="1" smtClean="0"/>
              <a:t>predikat</a:t>
            </a:r>
            <a:r>
              <a:rPr lang="en-US" sz="2400" dirty="0" smtClean="0"/>
              <a:t> </a:t>
            </a:r>
            <a:r>
              <a:rPr lang="en-US" sz="2400" dirty="0" err="1" smtClean="0"/>
              <a:t>kelulusan</a:t>
            </a:r>
            <a:r>
              <a:rPr lang="en-US" sz="2400" dirty="0" smtClean="0"/>
              <a:t> (</a:t>
            </a:r>
            <a:r>
              <a:rPr lang="en-US" sz="2400" dirty="0" err="1" smtClean="0"/>
              <a:t>cumlaude</a:t>
            </a:r>
            <a:r>
              <a:rPr lang="en-US" sz="2400" dirty="0" smtClean="0"/>
              <a:t>, </a:t>
            </a:r>
            <a:r>
              <a:rPr lang="en-US" sz="2400" dirty="0" err="1" smtClean="0"/>
              <a:t>sangat</a:t>
            </a:r>
            <a:r>
              <a:rPr lang="en-US" sz="2400" dirty="0" smtClean="0"/>
              <a:t> </a:t>
            </a:r>
            <a:r>
              <a:rPr lang="en-US" sz="2400" dirty="0" err="1" smtClean="0"/>
              <a:t>memuaskan</a:t>
            </a:r>
            <a:r>
              <a:rPr lang="en-US" sz="2400" dirty="0" smtClean="0"/>
              <a:t>, </a:t>
            </a:r>
            <a:r>
              <a:rPr lang="en-US" sz="2400" dirty="0" err="1" smtClean="0"/>
              <a:t>memuaskan</a:t>
            </a:r>
            <a:r>
              <a:rPr lang="en-US" sz="2400" dirty="0" smtClean="0"/>
              <a:t>),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perpus</a:t>
            </a:r>
            <a:r>
              <a:rPr lang="en-US" sz="2400" dirty="0" smtClean="0"/>
              <a:t> (</a:t>
            </a:r>
            <a:r>
              <a:rPr lang="en-US" sz="2400" dirty="0" err="1" smtClean="0"/>
              <a:t>banyak</a:t>
            </a:r>
            <a:r>
              <a:rPr lang="en-US" sz="2400" dirty="0" smtClean="0"/>
              <a:t>, </a:t>
            </a:r>
            <a:r>
              <a:rPr lang="en-US" sz="2400" dirty="0" err="1" smtClean="0"/>
              <a:t>cukup</a:t>
            </a:r>
            <a:r>
              <a:rPr lang="en-US" sz="2400" dirty="0" smtClean="0"/>
              <a:t>, </a:t>
            </a:r>
            <a:r>
              <a:rPr lang="en-US" sz="2400" dirty="0" err="1" smtClean="0"/>
              <a:t>kurang</a:t>
            </a:r>
            <a:r>
              <a:rPr lang="en-US" sz="2400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5615" y="838200"/>
            <a:ext cx="7677150" cy="8382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</a:rPr>
              <a:t>Statistik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 Non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</a:rPr>
              <a:t>Parametrik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0216"/>
            <a:ext cx="8172476" cy="4476784"/>
          </a:xfrm>
        </p:spPr>
        <p:txBody>
          <a:bodyPr>
            <a:noAutofit/>
          </a:bodyPr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Data  Nominal </a:t>
            </a:r>
            <a:r>
              <a:rPr lang="en-US" dirty="0" smtClean="0"/>
              <a:t>: data yang </a:t>
            </a:r>
            <a:r>
              <a:rPr lang="en-US" dirty="0" err="1" smtClean="0"/>
              <a:t>digali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, data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catagorical</a:t>
            </a:r>
            <a:r>
              <a:rPr lang="en-US" dirty="0" smtClean="0"/>
              <a:t>, </a:t>
            </a:r>
            <a:r>
              <a:rPr lang="en-US" dirty="0" err="1" smtClean="0"/>
              <a:t>digali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kuesioner</a:t>
            </a:r>
            <a:r>
              <a:rPr lang="en-US" dirty="0" smtClean="0"/>
              <a:t>,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reliabilitas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given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data </a:t>
            </a:r>
            <a:r>
              <a:rPr lang="en-US" dirty="0" err="1" smtClean="0"/>
              <a:t>ini</a:t>
            </a:r>
            <a:r>
              <a:rPr lang="en-US" dirty="0" smtClean="0"/>
              <a:t> :  </a:t>
            </a:r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en-US" dirty="0" smtClean="0"/>
              <a:t>=laki2;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en-US" dirty="0" smtClean="0"/>
              <a:t>=</a:t>
            </a:r>
            <a:r>
              <a:rPr lang="en-US" dirty="0" err="1" smtClean="0"/>
              <a:t>perempuan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en-US" dirty="0" smtClean="0"/>
              <a:t>=</a:t>
            </a:r>
            <a:r>
              <a:rPr lang="en-US" dirty="0" err="1" smtClean="0"/>
              <a:t>puas</a:t>
            </a:r>
            <a:r>
              <a:rPr lang="en-US" dirty="0" smtClean="0"/>
              <a:t>; </a:t>
            </a:r>
            <a:r>
              <a:rPr lang="en-US" dirty="0" smtClean="0">
                <a:solidFill>
                  <a:schemeClr val="bg1"/>
                </a:solidFill>
              </a:rPr>
              <a:t>0</a:t>
            </a:r>
            <a:r>
              <a:rPr lang="en-US" dirty="0" smtClean="0"/>
              <a:t>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puas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en-US" dirty="0" smtClean="0"/>
              <a:t>=</a:t>
            </a:r>
            <a:r>
              <a:rPr lang="en-US" dirty="0" err="1" smtClean="0"/>
              <a:t>sering</a:t>
            </a:r>
            <a:r>
              <a:rPr lang="en-US" dirty="0" smtClean="0"/>
              <a:t>;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en-US" dirty="0" smtClean="0"/>
              <a:t>=</a:t>
            </a:r>
            <a:r>
              <a:rPr lang="en-US" dirty="0" err="1" smtClean="0"/>
              <a:t>jarang</a:t>
            </a:r>
            <a:r>
              <a:rPr lang="en-US" dirty="0" smtClean="0"/>
              <a:t>; </a:t>
            </a:r>
            <a:r>
              <a:rPr lang="en-US" dirty="0" smtClean="0">
                <a:solidFill>
                  <a:schemeClr val="bg1"/>
                </a:solidFill>
              </a:rPr>
              <a:t>3</a:t>
            </a:r>
            <a:r>
              <a:rPr lang="en-US" dirty="0" smtClean="0"/>
              <a:t>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, 1=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; 2=</a:t>
            </a:r>
            <a:r>
              <a:rPr lang="en-US" dirty="0" err="1" smtClean="0"/>
              <a:t>abstein</a:t>
            </a:r>
            <a:r>
              <a:rPr lang="en-US" dirty="0" smtClean="0"/>
              <a:t>; 3=</a:t>
            </a:r>
            <a:r>
              <a:rPr lang="en-US" dirty="0" err="1" smtClean="0"/>
              <a:t>setuju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Data Ordinal</a:t>
            </a:r>
            <a:r>
              <a:rPr lang="en-US" dirty="0" smtClean="0"/>
              <a:t>: data </a:t>
            </a:r>
            <a:r>
              <a:rPr lang="en-US" dirty="0" err="1" smtClean="0"/>
              <a:t>berjenjang</a:t>
            </a:r>
            <a:r>
              <a:rPr lang="en-US" dirty="0" smtClean="0"/>
              <a:t> yang </a:t>
            </a:r>
            <a:r>
              <a:rPr lang="en-US" dirty="0" err="1" smtClean="0"/>
              <a:t>digali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ketat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terstruktur</a:t>
            </a:r>
            <a:r>
              <a:rPr lang="en-US" dirty="0" smtClean="0"/>
              <a:t>,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simbol2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,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.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point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interval. </a:t>
            </a:r>
            <a:r>
              <a:rPr lang="en-US" dirty="0" err="1" smtClean="0"/>
              <a:t>Misal</a:t>
            </a:r>
            <a:r>
              <a:rPr lang="en-US" dirty="0" smtClean="0"/>
              <a:t> </a:t>
            </a:r>
            <a:r>
              <a:rPr lang="en-US" dirty="0" smtClean="0"/>
              <a:t>1=</a:t>
            </a:r>
            <a:r>
              <a:rPr lang="en-US" dirty="0" err="1" smtClean="0"/>
              <a:t>pengh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smtClean="0"/>
              <a:t>2=</a:t>
            </a:r>
            <a:r>
              <a:rPr lang="en-US" dirty="0" err="1" smtClean="0"/>
              <a:t>pengh</a:t>
            </a:r>
            <a:r>
              <a:rPr lang="en-US" dirty="0" smtClean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, </a:t>
            </a:r>
            <a:r>
              <a:rPr lang="en-US" dirty="0" smtClean="0"/>
              <a:t>3=</a:t>
            </a:r>
            <a:r>
              <a:rPr lang="en-US" dirty="0" err="1" smtClean="0"/>
              <a:t>pengh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, 4=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3550" y="1571612"/>
            <a:ext cx="7677150" cy="4786346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Skala</a:t>
            </a:r>
            <a:r>
              <a:rPr lang="en-US" dirty="0" smtClean="0">
                <a:solidFill>
                  <a:schemeClr val="tx1"/>
                </a:solidFill>
              </a:rPr>
              <a:t> Tunggal </a:t>
            </a:r>
            <a:r>
              <a:rPr lang="en-US" dirty="0" smtClean="0"/>
              <a:t>: </a:t>
            </a:r>
            <a:r>
              <a:rPr lang="en-US" dirty="0" err="1" smtClean="0"/>
              <a:t>konsumen</a:t>
            </a:r>
            <a:r>
              <a:rPr lang="en-US" dirty="0" smtClean="0"/>
              <a:t> / customer </a:t>
            </a:r>
            <a:r>
              <a:rPr lang="en-US" dirty="0" err="1" smtClean="0"/>
              <a:t>diminta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/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rentetan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diminta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dimata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.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peringkat</a:t>
            </a:r>
            <a:r>
              <a:rPr lang="en-US" dirty="0" smtClean="0"/>
              <a:t> : 1=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, 2=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, 3=</a:t>
            </a:r>
            <a:r>
              <a:rPr lang="en-US" dirty="0" err="1" smtClean="0"/>
              <a:t>setuju</a:t>
            </a:r>
            <a:r>
              <a:rPr lang="en-US" dirty="0" smtClean="0"/>
              <a:t>, 4=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. </a:t>
            </a:r>
            <a:r>
              <a:rPr lang="en-US" dirty="0" err="1" smtClean="0"/>
              <a:t>Atau</a:t>
            </a:r>
            <a:r>
              <a:rPr lang="en-US" dirty="0" smtClean="0"/>
              <a:t> 1=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, 2=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, 3=</a:t>
            </a:r>
            <a:r>
              <a:rPr lang="en-US" dirty="0" err="1" smtClean="0"/>
              <a:t>penting</a:t>
            </a:r>
            <a:r>
              <a:rPr lang="en-US" dirty="0" smtClean="0"/>
              <a:t>, 4=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Skala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Ganda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/>
              <a:t>: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,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diminta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ybs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persepsinya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bersama-sama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diukurnya</a:t>
            </a:r>
            <a:r>
              <a:rPr lang="en-US" dirty="0" smtClean="0"/>
              <a:t>.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0" y="428604"/>
            <a:ext cx="7677150" cy="890574"/>
          </a:xfrm>
        </p:spPr>
        <p:txBody>
          <a:bodyPr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Skala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Pemeringkatan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 descr="Green marble"/>
          <p:cNvSpPr>
            <a:spLocks noGrp="1" noChangeArrowheads="1"/>
          </p:cNvSpPr>
          <p:nvPr>
            <p:ph idx="1"/>
          </p:nvPr>
        </p:nvSpPr>
        <p:spPr>
          <a:xfrm>
            <a:off x="768351" y="2209800"/>
            <a:ext cx="8251825" cy="3276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mtClean="0">
                <a:solidFill>
                  <a:srgbClr val="000000"/>
                </a:solidFill>
              </a:rPr>
              <a:t>Berasal dari pengembangan ilmu statistik dan matematika.</a:t>
            </a:r>
          </a:p>
          <a:p>
            <a:pPr algn="just">
              <a:lnSpc>
                <a:spcPct val="90000"/>
              </a:lnSpc>
            </a:pPr>
            <a:r>
              <a:rPr lang="en-US" smtClean="0">
                <a:solidFill>
                  <a:srgbClr val="000000"/>
                </a:solidFill>
              </a:rPr>
              <a:t>Digunakan dalam pembahasan ruang lingkup ekonomi mikro dan makro.</a:t>
            </a:r>
          </a:p>
          <a:p>
            <a:pPr algn="just">
              <a:lnSpc>
                <a:spcPct val="90000"/>
              </a:lnSpc>
            </a:pPr>
            <a:r>
              <a:rPr lang="en-US" smtClean="0">
                <a:solidFill>
                  <a:srgbClr val="000000"/>
                </a:solidFill>
              </a:rPr>
              <a:t>Alat bantu analisa sebagai dasar keputusan.</a:t>
            </a:r>
          </a:p>
          <a:p>
            <a:pPr algn="just">
              <a:lnSpc>
                <a:spcPct val="90000"/>
              </a:lnSpc>
            </a:pPr>
            <a:r>
              <a:rPr lang="en-US" smtClean="0">
                <a:solidFill>
                  <a:srgbClr val="000000"/>
                </a:solidFill>
              </a:rPr>
              <a:t>Dapat digunakan sebagai </a:t>
            </a:r>
            <a:r>
              <a:rPr lang="en-US" i="1" smtClean="0">
                <a:solidFill>
                  <a:srgbClr val="000000"/>
                </a:solidFill>
              </a:rPr>
              <a:t>Estimator</a:t>
            </a:r>
            <a:r>
              <a:rPr lang="en-US" smtClean="0">
                <a:solidFill>
                  <a:srgbClr val="000000"/>
                </a:solidFill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n-US" smtClean="0">
                <a:solidFill>
                  <a:srgbClr val="000000"/>
                </a:solidFill>
              </a:rPr>
              <a:t>Analisanya bersifat </a:t>
            </a:r>
            <a:r>
              <a:rPr lang="en-US" i="1" smtClean="0">
                <a:solidFill>
                  <a:srgbClr val="000000"/>
                </a:solidFill>
              </a:rPr>
              <a:t>empiris</a:t>
            </a:r>
            <a:r>
              <a:rPr lang="en-US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171" name="Rectangle 6" descr="Brown marble"/>
          <p:cNvSpPr>
            <a:spLocks noChangeArrowheads="1"/>
          </p:cNvSpPr>
          <p:nvPr/>
        </p:nvSpPr>
        <p:spPr bwMode="auto">
          <a:xfrm>
            <a:off x="533400" y="1066800"/>
            <a:ext cx="6324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>
                <a:solidFill>
                  <a:srgbClr val="000000"/>
                </a:solidFill>
              </a:rPr>
              <a:t>EKONOMETRIKA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32F47FA-B825-4249-8E60-097E7AD83771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2530" y="142852"/>
            <a:ext cx="8443940" cy="771532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Tahap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Merancang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kuesioner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59" y="1000108"/>
            <a:ext cx="1841886" cy="1428760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Gejala</a:t>
            </a:r>
            <a:r>
              <a:rPr lang="en-US" sz="2400" dirty="0" smtClean="0">
                <a:solidFill>
                  <a:schemeClr val="bg1"/>
                </a:solidFill>
              </a:rPr>
              <a:t> / </a:t>
            </a:r>
            <a:r>
              <a:rPr lang="en-US" sz="2400" dirty="0" err="1" smtClean="0">
                <a:solidFill>
                  <a:schemeClr val="bg1"/>
                </a:solidFill>
              </a:rPr>
              <a:t>fenomena</a:t>
            </a:r>
            <a:r>
              <a:rPr lang="en-US" sz="2400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sz="2400" dirty="0" err="1" smtClean="0">
                <a:solidFill>
                  <a:schemeClr val="bg1"/>
                </a:solidFill>
              </a:rPr>
              <a:t>Masalah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039809" y="1714488"/>
            <a:ext cx="1764494" cy="785818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FGI, CAP, CC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671108" y="1714488"/>
            <a:ext cx="1764494" cy="785818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FGD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n-US" sz="1400" dirty="0" err="1" smtClean="0">
                <a:solidFill>
                  <a:schemeClr val="bg1"/>
                </a:solidFill>
                <a:latin typeface="+mn-lt"/>
              </a:rPr>
              <a:t>Variabel</a:t>
            </a:r>
            <a:r>
              <a:rPr lang="en-US" sz="1400" dirty="0" smtClean="0">
                <a:solidFill>
                  <a:schemeClr val="bg1"/>
                </a:solidFill>
                <a:latin typeface="+mn-lt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latin typeface="+mn-lt"/>
              </a:rPr>
              <a:t>indikator</a:t>
            </a:r>
            <a:endParaRPr lang="en-US" sz="1400" dirty="0" smtClean="0">
              <a:solidFill>
                <a:schemeClr val="bg1"/>
              </a:solidFill>
              <a:latin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Atribut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166918" y="2857496"/>
            <a:ext cx="1764494" cy="1143008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Construct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Blue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Print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671108" y="3000372"/>
            <a:ext cx="1764494" cy="785818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+mn-lt"/>
              </a:rPr>
              <a:t>Responden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039809" y="4214818"/>
            <a:ext cx="1764494" cy="785818"/>
          </a:xfrm>
          <a:prstGeom prst="rect">
            <a:avLst/>
          </a:prstGeom>
          <a:solidFill>
            <a:schemeClr val="accent1"/>
          </a:solidFill>
          <a:scene3d>
            <a:camera prst="obliqueTopRight"/>
            <a:lightRig rig="threePt" dir="t"/>
          </a:scene3d>
          <a:sp3d>
            <a:bevelT w="114300" prst="artDeco"/>
          </a:sp3d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Daftar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+mn-lt"/>
              </a:rPr>
              <a:t>Kuesioner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485900" y="5429264"/>
            <a:ext cx="1764494" cy="785818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Pooling 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Interview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671108" y="5429264"/>
            <a:ext cx="2228841" cy="785818"/>
          </a:xfrm>
          <a:prstGeom prst="rect">
            <a:avLst/>
          </a:prstGeom>
          <a:solidFill>
            <a:schemeClr val="accent1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Jawaban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+mn-lt"/>
              </a:rPr>
              <a:t>Responden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6671108" y="4071942"/>
            <a:ext cx="1764494" cy="785818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Jumlah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Responden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>
            <a:stCxn id="3" idx="3"/>
            <a:endCxn id="4" idx="1"/>
          </p:cNvCxnSpPr>
          <p:nvPr/>
        </p:nvCxnSpPr>
        <p:spPr>
          <a:xfrm>
            <a:off x="2770545" y="1714489"/>
            <a:ext cx="1269264" cy="392909"/>
          </a:xfrm>
          <a:prstGeom prst="straightConnector1">
            <a:avLst/>
          </a:prstGeom>
          <a:ln>
            <a:tailEnd type="arrow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3"/>
            <a:endCxn id="5" idx="1"/>
          </p:cNvCxnSpPr>
          <p:nvPr/>
        </p:nvCxnSpPr>
        <p:spPr>
          <a:xfrm>
            <a:off x="5804303" y="2107397"/>
            <a:ext cx="86680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2"/>
          </p:cNvCxnSpPr>
          <p:nvPr/>
        </p:nvCxnSpPr>
        <p:spPr>
          <a:xfrm rot="16200000" flipH="1">
            <a:off x="7497390" y="2556272"/>
            <a:ext cx="142876" cy="3094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0800000">
            <a:off x="3095612" y="2643182"/>
            <a:ext cx="4488688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6" idx="0"/>
          </p:cNvCxnSpPr>
          <p:nvPr/>
        </p:nvCxnSpPr>
        <p:spPr>
          <a:xfrm rot="5400000">
            <a:off x="2965232" y="2727116"/>
            <a:ext cx="214314" cy="464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5" idx="3"/>
          </p:cNvCxnSpPr>
          <p:nvPr/>
        </p:nvCxnSpPr>
        <p:spPr>
          <a:xfrm>
            <a:off x="8435602" y="2107398"/>
            <a:ext cx="386956" cy="10715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8286773" y="2750273"/>
            <a:ext cx="1071570" cy="172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7" idx="3"/>
          </p:cNvCxnSpPr>
          <p:nvPr/>
        </p:nvCxnSpPr>
        <p:spPr>
          <a:xfrm rot="10800000" flipV="1">
            <a:off x="8435602" y="3286124"/>
            <a:ext cx="386956" cy="1071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6200000" flipH="1">
            <a:off x="7682527" y="2711644"/>
            <a:ext cx="500066" cy="773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6" idx="3"/>
            <a:endCxn id="7" idx="1"/>
          </p:cNvCxnSpPr>
          <p:nvPr/>
        </p:nvCxnSpPr>
        <p:spPr>
          <a:xfrm flipV="1">
            <a:off x="3931412" y="3393282"/>
            <a:ext cx="2739696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6" idx="2"/>
          </p:cNvCxnSpPr>
          <p:nvPr/>
        </p:nvCxnSpPr>
        <p:spPr>
          <a:xfrm rot="5400000">
            <a:off x="2747941" y="4270784"/>
            <a:ext cx="571504" cy="3094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018221" y="4572008"/>
            <a:ext cx="100608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2"/>
            <a:endCxn id="11" idx="0"/>
          </p:cNvCxnSpPr>
          <p:nvPr/>
        </p:nvCxnSpPr>
        <p:spPr>
          <a:xfrm rot="5400000">
            <a:off x="7410479" y="3929000"/>
            <a:ext cx="285752" cy="17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11" idx="1"/>
          </p:cNvCxnSpPr>
          <p:nvPr/>
        </p:nvCxnSpPr>
        <p:spPr>
          <a:xfrm flipV="1">
            <a:off x="5804303" y="4464852"/>
            <a:ext cx="866805" cy="1071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 flipV="1">
            <a:off x="6268650" y="4643446"/>
            <a:ext cx="38695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6018617" y="5036289"/>
            <a:ext cx="500066" cy="172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0800000">
            <a:off x="3714741" y="5286388"/>
            <a:ext cx="2553909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10800000" flipV="1">
            <a:off x="3250394" y="5286388"/>
            <a:ext cx="464347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9" idx="3"/>
            <a:endCxn id="10" idx="1"/>
          </p:cNvCxnSpPr>
          <p:nvPr/>
        </p:nvCxnSpPr>
        <p:spPr>
          <a:xfrm>
            <a:off x="3250394" y="5822173"/>
            <a:ext cx="342071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8659" y="-71462"/>
            <a:ext cx="8289158" cy="985846"/>
          </a:xfrm>
        </p:spPr>
        <p:txBody>
          <a:bodyPr/>
          <a:lstStyle/>
          <a:p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Responden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1268" y="1071546"/>
            <a:ext cx="3946950" cy="2357454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normAutofit/>
          </a:bodyPr>
          <a:lstStyle/>
          <a:p>
            <a:r>
              <a:rPr lang="en-US" sz="1600" dirty="0" err="1" smtClean="0">
                <a:solidFill>
                  <a:schemeClr val="tx1"/>
                </a:solidFill>
              </a:rPr>
              <a:t>Homogen</a:t>
            </a:r>
            <a:r>
              <a:rPr lang="en-US" sz="1600" dirty="0" smtClean="0">
                <a:solidFill>
                  <a:schemeClr val="tx1"/>
                </a:solidFill>
              </a:rPr>
              <a:t>: </a:t>
            </a:r>
            <a:r>
              <a:rPr lang="en-US" sz="1600" dirty="0" err="1" smtClean="0">
                <a:solidFill>
                  <a:schemeClr val="tx1"/>
                </a:solidFill>
              </a:rPr>
              <a:t>sampel</a:t>
            </a:r>
            <a:r>
              <a:rPr lang="en-US" sz="1600" dirty="0" smtClean="0">
                <a:solidFill>
                  <a:schemeClr val="tx1"/>
                </a:solidFill>
              </a:rPr>
              <a:t>/</a:t>
            </a:r>
            <a:r>
              <a:rPr lang="en-US" sz="1600" dirty="0" err="1" smtClean="0">
                <a:solidFill>
                  <a:schemeClr val="tx1"/>
                </a:solidFill>
              </a:rPr>
              <a:t>responden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dikatakan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homogen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apakah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berdasar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pendidikannya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gaya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hidupnya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jenis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kelaminnya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penghasilannya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pengalamannya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skillnya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</a:rPr>
              <a:t>Homogen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artinya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sejenis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atau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punya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variasi</a:t>
            </a:r>
            <a:r>
              <a:rPr lang="en-US" sz="1600" dirty="0" smtClean="0">
                <a:solidFill>
                  <a:schemeClr val="tx1"/>
                </a:solidFill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</a:rPr>
              <a:t>perilaku</a:t>
            </a:r>
            <a:r>
              <a:rPr lang="en-US" sz="1600" dirty="0" smtClean="0">
                <a:solidFill>
                  <a:schemeClr val="tx1"/>
                </a:solidFill>
              </a:rPr>
              <a:t>) </a:t>
            </a:r>
            <a:r>
              <a:rPr lang="en-US" sz="1600" dirty="0" err="1" smtClean="0">
                <a:solidFill>
                  <a:schemeClr val="tx1"/>
                </a:solidFill>
              </a:rPr>
              <a:t>sama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355458" y="1071546"/>
            <a:ext cx="3854056" cy="23574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Heterogen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punya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arti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kebalikan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dari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homogen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sampel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beragam</a:t>
            </a:r>
            <a:r>
              <a:rPr lang="en-US" sz="2000" dirty="0" smtClean="0">
                <a:latin typeface="+mn-lt"/>
              </a:rPr>
              <a:t>, </a:t>
            </a:r>
            <a:r>
              <a:rPr lang="en-US" sz="2000" dirty="0" err="1" smtClean="0">
                <a:latin typeface="+mn-lt"/>
              </a:rPr>
              <a:t>variasi</a:t>
            </a:r>
            <a:r>
              <a:rPr lang="en-US" sz="2000" dirty="0" smtClean="0">
                <a:latin typeface="+mn-lt"/>
              </a:rPr>
              <a:t> / </a:t>
            </a:r>
            <a:r>
              <a:rPr lang="en-US" sz="2000" dirty="0" err="1" smtClean="0">
                <a:latin typeface="+mn-lt"/>
              </a:rPr>
              <a:t>perilaku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tidak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sama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antar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anggota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sampel</a:t>
            </a:r>
            <a:r>
              <a:rPr lang="en-US" sz="2000" dirty="0" smtClean="0">
                <a:latin typeface="+mn-lt"/>
              </a:rPr>
              <a:t>, yang </a:t>
            </a:r>
            <a:r>
              <a:rPr lang="en-US" sz="2000" dirty="0" err="1" smtClean="0">
                <a:latin typeface="+mn-lt"/>
              </a:rPr>
              <a:t>dipakai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cenderung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banyak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sebagai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responden</a:t>
            </a:r>
            <a:r>
              <a:rPr lang="en-US" sz="2000" dirty="0" smtClean="0">
                <a:latin typeface="+mn-lt"/>
              </a:rPr>
              <a:t>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343288" y="4429132"/>
            <a:ext cx="3312318" cy="10001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Pengambilan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penetapan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jumlah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sampel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responden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sesuai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relevan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2922970" y="3678967"/>
            <a:ext cx="500066" cy="172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173003" y="3929066"/>
            <a:ext cx="3869558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6792531" y="3679033"/>
            <a:ext cx="500064" cy="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4816077" y="4143314"/>
            <a:ext cx="428628" cy="17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327786" y="5500702"/>
            <a:ext cx="332782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UNIT SAMPEL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6051" y="1714488"/>
            <a:ext cx="7677150" cy="230301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MENGUKUR SEBUAH KEPUASAN, BAIK KEPUASAN DALAM KONSUMSI PRODUK / JASA MEMBUTUHKAN ALAT TEPAT, SECARA UMUM ALAT ANALISA YANG DIGUNAKAN UNTUK MENGUKUR KEPUASAN KONSUMEN / CUSTOMER ADALAH : ACSI, FISHBEIN, PERCEPTUAL MAPPING, SEMANTIC DEFFERENTIAL, IPA, MULTIDIMENSION SCALLING, CATEGORICAL ANALYSIS.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3006" y="609600"/>
            <a:ext cx="8017694" cy="962012"/>
          </a:xfrm>
        </p:spPr>
        <p:txBody>
          <a:bodyPr/>
          <a:lstStyle/>
          <a:p>
            <a:r>
              <a:rPr lang="en-US" dirty="0" smtClean="0"/>
              <a:t>ALAT UKUR KEPUASAN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857353" y="4000504"/>
            <a:ext cx="7677150" cy="230301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73152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JIKA MENGUKUR KEPUASAN MENGGUNAKAN ALAT STATISTIK, GUNAKANLAH ALAT STATISTIK NON PARAMETRIK, YAKNI MENGUJI ADANYA DEFERENSIAL/PERBEDAAN DI ANTARA UNSUR2 VARIABEL YG DIGUNAKAN DLM PENELITIAN, BUKAN MENGGUNAKAN REGRESI. KECUALI DATA BERBENTUK SKALA </a:t>
            </a:r>
            <a:r>
              <a:rPr lang="en-US" sz="2000" dirty="0" smtClean="0">
                <a:latin typeface="+mn-lt"/>
              </a:rPr>
              <a:t>INTERVAL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10698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Data </a:t>
            </a:r>
            <a:r>
              <a:rPr lang="en-US" sz="3200" dirty="0" err="1" smtClean="0"/>
              <a:t>Kuantitatif</a:t>
            </a:r>
            <a:r>
              <a:rPr lang="en-US" sz="3200" dirty="0" smtClean="0"/>
              <a:t> &amp; </a:t>
            </a:r>
            <a:r>
              <a:rPr lang="en-US" sz="3200" dirty="0" err="1" smtClean="0"/>
              <a:t>Kualitatif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83441" y="1643050"/>
            <a:ext cx="3018256" cy="461665"/>
          </a:xfrm>
          <a:prstGeom prst="rect">
            <a:avLst/>
          </a:prstGeom>
          <a:solidFill>
            <a:schemeClr val="accent2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Penelitian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Kuantitatif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75609" y="1500174"/>
            <a:ext cx="4101732" cy="2005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Dilakukan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dengan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menggunakan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instrumen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instrumen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berperan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sbg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alat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untuk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mengambil</a:t>
            </a:r>
            <a:r>
              <a:rPr lang="en-US" sz="2000" b="1" dirty="0" smtClean="0">
                <a:solidFill>
                  <a:srgbClr val="FF0000"/>
                </a:solidFill>
              </a:rPr>
              <a:t> data/info </a:t>
            </a:r>
            <a:r>
              <a:rPr lang="en-US" sz="2000" b="1" dirty="0" err="1" smtClean="0">
                <a:solidFill>
                  <a:srgbClr val="FF0000"/>
                </a:solidFill>
              </a:rPr>
              <a:t>atas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obyek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atau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sesuatu</a:t>
            </a:r>
            <a:r>
              <a:rPr lang="en-US" sz="2000" b="1" dirty="0" smtClean="0">
                <a:solidFill>
                  <a:srgbClr val="FF0000"/>
                </a:solidFill>
              </a:rPr>
              <a:t> yang </a:t>
            </a:r>
            <a:r>
              <a:rPr lang="en-US" sz="2000" b="1" dirty="0" err="1" smtClean="0">
                <a:solidFill>
                  <a:srgbClr val="FF0000"/>
                </a:solidFill>
              </a:rPr>
              <a:t>diteliti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instrumen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bertindak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sbg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perangkat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3441" y="2500306"/>
            <a:ext cx="3018256" cy="461665"/>
          </a:xfrm>
          <a:prstGeom prst="rect">
            <a:avLst/>
          </a:prstGeom>
          <a:solidFill>
            <a:schemeClr val="accent2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Kuesioner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101697" y="1857364"/>
            <a:ext cx="696521" cy="158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>
            <a:off x="4179088" y="2714620"/>
            <a:ext cx="696521" cy="158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83441" y="3988362"/>
            <a:ext cx="3018256" cy="461665"/>
          </a:xfrm>
          <a:prstGeom prst="rect">
            <a:avLst/>
          </a:prstGeom>
          <a:solidFill>
            <a:schemeClr val="accent2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Penelitian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Kualitatif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75609" y="4000504"/>
            <a:ext cx="4101732" cy="2171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Yang </a:t>
            </a:r>
            <a:r>
              <a:rPr lang="en-US" sz="2000" b="1" dirty="0" err="1" smtClean="0">
                <a:solidFill>
                  <a:schemeClr val="tx1"/>
                </a:solidFill>
              </a:rPr>
              <a:t>bertindak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sbg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instrumen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adalah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penelitinya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pengambilan</a:t>
            </a:r>
            <a:r>
              <a:rPr lang="en-US" sz="2000" b="1" dirty="0" smtClean="0">
                <a:solidFill>
                  <a:schemeClr val="tx1"/>
                </a:solidFill>
              </a:rPr>
              <a:t> data/info </a:t>
            </a:r>
            <a:r>
              <a:rPr lang="en-US" sz="2000" b="1" dirty="0" err="1" smtClean="0">
                <a:solidFill>
                  <a:schemeClr val="tx1"/>
                </a:solidFill>
              </a:rPr>
              <a:t>melalui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teknik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wawancara</a:t>
            </a:r>
            <a:r>
              <a:rPr lang="en-US" sz="2000" b="1" dirty="0" smtClean="0">
                <a:solidFill>
                  <a:schemeClr val="tx1"/>
                </a:solidFill>
              </a:rPr>
              <a:t>/</a:t>
            </a:r>
            <a:r>
              <a:rPr lang="en-US" sz="2000" b="1" dirty="0" err="1" smtClean="0">
                <a:solidFill>
                  <a:schemeClr val="tx1"/>
                </a:solidFill>
              </a:rPr>
              <a:t>tanya-jawab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atas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sesuatu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obyek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sedang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diteliti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3441" y="4917056"/>
            <a:ext cx="3018256" cy="461665"/>
          </a:xfrm>
          <a:prstGeom prst="rect">
            <a:avLst/>
          </a:prstGeom>
          <a:solidFill>
            <a:schemeClr val="accent2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Wawancara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101697" y="4213230"/>
            <a:ext cx="696521" cy="158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4179088" y="5141923"/>
            <a:ext cx="696521" cy="158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3877" y="1500174"/>
            <a:ext cx="3724353" cy="92333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Wawancara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030391" y="2000240"/>
            <a:ext cx="100608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Picture 5" descr="3842633.th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9" y="857232"/>
            <a:ext cx="3321733" cy="20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000803_1080_5036_v__v.th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3" y="3054432"/>
            <a:ext cx="1934779" cy="308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851268" y="4000504"/>
            <a:ext cx="3223959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Kuesioner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030391" y="4498982"/>
            <a:ext cx="100608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779962" y="1214422"/>
            <a:ext cx="16818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Kualitatif</a:t>
            </a:r>
            <a:endParaRPr lang="en-US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57354" y="3643314"/>
            <a:ext cx="19030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Kuantitatif</a:t>
            </a:r>
            <a:endParaRPr lang="en-US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315615" y="1428736"/>
            <a:ext cx="3792167" cy="2500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Tamat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Sekolah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Dasar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Tamat</a:t>
            </a:r>
            <a:r>
              <a:rPr lang="en-US" sz="2400" dirty="0" smtClean="0">
                <a:solidFill>
                  <a:schemeClr val="tx1"/>
                </a:solidFill>
              </a:rPr>
              <a:t> SMP</a:t>
            </a:r>
          </a:p>
          <a:p>
            <a:pPr marL="342900" indent="-342900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Tamat</a:t>
            </a:r>
            <a:r>
              <a:rPr lang="en-US" sz="2400" dirty="0" smtClean="0">
                <a:solidFill>
                  <a:schemeClr val="tx1"/>
                </a:solidFill>
              </a:rPr>
              <a:t> SMA</a:t>
            </a:r>
          </a:p>
          <a:p>
            <a:pPr marL="342900" indent="-342900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 Lulus D3</a:t>
            </a:r>
          </a:p>
          <a:p>
            <a:pPr marL="342900" indent="-342900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 Lulus </a:t>
            </a:r>
            <a:r>
              <a:rPr lang="en-US" sz="2400" dirty="0" err="1" smtClean="0">
                <a:solidFill>
                  <a:schemeClr val="tx1"/>
                </a:solidFill>
              </a:rPr>
              <a:t>Sarjana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285728"/>
            <a:ext cx="9080500" cy="1069848"/>
          </a:xfrm>
        </p:spPr>
        <p:txBody>
          <a:bodyPr/>
          <a:lstStyle/>
          <a:p>
            <a:r>
              <a:rPr lang="en-US" dirty="0" smtClean="0"/>
              <a:t>DATA SKALA ORDINAL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166918" y="3714752"/>
            <a:ext cx="6810423" cy="25717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Lulus </a:t>
            </a:r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pujian</a:t>
            </a:r>
            <a:r>
              <a:rPr lang="en-US" sz="2000" dirty="0" smtClean="0">
                <a:solidFill>
                  <a:schemeClr val="tx1"/>
                </a:solidFill>
              </a:rPr>
              <a:t>	IPK &gt; 3,75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Lulus </a:t>
            </a:r>
            <a:r>
              <a:rPr lang="en-US" sz="2000" dirty="0" err="1" smtClean="0">
                <a:solidFill>
                  <a:schemeClr val="tx1"/>
                </a:solidFill>
              </a:rPr>
              <a:t>sangat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memuaskan</a:t>
            </a:r>
            <a:r>
              <a:rPr lang="en-US" sz="2000" dirty="0" smtClean="0">
                <a:solidFill>
                  <a:schemeClr val="tx1"/>
                </a:solidFill>
              </a:rPr>
              <a:t>	3,00 &lt; IPK &lt; 3,75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Lulus </a:t>
            </a:r>
            <a:r>
              <a:rPr lang="en-US" sz="2000" dirty="0" err="1" smtClean="0">
                <a:solidFill>
                  <a:schemeClr val="tx1"/>
                </a:solidFill>
              </a:rPr>
              <a:t>memuaskan</a:t>
            </a:r>
            <a:r>
              <a:rPr lang="en-US" sz="2000" dirty="0" smtClean="0">
                <a:solidFill>
                  <a:schemeClr val="tx1"/>
                </a:solidFill>
              </a:rPr>
              <a:t>		2,75 &lt; IPK &lt; 3,00</a:t>
            </a:r>
          </a:p>
          <a:p>
            <a:pPr marL="457200" indent="-457200">
              <a:buAutoNum type="arabicPeriod"/>
            </a:pP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57166"/>
            <a:ext cx="8915400" cy="1069848"/>
          </a:xfrm>
        </p:spPr>
        <p:txBody>
          <a:bodyPr/>
          <a:lstStyle/>
          <a:p>
            <a:r>
              <a:rPr lang="en-US" dirty="0" smtClean="0"/>
              <a:t>DATA SKALA LIKERT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60833" y="1357298"/>
            <a:ext cx="3405211" cy="29289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SANGAT TIDAK SETUJU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TIDAK SETUJU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KURANG SETUJU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SETUJU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SANGAT SETUJU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AMAT SANGAT SETUJU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0827" y="2571744"/>
            <a:ext cx="3405211" cy="29289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SANGAT TIDAK PUAS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TIDAK PUAS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KURANG PUAS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PUAS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SANGAT PUAS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AMAT SANGAT PUAS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428604"/>
            <a:ext cx="8915400" cy="1069848"/>
          </a:xfrm>
        </p:spPr>
        <p:txBody>
          <a:bodyPr/>
          <a:lstStyle/>
          <a:p>
            <a:r>
              <a:rPr lang="en-US" dirty="0" smtClean="0"/>
              <a:t>SKALA RATING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51268" y="1500174"/>
            <a:ext cx="75843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digemari</a:t>
            </a:r>
            <a:r>
              <a:rPr lang="en-US" sz="2000" dirty="0" smtClean="0"/>
              <a:t>		</a:t>
            </a:r>
            <a:r>
              <a:rPr lang="en-US" sz="2000" dirty="0" err="1" smtClean="0"/>
              <a:t>pembeli</a:t>
            </a:r>
            <a:r>
              <a:rPr lang="en-US" sz="2000" dirty="0" smtClean="0"/>
              <a:t> 100 per </a:t>
            </a:r>
            <a:r>
              <a:rPr lang="en-US" sz="2000" dirty="0" err="1" smtClean="0"/>
              <a:t>hari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Digemari</a:t>
            </a:r>
            <a:r>
              <a:rPr lang="en-US" sz="2000" dirty="0" smtClean="0"/>
              <a:t>			</a:t>
            </a:r>
            <a:r>
              <a:rPr lang="en-US" sz="2000" dirty="0" err="1" smtClean="0"/>
              <a:t>pembeli</a:t>
            </a:r>
            <a:r>
              <a:rPr lang="en-US" sz="2000" dirty="0" smtClean="0"/>
              <a:t> 80 per </a:t>
            </a:r>
            <a:r>
              <a:rPr lang="en-US" sz="2000" dirty="0" err="1" smtClean="0"/>
              <a:t>hari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Kurang</a:t>
            </a:r>
            <a:r>
              <a:rPr lang="en-US" sz="2000" dirty="0" smtClean="0"/>
              <a:t> </a:t>
            </a:r>
            <a:r>
              <a:rPr lang="en-US" sz="2000" dirty="0" err="1" smtClean="0"/>
              <a:t>digemari</a:t>
            </a:r>
            <a:r>
              <a:rPr lang="en-US" sz="2000" dirty="0" smtClean="0"/>
              <a:t>		</a:t>
            </a:r>
            <a:r>
              <a:rPr lang="en-US" sz="2000" dirty="0" err="1" smtClean="0"/>
              <a:t>pembeli</a:t>
            </a:r>
            <a:r>
              <a:rPr lang="en-US" sz="2000" dirty="0" smtClean="0"/>
              <a:t> 60 per </a:t>
            </a:r>
            <a:r>
              <a:rPr lang="en-US" sz="2000" dirty="0" err="1" smtClean="0"/>
              <a:t>hari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digemari</a:t>
            </a:r>
            <a:r>
              <a:rPr lang="en-US" sz="2000" dirty="0" smtClean="0"/>
              <a:t>		</a:t>
            </a:r>
            <a:r>
              <a:rPr lang="en-US" sz="2000" dirty="0" err="1" smtClean="0"/>
              <a:t>pembeli</a:t>
            </a:r>
            <a:r>
              <a:rPr lang="en-US" sz="2000" dirty="0" smtClean="0"/>
              <a:t> 40 per </a:t>
            </a:r>
            <a:r>
              <a:rPr lang="en-US" sz="2000" dirty="0" err="1" smtClean="0"/>
              <a:t>hari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laku</a:t>
            </a:r>
            <a:r>
              <a:rPr lang="en-US" sz="2000" dirty="0" smtClean="0"/>
              <a:t>			</a:t>
            </a:r>
            <a:r>
              <a:rPr lang="en-US" sz="2000" dirty="0" err="1" smtClean="0"/>
              <a:t>pembeli</a:t>
            </a:r>
            <a:r>
              <a:rPr lang="en-US" sz="2000" dirty="0" smtClean="0"/>
              <a:t> </a:t>
            </a:r>
            <a:r>
              <a:rPr lang="en-US" sz="2000" dirty="0" err="1" smtClean="0"/>
              <a:t>kurang</a:t>
            </a:r>
            <a:r>
              <a:rPr lang="en-US" sz="2000" dirty="0" smtClean="0"/>
              <a:t> 20 per </a:t>
            </a:r>
            <a:r>
              <a:rPr lang="en-US" sz="2000" dirty="0" err="1" smtClean="0"/>
              <a:t>hari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393007" y="3286125"/>
            <a:ext cx="75843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sukses</a:t>
            </a:r>
            <a:r>
              <a:rPr lang="en-US" sz="2000" dirty="0" smtClean="0"/>
              <a:t>			10 kali </a:t>
            </a:r>
            <a:r>
              <a:rPr lang="en-US" sz="2000" dirty="0" err="1" smtClean="0"/>
              <a:t>juara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Sukses</a:t>
            </a:r>
            <a:r>
              <a:rPr lang="en-US" sz="2000" dirty="0" smtClean="0"/>
              <a:t> 		</a:t>
            </a:r>
            <a:r>
              <a:rPr lang="en-US" sz="2000" dirty="0" smtClean="0"/>
              <a:t>	</a:t>
            </a:r>
            <a:r>
              <a:rPr lang="en-US" sz="2000" dirty="0" smtClean="0"/>
              <a:t>7 </a:t>
            </a:r>
            <a:r>
              <a:rPr lang="en-US" sz="2000" dirty="0" smtClean="0"/>
              <a:t>kali </a:t>
            </a:r>
            <a:r>
              <a:rPr lang="en-US" sz="2000" dirty="0" err="1" smtClean="0"/>
              <a:t>juara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sukses</a:t>
            </a:r>
            <a:r>
              <a:rPr lang="en-US" sz="2000" dirty="0" smtClean="0"/>
              <a:t>			</a:t>
            </a:r>
            <a:r>
              <a:rPr lang="en-US" sz="2000" dirty="0" smtClean="0"/>
              <a:t>5 </a:t>
            </a:r>
            <a:r>
              <a:rPr lang="en-US" sz="2000" dirty="0" smtClean="0"/>
              <a:t>kali </a:t>
            </a:r>
            <a:r>
              <a:rPr lang="en-US" sz="2000" dirty="0" err="1" smtClean="0"/>
              <a:t>juara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Gagal</a:t>
            </a:r>
            <a:r>
              <a:rPr lang="en-US" sz="2000" dirty="0" smtClean="0"/>
              <a:t>			</a:t>
            </a:r>
            <a:r>
              <a:rPr lang="en-US" sz="2000" dirty="0" smtClean="0"/>
              <a:t>1 </a:t>
            </a:r>
            <a:r>
              <a:rPr lang="en-US" sz="2000" dirty="0" smtClean="0"/>
              <a:t>kali </a:t>
            </a:r>
            <a:r>
              <a:rPr lang="en-US" sz="2000" dirty="0" err="1" smtClean="0"/>
              <a:t>juara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430326"/>
            <a:ext cx="8915400" cy="106984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SKALA SEMANTIC DEFFERENTIAL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81000" y="1428736"/>
            <a:ext cx="9144000" cy="47863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CARA PIMPINAN MEMBINA STAF: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BERSAHABAT			5  4  3  2  1	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TIDAK BERSAHABAT</a:t>
            </a:r>
            <a:endParaRPr lang="en-US" dirty="0" smtClean="0">
              <a:solidFill>
                <a:schemeClr val="tx1"/>
              </a:solidFill>
              <a:latin typeface="Arial Narrow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DEMOKRATIS			5  4  3  2  1	OTORITER</a:t>
            </a:r>
          </a:p>
          <a:p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PEDULI				5  4  3  2  1	TIDAK PEDULI</a:t>
            </a:r>
          </a:p>
          <a:p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MEMBERI KESEMPATAN	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5  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4  3  2  1	MENDOMINASI</a:t>
            </a:r>
          </a:p>
          <a:p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MENGUATKAN KOMUNIKASI	5  4  3  2  1	PEMBERIAN SANKSI</a:t>
            </a:r>
          </a:p>
          <a:p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ORIENTASI JANGKA PANJANG	5  4  3  2  1	JANGKA PENDEK</a:t>
            </a:r>
          </a:p>
          <a:p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FAMILIER			5  4  3  2  1	EGO CENTRIS</a:t>
            </a:r>
          </a:p>
          <a:p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MUSYAWARAH/DISKUSI	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5  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4  3  2  1	SENTRALISME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915400" cy="1069848"/>
          </a:xfrm>
        </p:spPr>
        <p:txBody>
          <a:bodyPr/>
          <a:lstStyle/>
          <a:p>
            <a:pPr algn="ctr"/>
            <a:r>
              <a:rPr lang="en-US" dirty="0" smtClean="0"/>
              <a:t>SKALA INTERVAL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3400" y="2209800"/>
            <a:ext cx="8839200" cy="3857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PALING BAGUS	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NILAI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90	JUARA 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BAGUS		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NILAI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80	JUARA II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CUKUP BAGUS	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NILAI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70	JUARA III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KURANG BAGUS	NILAI 60	TIDAK JUARA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TIDAK BAGUS	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NILAI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	TIDAK JUARA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GAGAL		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NILAI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40	TIDAK JUARA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485900" y="1219200"/>
            <a:ext cx="8172450" cy="762000"/>
          </a:xfrm>
          <a:noFill/>
        </p:spPr>
        <p:txBody>
          <a:bodyPr/>
          <a:lstStyle/>
          <a:p>
            <a:r>
              <a:rPr lang="en-US" sz="4400" dirty="0" err="1" smtClean="0">
                <a:solidFill>
                  <a:schemeClr val="tx1"/>
                </a:solidFill>
              </a:rPr>
              <a:t>Ekonometrika</a:t>
            </a:r>
            <a:endParaRPr lang="en-US" sz="4400" dirty="0" smtClean="0">
              <a:solidFill>
                <a:schemeClr val="tx1"/>
              </a:solidFill>
            </a:endParaRPr>
          </a:p>
        </p:txBody>
      </p:sp>
      <p:sp>
        <p:nvSpPr>
          <p:cNvPr id="15363" name="Rectangle 1027"/>
          <p:cNvSpPr>
            <a:spLocks noGrp="1" noChangeArrowheads="1"/>
          </p:cNvSpPr>
          <p:nvPr>
            <p:ph idx="1"/>
          </p:nvPr>
        </p:nvSpPr>
        <p:spPr>
          <a:xfrm>
            <a:off x="762000" y="2438400"/>
            <a:ext cx="8420100" cy="3429000"/>
          </a:xfrm>
        </p:spPr>
        <p:txBody>
          <a:bodyPr>
            <a:normAutofit/>
            <a:flatTx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Alat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Bantu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Analisa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Berguna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untuk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Menjawab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Dan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Memecahkan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segala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bentuk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permasalahan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dalam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bidang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Ekonomi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didasarkan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pada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Data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Empiris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Merupakan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gabungan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konsep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statistik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matematik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dasarkan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pada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lingkup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teori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ekonomi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sebagai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bidang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cakupan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819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657C92A-E70E-4576-8F05-26AB22EA0A00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85736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Cara </a:t>
            </a:r>
            <a:r>
              <a:rPr lang="en-US" sz="3200" dirty="0" err="1" smtClean="0"/>
              <a:t>Penyajian</a:t>
            </a:r>
            <a:r>
              <a:rPr lang="en-US" sz="3200" dirty="0" smtClean="0"/>
              <a:t> </a:t>
            </a:r>
            <a:r>
              <a:rPr lang="en-US" sz="3200" dirty="0" err="1" smtClean="0"/>
              <a:t>Kurva</a:t>
            </a:r>
            <a:r>
              <a:rPr lang="en-US" sz="3200" dirty="0" smtClean="0"/>
              <a:t> (Graph)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51268" y="1285861"/>
            <a:ext cx="82034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statistik</a:t>
            </a:r>
            <a:r>
              <a:rPr lang="en-US" sz="2400" dirty="0" smtClean="0"/>
              <a:t>, </a:t>
            </a:r>
            <a:r>
              <a:rPr lang="en-US" sz="2400" dirty="0" err="1" smtClean="0"/>
              <a:t>terkadang</a:t>
            </a:r>
            <a:r>
              <a:rPr lang="en-US" sz="2400" dirty="0" smtClean="0"/>
              <a:t> </a:t>
            </a:r>
            <a:r>
              <a:rPr lang="en-US" sz="2400" dirty="0" err="1" smtClean="0"/>
              <a:t>tampilan</a:t>
            </a:r>
            <a:r>
              <a:rPr lang="en-US" sz="2400" dirty="0" smtClean="0"/>
              <a:t> </a:t>
            </a:r>
            <a:r>
              <a:rPr lang="en-US" sz="2400" dirty="0" err="1" smtClean="0"/>
              <a:t>kurva</a:t>
            </a:r>
            <a:r>
              <a:rPr lang="en-US" sz="2400" dirty="0" smtClean="0"/>
              <a:t> </a:t>
            </a:r>
            <a:r>
              <a:rPr lang="en-US" sz="2400" dirty="0" err="1" smtClean="0"/>
              <a:t>jauh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bermakna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gambaran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jelas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sekedar</a:t>
            </a:r>
            <a:r>
              <a:rPr lang="en-US" sz="2400" dirty="0" smtClean="0"/>
              <a:t> </a:t>
            </a:r>
            <a:r>
              <a:rPr lang="en-US" sz="2400" dirty="0" err="1" smtClean="0"/>
              <a:t>tampilan</a:t>
            </a:r>
            <a:r>
              <a:rPr lang="en-US" sz="2400" dirty="0" smtClean="0"/>
              <a:t> </a:t>
            </a:r>
            <a:r>
              <a:rPr lang="en-US" sz="2400" dirty="0" err="1" smtClean="0"/>
              <a:t>angka-angka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tabel</a:t>
            </a:r>
            <a:r>
              <a:rPr lang="en-US" sz="2400" dirty="0" smtClean="0"/>
              <a:t>,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mempermudah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terkandung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data.</a:t>
            </a:r>
          </a:p>
          <a:p>
            <a:pPr algn="just"/>
            <a:r>
              <a:rPr lang="en-US" sz="2400" dirty="0" err="1" smtClean="0"/>
              <a:t>Manfaat</a:t>
            </a:r>
            <a:r>
              <a:rPr lang="en-US" sz="2400" dirty="0" smtClean="0"/>
              <a:t> </a:t>
            </a:r>
            <a:r>
              <a:rPr lang="en-US" sz="2400" dirty="0" err="1" smtClean="0"/>
              <a:t>penyajian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data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kurva</a:t>
            </a:r>
            <a:r>
              <a:rPr lang="en-US" sz="2400" dirty="0" smtClean="0"/>
              <a:t>:</a:t>
            </a:r>
          </a:p>
          <a:p>
            <a:pPr algn="just"/>
            <a:endParaRPr lang="en-US" sz="2400" dirty="0" smtClean="0"/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pemahaman</a:t>
            </a:r>
            <a:endParaRPr lang="en-US" sz="2400" dirty="0" smtClean="0"/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jelas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perbandingan</a:t>
            </a:r>
            <a:endParaRPr lang="en-US" sz="2400" dirty="0" smtClean="0"/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fokus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satuan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endParaRPr lang="en-US" sz="2400" dirty="0" smtClean="0"/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cepat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mengambil</a:t>
            </a:r>
            <a:r>
              <a:rPr lang="en-US" sz="2400" dirty="0" smtClean="0"/>
              <a:t> </a:t>
            </a:r>
            <a:r>
              <a:rPr lang="en-US" sz="2400" dirty="0" err="1" smtClean="0"/>
              <a:t>kesimpulan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95300" y="214298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Histogram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3441" y="1142984"/>
            <a:ext cx="7661726" cy="5482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95300" y="214298"/>
            <a:ext cx="8915400" cy="1143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Pie Chart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0438" y="952500"/>
            <a:ext cx="7187774" cy="504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166918" y="3429000"/>
            <a:ext cx="201217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34,3%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179089" y="3857628"/>
            <a:ext cx="201217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34,3%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92133" y="2714620"/>
            <a:ext cx="201217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31,4%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0833" y="1071547"/>
            <a:ext cx="6423467" cy="530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95300" y="214298"/>
            <a:ext cx="8915400" cy="92870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Histogram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59" y="1142984"/>
            <a:ext cx="7506943" cy="523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4312" y="285736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Diagram </a:t>
            </a:r>
            <a:r>
              <a:rPr lang="en-US" sz="3200" dirty="0" err="1" smtClean="0"/>
              <a:t>Pencar</a:t>
            </a:r>
            <a:r>
              <a:rPr lang="en-US" sz="3200" dirty="0" smtClean="0"/>
              <a:t> / </a:t>
            </a:r>
            <a:r>
              <a:rPr lang="en-US" sz="3200" dirty="0" err="1" smtClean="0"/>
              <a:t>Scatterplot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4312" y="285736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Hexagram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109663"/>
            <a:ext cx="6878653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0CA0ED-52A9-45C8-BA92-A8A42D2AFE4A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putu.artaya@yahoo.com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77367"/>
            <a:ext cx="5791200" cy="515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4312" y="285736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3D Histogram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0CA0ED-52A9-45C8-BA92-A8A42D2AFE4A}" type="datetime1">
              <a:rPr lang="en-US" smtClean="0"/>
              <a:pPr>
                <a:defRPr/>
              </a:pPr>
              <a:t>10/1/2014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putu.artaya@yahoo.com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419225"/>
            <a:ext cx="5876925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4312" y="285736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Boxplot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0"/>
            <a:ext cx="4908550" cy="762000"/>
          </a:xfrm>
        </p:spPr>
        <p:txBody>
          <a:bodyPr/>
          <a:lstStyle/>
          <a:p>
            <a:r>
              <a:rPr lang="en-US" smtClean="0"/>
              <a:t>EKONOMETRIKA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514600"/>
            <a:ext cx="8420100" cy="2895600"/>
          </a:xfrm>
        </p:spPr>
        <p:txBody>
          <a:bodyPr/>
          <a:lstStyle/>
          <a:p>
            <a:pPr algn="just"/>
            <a:r>
              <a:rPr lang="en-US" smtClean="0">
                <a:solidFill>
                  <a:srgbClr val="000000"/>
                </a:solidFill>
              </a:rPr>
              <a:t>Alat bantu analisa segala bentuk permasalahan dalam bidang ekonomi sebagai salah satu pendekatan empiris untuk dasar penentuan keputusan dengan menggunakan alternatif solusi dengan berlandaskan pada statistik, matematika dan teori ekonomi.</a:t>
            </a:r>
          </a:p>
        </p:txBody>
      </p:sp>
      <p:sp>
        <p:nvSpPr>
          <p:cNvPr id="922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FA092C6-E9A8-4FA3-925E-D26194D87D59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7"/>
          <p:cNvSpPr>
            <a:spLocks noGrp="1" noChangeArrowheads="1"/>
          </p:cNvSpPr>
          <p:nvPr>
            <p:ph idx="1"/>
          </p:nvPr>
        </p:nvSpPr>
        <p:spPr>
          <a:xfrm>
            <a:off x="762000" y="1524000"/>
            <a:ext cx="8610600" cy="44958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membuat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persamaan</a:t>
            </a:r>
            <a:r>
              <a:rPr lang="en-US" dirty="0" smtClean="0">
                <a:solidFill>
                  <a:srgbClr val="000000"/>
                </a:solidFill>
              </a:rPr>
              <a:t> model</a:t>
            </a: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menyusun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persamaan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estimasi</a:t>
            </a:r>
            <a:r>
              <a:rPr lang="en-US" dirty="0" smtClean="0">
                <a:solidFill>
                  <a:srgbClr val="000000"/>
                </a:solidFill>
              </a:rPr>
              <a:t>/</a:t>
            </a:r>
            <a:r>
              <a:rPr lang="en-US" dirty="0" err="1" smtClean="0">
                <a:solidFill>
                  <a:srgbClr val="000000"/>
                </a:solidFill>
              </a:rPr>
              <a:t>regresi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lnSpc>
                <a:spcPct val="85000"/>
              </a:lnSpc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mengidentifikasi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variabel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dalam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sebuah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kasus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lnSpc>
                <a:spcPct val="85000"/>
              </a:lnSpc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menyusun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persamaan</a:t>
            </a:r>
            <a:r>
              <a:rPr lang="en-US" dirty="0" smtClean="0">
                <a:solidFill>
                  <a:srgbClr val="000000"/>
                </a:solidFill>
              </a:rPr>
              <a:t> / </a:t>
            </a:r>
            <a:r>
              <a:rPr lang="en-US" dirty="0" err="1" smtClean="0">
                <a:solidFill>
                  <a:srgbClr val="000000"/>
                </a:solidFill>
              </a:rPr>
              <a:t>konsep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berpikir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lnSpc>
                <a:spcPct val="85000"/>
              </a:lnSpc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memilih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metode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analisa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lnSpc>
                <a:spcPct val="85000"/>
              </a:lnSpc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membuat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rancangan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analisa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lnSpc>
                <a:spcPct val="85000"/>
              </a:lnSpc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menginterpretasikan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hasil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analisa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lnSpc>
                <a:spcPct val="85000"/>
              </a:lnSpc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membuat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interpretasi</a:t>
            </a:r>
            <a:r>
              <a:rPr lang="en-US" dirty="0" smtClean="0">
                <a:solidFill>
                  <a:srgbClr val="000000"/>
                </a:solidFill>
              </a:rPr>
              <a:t> &amp; </a:t>
            </a:r>
            <a:r>
              <a:rPr lang="en-US" dirty="0" err="1" smtClean="0">
                <a:solidFill>
                  <a:srgbClr val="000000"/>
                </a:solidFill>
              </a:rPr>
              <a:t>kesimpulan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lnSpc>
                <a:spcPct val="85000"/>
              </a:lnSpc>
            </a:pPr>
            <a:r>
              <a:rPr lang="en-US" dirty="0" err="1" smtClean="0">
                <a:solidFill>
                  <a:srgbClr val="000000"/>
                </a:solidFill>
              </a:rPr>
              <a:t>Mampu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membuat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rekayasa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tindakan</a:t>
            </a:r>
            <a:endParaRPr lang="en-US" dirty="0" smtClean="0">
              <a:solidFill>
                <a:srgbClr val="000000"/>
              </a:solidFill>
            </a:endParaRPr>
          </a:p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4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27A88B1-2D69-448C-9729-6E5300BB1646}" type="datetime1">
              <a:rPr lang="en-US" smtClean="0"/>
              <a:pPr/>
              <a:t>10/1/2014</a:t>
            </a:fld>
            <a:endParaRPr lang="en-US"/>
          </a:p>
        </p:txBody>
      </p:sp>
      <p:sp>
        <p:nvSpPr>
          <p:cNvPr id="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8172450" cy="762000"/>
          </a:xfrm>
          <a:noFill/>
        </p:spPr>
        <p:txBody>
          <a:bodyPr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Tujuan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Ekonometrika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1" y="1371600"/>
            <a:ext cx="5334000" cy="685800"/>
          </a:xfrm>
          <a:noFill/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Regresi</a:t>
            </a:r>
            <a:r>
              <a:rPr lang="en-US" dirty="0" smtClean="0">
                <a:solidFill>
                  <a:schemeClr val="tx1"/>
                </a:solidFill>
              </a:rPr>
              <a:t> Linier</a:t>
            </a:r>
          </a:p>
        </p:txBody>
      </p:sp>
      <p:sp>
        <p:nvSpPr>
          <p:cNvPr id="7171" name="Rectangle 3" descr="Medium wood"/>
          <p:cNvSpPr>
            <a:spLocks noGrp="1" noChangeArrowheads="1"/>
          </p:cNvSpPr>
          <p:nvPr>
            <p:ph sz="half" idx="1"/>
          </p:nvPr>
        </p:nvSpPr>
        <p:spPr>
          <a:xfrm>
            <a:off x="609600" y="2438400"/>
            <a:ext cx="4127500" cy="3810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dirty="0" err="1" smtClean="0">
                <a:solidFill>
                  <a:srgbClr val="000000"/>
                </a:solidFill>
              </a:rPr>
              <a:t>Regresi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Berganda</a:t>
            </a:r>
            <a:r>
              <a:rPr lang="en-US" sz="2800" dirty="0" smtClean="0">
                <a:solidFill>
                  <a:srgbClr val="000000"/>
                </a:solidFill>
              </a:rPr>
              <a:t>:	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>
                <a:solidFill>
                  <a:srgbClr val="000000"/>
                </a:solidFill>
              </a:rPr>
              <a:t>Bersifat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Simultan</a:t>
            </a:r>
            <a:endParaRPr lang="en-US" sz="2800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dirty="0" err="1" smtClean="0">
                <a:solidFill>
                  <a:srgbClr val="000000"/>
                </a:solidFill>
              </a:rPr>
              <a:t>Bentuk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Prediksi</a:t>
            </a:r>
            <a:endParaRPr lang="en-US" sz="2800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dirty="0" err="1" smtClean="0">
                <a:solidFill>
                  <a:srgbClr val="000000"/>
                </a:solidFill>
              </a:rPr>
              <a:t>Bersifat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Stokastik</a:t>
            </a:r>
            <a:endParaRPr lang="en-US" sz="2800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dirty="0" err="1" smtClean="0">
                <a:solidFill>
                  <a:srgbClr val="000000"/>
                </a:solidFill>
              </a:rPr>
              <a:t>Menekankan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ketidak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pastian</a:t>
            </a:r>
            <a:endParaRPr lang="en-US" sz="2800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dirty="0" err="1" smtClean="0">
                <a:solidFill>
                  <a:srgbClr val="000000"/>
                </a:solidFill>
              </a:rPr>
              <a:t>Solusi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Alternatif</a:t>
            </a:r>
            <a:endParaRPr lang="en-US" sz="2800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    </a:t>
            </a:r>
          </a:p>
        </p:txBody>
      </p:sp>
      <p:sp>
        <p:nvSpPr>
          <p:cNvPr id="7172" name="Rectangle 4" descr="Oak"/>
          <p:cNvSpPr>
            <a:spLocks noGrp="1" noChangeArrowheads="1"/>
          </p:cNvSpPr>
          <p:nvPr>
            <p:ph sz="half" idx="2"/>
          </p:nvPr>
        </p:nvSpPr>
        <p:spPr>
          <a:xfrm>
            <a:off x="5029200" y="2438400"/>
            <a:ext cx="4127500" cy="38100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 err="1" smtClean="0">
                <a:solidFill>
                  <a:srgbClr val="000000"/>
                </a:solidFill>
              </a:rPr>
              <a:t>Regresi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Sederhana</a:t>
            </a:r>
            <a:r>
              <a:rPr lang="en-US" sz="2800" dirty="0" smtClean="0">
                <a:solidFill>
                  <a:srgbClr val="000000"/>
                </a:solidFill>
              </a:rPr>
              <a:t>:</a:t>
            </a:r>
          </a:p>
          <a:p>
            <a:r>
              <a:rPr lang="en-US" sz="2800" dirty="0" err="1" smtClean="0">
                <a:solidFill>
                  <a:srgbClr val="000000"/>
                </a:solidFill>
              </a:rPr>
              <a:t>Bersifat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Parsial</a:t>
            </a:r>
            <a:endParaRPr lang="en-US" sz="2800" dirty="0" smtClean="0">
              <a:solidFill>
                <a:srgbClr val="000000"/>
              </a:solidFill>
            </a:endParaRPr>
          </a:p>
          <a:p>
            <a:r>
              <a:rPr lang="en-US" sz="2800" dirty="0" err="1" smtClean="0">
                <a:solidFill>
                  <a:srgbClr val="000000"/>
                </a:solidFill>
              </a:rPr>
              <a:t>Bentuk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Estimasi</a:t>
            </a:r>
            <a:endParaRPr lang="en-US" sz="2800" dirty="0" smtClean="0">
              <a:solidFill>
                <a:srgbClr val="000000"/>
              </a:solidFill>
            </a:endParaRPr>
          </a:p>
          <a:p>
            <a:r>
              <a:rPr lang="en-US" sz="2800" dirty="0" err="1" smtClean="0">
                <a:solidFill>
                  <a:srgbClr val="000000"/>
                </a:solidFill>
              </a:rPr>
              <a:t>Bersifat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Deterministik</a:t>
            </a:r>
            <a:endParaRPr lang="en-US" sz="2800" dirty="0" smtClean="0">
              <a:solidFill>
                <a:srgbClr val="000000"/>
              </a:solidFill>
            </a:endParaRPr>
          </a:p>
          <a:p>
            <a:r>
              <a:rPr lang="en-US" sz="2800" dirty="0" err="1" smtClean="0">
                <a:solidFill>
                  <a:srgbClr val="000000"/>
                </a:solidFill>
              </a:rPr>
              <a:t>Menekankan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Kepastian</a:t>
            </a:r>
            <a:endParaRPr lang="en-US" sz="2800" dirty="0" smtClean="0">
              <a:solidFill>
                <a:srgbClr val="000000"/>
              </a:solidFill>
            </a:endParaRPr>
          </a:p>
          <a:p>
            <a:r>
              <a:rPr lang="en-US" sz="2800" dirty="0" err="1" smtClean="0">
                <a:solidFill>
                  <a:srgbClr val="000000"/>
                </a:solidFill>
              </a:rPr>
              <a:t>Solusi</a:t>
            </a:r>
            <a:r>
              <a:rPr lang="en-US" sz="2800" dirty="0" smtClean="0">
                <a:solidFill>
                  <a:srgbClr val="000000"/>
                </a:solidFill>
              </a:rPr>
              <a:t> Tunggal</a:t>
            </a:r>
          </a:p>
        </p:txBody>
      </p:sp>
      <p:sp>
        <p:nvSpPr>
          <p:cNvPr id="11269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465DCD0-B658-4C91-8721-07BF4499D2AA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  <p:bldP spid="71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1301750"/>
            <a:ext cx="8172450" cy="609600"/>
          </a:xfrm>
          <a:noFill/>
        </p:spPr>
        <p:txBody>
          <a:bodyPr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Bentuk</a:t>
            </a:r>
            <a:r>
              <a:rPr lang="en-US" sz="3600" dirty="0" smtClean="0">
                <a:solidFill>
                  <a:schemeClr val="tx1"/>
                </a:solidFill>
              </a:rPr>
              <a:t> Data Primer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62001" y="1981200"/>
            <a:ext cx="8335963" cy="3962400"/>
          </a:xfrm>
        </p:spPr>
        <p:txBody>
          <a:bodyPr/>
          <a:lstStyle/>
          <a:p>
            <a:r>
              <a:rPr lang="en-US" sz="3200" dirty="0" err="1" smtClean="0">
                <a:solidFill>
                  <a:srgbClr val="000000"/>
                </a:solidFill>
              </a:rPr>
              <a:t>Mencerminkan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Persepsi</a:t>
            </a:r>
            <a:r>
              <a:rPr lang="en-US" sz="3200" dirty="0" smtClean="0">
                <a:solidFill>
                  <a:srgbClr val="000000"/>
                </a:solidFill>
              </a:rPr>
              <a:t> &amp; </a:t>
            </a:r>
            <a:r>
              <a:rPr lang="en-US" sz="3200" dirty="0" err="1" smtClean="0">
                <a:solidFill>
                  <a:srgbClr val="000000"/>
                </a:solidFill>
              </a:rPr>
              <a:t>Sikap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Digali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Melalui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Quesioner</a:t>
            </a:r>
            <a:r>
              <a:rPr lang="en-US" sz="3200" dirty="0" smtClean="0">
                <a:solidFill>
                  <a:srgbClr val="000000"/>
                </a:solidFill>
              </a:rPr>
              <a:t> / </a:t>
            </a:r>
            <a:r>
              <a:rPr lang="en-US" sz="3200" dirty="0" err="1" smtClean="0">
                <a:solidFill>
                  <a:srgbClr val="000000"/>
                </a:solidFill>
              </a:rPr>
              <a:t>Pertanyaan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Mencerminkan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Perubahan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Antar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Waktu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Dapat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berubah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antar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waktu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Tidak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Berkait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Dengan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Inflasi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Statistik</a:t>
            </a:r>
            <a:r>
              <a:rPr lang="en-US" sz="3200" dirty="0" smtClean="0">
                <a:solidFill>
                  <a:srgbClr val="000000"/>
                </a:solidFill>
              </a:rPr>
              <a:t> Non </a:t>
            </a:r>
            <a:r>
              <a:rPr lang="en-US" sz="3200" dirty="0" err="1" smtClean="0">
                <a:solidFill>
                  <a:srgbClr val="000000"/>
                </a:solidFill>
              </a:rPr>
              <a:t>Parametrik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Substansi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bersifat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sangat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relatif</a:t>
            </a:r>
            <a:endParaRPr lang="en-US" sz="3200" dirty="0" smtClean="0">
              <a:solidFill>
                <a:srgbClr val="000000"/>
              </a:solidFill>
            </a:endParaRPr>
          </a:p>
        </p:txBody>
      </p:sp>
      <p:sp>
        <p:nvSpPr>
          <p:cNvPr id="1229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2CFF746-9D32-4EB2-A245-4F61A40F1A75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1295400"/>
            <a:ext cx="8337550" cy="609600"/>
          </a:xfrm>
          <a:noFill/>
        </p:spPr>
        <p:txBody>
          <a:bodyPr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Bentuk</a:t>
            </a:r>
            <a:r>
              <a:rPr lang="en-US" sz="3200" dirty="0" smtClean="0">
                <a:solidFill>
                  <a:schemeClr val="tx1"/>
                </a:solidFill>
              </a:rPr>
              <a:t> Data </a:t>
            </a:r>
            <a:r>
              <a:rPr lang="en-US" sz="3200" dirty="0" err="1" smtClean="0">
                <a:solidFill>
                  <a:schemeClr val="tx1"/>
                </a:solidFill>
              </a:rPr>
              <a:t>Skunder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  <p:sp>
        <p:nvSpPr>
          <p:cNvPr id="9219" name="Rectangle 3" descr="Green marble"/>
          <p:cNvSpPr>
            <a:spLocks noGrp="1" noChangeArrowheads="1"/>
          </p:cNvSpPr>
          <p:nvPr>
            <p:ph idx="1"/>
          </p:nvPr>
        </p:nvSpPr>
        <p:spPr>
          <a:xfrm>
            <a:off x="838200" y="2209800"/>
            <a:ext cx="8337550" cy="3810000"/>
          </a:xfrm>
        </p:spPr>
        <p:txBody>
          <a:bodyPr/>
          <a:lstStyle/>
          <a:p>
            <a:r>
              <a:rPr lang="en-US" sz="3200" dirty="0" err="1" smtClean="0">
                <a:solidFill>
                  <a:srgbClr val="000000"/>
                </a:solidFill>
              </a:rPr>
              <a:t>Bukan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Cerminan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Persepsi</a:t>
            </a:r>
            <a:r>
              <a:rPr lang="en-US" sz="3200" dirty="0" smtClean="0">
                <a:solidFill>
                  <a:srgbClr val="000000"/>
                </a:solidFill>
              </a:rPr>
              <a:t> &amp; </a:t>
            </a:r>
            <a:r>
              <a:rPr lang="en-US" sz="3200" dirty="0" err="1" smtClean="0">
                <a:solidFill>
                  <a:srgbClr val="000000"/>
                </a:solidFill>
              </a:rPr>
              <a:t>Sikap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Penuh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Unsur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Inflasi</a:t>
            </a:r>
            <a:r>
              <a:rPr lang="en-US" sz="3200" dirty="0" smtClean="0">
                <a:solidFill>
                  <a:srgbClr val="000000"/>
                </a:solidFill>
              </a:rPr>
              <a:t> / </a:t>
            </a:r>
            <a:r>
              <a:rPr lang="en-US" sz="3200" dirty="0" err="1" smtClean="0">
                <a:solidFill>
                  <a:srgbClr val="000000"/>
                </a:solidFill>
              </a:rPr>
              <a:t>Ada</a:t>
            </a:r>
            <a:r>
              <a:rPr lang="en-US" sz="3200" dirty="0" smtClean="0">
                <a:solidFill>
                  <a:srgbClr val="000000"/>
                </a:solidFill>
              </a:rPr>
              <a:t> Deflator</a:t>
            </a:r>
          </a:p>
          <a:p>
            <a:r>
              <a:rPr lang="en-US" sz="3200" dirty="0" err="1" smtClean="0">
                <a:solidFill>
                  <a:srgbClr val="000000"/>
                </a:solidFill>
              </a:rPr>
              <a:t>Dapat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Disimpan</a:t>
            </a:r>
            <a:r>
              <a:rPr lang="en-US" sz="3200" dirty="0" smtClean="0">
                <a:solidFill>
                  <a:srgbClr val="000000"/>
                </a:solidFill>
              </a:rPr>
              <a:t> &amp; </a:t>
            </a:r>
            <a:r>
              <a:rPr lang="en-US" sz="3200" dirty="0" err="1" smtClean="0">
                <a:solidFill>
                  <a:srgbClr val="000000"/>
                </a:solidFill>
              </a:rPr>
              <a:t>Tidak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Berubah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Mencerminkan</a:t>
            </a:r>
            <a:r>
              <a:rPr lang="en-US" sz="3200" dirty="0" smtClean="0">
                <a:solidFill>
                  <a:srgbClr val="000000"/>
                </a:solidFill>
              </a:rPr>
              <a:t> output </a:t>
            </a:r>
            <a:r>
              <a:rPr lang="en-US" sz="3200" dirty="0" err="1" smtClean="0">
                <a:solidFill>
                  <a:srgbClr val="000000"/>
                </a:solidFill>
              </a:rPr>
              <a:t>sebuah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kegiatan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Tidak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Ada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Unsur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Kompromi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err="1" smtClean="0">
                <a:solidFill>
                  <a:srgbClr val="000000"/>
                </a:solidFill>
              </a:rPr>
              <a:t>Statistik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Parametrik</a:t>
            </a:r>
            <a:endParaRPr lang="en-US" sz="3200" dirty="0" smtClean="0">
              <a:solidFill>
                <a:srgbClr val="000000"/>
              </a:solidFill>
            </a:endParaRPr>
          </a:p>
        </p:txBody>
      </p:sp>
      <p:sp>
        <p:nvSpPr>
          <p:cNvPr id="1331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F4FD98B-BE8D-4645-AB11-C01F9372525B}" type="datetime1">
              <a:rPr lang="en-US" smtClean="0"/>
              <a:pPr/>
              <a:t>10/1/2014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2106</TotalTime>
  <Words>1701</Words>
  <Application>Microsoft PowerPoint</Application>
  <PresentationFormat>A4 Paper (210x297 mm)</PresentationFormat>
  <Paragraphs>361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Urban</vt:lpstr>
      <vt:lpstr>TATAP MUKA 3</vt:lpstr>
      <vt:lpstr>Slide 2</vt:lpstr>
      <vt:lpstr>Slide 3</vt:lpstr>
      <vt:lpstr>Ekonometrika</vt:lpstr>
      <vt:lpstr>EKONOMETRIKA</vt:lpstr>
      <vt:lpstr>Tujuan Ekonometrika</vt:lpstr>
      <vt:lpstr>Analisa Regresi Linier</vt:lpstr>
      <vt:lpstr>Bentuk Data Primer</vt:lpstr>
      <vt:lpstr>Bentuk Data Skunder</vt:lpstr>
      <vt:lpstr>Metode Analisis Dalam Ekonometrika</vt:lpstr>
      <vt:lpstr>Analisa Korelasi</vt:lpstr>
      <vt:lpstr>Analisa Regresi Linier</vt:lpstr>
      <vt:lpstr>Syarat Kenormalan Data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Data Statistik</vt:lpstr>
      <vt:lpstr>Statistik Parametrik</vt:lpstr>
      <vt:lpstr>Statistik Non Parametrik</vt:lpstr>
      <vt:lpstr>Skala Pemeringkatan</vt:lpstr>
      <vt:lpstr>Tahap Merancang kuesioner</vt:lpstr>
      <vt:lpstr>Jumlah Responden</vt:lpstr>
      <vt:lpstr>ALAT UKUR KEPUASAN</vt:lpstr>
      <vt:lpstr>Data Kuantitatif &amp; Kualitatif</vt:lpstr>
      <vt:lpstr>Slide 34</vt:lpstr>
      <vt:lpstr>DATA SKALA ORDINAL</vt:lpstr>
      <vt:lpstr>DATA SKALA LIKERT</vt:lpstr>
      <vt:lpstr>SKALA RATING</vt:lpstr>
      <vt:lpstr>SKALA SEMANTIC DEFFERENTIAL</vt:lpstr>
      <vt:lpstr>SKALA INTERVAL</vt:lpstr>
      <vt:lpstr>Cara Penyajian Kurva (Graph)</vt:lpstr>
      <vt:lpstr>Histogram</vt:lpstr>
      <vt:lpstr>Slide 42</vt:lpstr>
      <vt:lpstr>Histogram</vt:lpstr>
      <vt:lpstr>Diagram Pencar / Scatterplot</vt:lpstr>
      <vt:lpstr>Hexagram</vt:lpstr>
      <vt:lpstr>3D Histogram</vt:lpstr>
      <vt:lpstr>Boxplot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Putu Artaya,SE.,MM</dc:creator>
  <cp:lastModifiedBy>USER</cp:lastModifiedBy>
  <cp:revision>534</cp:revision>
  <dcterms:created xsi:type="dcterms:W3CDTF">1601-01-01T00:00:00Z</dcterms:created>
  <dcterms:modified xsi:type="dcterms:W3CDTF">2014-10-01T13:22:40Z</dcterms:modified>
</cp:coreProperties>
</file>