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9/10/2021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9/10/2021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9/10/2021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b="1" dirty="0" smtClean="0">
                <a:latin typeface="Times New Roman" panose="02020603050405020304" pitchFamily="18" charset="0"/>
                <a:cs typeface="Times New Roman" panose="02020603050405020304" pitchFamily="18" charset="0"/>
              </a:rPr>
              <a:t>Pengertian Negara, Sejarah Terbentuknya Negara Dan Hubungan Internasional</a:t>
            </a:r>
            <a:endParaRPr lang="id-ID"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pPr algn="r"/>
            <a:r>
              <a:rPr lang="id-ID" i="1" dirty="0" smtClean="0"/>
              <a:t>_BY Widya_</a:t>
            </a:r>
            <a:endParaRPr lang="id-ID" i="1" dirty="0"/>
          </a:p>
        </p:txBody>
      </p:sp>
    </p:spTree>
    <p:extLst>
      <p:ext uri="{BB962C8B-B14F-4D97-AF65-F5344CB8AC3E}">
        <p14:creationId xmlns:p14="http://schemas.microsoft.com/office/powerpoint/2010/main" val="844889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0" indent="0">
              <a:buNone/>
            </a:pPr>
            <a:r>
              <a:rPr lang="id-ID" sz="1900" dirty="0">
                <a:latin typeface="Times New Roman" panose="02020603050405020304" pitchFamily="18" charset="0"/>
                <a:cs typeface="Times New Roman" panose="02020603050405020304" pitchFamily="18" charset="0"/>
              </a:rPr>
              <a:t>PADA MASYARAKAT INTERNASIONAL BERLAKU 2 (DUA) MACAM SISTEM HUKUM, YAITU : </a:t>
            </a:r>
            <a:endParaRPr lang="id-ID" sz="1900" dirty="0" smtClean="0">
              <a:latin typeface="Times New Roman" panose="02020603050405020304" pitchFamily="18" charset="0"/>
              <a:cs typeface="Times New Roman" panose="02020603050405020304" pitchFamily="18" charset="0"/>
            </a:endParaRPr>
          </a:p>
          <a:p>
            <a:pPr>
              <a:buAutoNum type="arabicPeriod"/>
            </a:pPr>
            <a:r>
              <a:rPr lang="id-ID" sz="1900" dirty="0" smtClean="0">
                <a:latin typeface="Times New Roman" panose="02020603050405020304" pitchFamily="18" charset="0"/>
                <a:cs typeface="Times New Roman" panose="02020603050405020304" pitchFamily="18" charset="0"/>
              </a:rPr>
              <a:t>HUKUM </a:t>
            </a:r>
            <a:r>
              <a:rPr lang="id-ID" sz="1900" dirty="0">
                <a:latin typeface="Times New Roman" panose="02020603050405020304" pitchFamily="18" charset="0"/>
                <a:cs typeface="Times New Roman" panose="02020603050405020304" pitchFamily="18" charset="0"/>
              </a:rPr>
              <a:t>NASIONAL, YAITU SISTEM HUKUM YANG MENGATUR KEHIDUPAN NASIONAL SETIAP NEGARA YANG BERSANGKUTAN. TERDAPAT BERBAGAI JENIS HUKUM YANG MENGATUR KEHIDUPAN NASIONAL SUATU NEGARA, SEPERTI HUKUM TATA NEGARA, HUKUM ADMINISTRASI NEGARA, HUKUM PERDATA, HUKUM PIDANA, HUKUM PAJAK, HUKUM LINGKUNGAN, HUKUM HAK AZAZI MANUSIA, DAN SEBAGAINYA. SISTEM HUKUM POSITIF YANG BERLAKU PADA SETIAP NEGARA BERBEDA DENGAN NEGARA LAINNYA. SUMBER HUKUM NASIONAL INDONESIA TERGANTUNG DARI JENIS HUKUMNYA, MISAL HUKUM TATA NEGARA INDONESIA SUMBER DARI : UUD TAHUN 1945, KETETAPAN MPR, UU/PERPU, PERATURAN PEMERINTAH, PERATURAN PRESIDEN, PERJANJIAN INTERNASIONAL, DAN LAIN-LAIN. </a:t>
            </a:r>
            <a:endParaRPr lang="id-ID" sz="1900" dirty="0" smtClean="0">
              <a:latin typeface="Times New Roman" panose="02020603050405020304" pitchFamily="18" charset="0"/>
              <a:cs typeface="Times New Roman" panose="02020603050405020304" pitchFamily="18" charset="0"/>
            </a:endParaRPr>
          </a:p>
          <a:p>
            <a:pPr marL="0" indent="0">
              <a:buNone/>
            </a:pPr>
            <a:r>
              <a:rPr lang="id-ID" dirty="0"/>
              <a:t> </a:t>
            </a:r>
            <a:r>
              <a:rPr lang="id-ID" dirty="0" smtClean="0"/>
              <a:t> </a:t>
            </a:r>
            <a:endParaRPr lang="id-ID" dirty="0"/>
          </a:p>
        </p:txBody>
      </p:sp>
    </p:spTree>
    <p:extLst>
      <p:ext uri="{BB962C8B-B14F-4D97-AF65-F5344CB8AC3E}">
        <p14:creationId xmlns:p14="http://schemas.microsoft.com/office/powerpoint/2010/main" val="322720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r>
              <a:rPr lang="id-ID" dirty="0"/>
              <a:t>2. HUKUM INTERNASIONAL, YAITU KESELURUHAN KAEDAH DAN AZAS/PRINSIP HUKUM YANG MENGATUR HUBUNGAN ATAU PERSOALAN YANG MELINTASI BATAS-BATAS NEGARA, ANTARA : NEGARA DENGAN NEGARA, NEGARA DENGAN SUBYEK HUKUM BUKAN NEGARA, DAN ANTARA SUBYEK HUKUM BUKAN NEGARA SATU DENGAN LAINNYA. </a:t>
            </a:r>
          </a:p>
          <a:p>
            <a:pPr marL="0" indent="0">
              <a:buNone/>
            </a:pPr>
            <a:endParaRPr lang="id-ID" dirty="0"/>
          </a:p>
        </p:txBody>
      </p:sp>
    </p:spTree>
    <p:extLst>
      <p:ext uri="{BB962C8B-B14F-4D97-AF65-F5344CB8AC3E}">
        <p14:creationId xmlns:p14="http://schemas.microsoft.com/office/powerpoint/2010/main" val="214243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Penulisan Kata Terima Kasih yang Benar Dipisah » Romeltea Onlin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3" name="AutoShape 4" descr="Penulisan Kata Terima Kasih yang Benar Dipisah » Romeltea Onlin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4" name="AutoShape 6" descr="Penulisan Kata Terima Kasih yang Benar Dipisah » Romeltea Onlin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5" name="Picture 4"/>
          <p:cNvPicPr>
            <a:picLocks noChangeAspect="1"/>
          </p:cNvPicPr>
          <p:nvPr/>
        </p:nvPicPr>
        <p:blipFill>
          <a:blip r:embed="rId2"/>
          <a:stretch>
            <a:fillRect/>
          </a:stretch>
        </p:blipFill>
        <p:spPr>
          <a:xfrm>
            <a:off x="0" y="7937"/>
            <a:ext cx="12192000" cy="6884275"/>
          </a:xfrm>
          <a:prstGeom prst="rect">
            <a:avLst/>
          </a:prstGeom>
        </p:spPr>
      </p:pic>
    </p:spTree>
    <p:extLst>
      <p:ext uri="{BB962C8B-B14F-4D97-AF65-F5344CB8AC3E}">
        <p14:creationId xmlns:p14="http://schemas.microsoft.com/office/powerpoint/2010/main" val="151684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6000" dirty="0" smtClean="0">
                <a:latin typeface="Times New Roman" panose="02020603050405020304" pitchFamily="18" charset="0"/>
                <a:cs typeface="Times New Roman" panose="02020603050405020304" pitchFamily="18" charset="0"/>
              </a:rPr>
              <a:t>Pengertian Negara</a:t>
            </a:r>
            <a:endParaRPr lang="id-ID"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AutoNum type="arabicPeriod"/>
            </a:pPr>
            <a:r>
              <a:rPr lang="id-ID" sz="2400" dirty="0" smtClean="0">
                <a:latin typeface="Times New Roman" panose="02020603050405020304" pitchFamily="18" charset="0"/>
                <a:cs typeface="Times New Roman" panose="02020603050405020304" pitchFamily="18" charset="0"/>
              </a:rPr>
              <a:t>Organisasi dalam suatu wilayah yang mempunyai kekuasaan tertinggi yang sah dan ditaati oleh rakyat</a:t>
            </a:r>
          </a:p>
          <a:p>
            <a:pPr>
              <a:buAutoNum type="arabicPeriod"/>
            </a:pPr>
            <a:r>
              <a:rPr lang="id-ID" sz="2400" dirty="0" smtClean="0">
                <a:latin typeface="Times New Roman" panose="02020603050405020304" pitchFamily="18" charset="0"/>
                <a:cs typeface="Times New Roman" panose="02020603050405020304" pitchFamily="18" charset="0"/>
              </a:rPr>
              <a:t>Kelompok sosial yang menduduki wilayah atau daerah tertentu yang diorganisasi di bawah lembaga politik dan pemerintah yang efektif, mempunyai kesatuan politik, berdaulat sehingga menentukan tujuan nasionalnya</a:t>
            </a:r>
          </a:p>
          <a:p>
            <a:pPr>
              <a:buAutoNum type="arabicPeriod"/>
            </a:pPr>
            <a:endParaRPr lang="id-ID" sz="2400" dirty="0">
              <a:latin typeface="Times New Roman" panose="02020603050405020304" pitchFamily="18" charset="0"/>
              <a:cs typeface="Times New Roman" panose="02020603050405020304" pitchFamily="18" charset="0"/>
            </a:endParaRPr>
          </a:p>
          <a:p>
            <a:pPr marL="0" indent="0">
              <a:buNone/>
            </a:pPr>
            <a:r>
              <a:rPr lang="id-ID" sz="2400" dirty="0" smtClean="0">
                <a:latin typeface="Times New Roman" panose="02020603050405020304" pitchFamily="18" charset="0"/>
                <a:cs typeface="Times New Roman" panose="02020603050405020304" pitchFamily="18" charset="0"/>
              </a:rPr>
              <a:t>(dalam KBBI)</a:t>
            </a:r>
            <a:endParaRPr lang="id-ID"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14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lnSpcReduction="10000"/>
          </a:bodyPr>
          <a:lstStyle/>
          <a:p>
            <a:pPr marL="0" indent="0">
              <a:buNone/>
            </a:pPr>
            <a:r>
              <a:rPr lang="id-ID" sz="2000" b="1" dirty="0" smtClean="0">
                <a:latin typeface="Times New Roman" panose="02020603050405020304" pitchFamily="18" charset="0"/>
                <a:cs typeface="Times New Roman" panose="02020603050405020304" pitchFamily="18" charset="0"/>
              </a:rPr>
              <a:t>Hugo Grotius </a:t>
            </a:r>
            <a:r>
              <a:rPr lang="id-ID" sz="2000" dirty="0" smtClean="0">
                <a:latin typeface="Times New Roman" panose="02020603050405020304" pitchFamily="18" charset="0"/>
                <a:cs typeface="Times New Roman" panose="02020603050405020304" pitchFamily="18" charset="0"/>
              </a:rPr>
              <a:t>: </a:t>
            </a:r>
          </a:p>
          <a:p>
            <a:pPr marL="0" indent="0">
              <a:buNone/>
            </a:pPr>
            <a:r>
              <a:rPr lang="id-ID" sz="2000" dirty="0" smtClean="0">
                <a:latin typeface="Times New Roman" panose="02020603050405020304" pitchFamily="18" charset="0"/>
                <a:cs typeface="Times New Roman" panose="02020603050405020304" pitchFamily="18" charset="0"/>
              </a:rPr>
              <a:t>“Negara merupakan ikatan-ikatan manusia yang insaf akan arti dan panggilan hukum kodrat”</a:t>
            </a:r>
          </a:p>
          <a:p>
            <a:pPr marL="0" indent="0">
              <a:buNone/>
            </a:pPr>
            <a:r>
              <a:rPr lang="id-ID" sz="2000" b="1" dirty="0" smtClean="0">
                <a:latin typeface="Times New Roman" panose="02020603050405020304" pitchFamily="18" charset="0"/>
                <a:cs typeface="Times New Roman" panose="02020603050405020304" pitchFamily="18" charset="0"/>
              </a:rPr>
              <a:t>Jean Bodin </a:t>
            </a:r>
            <a:r>
              <a:rPr lang="id-ID" sz="2000" dirty="0" smtClean="0">
                <a:latin typeface="Times New Roman" panose="02020603050405020304" pitchFamily="18" charset="0"/>
                <a:cs typeface="Times New Roman" panose="02020603050405020304" pitchFamily="18" charset="0"/>
              </a:rPr>
              <a:t>:</a:t>
            </a:r>
          </a:p>
          <a:p>
            <a:pPr marL="0" indent="0">
              <a:buNone/>
            </a:pPr>
            <a:r>
              <a:rPr lang="id-ID" sz="2000" dirty="0" smtClean="0">
                <a:latin typeface="Times New Roman" panose="02020603050405020304" pitchFamily="18" charset="0"/>
                <a:cs typeface="Times New Roman" panose="02020603050405020304" pitchFamily="18" charset="0"/>
              </a:rPr>
              <a:t>“ Negara adalah suatu persekutuan dari keuarga-keluarga dengan segala kepentingan yang dipimpin oleh akal dari suatu kekuasaan yang berdaulat “</a:t>
            </a:r>
          </a:p>
          <a:p>
            <a:pPr marL="0" indent="0">
              <a:buNone/>
            </a:pPr>
            <a:r>
              <a:rPr lang="id-ID" sz="2000" b="1" dirty="0" smtClean="0">
                <a:latin typeface="Times New Roman" panose="02020603050405020304" pitchFamily="18" charset="0"/>
                <a:cs typeface="Times New Roman" panose="02020603050405020304" pitchFamily="18" charset="0"/>
              </a:rPr>
              <a:t>Aristoteles :</a:t>
            </a:r>
          </a:p>
          <a:p>
            <a:pPr marL="0" indent="0">
              <a:buNone/>
            </a:pPr>
            <a:r>
              <a:rPr lang="id-ID" sz="2000" dirty="0" smtClean="0">
                <a:latin typeface="Times New Roman" panose="02020603050405020304" pitchFamily="18" charset="0"/>
                <a:cs typeface="Times New Roman" panose="02020603050405020304" pitchFamily="18" charset="0"/>
              </a:rPr>
              <a:t>“ Negara adalah perpaduan beberapa keluarga mencakupi beberapa desa, hingga pada akhirnya dapat berdiri sendiri sepenuhnya, dengan tujuan kesenangan dan kehormatan bersama”</a:t>
            </a:r>
          </a:p>
          <a:p>
            <a:pPr marL="0" indent="0">
              <a:buNone/>
            </a:pPr>
            <a:endParaRPr lang="id-ID" dirty="0"/>
          </a:p>
        </p:txBody>
      </p:sp>
    </p:spTree>
    <p:extLst>
      <p:ext uri="{BB962C8B-B14F-4D97-AF65-F5344CB8AC3E}">
        <p14:creationId xmlns:p14="http://schemas.microsoft.com/office/powerpoint/2010/main" val="192158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buNone/>
            </a:pPr>
            <a:r>
              <a:rPr lang="id-ID" sz="2000" b="1" dirty="0" smtClean="0">
                <a:latin typeface="Times New Roman" panose="02020603050405020304" pitchFamily="18" charset="0"/>
                <a:cs typeface="Times New Roman" panose="02020603050405020304" pitchFamily="18" charset="0"/>
              </a:rPr>
              <a:t>Ernest Renan :</a:t>
            </a:r>
          </a:p>
          <a:p>
            <a:pPr marL="0" indent="0">
              <a:buNone/>
            </a:pPr>
            <a:r>
              <a:rPr lang="id-ID" sz="2000" dirty="0" smtClean="0">
                <a:latin typeface="Times New Roman" panose="02020603050405020304" pitchFamily="18" charset="0"/>
                <a:cs typeface="Times New Roman" panose="02020603050405020304" pitchFamily="18" charset="0"/>
              </a:rPr>
              <a:t>“Negara adalah satu gerombolan yang mau bersatu, yang merasa dirinya brsatu”</a:t>
            </a:r>
          </a:p>
          <a:p>
            <a:pPr marL="0" indent="0">
              <a:buNone/>
            </a:pPr>
            <a:r>
              <a:rPr lang="id-ID" sz="2000" b="1" dirty="0" smtClean="0">
                <a:latin typeface="Times New Roman" panose="02020603050405020304" pitchFamily="18" charset="0"/>
                <a:cs typeface="Times New Roman" panose="02020603050405020304" pitchFamily="18" charset="0"/>
              </a:rPr>
              <a:t>Hans Kelsen </a:t>
            </a:r>
            <a:r>
              <a:rPr lang="id-ID" sz="2000" dirty="0" smtClean="0">
                <a:latin typeface="Times New Roman" panose="02020603050405020304" pitchFamily="18" charset="0"/>
                <a:cs typeface="Times New Roman" panose="02020603050405020304" pitchFamily="18" charset="0"/>
              </a:rPr>
              <a:t>:</a:t>
            </a:r>
          </a:p>
          <a:p>
            <a:pPr marL="0" indent="0">
              <a:buNone/>
            </a:pPr>
            <a:r>
              <a:rPr lang="id-ID" sz="2000" dirty="0" smtClean="0">
                <a:latin typeface="Times New Roman" panose="02020603050405020304" pitchFamily="18" charset="0"/>
                <a:cs typeface="Times New Roman" panose="02020603050405020304" pitchFamily="18" charset="0"/>
              </a:rPr>
              <a:t>“Negara adalah suatu susunan pergaulan hidup bersama degan cara paksa”</a:t>
            </a:r>
          </a:p>
          <a:p>
            <a:pPr marL="0" indent="0">
              <a:buNone/>
            </a:pPr>
            <a:r>
              <a:rPr lang="id-ID" sz="2000" b="1" dirty="0" smtClean="0">
                <a:latin typeface="Times New Roman" panose="02020603050405020304" pitchFamily="18" charset="0"/>
                <a:cs typeface="Times New Roman" panose="02020603050405020304" pitchFamily="18" charset="0"/>
              </a:rPr>
              <a:t>Konvensi Montevidio</a:t>
            </a:r>
            <a:r>
              <a:rPr lang="id-ID" sz="2000" dirty="0" smtClean="0">
                <a:latin typeface="Times New Roman" panose="02020603050405020304" pitchFamily="18" charset="0"/>
                <a:cs typeface="Times New Roman" panose="02020603050405020304" pitchFamily="18" charset="0"/>
              </a:rPr>
              <a:t> :</a:t>
            </a:r>
          </a:p>
          <a:p>
            <a:pPr marL="0" indent="0">
              <a:buNone/>
            </a:pPr>
            <a:r>
              <a:rPr lang="id-ID" sz="2000" dirty="0" smtClean="0">
                <a:latin typeface="Times New Roman" panose="02020603050405020304" pitchFamily="18" charset="0"/>
                <a:cs typeface="Times New Roman" panose="02020603050405020304" pitchFamily="18" charset="0"/>
              </a:rPr>
              <a:t>“ Negara adalah organisasi kesatuan ikatan masyarakat yang memiliki kekuasaan yang dibentuk oleh sesuatu bangsa tujuan mencapai cita-cita dan kepentingan bersama”</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532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endParaRPr lang="id-ID" sz="2000" b="1" dirty="0" smtClean="0">
              <a:latin typeface="Times New Roman" panose="02020603050405020304" pitchFamily="18" charset="0"/>
              <a:cs typeface="Times New Roman" panose="02020603050405020304" pitchFamily="18" charset="0"/>
            </a:endParaRPr>
          </a:p>
          <a:p>
            <a:pPr marL="0" indent="0">
              <a:buNone/>
            </a:pPr>
            <a:r>
              <a:rPr lang="id-ID" sz="2000" b="1" dirty="0" smtClean="0">
                <a:latin typeface="Times New Roman" panose="02020603050405020304" pitchFamily="18" charset="0"/>
                <a:cs typeface="Times New Roman" panose="02020603050405020304" pitchFamily="18" charset="0"/>
              </a:rPr>
              <a:t>Teori Individualisme :</a:t>
            </a:r>
          </a:p>
          <a:p>
            <a:pPr marL="0" indent="0">
              <a:buNone/>
            </a:pPr>
            <a:endParaRPr lang="id-ID" sz="2000" dirty="0" smtClean="0">
              <a:latin typeface="Times New Roman" panose="02020603050405020304" pitchFamily="18" charset="0"/>
              <a:cs typeface="Times New Roman" panose="02020603050405020304" pitchFamily="18" charset="0"/>
            </a:endParaRPr>
          </a:p>
          <a:p>
            <a:pPr marL="0" indent="0">
              <a:buNone/>
            </a:pPr>
            <a:r>
              <a:rPr lang="id-ID" sz="2000" dirty="0" smtClean="0">
                <a:latin typeface="Times New Roman" panose="02020603050405020304" pitchFamily="18" charset="0"/>
                <a:cs typeface="Times New Roman" panose="02020603050405020304" pitchFamily="18" charset="0"/>
              </a:rPr>
              <a:t>“Negara adalah suatu masyarakat hukum yang disusun dengan perjanjian”</a:t>
            </a:r>
          </a:p>
          <a:p>
            <a:pPr marL="0" indent="0">
              <a:buNone/>
            </a:pP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894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800" dirty="0" smtClean="0">
                <a:latin typeface="Times New Roman" panose="02020603050405020304" pitchFamily="18" charset="0"/>
                <a:cs typeface="Times New Roman" panose="02020603050405020304" pitchFamily="18" charset="0"/>
              </a:rPr>
              <a:t>Sejarah Terbentuknya Negara</a:t>
            </a:r>
            <a:endParaRPr lang="id-ID"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buAutoNum type="arabicPeriod"/>
            </a:pPr>
            <a:r>
              <a:rPr lang="id-ID" sz="3600" dirty="0" smtClean="0">
                <a:latin typeface="Times New Roman" panose="02020603050405020304" pitchFamily="18" charset="0"/>
                <a:cs typeface="Times New Roman" panose="02020603050405020304" pitchFamily="18" charset="0"/>
              </a:rPr>
              <a:t>Teori Ketuhanan ( Teokrasi)</a:t>
            </a:r>
          </a:p>
          <a:p>
            <a:pPr>
              <a:buAutoNum type="arabicPeriod"/>
            </a:pPr>
            <a:r>
              <a:rPr lang="id-ID" sz="3600" dirty="0" smtClean="0">
                <a:latin typeface="Times New Roman" panose="02020603050405020304" pitchFamily="18" charset="0"/>
                <a:cs typeface="Times New Roman" panose="02020603050405020304" pitchFamily="18" charset="0"/>
              </a:rPr>
              <a:t>Teori Perjanjian Masyarakat </a:t>
            </a:r>
          </a:p>
          <a:p>
            <a:pPr>
              <a:buAutoNum type="arabicPeriod"/>
            </a:pPr>
            <a:r>
              <a:rPr lang="id-ID" sz="3600" dirty="0" smtClean="0">
                <a:latin typeface="Times New Roman" panose="02020603050405020304" pitchFamily="18" charset="0"/>
                <a:cs typeface="Times New Roman" panose="02020603050405020304" pitchFamily="18" charset="0"/>
              </a:rPr>
              <a:t>Teori Kekuasaan</a:t>
            </a:r>
          </a:p>
          <a:p>
            <a:pPr>
              <a:buAutoNum type="arabicPeriod"/>
            </a:pPr>
            <a:r>
              <a:rPr lang="id-ID" sz="3600" dirty="0" smtClean="0">
                <a:latin typeface="Times New Roman" panose="02020603050405020304" pitchFamily="18" charset="0"/>
                <a:cs typeface="Times New Roman" panose="02020603050405020304" pitchFamily="18" charset="0"/>
              </a:rPr>
              <a:t>Teori Hukum Alam</a:t>
            </a:r>
          </a:p>
        </p:txBody>
      </p:sp>
    </p:spTree>
    <p:extLst>
      <p:ext uri="{BB962C8B-B14F-4D97-AF65-F5344CB8AC3E}">
        <p14:creationId xmlns:p14="http://schemas.microsoft.com/office/powerpoint/2010/main" val="2093642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800" dirty="0" smtClean="0">
                <a:latin typeface="Times New Roman" panose="02020603050405020304" pitchFamily="18" charset="0"/>
                <a:cs typeface="Times New Roman" panose="02020603050405020304" pitchFamily="18" charset="0"/>
              </a:rPr>
              <a:t>HUBUNGAN INTERNASIONAL</a:t>
            </a:r>
            <a:endParaRPr lang="id-ID"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4" y="2331076"/>
            <a:ext cx="8825659" cy="3688724"/>
          </a:xfrm>
        </p:spPr>
        <p:txBody>
          <a:bodyPr>
            <a:normAutofit/>
          </a:bodyPr>
          <a:lstStyle/>
          <a:p>
            <a:pPr marL="0" indent="0">
              <a:buNone/>
            </a:pPr>
            <a:endParaRPr lang="id-ID" dirty="0" smtClean="0">
              <a:latin typeface="Times New Roman" panose="02020603050405020304" pitchFamily="18" charset="0"/>
              <a:cs typeface="Times New Roman" panose="02020603050405020304" pitchFamily="18" charset="0"/>
            </a:endParaRPr>
          </a:p>
          <a:p>
            <a:pPr marL="0" indent="0">
              <a:lnSpc>
                <a:spcPct val="150000"/>
              </a:lnSpc>
              <a:buNone/>
            </a:pPr>
            <a:r>
              <a:rPr lang="id-ID" sz="2400" dirty="0" smtClean="0">
                <a:latin typeface="Times New Roman" panose="02020603050405020304" pitchFamily="18" charset="0"/>
                <a:cs typeface="Times New Roman" panose="02020603050405020304" pitchFamily="18" charset="0"/>
              </a:rPr>
              <a:t>MASYARAKAT </a:t>
            </a:r>
            <a:r>
              <a:rPr lang="id-ID" sz="2400" dirty="0">
                <a:latin typeface="Times New Roman" panose="02020603050405020304" pitchFamily="18" charset="0"/>
                <a:cs typeface="Times New Roman" panose="02020603050405020304" pitchFamily="18" charset="0"/>
              </a:rPr>
              <a:t>INTERNASIONAL DAN SISTEM HUKUM YANG BERLAKU. </a:t>
            </a:r>
            <a:r>
              <a:rPr lang="id-ID" sz="2400" dirty="0" smtClean="0">
                <a:latin typeface="Times New Roman" panose="02020603050405020304" pitchFamily="18" charset="0"/>
                <a:cs typeface="Times New Roman" panose="02020603050405020304" pitchFamily="18" charset="0"/>
              </a:rPr>
              <a:t> </a:t>
            </a:r>
            <a:r>
              <a:rPr lang="id-ID" sz="2400" dirty="0">
                <a:latin typeface="Times New Roman" panose="02020603050405020304" pitchFamily="18" charset="0"/>
                <a:cs typeface="Times New Roman" panose="02020603050405020304" pitchFamily="18" charset="0"/>
              </a:rPr>
              <a:t>MASYARAKAT INTERNASIONAL MERUPAKAN KEHIDUPAN BERSAMA DARI </a:t>
            </a:r>
            <a:r>
              <a:rPr lang="id-ID" sz="2400" dirty="0" smtClean="0">
                <a:latin typeface="Times New Roman" panose="02020603050405020304" pitchFamily="18" charset="0"/>
                <a:cs typeface="Times New Roman" panose="02020603050405020304" pitchFamily="18" charset="0"/>
              </a:rPr>
              <a:t>NEGARA-NEGARA </a:t>
            </a:r>
            <a:r>
              <a:rPr lang="id-ID" sz="2400" dirty="0">
                <a:latin typeface="Times New Roman" panose="02020603050405020304" pitchFamily="18" charset="0"/>
                <a:cs typeface="Times New Roman" panose="02020603050405020304" pitchFamily="18" charset="0"/>
              </a:rPr>
              <a:t>YANG MERDEKA (BERDAULAT) YANG PADA MASA SEKARANG BERJUMLAH 193 NEGARA</a:t>
            </a:r>
            <a:r>
              <a:rPr lang="id-ID"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4215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974650" y="2551984"/>
            <a:ext cx="8825659" cy="3416300"/>
          </a:xfrm>
        </p:spPr>
        <p:txBody>
          <a:bodyPr>
            <a:normAutofit fontScale="70000" lnSpcReduction="20000"/>
          </a:bodyPr>
          <a:lstStyle/>
          <a:p>
            <a:pPr marL="0" indent="0">
              <a:lnSpc>
                <a:spcPct val="150000"/>
              </a:lnSpc>
              <a:buNone/>
            </a:pPr>
            <a:r>
              <a:rPr lang="id-ID" sz="2400" dirty="0">
                <a:latin typeface="Times New Roman" panose="02020603050405020304" pitchFamily="18" charset="0"/>
                <a:cs typeface="Times New Roman" panose="02020603050405020304" pitchFamily="18" charset="0"/>
              </a:rPr>
              <a:t>BAHWA ADANYA 193 NEGARA BELUM BERARTI ADANYA SUATU MASYARAKAT INTERNASIONAL, HARUS DIPENUHI KRITERIA (UNSUR) LAIN YAITU : </a:t>
            </a:r>
            <a:endParaRPr lang="id-ID" sz="2400" dirty="0" smtClean="0">
              <a:latin typeface="Times New Roman" panose="02020603050405020304" pitchFamily="18" charset="0"/>
              <a:cs typeface="Times New Roman" panose="02020603050405020304" pitchFamily="18" charset="0"/>
            </a:endParaRPr>
          </a:p>
          <a:p>
            <a:pPr marL="514350" indent="-514350">
              <a:lnSpc>
                <a:spcPct val="150000"/>
              </a:lnSpc>
              <a:buAutoNum type="romanLcParenBoth"/>
            </a:pPr>
            <a:r>
              <a:rPr lang="id-ID" sz="2400" dirty="0" smtClean="0">
                <a:latin typeface="Times New Roman" panose="02020603050405020304" pitchFamily="18" charset="0"/>
                <a:cs typeface="Times New Roman" panose="02020603050405020304" pitchFamily="18" charset="0"/>
              </a:rPr>
              <a:t>ADANYA </a:t>
            </a:r>
            <a:r>
              <a:rPr lang="id-ID" sz="2400" dirty="0">
                <a:latin typeface="Times New Roman" panose="02020603050405020304" pitchFamily="18" charset="0"/>
                <a:cs typeface="Times New Roman" panose="02020603050405020304" pitchFamily="18" charset="0"/>
              </a:rPr>
              <a:t>HUBUNGAN YANG TETAP DAN TERUS MENERUS DI ANTARA ANGGOTA MASYARAKAT INTERNASIONAL TERSEBUT. </a:t>
            </a:r>
            <a:endParaRPr lang="id-ID" sz="2400" dirty="0" smtClean="0">
              <a:latin typeface="Times New Roman" panose="02020603050405020304" pitchFamily="18" charset="0"/>
              <a:cs typeface="Times New Roman" panose="02020603050405020304" pitchFamily="18" charset="0"/>
            </a:endParaRPr>
          </a:p>
          <a:p>
            <a:pPr marL="514350" indent="-514350">
              <a:lnSpc>
                <a:spcPct val="150000"/>
              </a:lnSpc>
              <a:buAutoNum type="romanLcParenBoth"/>
            </a:pPr>
            <a:r>
              <a:rPr lang="id-ID" sz="2400" dirty="0" smtClean="0">
                <a:latin typeface="Times New Roman" panose="02020603050405020304" pitchFamily="18" charset="0"/>
                <a:cs typeface="Times New Roman" panose="02020603050405020304" pitchFamily="18" charset="0"/>
              </a:rPr>
              <a:t>(</a:t>
            </a:r>
            <a:r>
              <a:rPr lang="id-ID" sz="2400" dirty="0">
                <a:latin typeface="Times New Roman" panose="02020603050405020304" pitchFamily="18" charset="0"/>
                <a:cs typeface="Times New Roman" panose="02020603050405020304" pitchFamily="18" charset="0"/>
              </a:rPr>
              <a:t>ii) UNTUK MENGATUR HUBUNGAN YANG TETAP DAN TERUS MENERUS TERSEBUT DIPERLUKAN ADANYA HUKUM, SUPAYA HUBUNGAN ANTARNEGARA BERLANGSUNG DENGAN TERTIB, AMAN, DAN DAMAI.</a:t>
            </a:r>
          </a:p>
        </p:txBody>
      </p:sp>
    </p:spTree>
    <p:extLst>
      <p:ext uri="{BB962C8B-B14F-4D97-AF65-F5344CB8AC3E}">
        <p14:creationId xmlns:p14="http://schemas.microsoft.com/office/powerpoint/2010/main" val="1710210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lnSpc>
                <a:spcPct val="150000"/>
              </a:lnSpc>
              <a:buNone/>
            </a:pPr>
            <a:r>
              <a:rPr lang="id-ID" sz="2800" dirty="0">
                <a:latin typeface="Times New Roman" panose="02020603050405020304" pitchFamily="18" charset="0"/>
                <a:cs typeface="Times New Roman" panose="02020603050405020304" pitchFamily="18" charset="0"/>
              </a:rPr>
              <a:t>ADANYA UNSUR PENGIKAT NON MATERIL PADA MASYARAKAT HUKUM INTERNASIONAL, YAITU ADANYA KESAMAAN DALAM AZAS-AZAS HUKUM.</a:t>
            </a:r>
          </a:p>
        </p:txBody>
      </p:sp>
    </p:spTree>
    <p:extLst>
      <p:ext uri="{BB962C8B-B14F-4D97-AF65-F5344CB8AC3E}">
        <p14:creationId xmlns:p14="http://schemas.microsoft.com/office/powerpoint/2010/main" val="39715161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57</TotalTime>
  <Words>489</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Times New Roman</vt:lpstr>
      <vt:lpstr>Wingdings 3</vt:lpstr>
      <vt:lpstr>Ion Boardroom</vt:lpstr>
      <vt:lpstr>Pengertian Negara, Sejarah Terbentuknya Negara Dan Hubungan Internasional</vt:lpstr>
      <vt:lpstr>Pengertian Negara</vt:lpstr>
      <vt:lpstr>PowerPoint Presentation</vt:lpstr>
      <vt:lpstr>PowerPoint Presentation</vt:lpstr>
      <vt:lpstr>PowerPoint Presentation</vt:lpstr>
      <vt:lpstr>Sejarah Terbentuknya Negara</vt:lpstr>
      <vt:lpstr>HUBUNGAN INTERNASIONAL</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Negara, Sejarah Terbentuknya Negara Dan Hubungan Internasional</dc:title>
  <dc:creator>ASUS</dc:creator>
  <cp:lastModifiedBy>ASUS</cp:lastModifiedBy>
  <cp:revision>6</cp:revision>
  <dcterms:created xsi:type="dcterms:W3CDTF">2021-09-09T23:16:12Z</dcterms:created>
  <dcterms:modified xsi:type="dcterms:W3CDTF">2021-09-10T00:13:47Z</dcterms:modified>
</cp:coreProperties>
</file>