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1F43B1F1-FAC1-4C95-BC8D-8BE68184EF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39A62C79-4CCC-4903-823F-2DFF4F08A7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d-ID"/>
              <a:t>Klik untuk mengedit gaya subjudul Master</a:t>
            </a:r>
            <a:endParaRPr lang="en-US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AE69490D-76E0-437B-BBE3-F0A32C106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F4D66-8EAA-4B13-8877-E16DEE6E5760}" type="datetimeFigureOut">
              <a:rPr lang="en-US" smtClean="0"/>
              <a:t>09-Mar-23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04BE0709-98C8-4534-BC00-B3B64C8B0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EFEDC140-C334-4226-AD40-D730B61DD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2C10-3C03-4F97-999D-3B560E244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58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77AD1E3F-6E02-4516-B3E4-AADDCE52E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Tampungan Teks Vertikal 2">
            <a:extLst>
              <a:ext uri="{FF2B5EF4-FFF2-40B4-BE49-F238E27FC236}">
                <a16:creationId xmlns:a16="http://schemas.microsoft.com/office/drawing/2014/main" id="{98813747-C421-4A89-84AD-2D89F8F342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C9C7DD00-FFC0-420B-9583-3FD170475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F4D66-8EAA-4B13-8877-E16DEE6E5760}" type="datetimeFigureOut">
              <a:rPr lang="en-US" smtClean="0"/>
              <a:t>09-Mar-23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86910D6F-554D-408C-B3FD-0173C6CD8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9136524F-176C-4285-88EE-2216FE82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2C10-3C03-4F97-999D-3B560E244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40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Vertikal 1">
            <a:extLst>
              <a:ext uri="{FF2B5EF4-FFF2-40B4-BE49-F238E27FC236}">
                <a16:creationId xmlns:a16="http://schemas.microsoft.com/office/drawing/2014/main" id="{9798688E-17B7-46B3-9CDE-934B62BF20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Tampungan Teks Vertikal 2">
            <a:extLst>
              <a:ext uri="{FF2B5EF4-FFF2-40B4-BE49-F238E27FC236}">
                <a16:creationId xmlns:a16="http://schemas.microsoft.com/office/drawing/2014/main" id="{C54BDB55-20F3-412E-8565-AAD9B3DBCD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14FFA17D-2321-4071-8BE4-4A363B9D0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F4D66-8EAA-4B13-8877-E16DEE6E5760}" type="datetimeFigureOut">
              <a:rPr lang="en-US" smtClean="0"/>
              <a:t>09-Mar-23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7ED3558D-B51B-428B-94D4-B8C06F7F5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92DBD7F4-F8D0-4490-91DB-BBCC6C592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2C10-3C03-4F97-999D-3B560E244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90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4EAA25DB-BDF6-46F6-B133-CCEAE3754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1866F445-810F-44DC-B0A9-A0593536A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986E6F6A-1BFD-4CA3-AB27-C4AE90026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F4D66-8EAA-4B13-8877-E16DEE6E5760}" type="datetimeFigureOut">
              <a:rPr lang="en-US" smtClean="0"/>
              <a:t>09-Mar-23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59492A5A-036B-43A6-9E53-F5CAE4B9F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5C34AA7C-7B97-4A62-AC88-4789ACEA6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2C10-3C03-4F97-999D-3B560E244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059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73511180-82CD-41BD-AA78-8EAA89FC7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A1FD987D-762A-40D9-8A3D-E05E2ACC74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7B6F897C-E8DF-4AA0-81F3-3330A9056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F4D66-8EAA-4B13-8877-E16DEE6E5760}" type="datetimeFigureOut">
              <a:rPr lang="en-US" smtClean="0"/>
              <a:t>09-Mar-23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90318D25-C640-48D9-8058-5FD23CF5C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DA234BFA-6A86-4861-8868-755760FA2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2C10-3C03-4F97-999D-3B560E244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210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9737DF0B-4E80-40DF-B10E-8D664EA5C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73A1DCA8-0C81-4D61-ACA8-6C45020414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/>
          </a:p>
        </p:txBody>
      </p:sp>
      <p:sp>
        <p:nvSpPr>
          <p:cNvPr id="4" name="Tampungan Konten 3">
            <a:extLst>
              <a:ext uri="{FF2B5EF4-FFF2-40B4-BE49-F238E27FC236}">
                <a16:creationId xmlns:a16="http://schemas.microsoft.com/office/drawing/2014/main" id="{4BAF799C-27E5-4946-8A73-70865E3BAB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/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CEC832C5-9326-4BC9-AAA1-93D1C169E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F4D66-8EAA-4B13-8877-E16DEE6E5760}" type="datetimeFigureOut">
              <a:rPr lang="en-US" smtClean="0"/>
              <a:t>09-Mar-23</a:t>
            </a:fld>
            <a:endParaRPr lang="en-US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1B3AB08E-C32A-48AE-BE88-C8E482DD8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C0556643-5130-4CB4-9923-D600B7376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2C10-3C03-4F97-999D-3B560E244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014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4ABB3C5A-3A15-4447-8A78-2F1B2FD06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30546A19-32E1-4D17-996D-980B893D12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ampungan Konten 3">
            <a:extLst>
              <a:ext uri="{FF2B5EF4-FFF2-40B4-BE49-F238E27FC236}">
                <a16:creationId xmlns:a16="http://schemas.microsoft.com/office/drawing/2014/main" id="{316BF469-B1C5-4984-9585-39E19E28BF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/>
          </a:p>
        </p:txBody>
      </p:sp>
      <p:sp>
        <p:nvSpPr>
          <p:cNvPr id="5" name="Tampungan Teks 4">
            <a:extLst>
              <a:ext uri="{FF2B5EF4-FFF2-40B4-BE49-F238E27FC236}">
                <a16:creationId xmlns:a16="http://schemas.microsoft.com/office/drawing/2014/main" id="{6B92839A-8018-4845-BD72-CA8243E196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6" name="Tampungan Konten 5">
            <a:extLst>
              <a:ext uri="{FF2B5EF4-FFF2-40B4-BE49-F238E27FC236}">
                <a16:creationId xmlns:a16="http://schemas.microsoft.com/office/drawing/2014/main" id="{9C3427C8-29CE-47C0-B506-7750CB7984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/>
          </a:p>
        </p:txBody>
      </p:sp>
      <p:sp>
        <p:nvSpPr>
          <p:cNvPr id="7" name="Tampungan Tanggal 6">
            <a:extLst>
              <a:ext uri="{FF2B5EF4-FFF2-40B4-BE49-F238E27FC236}">
                <a16:creationId xmlns:a16="http://schemas.microsoft.com/office/drawing/2014/main" id="{2BB4C15C-ADE5-4691-861F-524A71394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F4D66-8EAA-4B13-8877-E16DEE6E5760}" type="datetimeFigureOut">
              <a:rPr lang="en-US" smtClean="0"/>
              <a:t>09-Mar-23</a:t>
            </a:fld>
            <a:endParaRPr lang="en-US"/>
          </a:p>
        </p:txBody>
      </p:sp>
      <p:sp>
        <p:nvSpPr>
          <p:cNvPr id="8" name="Tampungan Kaki 7">
            <a:extLst>
              <a:ext uri="{FF2B5EF4-FFF2-40B4-BE49-F238E27FC236}">
                <a16:creationId xmlns:a16="http://schemas.microsoft.com/office/drawing/2014/main" id="{E26A5625-D21C-4B21-8063-56F7436D9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ampungan Nomor Slide 8">
            <a:extLst>
              <a:ext uri="{FF2B5EF4-FFF2-40B4-BE49-F238E27FC236}">
                <a16:creationId xmlns:a16="http://schemas.microsoft.com/office/drawing/2014/main" id="{C66EEF9C-6CEB-4379-94A3-34314FEA4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2C10-3C03-4F97-999D-3B560E244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180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E6D32DD7-8D7B-4173-B8F3-D034B1587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Tampungan Tanggal 2">
            <a:extLst>
              <a:ext uri="{FF2B5EF4-FFF2-40B4-BE49-F238E27FC236}">
                <a16:creationId xmlns:a16="http://schemas.microsoft.com/office/drawing/2014/main" id="{DC6B970B-A5FD-4E63-A83C-13B456F69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F4D66-8EAA-4B13-8877-E16DEE6E5760}" type="datetimeFigureOut">
              <a:rPr lang="en-US" smtClean="0"/>
              <a:t>09-Mar-23</a:t>
            </a:fld>
            <a:endParaRPr lang="en-US"/>
          </a:p>
        </p:txBody>
      </p:sp>
      <p:sp>
        <p:nvSpPr>
          <p:cNvPr id="4" name="Tampungan Kaki 3">
            <a:extLst>
              <a:ext uri="{FF2B5EF4-FFF2-40B4-BE49-F238E27FC236}">
                <a16:creationId xmlns:a16="http://schemas.microsoft.com/office/drawing/2014/main" id="{5F3F5679-AA3B-4E6C-A44C-9686C062C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ampungan Nomor Slide 4">
            <a:extLst>
              <a:ext uri="{FF2B5EF4-FFF2-40B4-BE49-F238E27FC236}">
                <a16:creationId xmlns:a16="http://schemas.microsoft.com/office/drawing/2014/main" id="{588094DA-81A7-4E87-8506-5CE061F68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2C10-3C03-4F97-999D-3B560E244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509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Tanggal 1">
            <a:extLst>
              <a:ext uri="{FF2B5EF4-FFF2-40B4-BE49-F238E27FC236}">
                <a16:creationId xmlns:a16="http://schemas.microsoft.com/office/drawing/2014/main" id="{CF81DA8A-5666-4A64-8B9A-0DC95FDA0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F4D66-8EAA-4B13-8877-E16DEE6E5760}" type="datetimeFigureOut">
              <a:rPr lang="en-US" smtClean="0"/>
              <a:t>09-Mar-23</a:t>
            </a:fld>
            <a:endParaRPr lang="en-US"/>
          </a:p>
        </p:txBody>
      </p:sp>
      <p:sp>
        <p:nvSpPr>
          <p:cNvPr id="3" name="Tampungan Kaki 2">
            <a:extLst>
              <a:ext uri="{FF2B5EF4-FFF2-40B4-BE49-F238E27FC236}">
                <a16:creationId xmlns:a16="http://schemas.microsoft.com/office/drawing/2014/main" id="{F11BE0A7-22AA-4DCB-8290-9BB2352AA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ampungan Nomor Slide 3">
            <a:extLst>
              <a:ext uri="{FF2B5EF4-FFF2-40B4-BE49-F238E27FC236}">
                <a16:creationId xmlns:a16="http://schemas.microsoft.com/office/drawing/2014/main" id="{51917E3B-A33A-4C15-9B6F-57AA4F814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2C10-3C03-4F97-999D-3B560E244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942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9126E35B-9E64-4450-88C7-8309B4F49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1CCA351C-A3FA-4A40-A90E-902980E5D8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/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611ADFD6-2F94-49A2-9A8F-1F15E6DD8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61D742A2-A7B5-4D4D-8EA3-E87F76CD1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F4D66-8EAA-4B13-8877-E16DEE6E5760}" type="datetimeFigureOut">
              <a:rPr lang="en-US" smtClean="0"/>
              <a:t>09-Mar-23</a:t>
            </a:fld>
            <a:endParaRPr lang="en-US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DBF3A808-CB74-4444-AF9C-016355DC8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985A15C8-8A44-401F-A811-64B27BE67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2C10-3C03-4F97-999D-3B560E244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556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CAFB9CDF-7635-4827-897E-70458ADEE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Tampungan Gambar 2">
            <a:extLst>
              <a:ext uri="{FF2B5EF4-FFF2-40B4-BE49-F238E27FC236}">
                <a16:creationId xmlns:a16="http://schemas.microsoft.com/office/drawing/2014/main" id="{ADC0025A-6077-4864-B1D4-1962FF706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FA297C58-81B7-4A00-9241-5B2C52E918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1F854FC4-036C-4487-8222-3670869F7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F4D66-8EAA-4B13-8877-E16DEE6E5760}" type="datetimeFigureOut">
              <a:rPr lang="en-US" smtClean="0"/>
              <a:t>09-Mar-23</a:t>
            </a:fld>
            <a:endParaRPr lang="en-US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21E6F958-8EBF-4D4B-8364-3A505ADBA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52A17986-BE2C-40BB-B971-D23FE0B15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2C10-3C03-4F97-999D-3B560E244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522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Judul 1">
            <a:extLst>
              <a:ext uri="{FF2B5EF4-FFF2-40B4-BE49-F238E27FC236}">
                <a16:creationId xmlns:a16="http://schemas.microsoft.com/office/drawing/2014/main" id="{CF71F1EC-37E3-402A-892F-3CD1CF87F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7A5A1FFD-86C5-495F-960D-97CC08C9CD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DCDDFD3E-CD15-46E3-A30C-322071682D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F4D66-8EAA-4B13-8877-E16DEE6E5760}" type="datetimeFigureOut">
              <a:rPr lang="en-US" smtClean="0"/>
              <a:t>09-Mar-23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96910AB8-A296-49A0-9BBB-85154B25A7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6585B378-996D-4B26-9699-F9275C9698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D2C10-3C03-4F97-999D-3B560E244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393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840D9622-BF27-4B5F-B6E6-B07FDC7773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err="1"/>
              <a:t>Sruktur</a:t>
            </a:r>
            <a:r>
              <a:rPr lang="id-ID" dirty="0"/>
              <a:t> Sistem Politik</a:t>
            </a:r>
            <a:endParaRPr lang="en-US" dirty="0"/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7ECB9CE9-359D-4115-BFF2-1BF122F656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888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73C226B9-E578-4150-A0FD-69E1C37ED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Politik Informal</a:t>
            </a:r>
            <a:endParaRPr lang="en-US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9C490D0A-20D9-4231-A960-B55846759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id-ID" dirty="0"/>
              <a:t>LSM (Lembaga Swadaya Masyarakat)</a:t>
            </a:r>
          </a:p>
          <a:p>
            <a:pPr lvl="1"/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Kalangan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LSM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atau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sering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juga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disebut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sebagai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NGO/CSO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telah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menjadi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salah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satu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kekuatan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diperhitungkan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pada era reformasi. </a:t>
            </a:r>
            <a:endParaRPr lang="id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Pada masa Orde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Baru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LSM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telah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menjadi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salah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satu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kekuatan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sosial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penting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melakukan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kritik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terhadap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pemerintah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ketika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kekuatan-kekuatan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lain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masyarakat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diam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sebagai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akibat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represi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pemerintahan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Orde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Baru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secara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brutal</a:t>
            </a:r>
            <a:r>
              <a:rPr lang="id-ID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lvl="1"/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Pada era reformasi, LSM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semakin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mengakar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masyarakat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perhatian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beragam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Beberapa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di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antaranya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menaruh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perhatian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di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bidang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demokrasi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globalisasi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good governance,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pemberdayaan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konsumen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media,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pertanian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isu-isu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lingkungan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hidup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korupsi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pemberdayaan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perempuan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penyelamatan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hewan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penegakan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hukum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dan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sebagainya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id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Mereka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terlibat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aktif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memengaruhi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kebijakan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publik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Mereka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terlibat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lobi-lobi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politik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di DPR dan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pemerintah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agar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kepentingan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mereka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dilindungi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tujuan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tujuan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mereka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tercapai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melalui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politik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lvl="1"/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Kekuatan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politik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LSM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menjadi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signifikan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tatkala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mereka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mempunyai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jaringan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internasional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Biasanya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mereka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dibiayai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oleh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lembaga-lembaga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donor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internasional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bahkan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banyak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juga yang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mampu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menggalang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opini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publik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di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tingkat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lokal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nasional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dan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internasional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63140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9F117A87-E1C0-49D5-AF81-362B62123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Pengertian</a:t>
            </a:r>
            <a:endParaRPr lang="en-US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6D814753-8ED6-4BBE-9355-7434EC6575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200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Struktur</a:t>
            </a:r>
            <a:r>
              <a:rPr lang="en-US" sz="3200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politik</a:t>
            </a:r>
            <a:r>
              <a:rPr lang="en-US" sz="3200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berasal</a:t>
            </a:r>
            <a:r>
              <a:rPr lang="en-US" sz="3200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dari</a:t>
            </a:r>
            <a:r>
              <a:rPr lang="en-US" sz="3200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dua</a:t>
            </a:r>
            <a:r>
              <a:rPr lang="en-US" sz="3200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kata, </a:t>
            </a:r>
            <a:r>
              <a:rPr lang="en-US" sz="3200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yaitu</a:t>
            </a:r>
            <a:r>
              <a:rPr lang="en-US" sz="3200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struktur</a:t>
            </a:r>
            <a:r>
              <a:rPr lang="en-US" sz="3200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dan </a:t>
            </a:r>
            <a:r>
              <a:rPr lang="en-US" sz="3200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politik</a:t>
            </a:r>
            <a:r>
              <a:rPr lang="en-US" sz="3200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.</a:t>
            </a:r>
            <a:endParaRPr lang="id-ID" sz="3200" dirty="0">
              <a:effectLst/>
              <a:latin typeface="Calibri" panose="020F050202020403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lvl="1"/>
            <a:r>
              <a:rPr lang="en-US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Struktur</a:t>
            </a:r>
            <a:r>
              <a:rPr lang="en-US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berarti</a:t>
            </a:r>
            <a:r>
              <a:rPr lang="en-US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badan </a:t>
            </a:r>
            <a:r>
              <a:rPr lang="en-US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organisasi</a:t>
            </a:r>
            <a:endParaRPr lang="id-ID" dirty="0">
              <a:latin typeface="Calibri" panose="020F050202020403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lvl="1"/>
            <a:r>
              <a:rPr lang="en-US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sedangkan</a:t>
            </a:r>
            <a:r>
              <a:rPr lang="en-US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politik</a:t>
            </a:r>
            <a:r>
              <a:rPr lang="en-US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berarti</a:t>
            </a:r>
            <a:r>
              <a:rPr lang="en-US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urusan</a:t>
            </a:r>
            <a:r>
              <a:rPr lang="en-US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negara</a:t>
            </a:r>
            <a:endParaRPr lang="id-ID" dirty="0">
              <a:effectLst/>
              <a:latin typeface="Calibri" panose="020F050202020403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lvl="1"/>
            <a:r>
              <a:rPr lang="en-US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Jadi, </a:t>
            </a:r>
            <a:r>
              <a:rPr lang="en-US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etimologis</a:t>
            </a:r>
            <a:r>
              <a:rPr lang="en-US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struktur</a:t>
            </a:r>
            <a:r>
              <a:rPr lang="en-US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politik</a:t>
            </a:r>
            <a:r>
              <a:rPr lang="en-US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berarti</a:t>
            </a:r>
            <a:r>
              <a:rPr lang="en-US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badan </a:t>
            </a:r>
            <a:r>
              <a:rPr lang="en-US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organisasi</a:t>
            </a:r>
            <a:r>
              <a:rPr lang="en-US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berkenaan</a:t>
            </a:r>
            <a:r>
              <a:rPr lang="en-US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urusan</a:t>
            </a:r>
            <a:r>
              <a:rPr lang="en-US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negara. </a:t>
            </a:r>
            <a:endParaRPr lang="id-ID" dirty="0">
              <a:effectLst/>
              <a:latin typeface="Calibri" panose="020F050202020403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en-US" sz="3200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Struktur</a:t>
            </a:r>
            <a:r>
              <a:rPr lang="en-US" sz="3200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politik</a:t>
            </a:r>
            <a:r>
              <a:rPr lang="en-US" sz="3200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adalah</a:t>
            </a:r>
            <a:r>
              <a:rPr lang="en-US" sz="3200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alokasi</a:t>
            </a:r>
            <a:r>
              <a:rPr lang="en-US" sz="3200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nilai-nilai</a:t>
            </a:r>
            <a:r>
              <a:rPr lang="en-US" sz="3200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bersifat</a:t>
            </a:r>
            <a:r>
              <a:rPr lang="en-US" sz="3200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otoritatif</a:t>
            </a:r>
            <a:r>
              <a:rPr lang="en-US" sz="3200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dipengaruhi</a:t>
            </a:r>
            <a:r>
              <a:rPr lang="en-US" sz="3200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oleh </a:t>
            </a:r>
            <a:r>
              <a:rPr lang="en-US" sz="3200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distribusi</a:t>
            </a:r>
            <a:r>
              <a:rPr lang="en-US" sz="3200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serta</a:t>
            </a:r>
            <a:r>
              <a:rPr lang="en-US" sz="3200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penggunaan</a:t>
            </a:r>
            <a:r>
              <a:rPr lang="en-US" sz="3200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kekuasaan</a:t>
            </a:r>
            <a:r>
              <a:rPr lang="en-US" sz="3200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.</a:t>
            </a:r>
            <a:endParaRPr lang="id-ID" sz="3200" dirty="0">
              <a:effectLst/>
              <a:latin typeface="Calibri" panose="020F050202020403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en-US" sz="3200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Struktur</a:t>
            </a:r>
            <a:r>
              <a:rPr lang="en-US" sz="3200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politik</a:t>
            </a:r>
            <a:r>
              <a:rPr lang="en-US" sz="3200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meliputi</a:t>
            </a:r>
            <a:r>
              <a:rPr lang="en-US" sz="3200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struktur</a:t>
            </a:r>
            <a:r>
              <a:rPr lang="en-US" sz="3200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hubungan</a:t>
            </a:r>
            <a:r>
              <a:rPr lang="en-US" sz="3200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antarmanusia</a:t>
            </a:r>
            <a:r>
              <a:rPr lang="en-US" sz="3200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dan </a:t>
            </a:r>
            <a:r>
              <a:rPr lang="en-US" sz="3200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struktur</a:t>
            </a:r>
            <a:r>
              <a:rPr lang="en-US" sz="3200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hubungan</a:t>
            </a:r>
            <a:r>
              <a:rPr lang="en-US" sz="3200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antara</a:t>
            </a:r>
            <a:r>
              <a:rPr lang="en-US" sz="3200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manusia</a:t>
            </a:r>
            <a:r>
              <a:rPr lang="en-US" sz="3200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dan </a:t>
            </a:r>
            <a:r>
              <a:rPr lang="en-US" sz="3200" dirty="0" err="1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pemerintah</a:t>
            </a:r>
            <a:r>
              <a:rPr lang="en-US" sz="3200" dirty="0">
                <a:effectLst/>
                <a:latin typeface="Calibri" panose="020F05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.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58640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D3329419-9A37-4FFC-B493-DB2383380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Fungsi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d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Struktur Politik</a:t>
            </a:r>
            <a:endParaRPr lang="en-US" sz="8800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74B35E19-2703-4BAD-9D14-5CEA64155E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Fungsi </a:t>
            </a:r>
            <a:r>
              <a:rPr lang="en-US" sz="4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Suprastruktur</a:t>
            </a:r>
            <a: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id-ID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Rule Making (</a:t>
            </a:r>
            <a:r>
              <a:rPr lang="en-US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membuat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undang-undang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</a:t>
            </a:r>
            <a:endParaRPr lang="id-ID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</a:t>
            </a:r>
            <a:r>
              <a:rPr lang="id-ID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 Application (</a:t>
            </a:r>
            <a:r>
              <a:rPr lang="en-US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melaksanakan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undang-undang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 </a:t>
            </a:r>
            <a:endParaRPr lang="id-ID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Rule Adjudication (</a:t>
            </a:r>
            <a:r>
              <a:rPr lang="en-US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mengadili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pelaksanaan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badan yang </a:t>
            </a:r>
            <a:r>
              <a:rPr lang="en-US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memiliki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fungsi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id-ID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endParaRPr lang="id-ID" sz="5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613336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9E370560-519E-410C-A9A2-B68D025D4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Fungsi </a:t>
            </a:r>
            <a:r>
              <a:rPr lang="en-US" sz="4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Infrastruktur</a:t>
            </a:r>
            <a: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Politik</a:t>
            </a:r>
            <a:endParaRPr lang="en-US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D72CDF57-286F-4D04-9133-1CE74E644F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marR="0" lvl="0" indent="-342900" algn="just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Pendidikan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politik</a:t>
            </a:r>
            <a:endParaRPr lang="id-ID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07000"/>
              </a:lnSpc>
              <a:spcBef>
                <a:spcPts val="0"/>
              </a:spcBef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agar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rakyat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bermaksimal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politiknya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Artikulasi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kepentingan</a:t>
            </a:r>
            <a:endParaRPr lang="id-ID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07000"/>
              </a:lnSpc>
              <a:spcBef>
                <a:spcPts val="0"/>
              </a:spcBef>
            </a:pP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lembaga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berfungsi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menyampai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Lembaga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adalah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meliputi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antara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lain, LSM,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Ormas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OKP.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Agregasi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kepentingan</a:t>
            </a:r>
            <a:endParaRPr lang="id-ID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07000"/>
              </a:lnSpc>
              <a:spcBef>
                <a:spcPts val="0"/>
              </a:spcBef>
            </a:pP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lembaga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berfungsi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memadukan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aspirasi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rakyat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disampaikan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oleh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lembaga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seperti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LSM,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Ormas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OKP Lembaga yang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memiliki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fungsi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adalah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lembaga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partai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politik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Rekrutmen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politik</a:t>
            </a:r>
            <a:endParaRPr lang="id-ID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07000"/>
              </a:lnSpc>
              <a:spcBef>
                <a:spcPts val="0"/>
              </a:spcBef>
            </a:pP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lembaga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berfung</a:t>
            </a:r>
            <a:r>
              <a:rPr lang="id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melakukan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pemilihan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pemimpin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atau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calon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pemimpin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bagi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masyarakat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arenR"/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Komunikasi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politik</a:t>
            </a:r>
            <a:endParaRPr lang="id-ID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kegiatan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berguna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menghubungkan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pikiran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politik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hidup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masyarakat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baik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pikiran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intragolongan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institut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asosiasi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maupun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sektor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kehidupan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politik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masyarakat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sektor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pemerintahan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29367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A1D50B72-B4E6-4730-8202-B18A9D9A2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Struktur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Politik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Forma</a:t>
            </a:r>
            <a:r>
              <a:rPr lang="id-ID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</a:t>
            </a:r>
            <a:endParaRPr lang="en-US" sz="7200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28855539-B370-44A6-9FD5-CF25C4BFDB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politik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struktur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dibedakan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atas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kekuasaan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eksekutif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legislatif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dan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yudikatif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id-ID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perkembangannya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negara-negara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demokrasi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modern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cenderung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menggunakan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asas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pembagian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kekuasaan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dibandingkan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menggunakan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asas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pemisahan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kekuasaan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murni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sebagaimana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diajarkan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oleh John Locke (1632-1704) dan Montesquieu (1689-1755). </a:t>
            </a:r>
            <a:endParaRPr lang="id-ID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id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Trias </a:t>
            </a:r>
            <a:r>
              <a:rPr lang="id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Politica</a:t>
            </a:r>
            <a:r>
              <a:rPr lang="id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lvl="1"/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Kekuasaan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legislatif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merupakan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kekuasaan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membuat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undang-undang</a:t>
            </a:r>
            <a:endParaRPr lang="id-ID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kekuasaan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eksekutif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melaksanakan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undang-undang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dan </a:t>
            </a:r>
            <a:endParaRPr lang="id-ID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kekuasaan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yudikatif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merupakan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kekuasaan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mempunyai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kewenangan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mengadili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pelanggaran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undang-undang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id-ID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kekuasaan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negara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dibagi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seimbang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adanya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checks and balances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447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28A298E5-3C74-4084-924F-FD3CE369F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Lembaga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Legislatif</a:t>
            </a:r>
            <a:endParaRPr lang="en-US" sz="8000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49A2D947-7673-411A-912E-2682FC6AA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Pada masa Orde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Baru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lembaga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legislatif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sering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dianggap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sebagai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lembaga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tugasnya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hanya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mengesahkan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kebijakan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kebijakan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dikeluarkan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oleh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lembaga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eksekutif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id-ID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Reformasi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membawa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banyak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perubahan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terhadap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Lembaga legislative</a:t>
            </a:r>
            <a:r>
              <a:rPr lang="id-ID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yakni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DPR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memiliki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fungsi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legislasi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fungsi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anggaran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dan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fungsi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pengawasan</a:t>
            </a:r>
            <a:endParaRPr lang="id-ID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Selain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DPR,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konstitusi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juga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mensyaratkan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adanya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Dewan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Perwakilan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Daerah (DPD). </a:t>
            </a:r>
            <a:endParaRPr lang="id-ID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id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Namun saat ini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legislatif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cenderung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mementingkan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kepentingan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pribadi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partai-partai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politik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diwakilinya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dibandingkan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memperjuangkan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kepentingan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rakyat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id-ID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70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F1F21E34-BCD3-4A87-AC61-86351B563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Lembaga Eksekutif: </a:t>
            </a:r>
            <a:r>
              <a:rPr lang="en-US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Pemerintahan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Birokrasi</a:t>
            </a:r>
            <a:endParaRPr lang="en-US" sz="7200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A98B1883-256E-4D16-967A-3B2FC79C7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effectLst/>
              </a:rPr>
              <a:t>Lembaga </a:t>
            </a:r>
            <a:r>
              <a:rPr lang="en-US" dirty="0" err="1">
                <a:effectLst/>
              </a:rPr>
              <a:t>eksekutif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merupakan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suatu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lembaga</a:t>
            </a:r>
            <a:r>
              <a:rPr lang="en-US" dirty="0">
                <a:effectLst/>
              </a:rPr>
              <a:t> yang </a:t>
            </a:r>
            <a:r>
              <a:rPr lang="en-US" dirty="0" err="1">
                <a:effectLst/>
              </a:rPr>
              <a:t>diberi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kekuasaan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untuk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melaksanakan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undang-undang</a:t>
            </a:r>
            <a:r>
              <a:rPr lang="en-US" dirty="0">
                <a:effectLst/>
              </a:rPr>
              <a:t>. </a:t>
            </a:r>
            <a:endParaRPr lang="id-ID" dirty="0">
              <a:effectLst/>
            </a:endParaRPr>
          </a:p>
          <a:p>
            <a:r>
              <a:rPr lang="en-US" dirty="0">
                <a:effectLst/>
              </a:rPr>
              <a:t>Lembaga </a:t>
            </a:r>
            <a:r>
              <a:rPr lang="en-US" dirty="0" err="1">
                <a:effectLst/>
              </a:rPr>
              <a:t>eksekutif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terdiri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dari</a:t>
            </a:r>
            <a:r>
              <a:rPr lang="en-US" dirty="0">
                <a:effectLst/>
              </a:rPr>
              <a:t>: </a:t>
            </a:r>
            <a:endParaRPr lang="id-ID" dirty="0">
              <a:effectLst/>
            </a:endParaRPr>
          </a:p>
          <a:p>
            <a:pPr lvl="1"/>
            <a:r>
              <a:rPr lang="en-US" dirty="0" err="1">
                <a:effectLst/>
              </a:rPr>
              <a:t>Presiden</a:t>
            </a:r>
            <a:r>
              <a:rPr lang="en-US" dirty="0">
                <a:effectLst/>
              </a:rPr>
              <a:t> </a:t>
            </a:r>
            <a:r>
              <a:rPr lang="id-ID" dirty="0">
                <a:effectLst/>
              </a:rPr>
              <a:t>dan </a:t>
            </a:r>
            <a:r>
              <a:rPr lang="en-US" dirty="0">
                <a:effectLst/>
              </a:rPr>
              <a:t>Wakil </a:t>
            </a:r>
            <a:r>
              <a:rPr lang="en-US" dirty="0" err="1">
                <a:effectLst/>
              </a:rPr>
              <a:t>Presiden</a:t>
            </a:r>
            <a:endParaRPr lang="id-ID" dirty="0"/>
          </a:p>
          <a:p>
            <a:pPr lvl="1"/>
            <a:r>
              <a:rPr lang="en-US" dirty="0">
                <a:effectLst/>
              </a:rPr>
              <a:t>Kementerian negara</a:t>
            </a:r>
            <a:endParaRPr lang="id-ID" dirty="0">
              <a:effectLst/>
            </a:endParaRPr>
          </a:p>
          <a:p>
            <a:pPr lvl="1"/>
            <a:r>
              <a:rPr lang="en-US" dirty="0" err="1">
                <a:effectLst/>
              </a:rPr>
              <a:t>Pejabat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setingkat</a:t>
            </a:r>
            <a:r>
              <a:rPr lang="en-US" dirty="0">
                <a:effectLst/>
              </a:rPr>
              <a:t> Menteri</a:t>
            </a:r>
            <a:endParaRPr lang="id-ID" dirty="0"/>
          </a:p>
          <a:p>
            <a:pPr lvl="1"/>
            <a:r>
              <a:rPr lang="en-US" dirty="0">
                <a:effectLst/>
              </a:rPr>
              <a:t>Lembaga </a:t>
            </a:r>
            <a:r>
              <a:rPr lang="en-US" dirty="0" err="1">
                <a:effectLst/>
              </a:rPr>
              <a:t>pemerintah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nonkementerian</a:t>
            </a:r>
            <a:endParaRPr lang="id-ID" dirty="0">
              <a:effectLst/>
            </a:endParaRPr>
          </a:p>
          <a:p>
            <a:r>
              <a:rPr lang="id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residen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wakil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presiden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dipilih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langsung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oleh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rakyat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melalui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pemilihan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umum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setiap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lima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tahun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sekali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Pemilihan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langsung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membuat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kedudukan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presiden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sangat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kuat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hanya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bisa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dijatuhkan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setelah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presiden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terbukti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secara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hukum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melakukan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pelanggaran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dapat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ditoleransi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br>
              <a:rPr lang="en-US" dirty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438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85E0410A-A9C9-4DBE-BB4F-5CAA9B763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Lembaga </a:t>
            </a:r>
            <a:r>
              <a:rPr lang="en-US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Peradilan</a:t>
            </a:r>
            <a:endParaRPr lang="en-US" sz="7200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AB6D38E4-222A-44DC-BE43-AACBBC5206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Lemaga</a:t>
            </a:r>
            <a:r>
              <a:rPr lang="id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mempunyai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kewenangan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mengatasi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banyak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persoalan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melibatkan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lembaga-lembaga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negara</a:t>
            </a:r>
            <a:endParaRPr lang="id-ID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ekuasaan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kehakiman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dilakukan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oleh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Mahkamah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Agung dan badan-badan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peradilan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berada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bawahnya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lingkungan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peradilan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umum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lingkungan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peradilan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agama,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lingkungan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peradilan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militer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lingkungan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peradilan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tata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usaha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negara, dan oleh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sebuah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Mahkamah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Konstitusi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id-ID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id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Namun banyak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komentar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ditujukan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terhadap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lembaga-lembaga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peradilan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sama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sinisnya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dilontarkan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terhadap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lembaga-lembaga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politik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Mereka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mempunyai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kinerja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sangat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buruk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miskin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integritas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dan sangat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mudah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disuap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Akibatnya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lebih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memihak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pada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kepentingan-kepentingan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kekuasaan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dibandingkan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menegakkan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pengertian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sesungguhnya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03942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73C226B9-E578-4150-A0FD-69E1C37ED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Politik Informal</a:t>
            </a:r>
            <a:endParaRPr lang="en-US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9C490D0A-20D9-4231-A960-B55846759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Partai Politik</a:t>
            </a:r>
          </a:p>
          <a:p>
            <a:pPr lvl="1"/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Partai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politik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telah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menjadi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ciri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penting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politik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modern,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bahkan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menjadi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bagian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terpisahkan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dari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politik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baik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demokratis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maupun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otoriter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sekalipun</a:t>
            </a:r>
            <a:endParaRPr lang="id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id-ID" sz="1800" dirty="0">
                <a:latin typeface="Calibri" panose="020F0502020204030204" pitchFamily="34" charset="0"/>
                <a:cs typeface="Arial" panose="020B0604020202020204" pitchFamily="34" charset="0"/>
              </a:rPr>
              <a:t>Partai politik mempunyai 4 fungsi:</a:t>
            </a:r>
          </a:p>
          <a:p>
            <a:pPr lvl="2"/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Sarana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komunikasi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politik</a:t>
            </a:r>
            <a:endParaRPr lang="id-ID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2"/>
            <a:r>
              <a:rPr lang="id-ID" sz="1800" dirty="0">
                <a:latin typeface="Calibri" panose="020F0502020204030204" pitchFamily="34" charset="0"/>
                <a:cs typeface="Arial" panose="020B0604020202020204" pitchFamily="34" charset="0"/>
              </a:rPr>
              <a:t>Sarana </a:t>
            </a:r>
            <a:r>
              <a:rPr lang="id-ID" sz="1800" dirty="0" err="1">
                <a:latin typeface="Calibri" panose="020F0502020204030204" pitchFamily="34" charset="0"/>
                <a:cs typeface="Arial" panose="020B0604020202020204" pitchFamily="34" charset="0"/>
              </a:rPr>
              <a:t>sosisalisasi</a:t>
            </a:r>
            <a:r>
              <a:rPr lang="id-ID" sz="1800" dirty="0">
                <a:latin typeface="Calibri" panose="020F0502020204030204" pitchFamily="34" charset="0"/>
                <a:cs typeface="Arial" panose="020B0604020202020204" pitchFamily="34" charset="0"/>
              </a:rPr>
              <a:t> Politik</a:t>
            </a:r>
          </a:p>
          <a:p>
            <a:pPr lvl="2"/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Sarana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rekrutmen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politik</a:t>
            </a:r>
            <a:endParaRPr lang="id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2"/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Sarana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pengatur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konflik</a:t>
            </a:r>
            <a:endParaRPr lang="id-ID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Partai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politik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kedudukan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fungsi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dan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peranannya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politik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di Indonesia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diatur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oleh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undang-undang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tersendiri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yaitu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Undang-Undang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Nomor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Tahun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2011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tentang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Partai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Politik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0900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7</TotalTime>
  <Words>810</Words>
  <Application>Microsoft Office PowerPoint</Application>
  <PresentationFormat>Layar Lebar</PresentationFormat>
  <Paragraphs>65</Paragraphs>
  <Slides>10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3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Office</vt:lpstr>
      <vt:lpstr>Sruktur Sistem Politik</vt:lpstr>
      <vt:lpstr>Pengertian</vt:lpstr>
      <vt:lpstr>Fungsi Struktur Politik</vt:lpstr>
      <vt:lpstr>Fungsi Infrastruktur Politik</vt:lpstr>
      <vt:lpstr>Struktur Politik Formal</vt:lpstr>
      <vt:lpstr>Lembaga Legislatif</vt:lpstr>
      <vt:lpstr>Lembaga Eksekutif: Pemerintahan dan Birokrasi</vt:lpstr>
      <vt:lpstr>Lembaga Peradilan</vt:lpstr>
      <vt:lpstr>Politik Informal</vt:lpstr>
      <vt:lpstr>Politik Informal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Sruktur Sistem Politik</dc:title>
  <dc:creator>Irsyad Fadoli</dc:creator>
  <cp:lastModifiedBy>Irsyad Fadoli</cp:lastModifiedBy>
  <cp:revision>1</cp:revision>
  <dcterms:created xsi:type="dcterms:W3CDTF">2023-03-08T23:57:35Z</dcterms:created>
  <dcterms:modified xsi:type="dcterms:W3CDTF">2023-03-09T00:04:49Z</dcterms:modified>
</cp:coreProperties>
</file>