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554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EC42-FA63-4E75-BDE6-2E0C835930A2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AEEE-CF82-442C-8670-06BF3B979D7F}" type="slidenum">
              <a:rPr lang="id-ID" smtClean="0"/>
              <a:t>‹#›</a:t>
            </a:fld>
            <a:endParaRPr lang="id-ID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EC42-FA63-4E75-BDE6-2E0C835930A2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AEEE-CF82-442C-8670-06BF3B979D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EC42-FA63-4E75-BDE6-2E0C835930A2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AEEE-CF82-442C-8670-06BF3B979D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EC42-FA63-4E75-BDE6-2E0C835930A2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AEEE-CF82-442C-8670-06BF3B979D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EC42-FA63-4E75-BDE6-2E0C835930A2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AEEE-CF82-442C-8670-06BF3B979D7F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EC42-FA63-4E75-BDE6-2E0C835930A2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AEEE-CF82-442C-8670-06BF3B979D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EC42-FA63-4E75-BDE6-2E0C835930A2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AEEE-CF82-442C-8670-06BF3B979D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EC42-FA63-4E75-BDE6-2E0C835930A2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AEEE-CF82-442C-8670-06BF3B979D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EC42-FA63-4E75-BDE6-2E0C835930A2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AEEE-CF82-442C-8670-06BF3B979D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EC42-FA63-4E75-BDE6-2E0C835930A2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AEEE-CF82-442C-8670-06BF3B979D7F}" type="slidenum">
              <a:rPr lang="id-ID" smtClean="0"/>
              <a:t>‹#›</a:t>
            </a:fld>
            <a:endParaRPr lang="id-ID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EC42-FA63-4E75-BDE6-2E0C835930A2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AEEE-CF82-442C-8670-06BF3B979D7F}" type="slidenum">
              <a:rPr lang="id-ID" smtClean="0"/>
              <a:t>‹#›</a:t>
            </a:fld>
            <a:endParaRPr lang="id-ID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081EC42-FA63-4E75-BDE6-2E0C835930A2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031AEEE-CF82-442C-8670-06BF3B979D7F}" type="slidenum">
              <a:rPr lang="id-ID" smtClean="0"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1141274"/>
            <a:ext cx="818512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ASAS-ASAS UMUM </a:t>
            </a:r>
          </a:p>
          <a:p>
            <a:r>
              <a:rPr lang="en-US" sz="5400" b="1" dirty="0" smtClean="0">
                <a:solidFill>
                  <a:srgbClr val="FF0000"/>
                </a:solidFill>
              </a:rPr>
              <a:t>PEMERINTAHAN YANG BAIK</a:t>
            </a:r>
            <a:endParaRPr lang="id-ID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757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g. </a:t>
            </a:r>
            <a:r>
              <a:rPr lang="en-US" sz="2000" b="1" dirty="0" err="1" smtClean="0"/>
              <a:t>Asas</a:t>
            </a:r>
            <a:r>
              <a:rPr lang="en-US" sz="2000" b="1" dirty="0" smtClean="0"/>
              <a:t> </a:t>
            </a:r>
            <a:r>
              <a:rPr lang="en-US" sz="2000" b="1" dirty="0" err="1"/>
              <a:t>Permainan</a:t>
            </a:r>
            <a:r>
              <a:rPr lang="en-US" sz="2000" b="1" dirty="0"/>
              <a:t> yang </a:t>
            </a:r>
            <a:r>
              <a:rPr lang="en-US" sz="2000" b="1" dirty="0" err="1"/>
              <a:t>Layak</a:t>
            </a:r>
            <a:r>
              <a:rPr lang="en-US" sz="2000" dirty="0"/>
              <a:t>, agar </a:t>
            </a:r>
            <a:r>
              <a:rPr lang="en-US" sz="2000" dirty="0" err="1"/>
              <a:t>warga</a:t>
            </a:r>
            <a:r>
              <a:rPr lang="en-US" sz="2000" dirty="0"/>
              <a:t> </a:t>
            </a:r>
            <a:r>
              <a:rPr lang="en-US" sz="2000" dirty="0" err="1"/>
              <a:t>negara</a:t>
            </a:r>
            <a:r>
              <a:rPr lang="en-US" sz="2000" dirty="0"/>
              <a:t> </a:t>
            </a:r>
            <a:r>
              <a:rPr lang="en-US" sz="2000" dirty="0" err="1"/>
              <a:t>diberi</a:t>
            </a:r>
            <a:r>
              <a:rPr lang="en-US" sz="2000" dirty="0"/>
              <a:t> </a:t>
            </a:r>
            <a:r>
              <a:rPr lang="en-US" sz="2000" dirty="0" err="1"/>
              <a:t>kesempatan</a:t>
            </a:r>
            <a:r>
              <a:rPr lang="en-US" sz="2000" dirty="0"/>
              <a:t> yang </a:t>
            </a:r>
            <a:r>
              <a:rPr lang="en-US" sz="2000" dirty="0" err="1"/>
              <a:t>seluas-luasnya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mencari</a:t>
            </a:r>
            <a:r>
              <a:rPr lang="en-US" sz="2000" dirty="0"/>
              <a:t> </a:t>
            </a:r>
            <a:r>
              <a:rPr lang="en-US" sz="2000" dirty="0" err="1"/>
              <a:t>kebenaran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keadilan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diberi</a:t>
            </a:r>
            <a:r>
              <a:rPr lang="en-US" sz="2000" dirty="0"/>
              <a:t> </a:t>
            </a:r>
            <a:r>
              <a:rPr lang="en-US" sz="2000" dirty="0" err="1"/>
              <a:t>kesemptan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membela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argumentasi-argumentasi</a:t>
            </a:r>
            <a:r>
              <a:rPr lang="en-US" sz="2000" dirty="0"/>
              <a:t> </a:t>
            </a:r>
            <a:r>
              <a:rPr lang="en-US" sz="2000" dirty="0" err="1"/>
              <a:t>sebelum</a:t>
            </a:r>
            <a:r>
              <a:rPr lang="en-US" sz="2000" dirty="0"/>
              <a:t> </a:t>
            </a:r>
            <a:r>
              <a:rPr lang="en-US" sz="2000" dirty="0" err="1"/>
              <a:t>dijatuhkannya</a:t>
            </a:r>
            <a:r>
              <a:rPr lang="en-US" sz="2000" dirty="0"/>
              <a:t> </a:t>
            </a:r>
            <a:r>
              <a:rPr lang="en-US" sz="2000" dirty="0" err="1"/>
              <a:t>putusan</a:t>
            </a:r>
            <a:r>
              <a:rPr lang="en-US" sz="2000" dirty="0"/>
              <a:t> </a:t>
            </a:r>
            <a:r>
              <a:rPr lang="en-US" sz="2000" dirty="0" err="1" smtClean="0"/>
              <a:t>administrasi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b="1" dirty="0" smtClean="0"/>
              <a:t>h. </a:t>
            </a:r>
            <a:r>
              <a:rPr lang="en-US" sz="2000" b="1" dirty="0" err="1" smtClean="0"/>
              <a:t>Asas</a:t>
            </a:r>
            <a:r>
              <a:rPr lang="en-US" sz="2000" b="1" dirty="0" smtClean="0"/>
              <a:t> </a:t>
            </a:r>
            <a:r>
              <a:rPr lang="en-US" sz="2000" b="1" dirty="0" err="1"/>
              <a:t>Keadilan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Kewajaran</a:t>
            </a:r>
            <a:r>
              <a:rPr lang="en-US" sz="2000" dirty="0"/>
              <a:t>, agar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badan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pejabat</a:t>
            </a:r>
            <a:r>
              <a:rPr lang="en-US" sz="2000" dirty="0"/>
              <a:t> </a:t>
            </a:r>
            <a:r>
              <a:rPr lang="en-US" sz="2000" dirty="0" err="1"/>
              <a:t>administrasi</a:t>
            </a:r>
            <a:r>
              <a:rPr lang="en-US" sz="2000" dirty="0"/>
              <a:t> </a:t>
            </a:r>
            <a:r>
              <a:rPr lang="en-US" sz="2000" dirty="0" err="1"/>
              <a:t>negar</a:t>
            </a:r>
            <a:r>
              <a:rPr lang="en-US" sz="2000" dirty="0"/>
              <a:t> </a:t>
            </a:r>
            <a:r>
              <a:rPr lang="en-US" sz="2000" dirty="0" err="1"/>
              <a:t>selalu</a:t>
            </a:r>
            <a:r>
              <a:rPr lang="en-US" sz="2000" dirty="0"/>
              <a:t> </a:t>
            </a:r>
            <a:r>
              <a:rPr lang="en-US" sz="2000" dirty="0" err="1"/>
              <a:t>memerhatikan</a:t>
            </a:r>
            <a:r>
              <a:rPr lang="en-US" sz="2000" dirty="0"/>
              <a:t> </a:t>
            </a:r>
            <a:r>
              <a:rPr lang="en-US" sz="2000" dirty="0" err="1"/>
              <a:t>aspek</a:t>
            </a:r>
            <a:r>
              <a:rPr lang="en-US" sz="2000" dirty="0"/>
              <a:t> </a:t>
            </a:r>
            <a:r>
              <a:rPr lang="en-US" sz="2000" dirty="0" err="1"/>
              <a:t>keadilan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kewajaran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b="1" dirty="0" err="1" smtClean="0"/>
              <a:t>i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Asas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Kepercayaan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Menanggapi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Pengharapan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Wajar</a:t>
            </a:r>
            <a:r>
              <a:rPr lang="en-US" sz="2000" dirty="0" smtClean="0"/>
              <a:t>, agar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tindakan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dilakuakn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menimbulkan</a:t>
            </a:r>
            <a:r>
              <a:rPr lang="en-US" sz="2000" dirty="0" smtClean="0"/>
              <a:t> </a:t>
            </a:r>
            <a:r>
              <a:rPr lang="en-US" sz="2000" dirty="0" err="1" smtClean="0"/>
              <a:t>harapan-harapan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warga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b="1" dirty="0" smtClean="0"/>
              <a:t>j. </a:t>
            </a:r>
            <a:r>
              <a:rPr lang="en-US" sz="2000" b="1" dirty="0" err="1" smtClean="0"/>
              <a:t>Asas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Meniadakan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Akibat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suatu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Keputusan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Batal</a:t>
            </a:r>
            <a:r>
              <a:rPr lang="en-US" sz="2000" dirty="0" smtClean="0"/>
              <a:t>, </a:t>
            </a:r>
            <a:r>
              <a:rPr lang="en-US" sz="2000" dirty="0" err="1" smtClean="0"/>
              <a:t>berkaitan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pegawai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dipecat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pekerjaannya</a:t>
            </a:r>
            <a:r>
              <a:rPr lang="en-US" sz="2000" dirty="0" smtClean="0"/>
              <a:t> </a:t>
            </a:r>
            <a:r>
              <a:rPr lang="en-US" sz="2000" dirty="0" err="1" smtClean="0"/>
              <a:t>dengn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surat</a:t>
            </a:r>
            <a:r>
              <a:rPr lang="en-US" sz="2000" dirty="0" smtClean="0"/>
              <a:t> </a:t>
            </a:r>
            <a:r>
              <a:rPr lang="en-US" sz="2000" dirty="0" err="1" smtClean="0"/>
              <a:t>keputusan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b="1" dirty="0" smtClean="0"/>
              <a:t>k. </a:t>
            </a:r>
            <a:r>
              <a:rPr lang="en-US" sz="2000" b="1" dirty="0" err="1" smtClean="0"/>
              <a:t>Asas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Perlindungan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atas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Pandangan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atau</a:t>
            </a:r>
            <a:r>
              <a:rPr lang="en-US" sz="2000" b="1" dirty="0" smtClean="0"/>
              <a:t> Cara </a:t>
            </a:r>
            <a:r>
              <a:rPr lang="en-US" sz="2000" b="1" dirty="0" err="1" smtClean="0"/>
              <a:t>Hidup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Pribadi</a:t>
            </a:r>
            <a:r>
              <a:rPr lang="en-US" sz="2000" dirty="0" smtClean="0"/>
              <a:t>, agar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melindungi</a:t>
            </a:r>
            <a:r>
              <a:rPr lang="en-US" sz="2000" dirty="0" smtClean="0"/>
              <a:t> </a:t>
            </a:r>
            <a:r>
              <a:rPr lang="en-US" sz="2000" dirty="0" err="1" smtClean="0"/>
              <a:t>hak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kehidupan</a:t>
            </a:r>
            <a:r>
              <a:rPr lang="en-US" sz="2000" dirty="0" smtClean="0"/>
              <a:t> </a:t>
            </a:r>
            <a:r>
              <a:rPr lang="en-US" sz="2000" dirty="0" err="1" smtClean="0"/>
              <a:t>pribadi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pegawai</a:t>
            </a:r>
            <a:r>
              <a:rPr lang="en-US" sz="2000" dirty="0" smtClean="0"/>
              <a:t> </a:t>
            </a:r>
            <a:r>
              <a:rPr lang="en-US" sz="2000" dirty="0" err="1" smtClean="0"/>
              <a:t>negeri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juga </a:t>
            </a:r>
            <a:r>
              <a:rPr lang="en-US" sz="2000" dirty="0" err="1" smtClean="0"/>
              <a:t>tentunya</a:t>
            </a:r>
            <a:r>
              <a:rPr lang="en-US" sz="2000" dirty="0" smtClean="0"/>
              <a:t> </a:t>
            </a:r>
            <a:r>
              <a:rPr lang="en-US" sz="2000" dirty="0" err="1" smtClean="0"/>
              <a:t>hak</a:t>
            </a:r>
            <a:r>
              <a:rPr lang="en-US" sz="2000" dirty="0" smtClean="0"/>
              <a:t> </a:t>
            </a:r>
            <a:r>
              <a:rPr lang="en-US" sz="2000" dirty="0" err="1" smtClean="0"/>
              <a:t>kehidupan</a:t>
            </a:r>
            <a:r>
              <a:rPr lang="en-US" sz="2000" dirty="0" smtClean="0"/>
              <a:t> </a:t>
            </a:r>
            <a:r>
              <a:rPr lang="en-US" sz="2000" dirty="0" err="1" smtClean="0"/>
              <a:t>priadi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warga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,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konsekuansi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demokratis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menjunjung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melindungi</a:t>
            </a:r>
            <a:r>
              <a:rPr lang="en-US" sz="2000" dirty="0" smtClean="0"/>
              <a:t> </a:t>
            </a:r>
            <a:r>
              <a:rPr lang="en-US" sz="2000" dirty="0" err="1" smtClean="0"/>
              <a:t>hak</a:t>
            </a:r>
            <a:r>
              <a:rPr lang="en-US" sz="2000" dirty="0" smtClean="0"/>
              <a:t> </a:t>
            </a:r>
            <a:r>
              <a:rPr lang="en-US" sz="2000" dirty="0" err="1" smtClean="0"/>
              <a:t>asasi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warga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b="1" dirty="0" smtClean="0"/>
              <a:t>l. </a:t>
            </a:r>
            <a:r>
              <a:rPr lang="en-US" sz="2000" b="1" dirty="0" err="1" smtClean="0"/>
              <a:t>Asas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Kebijaksanaan</a:t>
            </a:r>
            <a:r>
              <a:rPr lang="en-US" sz="2000" dirty="0" smtClean="0"/>
              <a:t>, agar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melaksanakan</a:t>
            </a:r>
            <a:r>
              <a:rPr lang="en-US" sz="2000" dirty="0" smtClean="0"/>
              <a:t> </a:t>
            </a:r>
            <a:r>
              <a:rPr lang="en-US" sz="2000" dirty="0" err="1" smtClean="0"/>
              <a:t>tugas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pekerjaannya</a:t>
            </a:r>
            <a:r>
              <a:rPr lang="en-US" sz="2000" dirty="0" smtClean="0"/>
              <a:t> </a:t>
            </a:r>
            <a:r>
              <a:rPr lang="en-US" sz="2000" dirty="0" err="1" smtClean="0"/>
              <a:t>diberi</a:t>
            </a:r>
            <a:r>
              <a:rPr lang="en-US" sz="2000" dirty="0" smtClean="0"/>
              <a:t> </a:t>
            </a:r>
            <a:r>
              <a:rPr lang="en-US" sz="2000" dirty="0" err="1" smtClean="0"/>
              <a:t>kebebasan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keleluasaan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menerapkan</a:t>
            </a:r>
            <a:r>
              <a:rPr lang="en-US" sz="2000" dirty="0" smtClean="0"/>
              <a:t> </a:t>
            </a:r>
            <a:r>
              <a:rPr lang="en-US" sz="2000" dirty="0" err="1" smtClean="0"/>
              <a:t>kebijaksanaan</a:t>
            </a:r>
            <a:r>
              <a:rPr lang="en-US" sz="2000" dirty="0" smtClean="0"/>
              <a:t> </a:t>
            </a:r>
            <a:r>
              <a:rPr lang="en-US" sz="2000" dirty="0" err="1" smtClean="0"/>
              <a:t>tanpa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terpaku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peraturan</a:t>
            </a:r>
            <a:r>
              <a:rPr lang="en-US" sz="2000" dirty="0" smtClean="0"/>
              <a:t> </a:t>
            </a:r>
            <a:r>
              <a:rPr lang="en-US" sz="2000" dirty="0" err="1" smtClean="0"/>
              <a:t>perundang-undangan</a:t>
            </a:r>
            <a:r>
              <a:rPr lang="en-US" sz="2000" dirty="0" smtClean="0"/>
              <a:t> formal.</a:t>
            </a:r>
          </a:p>
          <a:p>
            <a:pPr algn="just"/>
            <a:r>
              <a:rPr lang="en-US" sz="2000" b="1" dirty="0" smtClean="0"/>
              <a:t>m. </a:t>
            </a:r>
            <a:r>
              <a:rPr lang="en-US" sz="2000" b="1" dirty="0" err="1" smtClean="0"/>
              <a:t>Asas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Penyelenggaraan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Kepentingan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Umum</a:t>
            </a:r>
            <a:r>
              <a:rPr lang="en-US" sz="2000" dirty="0" smtClean="0"/>
              <a:t>, agar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melaksanakan</a:t>
            </a:r>
            <a:r>
              <a:rPr lang="en-US" sz="2000" dirty="0" smtClean="0"/>
              <a:t> </a:t>
            </a:r>
            <a:r>
              <a:rPr lang="en-US" sz="2000" dirty="0" err="1" smtClean="0"/>
              <a:t>tugasnya</a:t>
            </a:r>
            <a:r>
              <a:rPr lang="en-US" sz="2000" dirty="0" smtClean="0"/>
              <a:t> </a:t>
            </a:r>
            <a:r>
              <a:rPr lang="en-US" sz="2000" dirty="0" err="1" smtClean="0"/>
              <a:t>selalu</a:t>
            </a:r>
            <a:r>
              <a:rPr lang="en-US" sz="2000" dirty="0" smtClean="0"/>
              <a:t> </a:t>
            </a:r>
            <a:r>
              <a:rPr lang="en-US" sz="2000" dirty="0" err="1" smtClean="0"/>
              <a:t>mengutamakan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, </a:t>
            </a:r>
            <a:r>
              <a:rPr lang="en-US" sz="2000" dirty="0" err="1" smtClean="0"/>
              <a:t>yakni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mencakup</a:t>
            </a:r>
            <a:r>
              <a:rPr lang="en-US" sz="2000" dirty="0" smtClean="0"/>
              <a:t> </a:t>
            </a:r>
            <a:r>
              <a:rPr lang="en-US" sz="2000" dirty="0" err="1" smtClean="0"/>
              <a:t>semua</a:t>
            </a:r>
            <a:r>
              <a:rPr lang="en-US" sz="2000" dirty="0" smtClean="0"/>
              <a:t> </a:t>
            </a:r>
            <a:r>
              <a:rPr lang="en-US" sz="2000" dirty="0" err="1" smtClean="0"/>
              <a:t>aspke</a:t>
            </a:r>
            <a:r>
              <a:rPr lang="en-US" sz="2000" dirty="0" smtClean="0"/>
              <a:t> </a:t>
            </a:r>
            <a:r>
              <a:rPr lang="en-US" sz="2000" dirty="0" err="1" smtClean="0"/>
              <a:t>kehidupan</a:t>
            </a:r>
            <a:r>
              <a:rPr lang="en-US" sz="2000" dirty="0" smtClean="0"/>
              <a:t> orang </a:t>
            </a:r>
            <a:r>
              <a:rPr lang="en-US" sz="2000" dirty="0" err="1" smtClean="0"/>
              <a:t>banyak</a:t>
            </a:r>
            <a:r>
              <a:rPr lang="en-US" sz="2000" dirty="0" smtClean="0"/>
              <a:t>.</a:t>
            </a:r>
          </a:p>
          <a:p>
            <a:pPr algn="just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75848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2133600"/>
            <a:ext cx="37080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TERIMA KASIH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1560862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8775" y="86380"/>
            <a:ext cx="2584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A. </a:t>
            </a:r>
            <a:r>
              <a:rPr lang="en-US" sz="2800" b="1" dirty="0" err="1" smtClean="0"/>
              <a:t>Pendahuluan</a:t>
            </a:r>
            <a:endParaRPr lang="id-ID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8775" y="457200"/>
            <a:ext cx="88328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2000" dirty="0" err="1" smtClean="0"/>
              <a:t>Pergeseran</a:t>
            </a:r>
            <a:r>
              <a:rPr lang="en-US" sz="2000" dirty="0" smtClean="0"/>
              <a:t> </a:t>
            </a:r>
            <a:r>
              <a:rPr lang="en-US" sz="2000" dirty="0" err="1" smtClean="0"/>
              <a:t>konsepsi</a:t>
            </a:r>
            <a:r>
              <a:rPr lang="en-US" sz="2000" dirty="0" smtClean="0"/>
              <a:t> </a:t>
            </a:r>
            <a:r>
              <a:rPr lang="en-US" sz="2000" i="1" dirty="0" err="1" smtClean="0"/>
              <a:t>nachwachtersstaat</a:t>
            </a:r>
            <a:r>
              <a:rPr lang="en-US" sz="2000" dirty="0" smtClean="0"/>
              <a:t> (</a:t>
            </a:r>
            <a:r>
              <a:rPr lang="en-US" sz="2000" dirty="0" err="1" smtClean="0"/>
              <a:t>negar</a:t>
            </a:r>
            <a:r>
              <a:rPr lang="en-US" sz="2000" dirty="0" smtClean="0"/>
              <a:t> </a:t>
            </a:r>
            <a:r>
              <a:rPr lang="en-US" sz="2000" dirty="0" err="1" smtClean="0"/>
              <a:t>peronda</a:t>
            </a:r>
            <a:r>
              <a:rPr lang="en-US" sz="2000" dirty="0" smtClean="0"/>
              <a:t>)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konsepsi</a:t>
            </a:r>
            <a:r>
              <a:rPr lang="en-US" sz="2000" dirty="0" smtClean="0"/>
              <a:t> </a:t>
            </a:r>
            <a:r>
              <a:rPr lang="en-US" sz="2000" i="1" dirty="0" smtClean="0"/>
              <a:t>welfare state </a:t>
            </a:r>
            <a:r>
              <a:rPr lang="en-US" sz="2000" dirty="0" err="1" smtClean="0"/>
              <a:t>membawa</a:t>
            </a:r>
            <a:r>
              <a:rPr lang="en-US" sz="2000" dirty="0" smtClean="0"/>
              <a:t> </a:t>
            </a:r>
            <a:r>
              <a:rPr lang="en-US" sz="2000" dirty="0" err="1" smtClean="0"/>
              <a:t>pergeseran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peranan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aktivitas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dasarnya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r>
              <a:rPr lang="en-US" sz="2000" dirty="0" smtClean="0"/>
              <a:t> </a:t>
            </a:r>
            <a:r>
              <a:rPr lang="en-US" sz="2000" dirty="0" err="1" smtClean="0"/>
              <a:t>campur</a:t>
            </a:r>
            <a:r>
              <a:rPr lang="en-US" sz="2000" dirty="0" smtClean="0"/>
              <a:t> </a:t>
            </a:r>
            <a:r>
              <a:rPr lang="en-US" sz="2000" dirty="0" err="1" smtClean="0"/>
              <a:t>tangan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peraturan</a:t>
            </a:r>
            <a:r>
              <a:rPr lang="en-US" sz="2000" dirty="0" smtClean="0"/>
              <a:t> </a:t>
            </a:r>
            <a:r>
              <a:rPr lang="en-US" sz="2000" dirty="0" err="1" smtClean="0"/>
              <a:t>perundang-undangan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berlaku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perwujudan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asas</a:t>
            </a:r>
            <a:r>
              <a:rPr lang="en-US" sz="2000" dirty="0" smtClean="0"/>
              <a:t> </a:t>
            </a:r>
            <a:r>
              <a:rPr lang="en-US" sz="2000" dirty="0" err="1" smtClean="0"/>
              <a:t>legalitas</a:t>
            </a:r>
            <a:r>
              <a:rPr lang="en-US" sz="2000" dirty="0" smtClean="0"/>
              <a:t>, yang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sendi</a:t>
            </a:r>
            <a:r>
              <a:rPr lang="en-US" sz="2000" dirty="0" smtClean="0"/>
              <a:t> </a:t>
            </a:r>
            <a:r>
              <a:rPr lang="en-US" sz="2000" dirty="0" err="1" smtClean="0"/>
              <a:t>utama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/>
              <a:t>Konsepsi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mengindikasikan</a:t>
            </a:r>
            <a:r>
              <a:rPr lang="en-US" sz="2000" dirty="0" smtClean="0"/>
              <a:t> </a:t>
            </a:r>
            <a:r>
              <a:rPr lang="en-US" sz="2000" i="1" dirty="0" err="1" smtClean="0"/>
              <a:t>ekuilibrium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hak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kewajiban</a:t>
            </a:r>
            <a:r>
              <a:rPr lang="en-US" sz="2000" dirty="0" smtClean="0"/>
              <a:t>. Salah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sarana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menjaga</a:t>
            </a:r>
            <a:r>
              <a:rPr lang="en-US" sz="2000" dirty="0" smtClean="0"/>
              <a:t> </a:t>
            </a:r>
            <a:r>
              <a:rPr lang="en-US" sz="2000" i="1" dirty="0" err="1" smtClean="0"/>
              <a:t>ekuilibrium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peradilan</a:t>
            </a:r>
            <a:r>
              <a:rPr lang="en-US" sz="2000" dirty="0" smtClean="0"/>
              <a:t> </a:t>
            </a:r>
            <a:r>
              <a:rPr lang="en-US" sz="2000" dirty="0" err="1" smtClean="0"/>
              <a:t>administrasi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peradilan</a:t>
            </a:r>
            <a:r>
              <a:rPr lang="en-US" sz="2000" dirty="0" smtClean="0"/>
              <a:t> </a:t>
            </a:r>
            <a:r>
              <a:rPr lang="en-US" sz="2000" dirty="0" err="1" smtClean="0"/>
              <a:t>khusus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berwenang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menyelesaikan</a:t>
            </a:r>
            <a:r>
              <a:rPr lang="en-US" sz="2000" dirty="0" smtClean="0"/>
              <a:t> </a:t>
            </a:r>
            <a:r>
              <a:rPr lang="en-US" sz="2000" dirty="0" err="1" smtClean="0"/>
              <a:t>sengketa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pemerintha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warga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000" dirty="0" smtClean="0"/>
              <a:t>Salah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tolak</a:t>
            </a:r>
            <a:r>
              <a:rPr lang="en-US" sz="2000" dirty="0" smtClean="0"/>
              <a:t> </a:t>
            </a:r>
            <a:r>
              <a:rPr lang="en-US" sz="2000" dirty="0" err="1" smtClean="0"/>
              <a:t>ukur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menilai</a:t>
            </a:r>
            <a:r>
              <a:rPr lang="en-US" sz="2000" dirty="0" smtClean="0"/>
              <a:t> </a:t>
            </a:r>
            <a:r>
              <a:rPr lang="en-US" sz="2000" dirty="0" err="1" smtClean="0"/>
              <a:t>apakah</a:t>
            </a:r>
            <a:r>
              <a:rPr lang="en-US" sz="2000" dirty="0" smtClean="0"/>
              <a:t> </a:t>
            </a:r>
            <a:r>
              <a:rPr lang="en-US" sz="2000" dirty="0" err="1" smtClean="0"/>
              <a:t>tindakan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sejalan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asas-asas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baik</a:t>
            </a:r>
            <a:r>
              <a:rPr lang="en-US" sz="2000" dirty="0" smtClean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4114800"/>
            <a:ext cx="4419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S</a:t>
            </a:r>
            <a:r>
              <a:rPr lang="en-US" sz="2800" b="1" dirty="0" err="1" smtClean="0"/>
              <a:t>ejarah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Kelahira</a:t>
            </a:r>
            <a:r>
              <a:rPr lang="en-US" sz="2800" b="1" dirty="0" err="1" smtClean="0"/>
              <a:t>n</a:t>
            </a:r>
            <a:r>
              <a:rPr lang="en-US" sz="2800" b="1" dirty="0" smtClean="0"/>
              <a:t> AAUPB</a:t>
            </a:r>
            <a:endParaRPr lang="id-ID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8776" y="4495800"/>
            <a:ext cx="8832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- </a:t>
            </a:r>
            <a:r>
              <a:rPr lang="en-US" sz="2000" dirty="0" err="1" smtClean="0"/>
              <a:t>Sejak</a:t>
            </a:r>
            <a:r>
              <a:rPr lang="en-US" sz="2000" dirty="0" smtClean="0"/>
              <a:t> </a:t>
            </a:r>
            <a:r>
              <a:rPr lang="en-US" sz="2000" dirty="0" err="1" smtClean="0"/>
              <a:t>dianutnya</a:t>
            </a:r>
            <a:r>
              <a:rPr lang="en-US" sz="2000" dirty="0" smtClean="0"/>
              <a:t> </a:t>
            </a:r>
            <a:r>
              <a:rPr lang="en-US" sz="2000" dirty="0" err="1" smtClean="0"/>
              <a:t>konsep</a:t>
            </a:r>
            <a:r>
              <a:rPr lang="en-US" sz="2000" dirty="0" smtClean="0"/>
              <a:t> </a:t>
            </a:r>
            <a:r>
              <a:rPr lang="en-US" sz="2000" i="1" dirty="0" smtClean="0"/>
              <a:t>welfare state</a:t>
            </a:r>
            <a:r>
              <a:rPr lang="en-US" sz="2000" dirty="0" smtClean="0"/>
              <a:t>, yang </a:t>
            </a:r>
            <a:r>
              <a:rPr lang="en-US" sz="2000" dirty="0" err="1" smtClean="0"/>
              <a:t>menempatkan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pihak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bertanggung</a:t>
            </a:r>
            <a:r>
              <a:rPr lang="en-US" sz="2000" dirty="0" smtClean="0"/>
              <a:t> </a:t>
            </a:r>
            <a:r>
              <a:rPr lang="en-US" sz="2000" dirty="0" err="1" smtClean="0"/>
              <a:t>jawab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kesejahteraan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 </a:t>
            </a:r>
            <a:r>
              <a:rPr lang="en-US" sz="2000" dirty="0" err="1" smtClean="0"/>
              <a:t>warga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mewujudkan</a:t>
            </a:r>
            <a:r>
              <a:rPr lang="en-US" sz="2000" dirty="0" smtClean="0"/>
              <a:t> </a:t>
            </a:r>
            <a:r>
              <a:rPr lang="en-US" sz="2000" dirty="0" err="1" smtClean="0"/>
              <a:t>kesejahteraan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diberi</a:t>
            </a:r>
            <a:r>
              <a:rPr lang="en-US" sz="2000" dirty="0" smtClean="0"/>
              <a:t> </a:t>
            </a:r>
            <a:r>
              <a:rPr lang="en-US" sz="2000" dirty="0" err="1" smtClean="0"/>
              <a:t>wewenang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campur</a:t>
            </a:r>
            <a:r>
              <a:rPr lang="en-US" sz="2000" dirty="0" smtClean="0"/>
              <a:t> </a:t>
            </a:r>
            <a:r>
              <a:rPr lang="en-US" sz="2000" dirty="0" err="1" smtClean="0"/>
              <a:t>tangan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segala</a:t>
            </a:r>
            <a:r>
              <a:rPr lang="en-US" sz="2000" dirty="0" smtClean="0"/>
              <a:t> </a:t>
            </a:r>
            <a:r>
              <a:rPr lang="en-US" sz="2000" dirty="0" err="1" smtClean="0"/>
              <a:t>lapangan</a:t>
            </a:r>
            <a:r>
              <a:rPr lang="en-US" sz="2000" dirty="0" smtClean="0"/>
              <a:t> </a:t>
            </a:r>
            <a:r>
              <a:rPr lang="en-US" sz="2000" dirty="0" err="1" smtClean="0"/>
              <a:t>kehidupan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, yang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campur</a:t>
            </a:r>
            <a:r>
              <a:rPr lang="en-US" sz="2000" dirty="0" smtClean="0"/>
              <a:t> </a:t>
            </a:r>
            <a:r>
              <a:rPr lang="en-US" sz="2000" dirty="0" err="1" smtClean="0"/>
              <a:t>tangan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saja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peraturan</a:t>
            </a:r>
            <a:r>
              <a:rPr lang="en-US" sz="2000" dirty="0" smtClean="0"/>
              <a:t> </a:t>
            </a:r>
            <a:r>
              <a:rPr lang="en-US" sz="2000" dirty="0" err="1" smtClean="0"/>
              <a:t>perundang-undangan</a:t>
            </a:r>
            <a:r>
              <a:rPr lang="en-US" sz="2000" dirty="0" smtClean="0"/>
              <a:t>, </a:t>
            </a:r>
            <a:r>
              <a:rPr lang="en-US" sz="2000" dirty="0" err="1" smtClean="0"/>
              <a:t>tetapi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keadaan</a:t>
            </a:r>
            <a:r>
              <a:rPr lang="en-US" sz="2000" dirty="0" smtClean="0"/>
              <a:t> </a:t>
            </a:r>
            <a:r>
              <a:rPr lang="en-US" sz="2000" dirty="0" err="1" smtClean="0"/>
              <a:t>tertentu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bertindak</a:t>
            </a:r>
            <a:r>
              <a:rPr lang="en-US" sz="2000" dirty="0" smtClean="0"/>
              <a:t> </a:t>
            </a:r>
            <a:r>
              <a:rPr lang="en-US" sz="2000" dirty="0" err="1" smtClean="0"/>
              <a:t>tanpa</a:t>
            </a:r>
            <a:r>
              <a:rPr lang="en-US" sz="2000" dirty="0" smtClean="0"/>
              <a:t> </a:t>
            </a:r>
            <a:r>
              <a:rPr lang="en-US" sz="2000" dirty="0" err="1" smtClean="0"/>
              <a:t>bersandar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peraturan</a:t>
            </a:r>
            <a:r>
              <a:rPr lang="en-US" sz="2000" dirty="0" smtClean="0"/>
              <a:t> </a:t>
            </a:r>
            <a:r>
              <a:rPr lang="en-US" sz="2000" dirty="0" err="1" smtClean="0"/>
              <a:t>perundang-undangan</a:t>
            </a:r>
            <a:r>
              <a:rPr lang="en-US" sz="2000" dirty="0" smtClean="0"/>
              <a:t>,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3396341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8392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2000" dirty="0" err="1" smtClean="0"/>
              <a:t>Tetapi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inisiatif</a:t>
            </a:r>
            <a:r>
              <a:rPr lang="en-US" sz="2000" dirty="0" smtClean="0"/>
              <a:t> </a:t>
            </a:r>
            <a:r>
              <a:rPr lang="en-US" sz="2000" dirty="0" err="1" smtClean="0"/>
              <a:t>sendiri</a:t>
            </a:r>
            <a:r>
              <a:rPr lang="en-US" sz="2000" dirty="0" smtClean="0"/>
              <a:t>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</a:t>
            </a:r>
            <a:r>
              <a:rPr lang="en-US" sz="2000" dirty="0" err="1" smtClean="0"/>
              <a:t>freies</a:t>
            </a:r>
            <a:r>
              <a:rPr lang="en-US" sz="2000" dirty="0" smtClean="0"/>
              <a:t> </a:t>
            </a:r>
            <a:r>
              <a:rPr lang="en-US" sz="2000" dirty="0" err="1" smtClean="0"/>
              <a:t>Ermessen</a:t>
            </a:r>
            <a:r>
              <a:rPr lang="en-US" sz="2000" dirty="0" smtClean="0"/>
              <a:t>, </a:t>
            </a:r>
            <a:r>
              <a:rPr lang="en-US" sz="2000" dirty="0" err="1" smtClean="0"/>
              <a:t>ternyata</a:t>
            </a:r>
            <a:r>
              <a:rPr lang="en-US" sz="2000" dirty="0" smtClean="0"/>
              <a:t> </a:t>
            </a:r>
            <a:r>
              <a:rPr lang="en-US" sz="2000" dirty="0" err="1" smtClean="0"/>
              <a:t>menimbulkan</a:t>
            </a:r>
            <a:r>
              <a:rPr lang="en-US" sz="2000" dirty="0" smtClean="0"/>
              <a:t> </a:t>
            </a:r>
            <a:r>
              <a:rPr lang="en-US" sz="2000" dirty="0" err="1" smtClean="0"/>
              <a:t>kekhawatiran</a:t>
            </a:r>
            <a:r>
              <a:rPr lang="en-US" sz="2000" dirty="0" smtClean="0"/>
              <a:t> di </a:t>
            </a:r>
            <a:r>
              <a:rPr lang="en-US" sz="2000" dirty="0" err="1" smtClean="0"/>
              <a:t>kalangan</a:t>
            </a:r>
            <a:r>
              <a:rPr lang="en-US" sz="2000" dirty="0" smtClean="0"/>
              <a:t> </a:t>
            </a:r>
            <a:r>
              <a:rPr lang="en-US" sz="2000" dirty="0" err="1" smtClean="0"/>
              <a:t>warga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/>
              <a:t>Guna</a:t>
            </a:r>
            <a:r>
              <a:rPr lang="en-US" sz="2000" dirty="0" smtClean="0"/>
              <a:t> </a:t>
            </a:r>
            <a:r>
              <a:rPr lang="en-US" sz="2000" dirty="0" err="1" smtClean="0"/>
              <a:t>menghindari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meminimalisasi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terjadinya</a:t>
            </a:r>
            <a:r>
              <a:rPr lang="en-US" sz="2000" dirty="0" smtClean="0"/>
              <a:t> </a:t>
            </a:r>
            <a:r>
              <a:rPr lang="en-US" sz="2000" dirty="0" err="1" smtClean="0"/>
              <a:t>benturan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,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1946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Belanda</a:t>
            </a:r>
            <a:r>
              <a:rPr lang="en-US" sz="2000" dirty="0" smtClean="0"/>
              <a:t> </a:t>
            </a:r>
            <a:r>
              <a:rPr lang="en-US" sz="2000" dirty="0" err="1" smtClean="0"/>
              <a:t>membentuk</a:t>
            </a:r>
            <a:r>
              <a:rPr lang="en-US" sz="2000" dirty="0" smtClean="0"/>
              <a:t> </a:t>
            </a:r>
            <a:r>
              <a:rPr lang="en-US" sz="2000" dirty="0" err="1" smtClean="0"/>
              <a:t>komisi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dipimpin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de </a:t>
            </a:r>
            <a:r>
              <a:rPr lang="en-US" sz="2000" dirty="0" err="1" smtClean="0"/>
              <a:t>Monchy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bertugas</a:t>
            </a:r>
            <a:r>
              <a:rPr lang="en-US" sz="2000" dirty="0" smtClean="0"/>
              <a:t> </a:t>
            </a:r>
            <a:r>
              <a:rPr lang="en-US" sz="2000" dirty="0" err="1" smtClean="0"/>
              <a:t>memikirkan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meneliti</a:t>
            </a:r>
            <a:r>
              <a:rPr lang="en-US" sz="2000" dirty="0" smtClean="0"/>
              <a:t>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alternatif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i="1" dirty="0" err="1" smtClean="0"/>
              <a:t>Verhoogde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Rechtsbescherming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atau</a:t>
            </a:r>
            <a:r>
              <a:rPr lang="en-US" sz="2000" i="1" dirty="0" smtClean="0"/>
              <a:t> </a:t>
            </a:r>
            <a:r>
              <a:rPr lang="en-US" sz="2000" dirty="0" err="1" smtClean="0"/>
              <a:t>peningkatan</a:t>
            </a:r>
            <a:r>
              <a:rPr lang="en-US" sz="2000" dirty="0" smtClean="0"/>
              <a:t> </a:t>
            </a:r>
            <a:r>
              <a:rPr lang="en-US" sz="2000" dirty="0" err="1" smtClean="0"/>
              <a:t>perlindungan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rakyat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tindakan</a:t>
            </a:r>
            <a:r>
              <a:rPr lang="en-US" sz="2000" dirty="0" smtClean="0"/>
              <a:t> </a:t>
            </a:r>
            <a:r>
              <a:rPr lang="en-US" sz="2000" dirty="0" err="1" smtClean="0"/>
              <a:t>administrasi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menyimpang</a:t>
            </a:r>
            <a:r>
              <a:rPr lang="en-US" sz="20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1950 </a:t>
            </a:r>
            <a:r>
              <a:rPr lang="en-US" sz="2000" dirty="0" err="1" smtClean="0"/>
              <a:t>komisi</a:t>
            </a:r>
            <a:r>
              <a:rPr lang="en-US" sz="2000" dirty="0" smtClean="0"/>
              <a:t> de </a:t>
            </a:r>
            <a:r>
              <a:rPr lang="en-US" sz="2000" dirty="0" err="1" smtClean="0"/>
              <a:t>Monchy</a:t>
            </a:r>
            <a:r>
              <a:rPr lang="en-US" sz="2000" dirty="0" smtClean="0"/>
              <a:t> </a:t>
            </a:r>
            <a:r>
              <a:rPr lang="en-US" sz="2000" dirty="0" err="1" smtClean="0"/>
              <a:t>kemudian</a:t>
            </a:r>
            <a:r>
              <a:rPr lang="en-US" sz="2000" dirty="0" smtClean="0"/>
              <a:t> </a:t>
            </a:r>
            <a:r>
              <a:rPr lang="en-US" sz="2000" dirty="0" err="1" smtClean="0"/>
              <a:t>melaporkan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penelitiannya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i="1" dirty="0" err="1"/>
              <a:t>Verhoogde</a:t>
            </a:r>
            <a:r>
              <a:rPr lang="en-US" sz="2000" i="1" dirty="0"/>
              <a:t> </a:t>
            </a:r>
            <a:r>
              <a:rPr lang="en-US" sz="2000" i="1" dirty="0" err="1" smtClean="0"/>
              <a:t>Rechtsbescherming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r>
              <a:rPr lang="en-US" sz="2000" dirty="0"/>
              <a:t> </a:t>
            </a:r>
            <a:r>
              <a:rPr lang="en-US" sz="2000" dirty="0" smtClean="0"/>
              <a:t>“</a:t>
            </a:r>
            <a:r>
              <a:rPr lang="en-US" sz="2000" i="1" dirty="0" err="1" smtClean="0"/>
              <a:t>algemene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beginselen</a:t>
            </a:r>
            <a:r>
              <a:rPr lang="en-US" sz="2000" i="1" dirty="0" smtClean="0"/>
              <a:t> van </a:t>
            </a:r>
            <a:r>
              <a:rPr lang="en-US" sz="2000" i="1" dirty="0" err="1" smtClean="0"/>
              <a:t>behoorlijk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bestuur</a:t>
            </a:r>
            <a:r>
              <a:rPr lang="en-US" sz="2000" dirty="0" smtClean="0"/>
              <a:t>”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asas-asas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baik</a:t>
            </a:r>
            <a:r>
              <a:rPr lang="en-US" sz="20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pemelitian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komisi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seluruhnya</a:t>
            </a:r>
            <a:r>
              <a:rPr lang="en-US" sz="2000" dirty="0" smtClean="0"/>
              <a:t> </a:t>
            </a:r>
            <a:r>
              <a:rPr lang="en-US" sz="2000" dirty="0" err="1" smtClean="0"/>
              <a:t>disetujui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perbedaan</a:t>
            </a:r>
            <a:r>
              <a:rPr lang="en-US" sz="2000" dirty="0" smtClean="0"/>
              <a:t> </a:t>
            </a:r>
            <a:r>
              <a:rPr lang="en-US" sz="2000" dirty="0" err="1" smtClean="0"/>
              <a:t>pendapat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. </a:t>
            </a:r>
            <a:r>
              <a:rPr lang="en-US" sz="2000" dirty="0" err="1" smtClean="0"/>
              <a:t>Kemudian</a:t>
            </a:r>
            <a:r>
              <a:rPr lang="en-US" sz="2000" dirty="0" smtClean="0"/>
              <a:t> </a:t>
            </a:r>
            <a:r>
              <a:rPr lang="en-US" sz="2000" dirty="0" err="1" smtClean="0"/>
              <a:t>muncul</a:t>
            </a:r>
            <a:r>
              <a:rPr lang="en-US" sz="2000" dirty="0" smtClean="0"/>
              <a:t> </a:t>
            </a:r>
            <a:r>
              <a:rPr lang="en-US" sz="2000" dirty="0" err="1" smtClean="0"/>
              <a:t>komisi</a:t>
            </a:r>
            <a:r>
              <a:rPr lang="en-US" sz="2000" dirty="0" smtClean="0"/>
              <a:t> van de </a:t>
            </a:r>
            <a:r>
              <a:rPr lang="en-US" sz="2000" dirty="0" err="1" smtClean="0"/>
              <a:t>Greenten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/>
              <a:t>de </a:t>
            </a:r>
            <a:r>
              <a:rPr lang="en-US" sz="2000" dirty="0" err="1" smtClean="0"/>
              <a:t>Monchy</a:t>
            </a:r>
            <a:r>
              <a:rPr lang="en-US" sz="2000" dirty="0" smtClean="0"/>
              <a:t>. </a:t>
            </a:r>
            <a:r>
              <a:rPr lang="en-US" sz="2000" dirty="0" err="1" smtClean="0"/>
              <a:t>Namun</a:t>
            </a:r>
            <a:r>
              <a:rPr lang="en-US" sz="2000" dirty="0" smtClean="0"/>
              <a:t>, </a:t>
            </a:r>
            <a:r>
              <a:rPr lang="en-US" sz="2000" dirty="0" err="1" smtClean="0"/>
              <a:t>komisi</a:t>
            </a:r>
            <a:r>
              <a:rPr lang="en-US" sz="2000" dirty="0" smtClean="0"/>
              <a:t> </a:t>
            </a:r>
            <a:r>
              <a:rPr lang="en-US" sz="2000" dirty="0" err="1" smtClean="0"/>
              <a:t>kedua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mengalami</a:t>
            </a:r>
            <a:r>
              <a:rPr lang="en-US" sz="2000" dirty="0" smtClean="0"/>
              <a:t> </a:t>
            </a:r>
            <a:r>
              <a:rPr lang="en-US" sz="2000" dirty="0" err="1" smtClean="0"/>
              <a:t>nasib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dibubarkan</a:t>
            </a:r>
            <a:r>
              <a:rPr lang="en-US" sz="2000" dirty="0" smtClean="0"/>
              <a:t> </a:t>
            </a:r>
            <a:r>
              <a:rPr lang="en-US" sz="2000" dirty="0" err="1" smtClean="0"/>
              <a:t>tanpa</a:t>
            </a:r>
            <a:r>
              <a:rPr lang="en-US" sz="2000" dirty="0"/>
              <a:t> </a:t>
            </a:r>
            <a:r>
              <a:rPr lang="en-US" sz="2000" dirty="0" err="1" smtClean="0"/>
              <a:t>membuahkan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/>
              <a:t>Meskipun</a:t>
            </a:r>
            <a:r>
              <a:rPr lang="en-US" sz="2000" dirty="0" smtClean="0"/>
              <a:t> </a:t>
            </a:r>
            <a:r>
              <a:rPr lang="en-US" sz="2000" dirty="0" err="1" smtClean="0"/>
              <a:t>demikian</a:t>
            </a:r>
            <a:r>
              <a:rPr lang="en-US" sz="2000" dirty="0" smtClean="0"/>
              <a:t>, </a:t>
            </a:r>
            <a:r>
              <a:rPr lang="en-US" sz="2000" dirty="0" err="1" smtClean="0"/>
              <a:t>ternyata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/>
              <a:t>de </a:t>
            </a:r>
            <a:r>
              <a:rPr lang="en-US" sz="2000" dirty="0" err="1" smtClean="0"/>
              <a:t>Monchy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pertimbangan</a:t>
            </a:r>
            <a:r>
              <a:rPr lang="en-US" sz="2000" dirty="0" smtClean="0"/>
              <a:t> </a:t>
            </a:r>
            <a:r>
              <a:rPr lang="en-US" sz="2000" dirty="0" err="1" smtClean="0"/>
              <a:t>putusan-putusan</a:t>
            </a:r>
            <a:r>
              <a:rPr lang="en-US" sz="2000" dirty="0" smtClean="0"/>
              <a:t> </a:t>
            </a:r>
            <a:r>
              <a:rPr lang="en-US" sz="2000" dirty="0" err="1" smtClean="0"/>
              <a:t>Raad</a:t>
            </a:r>
            <a:r>
              <a:rPr lang="en-US" sz="2000" dirty="0" smtClean="0"/>
              <a:t> van State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perkara</a:t>
            </a:r>
            <a:r>
              <a:rPr lang="en-US" sz="2000" dirty="0" smtClean="0"/>
              <a:t> </a:t>
            </a:r>
            <a:r>
              <a:rPr lang="en-US" sz="2000" dirty="0" err="1" smtClean="0"/>
              <a:t>administrasi</a:t>
            </a:r>
            <a:r>
              <a:rPr lang="en-US" sz="20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/>
              <a:t>Dengan</a:t>
            </a:r>
            <a:r>
              <a:rPr lang="en-US" sz="2000" dirty="0" smtClean="0"/>
              <a:t> kata lain, </a:t>
            </a:r>
            <a:r>
              <a:rPr lang="en-US" sz="2000" dirty="0" err="1" smtClean="0"/>
              <a:t>meskipun</a:t>
            </a:r>
            <a:r>
              <a:rPr lang="en-US" sz="2000" dirty="0" smtClean="0"/>
              <a:t> AAUPB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mudah</a:t>
            </a:r>
            <a:r>
              <a:rPr lang="en-US" sz="2000" dirty="0" smtClean="0"/>
              <a:t> </a:t>
            </a:r>
            <a:r>
              <a:rPr lang="en-US" sz="2000" dirty="0" err="1" smtClean="0"/>
              <a:t>memasuki</a:t>
            </a:r>
            <a:r>
              <a:rPr lang="en-US" sz="2000" dirty="0" smtClean="0"/>
              <a:t> </a:t>
            </a:r>
            <a:r>
              <a:rPr lang="en-US" sz="2000" dirty="0" err="1" smtClean="0"/>
              <a:t>wilayah</a:t>
            </a:r>
            <a:r>
              <a:rPr lang="en-US" sz="2000" dirty="0" smtClean="0"/>
              <a:t> </a:t>
            </a:r>
            <a:r>
              <a:rPr lang="en-US" sz="2000" dirty="0" err="1" smtClean="0"/>
              <a:t>birokrasi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dijadikan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norma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tindakan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pemerintahan</a:t>
            </a:r>
            <a:r>
              <a:rPr lang="en-US" sz="2000" dirty="0" smtClean="0"/>
              <a:t>, </a:t>
            </a:r>
            <a:r>
              <a:rPr lang="en-US" sz="2000" dirty="0" err="1" smtClean="0"/>
              <a:t>tetapi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demikian</a:t>
            </a:r>
            <a:r>
              <a:rPr lang="en-US" sz="2000" dirty="0" smtClean="0"/>
              <a:t> </a:t>
            </a:r>
            <a:r>
              <a:rPr lang="en-US" sz="2000" dirty="0" err="1" smtClean="0"/>
              <a:t>halnya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wilayah</a:t>
            </a:r>
            <a:r>
              <a:rPr lang="en-US" sz="2000" dirty="0" smtClean="0"/>
              <a:t> </a:t>
            </a:r>
            <a:r>
              <a:rPr lang="en-US" sz="2000" dirty="0" err="1" smtClean="0"/>
              <a:t>peradilan</a:t>
            </a:r>
            <a:r>
              <a:rPr lang="en-US" sz="2000" dirty="0" smtClean="0"/>
              <a:t>. 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/>
              <a:t>Seiring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perjalanan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, </a:t>
            </a:r>
            <a:r>
              <a:rPr lang="en-US" sz="2000" dirty="0" err="1" smtClean="0"/>
              <a:t>sekarang</a:t>
            </a:r>
            <a:r>
              <a:rPr lang="en-US" sz="2000" dirty="0" smtClean="0"/>
              <a:t>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diterima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dimuat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peraturan</a:t>
            </a:r>
            <a:r>
              <a:rPr lang="en-US" sz="2000" dirty="0" smtClean="0"/>
              <a:t> </a:t>
            </a:r>
            <a:r>
              <a:rPr lang="en-US" sz="2000" dirty="0" err="1" smtClean="0"/>
              <a:t>perundang-undangan</a:t>
            </a:r>
            <a:r>
              <a:rPr lang="en-US" sz="2000" dirty="0" smtClean="0"/>
              <a:t> di Netherland.  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2073041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7861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Peristilahan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Pengertian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Keduduka</a:t>
            </a:r>
            <a:r>
              <a:rPr lang="en-US" sz="2800" b="1" dirty="0" err="1" smtClean="0"/>
              <a:t>n</a:t>
            </a:r>
            <a:r>
              <a:rPr lang="en-US" sz="2800" b="1" dirty="0" smtClean="0"/>
              <a:t> AAUPB</a:t>
            </a:r>
            <a:endParaRPr lang="id-ID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609600"/>
            <a:ext cx="8839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b="1" dirty="0" err="1" smtClean="0"/>
              <a:t>Peristilahan</a:t>
            </a:r>
            <a:r>
              <a:rPr lang="en-US" sz="2000" b="1" dirty="0" smtClean="0"/>
              <a:t> AAUPB</a:t>
            </a:r>
          </a:p>
          <a:p>
            <a:endParaRPr lang="en-US" sz="2000" b="1" dirty="0" smtClean="0"/>
          </a:p>
          <a:p>
            <a:pPr marL="285750" indent="-285750" algn="just">
              <a:buFontTx/>
              <a:buChar char="-"/>
            </a:pPr>
            <a:r>
              <a:rPr lang="en-US" sz="2000" dirty="0" smtClean="0"/>
              <a:t>Di </a:t>
            </a:r>
            <a:r>
              <a:rPr lang="en-US" sz="2000" dirty="0" err="1" smtClean="0"/>
              <a:t>kalangan</a:t>
            </a:r>
            <a:r>
              <a:rPr lang="en-US" sz="2000" dirty="0" smtClean="0"/>
              <a:t> </a:t>
            </a:r>
            <a:r>
              <a:rPr lang="en-US" sz="2000" dirty="0" err="1" smtClean="0"/>
              <a:t>penulis</a:t>
            </a:r>
            <a:r>
              <a:rPr lang="en-US" sz="2000" dirty="0" smtClean="0"/>
              <a:t> HAN di Indonesia </a:t>
            </a:r>
            <a:r>
              <a:rPr lang="en-US" sz="2000" dirty="0" err="1" smtClean="0"/>
              <a:t>terdapat</a:t>
            </a:r>
            <a:r>
              <a:rPr lang="en-US" sz="2000" dirty="0" smtClean="0"/>
              <a:t> </a:t>
            </a:r>
            <a:r>
              <a:rPr lang="en-US" sz="2000" dirty="0" err="1" smtClean="0"/>
              <a:t>perbedaan</a:t>
            </a:r>
            <a:r>
              <a:rPr lang="en-US" sz="2000" dirty="0" smtClean="0"/>
              <a:t> </a:t>
            </a:r>
            <a:r>
              <a:rPr lang="en-US" sz="2000" dirty="0" err="1" smtClean="0"/>
              <a:t>penerjemahan</a:t>
            </a:r>
            <a:r>
              <a:rPr lang="en-US" sz="2000" dirty="0" smtClean="0"/>
              <a:t> </a:t>
            </a:r>
            <a:r>
              <a:rPr lang="en-US" sz="2000" i="1" dirty="0" err="1" smtClean="0"/>
              <a:t>algemene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beginselen</a:t>
            </a:r>
            <a:r>
              <a:rPr lang="en-US" sz="2000" i="1" dirty="0"/>
              <a:t> </a:t>
            </a:r>
            <a:r>
              <a:rPr lang="en-US" sz="2000" i="1" dirty="0" smtClean="0"/>
              <a:t>van </a:t>
            </a:r>
            <a:r>
              <a:rPr lang="en-US" sz="2000" i="1" dirty="0" err="1" smtClean="0"/>
              <a:t>behoorlijk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bestuur</a:t>
            </a:r>
            <a:r>
              <a:rPr lang="en-US" sz="2000" dirty="0" smtClean="0"/>
              <a:t> </a:t>
            </a:r>
            <a:r>
              <a:rPr lang="en-US" sz="2000" dirty="0" err="1" smtClean="0"/>
              <a:t>terutama</a:t>
            </a:r>
            <a:r>
              <a:rPr lang="en-US" sz="2000" dirty="0" smtClean="0"/>
              <a:t> </a:t>
            </a:r>
            <a:r>
              <a:rPr lang="en-US" sz="2000" dirty="0" err="1" smtClean="0"/>
              <a:t>menyangkut</a:t>
            </a:r>
            <a:r>
              <a:rPr lang="en-US" sz="2000" dirty="0" smtClean="0"/>
              <a:t> kata </a:t>
            </a:r>
            <a:r>
              <a:rPr lang="en-US" sz="2000" i="1" dirty="0" err="1" smtClean="0"/>
              <a:t>beginselen</a:t>
            </a:r>
            <a:r>
              <a:rPr lang="en-US" sz="2000" i="1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i="1" dirty="0" err="1" smtClean="0"/>
              <a:t>behoorlijk</a:t>
            </a:r>
            <a:r>
              <a:rPr lang="en-US" sz="2000" dirty="0" smtClean="0"/>
              <a:t>. Kata </a:t>
            </a:r>
            <a:r>
              <a:rPr lang="en-US" sz="2000" i="1" dirty="0" err="1" smtClean="0"/>
              <a:t>beginselen</a:t>
            </a:r>
            <a:r>
              <a:rPr lang="en-US" sz="2000" dirty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menerjemahkan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prinsip-prinsip</a:t>
            </a:r>
            <a:r>
              <a:rPr lang="en-US" sz="2000" dirty="0" smtClean="0"/>
              <a:t>, </a:t>
            </a:r>
            <a:r>
              <a:rPr lang="en-US" sz="2000" dirty="0" err="1" smtClean="0"/>
              <a:t>dasar-dasar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asas-asas</a:t>
            </a:r>
            <a:r>
              <a:rPr lang="en-US" sz="20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/>
              <a:t>Sedangkan</a:t>
            </a:r>
            <a:r>
              <a:rPr lang="en-US" sz="2000" dirty="0" smtClean="0"/>
              <a:t> kata </a:t>
            </a:r>
            <a:r>
              <a:rPr lang="en-US" sz="2000" i="1" dirty="0" err="1" smtClean="0"/>
              <a:t>behoorlijk</a:t>
            </a:r>
            <a:r>
              <a:rPr lang="en-US" sz="2000" dirty="0" smtClean="0"/>
              <a:t> </a:t>
            </a:r>
            <a:r>
              <a:rPr lang="en-US" sz="2000" dirty="0" err="1" smtClean="0"/>
              <a:t>diterjemahkan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dengn</a:t>
            </a:r>
            <a:r>
              <a:rPr lang="en-US" sz="2000" dirty="0" smtClean="0"/>
              <a:t> </a:t>
            </a:r>
            <a:r>
              <a:rPr lang="en-US" sz="2000" i="1" dirty="0" smtClean="0"/>
              <a:t>yang </a:t>
            </a:r>
            <a:r>
              <a:rPr lang="en-US" sz="2000" i="1" dirty="0" err="1" smtClean="0"/>
              <a:t>sebaiknya</a:t>
            </a:r>
            <a:r>
              <a:rPr lang="en-US" sz="2000" i="1" dirty="0" smtClean="0"/>
              <a:t>, yang </a:t>
            </a:r>
            <a:r>
              <a:rPr lang="en-US" sz="2000" i="1" dirty="0" err="1" smtClean="0"/>
              <a:t>baik</a:t>
            </a:r>
            <a:r>
              <a:rPr lang="en-US" sz="2000" i="1" dirty="0" smtClean="0"/>
              <a:t>, yang </a:t>
            </a:r>
            <a:r>
              <a:rPr lang="en-US" sz="2000" i="1" dirty="0" err="1" smtClean="0"/>
              <a:t>layak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dan</a:t>
            </a:r>
            <a:r>
              <a:rPr lang="en-US" sz="2000" i="1" dirty="0" smtClean="0"/>
              <a:t> yang </a:t>
            </a:r>
            <a:r>
              <a:rPr lang="en-US" sz="2000" i="1" dirty="0" err="1" smtClean="0"/>
              <a:t>patut</a:t>
            </a:r>
            <a:r>
              <a:rPr lang="en-US" sz="2000" dirty="0" smtClean="0"/>
              <a:t>.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penerjemahan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i="1" dirty="0" err="1" smtClean="0"/>
              <a:t>algemen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beginselen</a:t>
            </a:r>
            <a:r>
              <a:rPr lang="en-US" sz="2000" i="1" dirty="0" smtClean="0"/>
              <a:t> van </a:t>
            </a:r>
            <a:r>
              <a:rPr lang="en-US" sz="2000" i="1" dirty="0" err="1" smtClean="0"/>
              <a:t>behoorlijk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bestuur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prinsip-prinsip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dasar-dasar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asas-asas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baik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yang </a:t>
            </a:r>
            <a:r>
              <a:rPr lang="en-US" sz="2000" dirty="0" err="1" smtClean="0"/>
              <a:t>sebaiknya</a:t>
            </a:r>
            <a:r>
              <a:rPr lang="en-US" sz="20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bahasa</a:t>
            </a:r>
            <a:r>
              <a:rPr lang="en-US" sz="2000" dirty="0" smtClean="0"/>
              <a:t> </a:t>
            </a:r>
            <a:r>
              <a:rPr lang="en-US" sz="2000" dirty="0" err="1" smtClean="0"/>
              <a:t>Belanda</a:t>
            </a:r>
            <a:r>
              <a:rPr lang="en-US" sz="2000" dirty="0" smtClean="0"/>
              <a:t> </a:t>
            </a:r>
            <a:r>
              <a:rPr lang="en-US" sz="2000" dirty="0" err="1" smtClean="0"/>
              <a:t>istilah</a:t>
            </a:r>
            <a:r>
              <a:rPr lang="en-US" sz="2000" dirty="0" smtClean="0"/>
              <a:t> “</a:t>
            </a:r>
            <a:r>
              <a:rPr lang="en-US" sz="2000" dirty="0" err="1" smtClean="0"/>
              <a:t>behoorlijk</a:t>
            </a:r>
            <a:r>
              <a:rPr lang="en-US" sz="2000" dirty="0" smtClean="0"/>
              <a:t>” </a:t>
            </a:r>
            <a:r>
              <a:rPr lang="en-US" sz="2000" dirty="0" err="1" smtClean="0"/>
              <a:t>berarti</a:t>
            </a:r>
            <a:r>
              <a:rPr lang="en-US" sz="2000" dirty="0" smtClean="0"/>
              <a:t> </a:t>
            </a:r>
            <a:r>
              <a:rPr lang="en-US" sz="2000" i="1" dirty="0" err="1" smtClean="0"/>
              <a:t>betamelijk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i="1" dirty="0" err="1" smtClean="0"/>
              <a:t>passend</a:t>
            </a:r>
            <a:r>
              <a:rPr lang="en-US" sz="2000" dirty="0" smtClean="0"/>
              <a:t>,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baik</a:t>
            </a:r>
            <a:r>
              <a:rPr lang="en-US" sz="2000" dirty="0" smtClean="0"/>
              <a:t>, </a:t>
            </a:r>
            <a:r>
              <a:rPr lang="en-US" sz="2000" dirty="0" err="1" smtClean="0"/>
              <a:t>pantas</a:t>
            </a:r>
            <a:r>
              <a:rPr lang="en-US" sz="2000" dirty="0" smtClean="0"/>
              <a:t>, </a:t>
            </a:r>
            <a:r>
              <a:rPr lang="en-US" sz="2000" dirty="0" err="1" smtClean="0"/>
              <a:t>patut</a:t>
            </a:r>
            <a:r>
              <a:rPr lang="en-US" sz="2000" dirty="0" smtClean="0"/>
              <a:t>, </a:t>
            </a:r>
            <a:r>
              <a:rPr lang="en-US" sz="2000" dirty="0" err="1" smtClean="0"/>
              <a:t>cocok</a:t>
            </a:r>
            <a:r>
              <a:rPr lang="en-US" sz="2000" dirty="0" smtClean="0"/>
              <a:t>, </a:t>
            </a:r>
            <a:r>
              <a:rPr lang="en-US" sz="2000" dirty="0" err="1" smtClean="0"/>
              <a:t>sesuai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layak</a:t>
            </a:r>
            <a:r>
              <a:rPr lang="en-US" sz="2000" dirty="0" smtClean="0"/>
              <a:t>. Di </a:t>
            </a:r>
            <a:r>
              <a:rPr lang="en-US" sz="2000" dirty="0" err="1" smtClean="0"/>
              <a:t>samping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, juga </a:t>
            </a:r>
            <a:r>
              <a:rPr lang="en-US" sz="2000" dirty="0" err="1" smtClean="0"/>
              <a:t>berarti</a:t>
            </a:r>
            <a:r>
              <a:rPr lang="en-US" sz="2000" dirty="0" smtClean="0"/>
              <a:t> </a:t>
            </a:r>
            <a:r>
              <a:rPr lang="en-US" sz="2000" i="1" dirty="0" err="1" smtClean="0"/>
              <a:t>fatsoenlijk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betamelijk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wijze</a:t>
            </a:r>
            <a:r>
              <a:rPr lang="en-US" sz="2000" dirty="0" smtClean="0"/>
              <a:t>, </a:t>
            </a:r>
            <a:r>
              <a:rPr lang="en-US" sz="2000" dirty="0" err="1" smtClean="0"/>
              <a:t>yakni</a:t>
            </a:r>
            <a:r>
              <a:rPr lang="en-US" sz="2000" dirty="0" smtClean="0"/>
              <a:t> </a:t>
            </a:r>
            <a:r>
              <a:rPr lang="en-US" sz="2000" dirty="0" err="1" smtClean="0"/>
              <a:t>sopan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terhormat</a:t>
            </a:r>
            <a:r>
              <a:rPr lang="en-US" sz="2000" dirty="0" smtClean="0"/>
              <a:t>, </a:t>
            </a:r>
            <a:r>
              <a:rPr lang="en-US" sz="2000" dirty="0" err="1" smtClean="0"/>
              <a:t>tata</a:t>
            </a:r>
            <a:r>
              <a:rPr lang="en-US" sz="2000" dirty="0" smtClean="0"/>
              <a:t> </a:t>
            </a:r>
            <a:r>
              <a:rPr lang="en-US" sz="2000" dirty="0" err="1" smtClean="0"/>
              <a:t>cara</a:t>
            </a:r>
            <a:r>
              <a:rPr lang="en-US" sz="2000" dirty="0" smtClean="0"/>
              <a:t> yang </a:t>
            </a:r>
            <a:r>
              <a:rPr lang="en-US" sz="2000" dirty="0" err="1" smtClean="0"/>
              <a:t>pantas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sopan</a:t>
            </a:r>
            <a:r>
              <a:rPr lang="en-US" sz="20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mengacu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kata </a:t>
            </a:r>
            <a:r>
              <a:rPr lang="en-US" sz="2000" dirty="0" err="1" smtClean="0"/>
              <a:t>asal</a:t>
            </a:r>
            <a:r>
              <a:rPr lang="en-US" sz="2000" dirty="0" smtClean="0"/>
              <a:t> </a:t>
            </a:r>
            <a:r>
              <a:rPr lang="en-US" sz="2000" i="1" dirty="0" err="1" smtClean="0"/>
              <a:t>behoorlijk</a:t>
            </a:r>
            <a:r>
              <a:rPr lang="en-US" sz="2000" i="1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, yang </a:t>
            </a:r>
            <a:r>
              <a:rPr lang="en-US" sz="2000" dirty="0" err="1" smtClean="0"/>
              <a:t>semuanya</a:t>
            </a:r>
            <a:r>
              <a:rPr lang="en-US" sz="2000" dirty="0" smtClean="0"/>
              <a:t> </a:t>
            </a:r>
            <a:r>
              <a:rPr lang="en-US" sz="2000" dirty="0" err="1" smtClean="0"/>
              <a:t>menunjukkan</a:t>
            </a:r>
            <a:r>
              <a:rPr lang="en-US" sz="2000" dirty="0" smtClean="0"/>
              <a:t> kata </a:t>
            </a:r>
            <a:r>
              <a:rPr lang="en-US" sz="2000" dirty="0" err="1" smtClean="0"/>
              <a:t>sifat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berarti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disifati</a:t>
            </a:r>
            <a:r>
              <a:rPr lang="en-US" sz="2000" dirty="0" smtClean="0"/>
              <a:t>, </a:t>
            </a:r>
            <a:r>
              <a:rPr lang="en-US" sz="2000" dirty="0" err="1" smtClean="0"/>
              <a:t>yaitu</a:t>
            </a:r>
            <a:r>
              <a:rPr lang="en-US" sz="2000" i="1" dirty="0"/>
              <a:t> </a:t>
            </a:r>
            <a:r>
              <a:rPr lang="en-US" sz="2000" i="1" dirty="0" err="1" smtClean="0"/>
              <a:t>bestuur</a:t>
            </a:r>
            <a:r>
              <a:rPr lang="en-US" sz="2000" dirty="0" smtClean="0"/>
              <a:t>,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penerjemahan</a:t>
            </a:r>
            <a:r>
              <a:rPr lang="en-US" sz="2000" dirty="0" smtClean="0"/>
              <a:t> </a:t>
            </a:r>
            <a:r>
              <a:rPr lang="en-US" sz="2000" i="1" dirty="0" err="1"/>
              <a:t>algemene</a:t>
            </a:r>
            <a:r>
              <a:rPr lang="en-US" sz="2000" i="1" dirty="0"/>
              <a:t> </a:t>
            </a:r>
            <a:r>
              <a:rPr lang="en-US" sz="2000" i="1" dirty="0" err="1"/>
              <a:t>beginselen</a:t>
            </a:r>
            <a:r>
              <a:rPr lang="en-US" sz="2000" i="1" dirty="0"/>
              <a:t> van </a:t>
            </a:r>
            <a:r>
              <a:rPr lang="en-US" sz="2000" i="1" dirty="0" err="1"/>
              <a:t>behoorlijk</a:t>
            </a:r>
            <a:r>
              <a:rPr lang="en-US" sz="2000" i="1" dirty="0"/>
              <a:t> </a:t>
            </a:r>
            <a:r>
              <a:rPr lang="en-US" sz="2000" i="1" dirty="0" err="1" smtClean="0"/>
              <a:t>bestuur</a:t>
            </a:r>
            <a:r>
              <a:rPr lang="en-US" sz="2000" i="1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asas-asas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yang </a:t>
            </a:r>
            <a:r>
              <a:rPr lang="en-US" sz="2000" dirty="0" err="1" smtClean="0"/>
              <a:t>baik</a:t>
            </a:r>
            <a:r>
              <a:rPr lang="en-US" sz="2000" dirty="0" smtClean="0"/>
              <a:t> </a:t>
            </a:r>
            <a:r>
              <a:rPr lang="en-US" sz="2000" dirty="0" err="1" smtClean="0"/>
              <a:t>kiranya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segi</a:t>
            </a:r>
            <a:r>
              <a:rPr lang="en-US" sz="2000" dirty="0" smtClean="0"/>
              <a:t> </a:t>
            </a:r>
            <a:r>
              <a:rPr lang="en-US" sz="2000" dirty="0" err="1" smtClean="0"/>
              <a:t>kebahasaan</a:t>
            </a:r>
            <a:r>
              <a:rPr lang="en-US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2805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2. </a:t>
            </a:r>
            <a:r>
              <a:rPr lang="en-US" sz="2000" b="1" dirty="0" err="1" smtClean="0"/>
              <a:t>Pengertian</a:t>
            </a:r>
            <a:r>
              <a:rPr lang="en-US" sz="2000" b="1" dirty="0" smtClean="0"/>
              <a:t> </a:t>
            </a:r>
            <a:r>
              <a:rPr lang="en-US" sz="2000" b="1" dirty="0"/>
              <a:t>AAUPB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/>
              <a:t>Pengertian</a:t>
            </a:r>
            <a:r>
              <a:rPr lang="en-US" sz="2000" dirty="0" smtClean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konteks</a:t>
            </a:r>
            <a:r>
              <a:rPr lang="en-US" sz="2000" dirty="0"/>
              <a:t> </a:t>
            </a:r>
            <a:r>
              <a:rPr lang="en-US" sz="2000" dirty="0" err="1"/>
              <a:t>kebahasaan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kesejarahan</a:t>
            </a:r>
            <a:r>
              <a:rPr lang="en-US" sz="2000" dirty="0"/>
              <a:t>. AAUPB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dipahami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asas-asas</a:t>
            </a:r>
            <a:r>
              <a:rPr lang="en-US" sz="2000" dirty="0"/>
              <a:t> </a:t>
            </a:r>
            <a:r>
              <a:rPr lang="en-US" sz="2000" dirty="0" err="1"/>
              <a:t>umum</a:t>
            </a:r>
            <a:r>
              <a:rPr lang="en-US" sz="2000" dirty="0"/>
              <a:t> yang </a:t>
            </a:r>
            <a:r>
              <a:rPr lang="en-US" sz="2000" dirty="0" err="1"/>
              <a:t>dijadikan</a:t>
            </a:r>
            <a:r>
              <a:rPr lang="en-US" sz="2000" dirty="0"/>
              <a:t> </a:t>
            </a:r>
            <a:r>
              <a:rPr lang="en-US" sz="2000" dirty="0" err="1"/>
              <a:t>sebgai</a:t>
            </a:r>
            <a:r>
              <a:rPr lang="en-US" sz="2000" dirty="0"/>
              <a:t> </a:t>
            </a:r>
            <a:r>
              <a:rPr lang="en-US" sz="2000" dirty="0" err="1"/>
              <a:t>dasar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tata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 smtClean="0"/>
              <a:t>penyelenggaraan</a:t>
            </a:r>
            <a:r>
              <a:rPr lang="en-US" sz="2000" dirty="0"/>
              <a:t> </a:t>
            </a:r>
            <a:r>
              <a:rPr lang="en-US" sz="2000" dirty="0" err="1" smtClean="0"/>
              <a:t>pemerintahan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baik</a:t>
            </a:r>
            <a:r>
              <a:rPr lang="en-US" sz="2000" dirty="0" smtClean="0"/>
              <a:t>, yang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cara</a:t>
            </a:r>
            <a:r>
              <a:rPr lang="en-US" sz="2000" dirty="0" smtClean="0"/>
              <a:t> </a:t>
            </a:r>
            <a:r>
              <a:rPr lang="en-US" sz="2000" dirty="0" err="1" smtClean="0"/>
              <a:t>demikian</a:t>
            </a:r>
            <a:r>
              <a:rPr lang="en-US" sz="2000" dirty="0" smtClean="0"/>
              <a:t> </a:t>
            </a:r>
            <a:r>
              <a:rPr lang="en-US" sz="2000" dirty="0" err="1" smtClean="0"/>
              <a:t>penyelenggaraan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pemerintahah</a:t>
            </a:r>
            <a:r>
              <a:rPr lang="en-US" sz="2000" dirty="0" smtClean="0"/>
              <a:t> yang </a:t>
            </a:r>
            <a:r>
              <a:rPr lang="en-US" sz="2000" dirty="0" err="1" smtClean="0"/>
              <a:t>baik</a:t>
            </a:r>
            <a:r>
              <a:rPr lang="en-US" sz="2000" dirty="0" smtClean="0"/>
              <a:t>, yang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cara</a:t>
            </a:r>
            <a:r>
              <a:rPr lang="en-US" sz="2000" dirty="0" smtClean="0"/>
              <a:t> </a:t>
            </a:r>
            <a:r>
              <a:rPr lang="en-US" sz="2000" dirty="0" err="1" smtClean="0"/>
              <a:t>demikian</a:t>
            </a:r>
            <a:r>
              <a:rPr lang="en-US" sz="2000" dirty="0" smtClean="0"/>
              <a:t> </a:t>
            </a:r>
            <a:r>
              <a:rPr lang="en-US" sz="2000" dirty="0" err="1" smtClean="0"/>
              <a:t>penyelenggaraan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pemerintahan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baik</a:t>
            </a:r>
            <a:r>
              <a:rPr lang="en-US" sz="2000" dirty="0" smtClean="0"/>
              <a:t>, </a:t>
            </a:r>
            <a:r>
              <a:rPr lang="en-US" sz="2000" dirty="0" err="1" smtClean="0"/>
              <a:t>sopan</a:t>
            </a:r>
            <a:r>
              <a:rPr lang="en-US" sz="2000" dirty="0" smtClean="0"/>
              <a:t>, </a:t>
            </a:r>
            <a:r>
              <a:rPr lang="en-US" sz="2000" dirty="0" err="1" smtClean="0"/>
              <a:t>adil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terhormat</a:t>
            </a:r>
            <a:r>
              <a:rPr lang="en-US" sz="2000" dirty="0" smtClean="0"/>
              <a:t>, </a:t>
            </a:r>
            <a:r>
              <a:rPr lang="en-US" sz="2000" dirty="0" err="1" smtClean="0"/>
              <a:t>bebas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kezaliman</a:t>
            </a:r>
            <a:r>
              <a:rPr lang="en-US" sz="2000" dirty="0" smtClean="0"/>
              <a:t>, </a:t>
            </a:r>
            <a:r>
              <a:rPr lang="en-US" sz="2000" dirty="0" err="1" smtClean="0"/>
              <a:t>pelanggaran</a:t>
            </a:r>
            <a:r>
              <a:rPr lang="en-US" sz="2000" dirty="0" smtClean="0"/>
              <a:t> </a:t>
            </a:r>
            <a:r>
              <a:rPr lang="en-US" sz="2000" dirty="0" err="1" smtClean="0"/>
              <a:t>peraturan</a:t>
            </a:r>
            <a:r>
              <a:rPr lang="en-US" sz="2000" dirty="0" smtClean="0"/>
              <a:t>, </a:t>
            </a:r>
            <a:r>
              <a:rPr lang="en-US" sz="2000" dirty="0" err="1" smtClean="0"/>
              <a:t>tindakan</a:t>
            </a:r>
            <a:r>
              <a:rPr lang="en-US" sz="2000" dirty="0" smtClean="0"/>
              <a:t> </a:t>
            </a:r>
            <a:r>
              <a:rPr lang="en-US" sz="2000" dirty="0" err="1" smtClean="0"/>
              <a:t>penyalahgunaan</a:t>
            </a:r>
            <a:r>
              <a:rPr lang="en-US" sz="2000" dirty="0" smtClean="0"/>
              <a:t> </a:t>
            </a:r>
            <a:r>
              <a:rPr lang="en-US" sz="2000" dirty="0" err="1" smtClean="0"/>
              <a:t>wewenang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tindakan</a:t>
            </a:r>
            <a:r>
              <a:rPr lang="en-US" sz="2000" dirty="0" smtClean="0"/>
              <a:t> </a:t>
            </a:r>
            <a:r>
              <a:rPr lang="en-US" sz="2000" dirty="0" err="1" smtClean="0"/>
              <a:t>sewenang-wenang</a:t>
            </a:r>
            <a:r>
              <a:rPr lang="en-US" sz="2000" dirty="0" smtClean="0"/>
              <a:t>.</a:t>
            </a:r>
          </a:p>
          <a:p>
            <a:pPr algn="just"/>
            <a:endParaRPr lang="en-US" sz="2000" b="1" dirty="0" smtClean="0"/>
          </a:p>
          <a:p>
            <a:pPr algn="just"/>
            <a:r>
              <a:rPr lang="en-US" sz="2000" b="1" dirty="0" smtClean="0"/>
              <a:t>3. </a:t>
            </a:r>
            <a:r>
              <a:rPr lang="en-US" sz="2000" b="1" dirty="0" err="1" smtClean="0"/>
              <a:t>Kedudukan</a:t>
            </a:r>
            <a:r>
              <a:rPr lang="en-US" sz="2000" b="1" dirty="0" smtClean="0"/>
              <a:t> </a:t>
            </a:r>
            <a:r>
              <a:rPr lang="en-US" sz="2000" b="1" dirty="0"/>
              <a:t>AAUPB </a:t>
            </a:r>
            <a:r>
              <a:rPr lang="en-US" sz="2000" b="1" dirty="0" err="1"/>
              <a:t>dalam</a:t>
            </a:r>
            <a:r>
              <a:rPr lang="en-US" sz="2000" b="1" dirty="0"/>
              <a:t> </a:t>
            </a:r>
            <a:r>
              <a:rPr lang="en-US" sz="2000" b="1" dirty="0" err="1"/>
              <a:t>Sistem</a:t>
            </a:r>
            <a:r>
              <a:rPr lang="en-US" sz="2000" b="1" dirty="0"/>
              <a:t> </a:t>
            </a:r>
            <a:r>
              <a:rPr lang="en-US" sz="2000" b="1" dirty="0" err="1"/>
              <a:t>Hukum</a:t>
            </a:r>
            <a:r>
              <a:rPr lang="en-US" sz="2000" b="1" dirty="0"/>
              <a:t> </a:t>
            </a:r>
            <a:endParaRPr lang="en-US" sz="2000" b="1" dirty="0" smtClean="0"/>
          </a:p>
          <a:p>
            <a:pPr marL="285750" indent="-285750" algn="just">
              <a:buFontTx/>
              <a:buChar char="-"/>
            </a:pP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asas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yang </a:t>
            </a:r>
            <a:r>
              <a:rPr lang="en-US" sz="2000" dirty="0" err="1" smtClean="0"/>
              <a:t>bahannya</a:t>
            </a:r>
            <a:r>
              <a:rPr lang="en-US" sz="2000" dirty="0" smtClean="0"/>
              <a:t> </a:t>
            </a:r>
            <a:r>
              <a:rPr lang="en-US" sz="2000" dirty="0" err="1" smtClean="0"/>
              <a:t>digali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ditemukan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unsur</a:t>
            </a:r>
            <a:r>
              <a:rPr lang="en-US" sz="2000" dirty="0" smtClean="0"/>
              <a:t> </a:t>
            </a:r>
            <a:r>
              <a:rPr lang="en-US" sz="2000" dirty="0" err="1" smtClean="0"/>
              <a:t>susila</a:t>
            </a:r>
            <a:r>
              <a:rPr lang="en-US" sz="2000" dirty="0" smtClean="0"/>
              <a:t>, </a:t>
            </a:r>
            <a:r>
              <a:rPr lang="en-US" sz="2000" dirty="0" err="1" smtClean="0"/>
              <a:t>didasarkan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moral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riil</a:t>
            </a:r>
            <a:r>
              <a:rPr lang="en-US" sz="2000" dirty="0" smtClean="0"/>
              <a:t>, </a:t>
            </a:r>
            <a:r>
              <a:rPr lang="en-US" sz="2000" dirty="0" err="1" smtClean="0"/>
              <a:t>bertalian</a:t>
            </a:r>
            <a:r>
              <a:rPr lang="en-US" sz="2000" dirty="0" smtClean="0"/>
              <a:t> </a:t>
            </a:r>
            <a:r>
              <a:rPr lang="en-US" sz="2000" dirty="0" err="1" smtClean="0"/>
              <a:t>erat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etika</a:t>
            </a:r>
            <a:r>
              <a:rPr lang="en-US" sz="2000" dirty="0" smtClean="0"/>
              <a:t>, </a:t>
            </a:r>
            <a:r>
              <a:rPr lang="en-US" sz="2000" dirty="0" err="1" smtClean="0"/>
              <a:t>kesopanan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kepatutan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norma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berlaku</a:t>
            </a:r>
            <a:r>
              <a:rPr lang="en-US" sz="20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/>
              <a:t>Sebagian</a:t>
            </a:r>
            <a:r>
              <a:rPr lang="en-US" sz="2000" dirty="0" smtClean="0"/>
              <a:t> AAUPB </a:t>
            </a:r>
            <a:r>
              <a:rPr lang="en-US" sz="2000" dirty="0" err="1" smtClean="0"/>
              <a:t>masih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asas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sebagian</a:t>
            </a:r>
            <a:r>
              <a:rPr lang="en-US" sz="2000" dirty="0" smtClean="0"/>
              <a:t> </a:t>
            </a:r>
            <a:r>
              <a:rPr lang="en-US" sz="2000" dirty="0" err="1" smtClean="0"/>
              <a:t>lainyya</a:t>
            </a:r>
            <a:r>
              <a:rPr lang="en-US" sz="2000" dirty="0" smtClean="0"/>
              <a:t>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norma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kaidah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2467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86380"/>
            <a:ext cx="52839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D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Fu</a:t>
            </a:r>
            <a:r>
              <a:rPr lang="en-US" sz="2800" b="1" dirty="0" err="1" smtClean="0"/>
              <a:t>ngsi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Arti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</a:t>
            </a:r>
            <a:r>
              <a:rPr lang="en-US" sz="2800" b="1" dirty="0" err="1" smtClean="0"/>
              <a:t>nting</a:t>
            </a:r>
            <a:r>
              <a:rPr lang="en-US" sz="2800" b="1" dirty="0" smtClean="0"/>
              <a:t> AAUPB</a:t>
            </a:r>
            <a:endParaRPr lang="id-ID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487501"/>
            <a:ext cx="8763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Administrasi</a:t>
            </a:r>
            <a:r>
              <a:rPr lang="en-US" sz="2000" dirty="0" smtClean="0"/>
              <a:t> Negara, </a:t>
            </a:r>
            <a:r>
              <a:rPr lang="en-US" sz="2000" dirty="0" err="1" smtClean="0"/>
              <a:t>bermanfaat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pedoman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penafsiran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penerapan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ketentuan-ketentuan</a:t>
            </a:r>
            <a:r>
              <a:rPr lang="en-US" sz="2000" dirty="0" smtClean="0"/>
              <a:t> </a:t>
            </a:r>
            <a:r>
              <a:rPr lang="en-US" sz="2000" dirty="0" err="1" smtClean="0"/>
              <a:t>perundang-undangan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bersifat</a:t>
            </a:r>
            <a:r>
              <a:rPr lang="en-US" sz="2000" dirty="0" smtClean="0"/>
              <a:t> </a:t>
            </a:r>
            <a:r>
              <a:rPr lang="en-US" sz="2000" dirty="0" err="1" smtClean="0"/>
              <a:t>sumir</a:t>
            </a:r>
            <a:r>
              <a:rPr lang="en-US" sz="2000" dirty="0" smtClean="0"/>
              <a:t>, </a:t>
            </a:r>
            <a:r>
              <a:rPr lang="en-US" sz="2000" dirty="0" err="1" smtClean="0"/>
              <a:t>samar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jelas</a:t>
            </a:r>
            <a:r>
              <a:rPr lang="en-US" sz="2000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warga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,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pencari</a:t>
            </a:r>
            <a:r>
              <a:rPr lang="en-US" sz="2000" dirty="0" smtClean="0"/>
              <a:t> </a:t>
            </a:r>
            <a:r>
              <a:rPr lang="en-US" sz="2000" dirty="0" err="1" smtClean="0"/>
              <a:t>keadilan</a:t>
            </a:r>
            <a:r>
              <a:rPr lang="en-US" sz="2000" dirty="0" smtClean="0"/>
              <a:t>, AAUPB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dipergunakan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dasar</a:t>
            </a:r>
            <a:r>
              <a:rPr lang="en-US" sz="2000" dirty="0" smtClean="0"/>
              <a:t> </a:t>
            </a:r>
            <a:r>
              <a:rPr lang="en-US" sz="2000" dirty="0" err="1" smtClean="0"/>
              <a:t>gugatan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sebagaimana</a:t>
            </a:r>
            <a:r>
              <a:rPr lang="en-US" sz="2000" dirty="0" smtClean="0"/>
              <a:t> </a:t>
            </a:r>
            <a:r>
              <a:rPr lang="en-US" sz="2000" dirty="0" err="1" smtClean="0"/>
              <a:t>disebutkan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Pasal</a:t>
            </a:r>
            <a:r>
              <a:rPr lang="en-US" sz="2000" dirty="0" smtClean="0"/>
              <a:t> 53 UU No. 5 </a:t>
            </a:r>
            <a:r>
              <a:rPr lang="en-US" sz="2000" dirty="0" err="1" smtClean="0"/>
              <a:t>Tahun</a:t>
            </a:r>
            <a:r>
              <a:rPr lang="en-US" sz="2000" dirty="0" smtClean="0"/>
              <a:t> 1986.</a:t>
            </a:r>
          </a:p>
          <a:p>
            <a:pPr marL="342900" indent="-342900" algn="just">
              <a:buAutoNum type="arabicPeriod"/>
            </a:pPr>
            <a:r>
              <a:rPr lang="en-US" sz="2000" dirty="0" err="1" smtClean="0"/>
              <a:t>Bagi</a:t>
            </a:r>
            <a:r>
              <a:rPr lang="en-US" sz="2000" dirty="0" smtClean="0"/>
              <a:t> Hakim TUN,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dipergunakan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alat</a:t>
            </a:r>
            <a:r>
              <a:rPr lang="en-US" sz="2000" dirty="0" smtClean="0"/>
              <a:t> </a:t>
            </a:r>
            <a:r>
              <a:rPr lang="en-US" sz="2000" dirty="0" err="1" smtClean="0"/>
              <a:t>menguji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membatalkan</a:t>
            </a:r>
            <a:r>
              <a:rPr lang="en-US" sz="2000" dirty="0" smtClean="0"/>
              <a:t> </a:t>
            </a:r>
            <a:r>
              <a:rPr lang="en-US" sz="2000" dirty="0" err="1" smtClean="0"/>
              <a:t>keputusan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dikeluarkan</a:t>
            </a:r>
            <a:r>
              <a:rPr lang="en-US" sz="2000" dirty="0" smtClean="0"/>
              <a:t> </a:t>
            </a:r>
            <a:r>
              <a:rPr lang="en-US" sz="2000" dirty="0" err="1" smtClean="0"/>
              <a:t>Badan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Pejabat</a:t>
            </a:r>
            <a:r>
              <a:rPr lang="en-US" sz="2000" dirty="0" smtClean="0"/>
              <a:t> TUN.</a:t>
            </a:r>
          </a:p>
          <a:p>
            <a:pPr marL="342900" indent="-342900" algn="just">
              <a:buAutoNum type="arabicPeriod"/>
            </a:pPr>
            <a:r>
              <a:rPr lang="en-US" sz="2000" dirty="0" err="1" smtClean="0"/>
              <a:t>Kecuali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AAUPB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juga </a:t>
            </a:r>
            <a:r>
              <a:rPr lang="en-US" sz="2000" dirty="0" err="1" smtClean="0"/>
              <a:t>berguna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badan</a:t>
            </a:r>
            <a:r>
              <a:rPr lang="en-US" sz="2000" dirty="0" smtClean="0"/>
              <a:t> </a:t>
            </a:r>
            <a:r>
              <a:rPr lang="en-US" sz="2000" dirty="0" err="1" smtClean="0"/>
              <a:t>legislaitf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merancang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undang-undang</a:t>
            </a:r>
            <a:r>
              <a:rPr lang="en-US" sz="2000" dirty="0" smtClean="0"/>
              <a:t>.</a:t>
            </a:r>
            <a:endParaRPr lang="id-ID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591580"/>
            <a:ext cx="8911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E. </a:t>
            </a:r>
            <a:r>
              <a:rPr lang="en-US" sz="2800" b="1" dirty="0" err="1" smtClean="0"/>
              <a:t>Asas-Asas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Umum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Pemerintahan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Baik</a:t>
            </a:r>
            <a:r>
              <a:rPr lang="en-US" sz="2800" b="1" dirty="0" smtClean="0"/>
              <a:t> di Indonesia</a:t>
            </a:r>
            <a:endParaRPr lang="id-ID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995678"/>
            <a:ext cx="876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Pasal</a:t>
            </a:r>
            <a:r>
              <a:rPr lang="en-US" sz="2000" dirty="0" smtClean="0"/>
              <a:t> 3 UU No. 28 </a:t>
            </a:r>
            <a:r>
              <a:rPr lang="en-US" sz="2000" dirty="0" err="1" smtClean="0"/>
              <a:t>Tahun</a:t>
            </a:r>
            <a:r>
              <a:rPr lang="en-US" sz="2000" dirty="0" smtClean="0"/>
              <a:t> 1999 </a:t>
            </a:r>
            <a:r>
              <a:rPr lang="en-US" sz="2000" dirty="0" err="1" smtClean="0"/>
              <a:t>disebutkan</a:t>
            </a:r>
            <a:r>
              <a:rPr lang="en-US" sz="2000" dirty="0" smtClean="0"/>
              <a:t>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asas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 </a:t>
            </a:r>
            <a:r>
              <a:rPr lang="en-US" sz="2000" dirty="0" err="1" smtClean="0"/>
              <a:t>penyelenggaraan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,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berikut</a:t>
            </a:r>
            <a:r>
              <a:rPr lang="en-US" sz="2000" dirty="0" smtClean="0"/>
              <a:t>: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Asas</a:t>
            </a:r>
            <a:r>
              <a:rPr lang="en-US" sz="2000" dirty="0" smtClean="0"/>
              <a:t> </a:t>
            </a:r>
            <a:r>
              <a:rPr lang="en-US" sz="2000" dirty="0" err="1" smtClean="0"/>
              <a:t>Kepastian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, </a:t>
            </a:r>
            <a:r>
              <a:rPr lang="en-US" sz="2000" dirty="0" err="1" smtClean="0"/>
              <a:t>mengutamakan</a:t>
            </a:r>
            <a:r>
              <a:rPr lang="en-US" sz="2000" dirty="0" smtClean="0"/>
              <a:t> </a:t>
            </a:r>
            <a:r>
              <a:rPr lang="en-US" sz="2000" dirty="0" err="1" smtClean="0"/>
              <a:t>landasan</a:t>
            </a:r>
            <a:r>
              <a:rPr lang="en-US" sz="2000" dirty="0" smtClean="0"/>
              <a:t> </a:t>
            </a:r>
            <a:r>
              <a:rPr lang="en-US" sz="2000" dirty="0" err="1" smtClean="0"/>
              <a:t>peraturan</a:t>
            </a:r>
            <a:r>
              <a:rPr lang="en-US" sz="2000" dirty="0" smtClean="0"/>
              <a:t> </a:t>
            </a:r>
            <a:r>
              <a:rPr lang="en-US" sz="2000" dirty="0" err="1" smtClean="0"/>
              <a:t>perundang-undangan</a:t>
            </a:r>
            <a:r>
              <a:rPr lang="en-US" sz="2000" dirty="0" smtClean="0"/>
              <a:t>, </a:t>
            </a:r>
            <a:r>
              <a:rPr lang="en-US" sz="2000" dirty="0" err="1" smtClean="0"/>
              <a:t>kepatutan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keadilan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keijakan</a:t>
            </a:r>
            <a:r>
              <a:rPr lang="en-US" sz="2000" dirty="0" smtClean="0"/>
              <a:t> </a:t>
            </a:r>
            <a:r>
              <a:rPr lang="en-US" sz="2000" dirty="0" err="1" smtClean="0"/>
              <a:t>penyelenggara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Asas</a:t>
            </a:r>
            <a:r>
              <a:rPr lang="en-US" sz="2000" dirty="0" smtClean="0"/>
              <a:t> </a:t>
            </a:r>
            <a:r>
              <a:rPr lang="en-US" sz="2000" dirty="0" err="1" smtClean="0"/>
              <a:t>Tertib</a:t>
            </a:r>
            <a:r>
              <a:rPr lang="en-US" sz="2000" dirty="0" smtClean="0"/>
              <a:t> </a:t>
            </a:r>
            <a:r>
              <a:rPr lang="en-US" sz="2000" dirty="0" err="1" smtClean="0"/>
              <a:t>Penyelenggaraan</a:t>
            </a:r>
            <a:r>
              <a:rPr lang="en-US" sz="2000" dirty="0" smtClean="0"/>
              <a:t> Negara,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landasan</a:t>
            </a:r>
            <a:r>
              <a:rPr lang="en-US" sz="2000" dirty="0" smtClean="0"/>
              <a:t> </a:t>
            </a:r>
            <a:r>
              <a:rPr lang="en-US" sz="2000" dirty="0" err="1" smtClean="0"/>
              <a:t>keteraturan</a:t>
            </a:r>
            <a:r>
              <a:rPr lang="en-US" sz="2000" dirty="0" smtClean="0"/>
              <a:t>, </a:t>
            </a:r>
            <a:r>
              <a:rPr lang="en-US" sz="2000" dirty="0" err="1" smtClean="0"/>
              <a:t>keserasian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keseimbangan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pengendalian</a:t>
            </a:r>
            <a:r>
              <a:rPr lang="en-US" sz="2000" dirty="0" smtClean="0"/>
              <a:t> </a:t>
            </a:r>
            <a:r>
              <a:rPr lang="en-US" sz="2000" dirty="0" err="1" smtClean="0"/>
              <a:t>penyelenggara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Asas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, </a:t>
            </a:r>
            <a:r>
              <a:rPr lang="en-US" sz="2000" dirty="0" err="1" smtClean="0"/>
              <a:t>mendahulukan</a:t>
            </a:r>
            <a:r>
              <a:rPr lang="en-US" sz="2000" dirty="0" smtClean="0"/>
              <a:t> </a:t>
            </a:r>
            <a:r>
              <a:rPr lang="en-US" sz="2000" dirty="0" err="1" smtClean="0"/>
              <a:t>kesejahteraan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cara</a:t>
            </a:r>
            <a:r>
              <a:rPr lang="en-US" sz="2000" dirty="0" smtClean="0"/>
              <a:t> yang </a:t>
            </a:r>
            <a:r>
              <a:rPr lang="en-US" sz="2000" dirty="0" err="1" smtClean="0"/>
              <a:t>aspiratif</a:t>
            </a:r>
            <a:r>
              <a:rPr lang="en-US" sz="2000" dirty="0" smtClean="0"/>
              <a:t>, </a:t>
            </a:r>
            <a:r>
              <a:rPr lang="en-US" sz="2000" dirty="0" err="1" smtClean="0"/>
              <a:t>akomodatif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selektif</a:t>
            </a:r>
            <a:r>
              <a:rPr lang="en-US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386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915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4. </a:t>
            </a:r>
            <a:r>
              <a:rPr lang="en-US" sz="2000" dirty="0" err="1" smtClean="0"/>
              <a:t>Asas</a:t>
            </a:r>
            <a:r>
              <a:rPr lang="en-US" sz="2000" dirty="0" smtClean="0"/>
              <a:t> </a:t>
            </a:r>
            <a:r>
              <a:rPr lang="en-US" sz="2000" dirty="0" err="1" smtClean="0"/>
              <a:t>keterbukaan</a:t>
            </a:r>
            <a:r>
              <a:rPr lang="en-US" sz="2000" dirty="0" smtClean="0"/>
              <a:t>, </a:t>
            </a:r>
            <a:r>
              <a:rPr lang="en-US" sz="2000" dirty="0" err="1" smtClean="0"/>
              <a:t>membuka</a:t>
            </a:r>
            <a:r>
              <a:rPr lang="en-US" sz="2000" dirty="0" smtClean="0"/>
              <a:t> </a:t>
            </a:r>
            <a:r>
              <a:rPr lang="en-US" sz="2000" dirty="0" err="1" smtClean="0"/>
              <a:t>diri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hak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memperoleh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benar</a:t>
            </a:r>
            <a:r>
              <a:rPr lang="en-US" sz="2000" dirty="0" smtClean="0"/>
              <a:t>, </a:t>
            </a:r>
            <a:r>
              <a:rPr lang="en-US" sz="2000" dirty="0" err="1" smtClean="0"/>
              <a:t>jujur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diskriminatid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penyelenggaraan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tetap</a:t>
            </a:r>
            <a:r>
              <a:rPr lang="en-US" sz="2000" dirty="0" smtClean="0"/>
              <a:t> </a:t>
            </a:r>
            <a:r>
              <a:rPr lang="en-US" sz="2000" dirty="0" err="1" smtClean="0"/>
              <a:t>memerhatikan</a:t>
            </a:r>
            <a:r>
              <a:rPr lang="en-US" sz="2000" dirty="0" smtClean="0"/>
              <a:t> </a:t>
            </a:r>
            <a:r>
              <a:rPr lang="en-US" sz="2000" dirty="0" err="1" smtClean="0"/>
              <a:t>perlindungan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hak</a:t>
            </a:r>
            <a:r>
              <a:rPr lang="en-US" sz="2000" dirty="0" smtClean="0"/>
              <a:t> </a:t>
            </a:r>
            <a:r>
              <a:rPr lang="en-US" sz="2000" dirty="0" err="1" smtClean="0"/>
              <a:t>asasi</a:t>
            </a:r>
            <a:r>
              <a:rPr lang="en-US" sz="2000" dirty="0" smtClean="0"/>
              <a:t> </a:t>
            </a:r>
            <a:r>
              <a:rPr lang="en-US" sz="2000" dirty="0" err="1" smtClean="0"/>
              <a:t>pribadi</a:t>
            </a:r>
            <a:r>
              <a:rPr lang="en-US" sz="2000" dirty="0" smtClean="0"/>
              <a:t>, </a:t>
            </a:r>
            <a:r>
              <a:rPr lang="en-US" sz="2000" dirty="0" err="1" smtClean="0"/>
              <a:t>golongan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rahasia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5. </a:t>
            </a:r>
            <a:r>
              <a:rPr lang="en-US" sz="2000" dirty="0" err="1" smtClean="0"/>
              <a:t>Asas</a:t>
            </a:r>
            <a:r>
              <a:rPr lang="en-US" sz="2000" dirty="0" smtClean="0"/>
              <a:t> </a:t>
            </a:r>
            <a:r>
              <a:rPr lang="en-US" sz="2000" dirty="0" err="1" smtClean="0"/>
              <a:t>Proporsionalitas</a:t>
            </a:r>
            <a:r>
              <a:rPr lang="en-US" sz="2000" dirty="0" smtClean="0"/>
              <a:t>, </a:t>
            </a:r>
            <a:r>
              <a:rPr lang="en-US" sz="2000" dirty="0" err="1" smtClean="0"/>
              <a:t>mengutamakan</a:t>
            </a:r>
            <a:r>
              <a:rPr lang="en-US" sz="2000" dirty="0" smtClean="0"/>
              <a:t> </a:t>
            </a:r>
            <a:r>
              <a:rPr lang="en-US" sz="2000" dirty="0" err="1" smtClean="0"/>
              <a:t>keseimbangan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hak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kewajiban</a:t>
            </a:r>
            <a:r>
              <a:rPr lang="en-US" sz="2000" dirty="0" smtClean="0"/>
              <a:t> </a:t>
            </a:r>
            <a:r>
              <a:rPr lang="en-US" sz="2000" dirty="0" err="1" smtClean="0"/>
              <a:t>penyelenggara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6. </a:t>
            </a:r>
            <a:r>
              <a:rPr lang="en-US" sz="2000" dirty="0" err="1" smtClean="0"/>
              <a:t>Asas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Profesionalitas</a:t>
            </a:r>
            <a:r>
              <a:rPr lang="en-US" sz="2000" dirty="0" smtClean="0"/>
              <a:t>, </a:t>
            </a:r>
            <a:r>
              <a:rPr lang="en-US" sz="2000" dirty="0" err="1" smtClean="0"/>
              <a:t>mengutamakan</a:t>
            </a:r>
            <a:r>
              <a:rPr lang="en-US" sz="2000" dirty="0" smtClean="0"/>
              <a:t> </a:t>
            </a:r>
            <a:r>
              <a:rPr lang="en-US" sz="2000" dirty="0" err="1" smtClean="0"/>
              <a:t>keahlian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kode</a:t>
            </a:r>
            <a:r>
              <a:rPr lang="en-US" sz="2000" dirty="0" smtClean="0"/>
              <a:t> </a:t>
            </a:r>
            <a:r>
              <a:rPr lang="en-US" sz="2000" dirty="0" err="1" smtClean="0"/>
              <a:t>etik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ketentuan</a:t>
            </a:r>
            <a:r>
              <a:rPr lang="en-US" sz="2000" dirty="0" smtClean="0"/>
              <a:t> </a:t>
            </a:r>
            <a:r>
              <a:rPr lang="en-US" sz="2000" dirty="0" err="1" smtClean="0"/>
              <a:t>peraturan</a:t>
            </a:r>
            <a:r>
              <a:rPr lang="en-US" sz="2000" dirty="0" smtClean="0"/>
              <a:t> </a:t>
            </a:r>
            <a:r>
              <a:rPr lang="en-US" sz="2000" dirty="0" err="1" smtClean="0"/>
              <a:t>perundang-undangan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berlaku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7. </a:t>
            </a:r>
            <a:r>
              <a:rPr lang="en-US" sz="2000" dirty="0" err="1" smtClean="0"/>
              <a:t>Asas</a:t>
            </a:r>
            <a:r>
              <a:rPr lang="en-US" sz="2000" dirty="0" smtClean="0"/>
              <a:t> </a:t>
            </a:r>
            <a:r>
              <a:rPr lang="en-US" sz="2000" dirty="0" err="1" smtClean="0"/>
              <a:t>Akuntabilitas</a:t>
            </a:r>
            <a:r>
              <a:rPr lang="en-US" sz="2000" dirty="0" smtClean="0"/>
              <a:t>, </a:t>
            </a:r>
            <a:r>
              <a:rPr lang="en-US" sz="2000" dirty="0" err="1" smtClean="0"/>
              <a:t>menentukan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akhir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penyelenggara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dipertanggungjawabkan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rakyat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pemegang</a:t>
            </a:r>
            <a:r>
              <a:rPr lang="en-US" sz="2000" dirty="0" smtClean="0"/>
              <a:t> </a:t>
            </a:r>
            <a:r>
              <a:rPr lang="en-US" sz="2000" dirty="0" err="1" smtClean="0"/>
              <a:t>kedaulatan</a:t>
            </a:r>
            <a:r>
              <a:rPr lang="en-US" sz="2000" dirty="0" smtClean="0"/>
              <a:t> </a:t>
            </a:r>
            <a:r>
              <a:rPr lang="en-US" sz="2000" dirty="0" err="1" smtClean="0"/>
              <a:t>tertinggi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ketentuan</a:t>
            </a:r>
            <a:r>
              <a:rPr lang="en-US" sz="2000" dirty="0" smtClean="0"/>
              <a:t> </a:t>
            </a:r>
            <a:r>
              <a:rPr lang="en-US" sz="2000" dirty="0" err="1" smtClean="0"/>
              <a:t>peraturan</a:t>
            </a:r>
            <a:r>
              <a:rPr lang="en-US" sz="2000" dirty="0" smtClean="0"/>
              <a:t> </a:t>
            </a:r>
            <a:r>
              <a:rPr lang="en-US" sz="2000" dirty="0" err="1" smtClean="0"/>
              <a:t>perundang-undangan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berlaku</a:t>
            </a:r>
            <a:r>
              <a:rPr lang="en-US" sz="2000" dirty="0" smtClean="0"/>
              <a:t>. 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3161924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52400"/>
            <a:ext cx="64661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E. </a:t>
            </a:r>
            <a:r>
              <a:rPr lang="en-US" sz="2800" b="1" dirty="0" err="1" smtClean="0"/>
              <a:t>Pembagian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Macam-macam</a:t>
            </a:r>
            <a:r>
              <a:rPr lang="en-US" sz="2800" b="1" dirty="0" smtClean="0"/>
              <a:t> </a:t>
            </a:r>
            <a:r>
              <a:rPr lang="en-US" sz="2800" b="1" dirty="0" smtClean="0"/>
              <a:t>AAUPB</a:t>
            </a:r>
            <a:endParaRPr lang="id-ID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935772"/>
            <a:ext cx="8763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b="1" dirty="0" err="1" smtClean="0"/>
              <a:t>Pembagian</a:t>
            </a:r>
            <a:r>
              <a:rPr lang="en-US" sz="2800" b="1" dirty="0" smtClean="0"/>
              <a:t> AAUPB</a:t>
            </a:r>
          </a:p>
          <a:p>
            <a:pPr marL="285750" indent="-285750" algn="just">
              <a:buFontTx/>
              <a:buChar char="-"/>
            </a:pPr>
            <a:r>
              <a:rPr lang="en-US" sz="2800" dirty="0" err="1" smtClean="0"/>
              <a:t>Berkenaan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keputusan</a:t>
            </a:r>
            <a:r>
              <a:rPr lang="en-US" sz="2800" dirty="0" smtClean="0"/>
              <a:t>, AAUPB </a:t>
            </a:r>
            <a:r>
              <a:rPr lang="en-US" sz="2800" dirty="0" err="1" smtClean="0"/>
              <a:t>terbagi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bagian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asas</a:t>
            </a:r>
            <a:r>
              <a:rPr lang="en-US" sz="2800" dirty="0"/>
              <a:t> </a:t>
            </a:r>
            <a:r>
              <a:rPr lang="en-US" sz="2800" dirty="0" smtClean="0"/>
              <a:t>yang </a:t>
            </a:r>
            <a:r>
              <a:rPr lang="en-US" sz="2800" dirty="0" err="1" smtClean="0"/>
              <a:t>bersifat</a:t>
            </a:r>
            <a:r>
              <a:rPr lang="en-US" sz="2800" dirty="0" smtClean="0"/>
              <a:t> formal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prosedural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asas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bersifat</a:t>
            </a:r>
            <a:r>
              <a:rPr lang="en-US" sz="2800" dirty="0" smtClean="0"/>
              <a:t> material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substansial</a:t>
            </a:r>
            <a:r>
              <a:rPr lang="en-US" sz="28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800" dirty="0" err="1" smtClean="0"/>
              <a:t>Asas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bersifat</a:t>
            </a:r>
            <a:r>
              <a:rPr lang="en-US" sz="2800" dirty="0" smtClean="0"/>
              <a:t> formal </a:t>
            </a:r>
            <a:r>
              <a:rPr lang="en-US" sz="2800" dirty="0" err="1" smtClean="0"/>
              <a:t>berkenaan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prosedur</a:t>
            </a:r>
            <a:r>
              <a:rPr lang="en-US" sz="2800" dirty="0" smtClean="0"/>
              <a:t> yang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dipenuhi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pembuatan</a:t>
            </a:r>
            <a:r>
              <a:rPr lang="en-US" sz="2800" dirty="0" smtClean="0"/>
              <a:t> </a:t>
            </a:r>
            <a:r>
              <a:rPr lang="en-US" sz="2800" dirty="0" err="1" smtClean="0"/>
              <a:t>keputusan</a:t>
            </a:r>
            <a:r>
              <a:rPr lang="en-US" sz="2800" dirty="0" smtClean="0"/>
              <a:t>,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dirty="0" err="1" smtClean="0"/>
              <a:t>asas</a:t>
            </a:r>
            <a:r>
              <a:rPr lang="en-US" sz="2800" dirty="0" smtClean="0"/>
              <a:t> </a:t>
            </a:r>
            <a:r>
              <a:rPr lang="en-US" sz="2800" dirty="0" err="1" smtClean="0"/>
              <a:t>kecermatan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permainan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layak</a:t>
            </a:r>
            <a:r>
              <a:rPr lang="en-US" sz="28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800" dirty="0" err="1" smtClean="0"/>
              <a:t>Asas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bersifat</a:t>
            </a:r>
            <a:r>
              <a:rPr lang="en-US" sz="2800" dirty="0" smtClean="0"/>
              <a:t> material </a:t>
            </a:r>
            <a:r>
              <a:rPr lang="en-US" sz="2800" dirty="0" err="1" smtClean="0"/>
              <a:t>tampak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isi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keputusan</a:t>
            </a:r>
            <a:r>
              <a:rPr lang="en-US" sz="2800" dirty="0" smtClean="0"/>
              <a:t> </a:t>
            </a:r>
            <a:r>
              <a:rPr lang="en-US" sz="2800" dirty="0" err="1" smtClean="0"/>
              <a:t>pemerintah</a:t>
            </a:r>
            <a:r>
              <a:rPr lang="en-US" sz="2800" dirty="0" smtClean="0"/>
              <a:t>,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asas</a:t>
            </a:r>
            <a:r>
              <a:rPr lang="en-US" sz="2800" dirty="0" smtClean="0"/>
              <a:t> </a:t>
            </a:r>
            <a:r>
              <a:rPr lang="en-US" sz="2800" dirty="0" err="1" smtClean="0"/>
              <a:t>kepastian</a:t>
            </a:r>
            <a:r>
              <a:rPr lang="en-US" sz="2800" dirty="0" smtClean="0"/>
              <a:t> </a:t>
            </a:r>
            <a:r>
              <a:rPr lang="en-US" sz="2800" dirty="0" err="1" smtClean="0"/>
              <a:t>hukum</a:t>
            </a:r>
            <a:r>
              <a:rPr lang="en-US" sz="2800" dirty="0" smtClean="0"/>
              <a:t>,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, </a:t>
            </a:r>
            <a:r>
              <a:rPr lang="en-US" sz="2800" dirty="0" err="1" smtClean="0"/>
              <a:t>larangan</a:t>
            </a:r>
            <a:r>
              <a:rPr lang="en-US" sz="2800" dirty="0" smtClean="0"/>
              <a:t> </a:t>
            </a:r>
            <a:r>
              <a:rPr lang="en-US" sz="2800" dirty="0" err="1" smtClean="0"/>
              <a:t>sewenang-wenang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larangan</a:t>
            </a:r>
            <a:r>
              <a:rPr lang="en-US" sz="2800" dirty="0" smtClean="0"/>
              <a:t> </a:t>
            </a:r>
            <a:r>
              <a:rPr lang="en-US" sz="2800" dirty="0" err="1" smtClean="0"/>
              <a:t>penyalahgunaan</a:t>
            </a:r>
            <a:r>
              <a:rPr lang="en-US" sz="2800" dirty="0" smtClean="0"/>
              <a:t> </a:t>
            </a:r>
            <a:r>
              <a:rPr lang="en-US" sz="2800" dirty="0" err="1" smtClean="0"/>
              <a:t>wewenang</a:t>
            </a:r>
            <a:r>
              <a:rPr lang="en-US" sz="2800" dirty="0" smtClean="0"/>
              <a:t>.</a:t>
            </a:r>
          </a:p>
          <a:p>
            <a:pPr marL="285750" indent="-285750" algn="just">
              <a:buFontTx/>
              <a:buChar char="-"/>
            </a:pPr>
            <a:endParaRPr lang="en-US" sz="2800" dirty="0"/>
          </a:p>
          <a:p>
            <a:pPr marL="285750" indent="-285750" algn="just">
              <a:buFontTx/>
              <a:buChar char="-"/>
            </a:pPr>
            <a:endParaRPr lang="en-US" sz="2800" dirty="0" smtClean="0"/>
          </a:p>
          <a:p>
            <a:pPr algn="just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81398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/>
              <a:t>2. </a:t>
            </a:r>
            <a:r>
              <a:rPr lang="en-US" sz="2000" b="1" dirty="0" err="1"/>
              <a:t>Macam-macam</a:t>
            </a:r>
            <a:r>
              <a:rPr lang="en-US" sz="2000" b="1" dirty="0"/>
              <a:t> AAUPB</a:t>
            </a:r>
            <a:endParaRPr lang="id-ID" sz="2000" b="1" dirty="0"/>
          </a:p>
          <a:p>
            <a:pPr marL="457200" indent="-457200" algn="just">
              <a:buAutoNum type="alphaLcPeriod"/>
            </a:pPr>
            <a:r>
              <a:rPr lang="en-US" sz="2000" b="1" dirty="0" err="1"/>
              <a:t>Asas</a:t>
            </a:r>
            <a:r>
              <a:rPr lang="en-US" sz="2000" b="1" dirty="0"/>
              <a:t> </a:t>
            </a:r>
            <a:r>
              <a:rPr lang="en-US" sz="2000" b="1" dirty="0" err="1"/>
              <a:t>Kepastian</a:t>
            </a:r>
            <a:r>
              <a:rPr lang="en-US" sz="2000" b="1" dirty="0"/>
              <a:t> </a:t>
            </a:r>
            <a:r>
              <a:rPr lang="en-US" sz="2000" b="1" dirty="0" err="1"/>
              <a:t>Hukum</a:t>
            </a:r>
            <a:r>
              <a:rPr lang="en-US" sz="2000" dirty="0"/>
              <a:t>,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aspek</a:t>
            </a:r>
            <a:r>
              <a:rPr lang="en-US" sz="2000" dirty="0"/>
              <a:t>, </a:t>
            </a:r>
            <a:r>
              <a:rPr lang="en-US" sz="2000" dirty="0" err="1"/>
              <a:t>bersifat</a:t>
            </a:r>
            <a:r>
              <a:rPr lang="en-US" sz="2000" dirty="0"/>
              <a:t> material (</a:t>
            </a:r>
            <a:r>
              <a:rPr lang="en-US" sz="2000" dirty="0" err="1"/>
              <a:t>asas</a:t>
            </a:r>
            <a:r>
              <a:rPr lang="en-US" sz="2000" dirty="0"/>
              <a:t> </a:t>
            </a:r>
            <a:r>
              <a:rPr lang="en-US" sz="2000" dirty="0" err="1"/>
              <a:t>kepercayaan</a:t>
            </a:r>
            <a:r>
              <a:rPr lang="en-US" sz="2000" dirty="0"/>
              <a:t>),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bersifat</a:t>
            </a:r>
            <a:r>
              <a:rPr lang="en-US" sz="2000" dirty="0"/>
              <a:t> formal (</a:t>
            </a:r>
            <a:r>
              <a:rPr lang="en-US" sz="2000" dirty="0" err="1"/>
              <a:t>kepustusan</a:t>
            </a:r>
            <a:r>
              <a:rPr lang="en-US" sz="2000" dirty="0"/>
              <a:t> yang </a:t>
            </a:r>
            <a:r>
              <a:rPr lang="en-US" sz="2000" dirty="0" err="1"/>
              <a:t>menguntungkan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kata yang </a:t>
            </a:r>
            <a:r>
              <a:rPr lang="en-US" sz="2000" dirty="0" err="1"/>
              <a:t>jelas</a:t>
            </a:r>
            <a:r>
              <a:rPr lang="en-US" sz="2000" dirty="0"/>
              <a:t>).</a:t>
            </a:r>
          </a:p>
          <a:p>
            <a:pPr marL="457200" indent="-457200" algn="just">
              <a:buAutoNum type="alphaLcPeriod"/>
            </a:pPr>
            <a:r>
              <a:rPr lang="en-US" sz="2000" b="1" dirty="0" err="1"/>
              <a:t>Asas</a:t>
            </a:r>
            <a:r>
              <a:rPr lang="en-US" sz="2000" b="1" dirty="0"/>
              <a:t> </a:t>
            </a:r>
            <a:r>
              <a:rPr lang="en-US" sz="2000" b="1" dirty="0" err="1"/>
              <a:t>Keseimbangan</a:t>
            </a:r>
            <a:r>
              <a:rPr lang="en-US" sz="2000" dirty="0"/>
              <a:t>, </a:t>
            </a:r>
            <a:r>
              <a:rPr lang="en-US" sz="2000" dirty="0" err="1"/>
              <a:t>keseimbangan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hukuman</a:t>
            </a:r>
            <a:r>
              <a:rPr lang="en-US" sz="2000" dirty="0"/>
              <a:t> </a:t>
            </a:r>
            <a:r>
              <a:rPr lang="en-US" sz="2000" dirty="0" err="1"/>
              <a:t>jabatan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kelalaian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kealpaan</a:t>
            </a:r>
            <a:r>
              <a:rPr lang="en-US" sz="2000" dirty="0"/>
              <a:t> </a:t>
            </a:r>
            <a:r>
              <a:rPr lang="en-US" sz="2000" dirty="0" err="1"/>
              <a:t>seorang</a:t>
            </a:r>
            <a:r>
              <a:rPr lang="en-US" sz="2000" dirty="0"/>
              <a:t> </a:t>
            </a:r>
            <a:r>
              <a:rPr lang="en-US" sz="2000" dirty="0" err="1"/>
              <a:t>pegawai</a:t>
            </a:r>
            <a:r>
              <a:rPr lang="en-US" sz="2000" dirty="0"/>
              <a:t>.</a:t>
            </a:r>
          </a:p>
          <a:p>
            <a:pPr marL="457200" indent="-457200" algn="just">
              <a:buAutoNum type="alphaLcPeriod"/>
            </a:pPr>
            <a:r>
              <a:rPr lang="en-US" sz="2000" b="1" dirty="0" err="1"/>
              <a:t>Asas</a:t>
            </a:r>
            <a:r>
              <a:rPr lang="en-US" sz="2000" b="1" dirty="0"/>
              <a:t> </a:t>
            </a:r>
            <a:r>
              <a:rPr lang="en-US" sz="2000" b="1" dirty="0" err="1"/>
              <a:t>Kesamaan</a:t>
            </a:r>
            <a:r>
              <a:rPr lang="en-US" sz="2000" b="1" dirty="0"/>
              <a:t> </a:t>
            </a:r>
            <a:r>
              <a:rPr lang="en-US" sz="2000" b="1" dirty="0" err="1"/>
              <a:t>dalam</a:t>
            </a:r>
            <a:r>
              <a:rPr lang="en-US" sz="2000" b="1" dirty="0"/>
              <a:t> </a:t>
            </a:r>
            <a:r>
              <a:rPr lang="en-US" sz="2000" b="1" dirty="0" err="1"/>
              <a:t>Mengambil</a:t>
            </a:r>
            <a:r>
              <a:rPr lang="en-US" sz="2000" b="1" dirty="0"/>
              <a:t> </a:t>
            </a:r>
            <a:r>
              <a:rPr lang="en-US" sz="2000" b="1" dirty="0" err="1"/>
              <a:t>Keputusan</a:t>
            </a:r>
            <a:r>
              <a:rPr lang="en-US" sz="2000" dirty="0"/>
              <a:t>, agar </a:t>
            </a:r>
            <a:r>
              <a:rPr lang="en-US" sz="2000" dirty="0" err="1"/>
              <a:t>badan</a:t>
            </a:r>
            <a:r>
              <a:rPr lang="en-US" sz="2000" dirty="0"/>
              <a:t> </a:t>
            </a:r>
            <a:r>
              <a:rPr lang="en-US" sz="2000" dirty="0" err="1"/>
              <a:t>pemerintahan</a:t>
            </a:r>
            <a:r>
              <a:rPr lang="en-US" sz="2000" dirty="0"/>
              <a:t> </a:t>
            </a:r>
            <a:r>
              <a:rPr lang="en-US" sz="2000" dirty="0" err="1"/>
              <a:t>mengambil</a:t>
            </a:r>
            <a:r>
              <a:rPr lang="en-US" sz="2000" dirty="0"/>
              <a:t> </a:t>
            </a:r>
            <a:r>
              <a:rPr lang="en-US" sz="2000" dirty="0" err="1"/>
              <a:t>tindakan</a:t>
            </a:r>
            <a:r>
              <a:rPr lang="en-US" sz="2000" dirty="0"/>
              <a:t> yang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kasus</a:t>
            </a:r>
            <a:r>
              <a:rPr lang="en-US" sz="2000" dirty="0"/>
              <a:t> yang </a:t>
            </a:r>
            <a:r>
              <a:rPr lang="en-US" sz="2000" dirty="0" err="1"/>
              <a:t>faktanya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.</a:t>
            </a:r>
          </a:p>
          <a:p>
            <a:pPr marL="457200" indent="-457200" algn="just">
              <a:buAutoNum type="alphaLcPeriod"/>
            </a:pPr>
            <a:r>
              <a:rPr lang="en-US" sz="2000" b="1" dirty="0" err="1"/>
              <a:t>Asas</a:t>
            </a:r>
            <a:r>
              <a:rPr lang="en-US" sz="2000" b="1" dirty="0"/>
              <a:t> </a:t>
            </a:r>
            <a:r>
              <a:rPr lang="en-US" sz="2000" b="1" dirty="0" err="1"/>
              <a:t>Bertindak</a:t>
            </a:r>
            <a:r>
              <a:rPr lang="en-US" sz="2000" b="1" dirty="0"/>
              <a:t> </a:t>
            </a:r>
            <a:r>
              <a:rPr lang="en-US" sz="2000" b="1" dirty="0" err="1"/>
              <a:t>Cermat</a:t>
            </a:r>
            <a:r>
              <a:rPr lang="en-US" sz="2000" b="1" dirty="0"/>
              <a:t> </a:t>
            </a:r>
            <a:r>
              <a:rPr lang="en-US" sz="2000" b="1" dirty="0" err="1"/>
              <a:t>atau</a:t>
            </a:r>
            <a:r>
              <a:rPr lang="en-US" sz="2000" b="1" dirty="0"/>
              <a:t> </a:t>
            </a:r>
            <a:r>
              <a:rPr lang="en-US" sz="2000" b="1" dirty="0" err="1"/>
              <a:t>Asas</a:t>
            </a:r>
            <a:r>
              <a:rPr lang="en-US" sz="2000" b="1" dirty="0"/>
              <a:t> </a:t>
            </a:r>
            <a:r>
              <a:rPr lang="en-US" sz="2000" b="1" dirty="0" err="1" smtClean="0"/>
              <a:t>Kecermatan</a:t>
            </a:r>
            <a:r>
              <a:rPr lang="en-US" sz="2000" dirty="0" smtClean="0"/>
              <a:t>, agar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administrasi</a:t>
            </a:r>
            <a:r>
              <a:rPr lang="en-US" sz="2000" dirty="0" smtClean="0"/>
              <a:t> </a:t>
            </a:r>
            <a:r>
              <a:rPr lang="en-US" sz="2000" dirty="0" err="1" smtClean="0"/>
              <a:t>bertindak</a:t>
            </a:r>
            <a:r>
              <a:rPr lang="en-US" sz="2000" dirty="0" smtClean="0"/>
              <a:t> </a:t>
            </a:r>
            <a:r>
              <a:rPr lang="en-US" sz="2000" dirty="0" err="1" smtClean="0"/>
              <a:t>cermat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aktivitas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penyelenggaraan</a:t>
            </a:r>
            <a:r>
              <a:rPr lang="en-US" sz="2000" dirty="0" smtClean="0"/>
              <a:t> </a:t>
            </a:r>
            <a:r>
              <a:rPr lang="en-US" sz="2000" dirty="0" err="1" smtClean="0"/>
              <a:t>tugas-tugas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pemerintahan</a:t>
            </a:r>
            <a:r>
              <a:rPr lang="en-US" sz="2000" dirty="0" smtClean="0"/>
              <a:t>,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menimbulkan</a:t>
            </a:r>
            <a:r>
              <a:rPr lang="en-US" sz="2000" dirty="0" smtClean="0"/>
              <a:t> </a:t>
            </a:r>
            <a:r>
              <a:rPr lang="en-US" sz="2000" dirty="0" err="1" smtClean="0"/>
              <a:t>kerugian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warga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.</a:t>
            </a:r>
          </a:p>
          <a:p>
            <a:pPr marL="457200" indent="-457200" algn="just">
              <a:buAutoNum type="alphaLcPeriod"/>
            </a:pPr>
            <a:r>
              <a:rPr lang="en-US" sz="2000" b="1" dirty="0" err="1" smtClean="0"/>
              <a:t>Asas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Motivasi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untuk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Setiap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Keputusan</a:t>
            </a:r>
            <a:r>
              <a:rPr lang="en-US" sz="2000" dirty="0" smtClean="0"/>
              <a:t>, agar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keputusan</a:t>
            </a:r>
            <a:r>
              <a:rPr lang="en-US" sz="2000" dirty="0" smtClean="0"/>
              <a:t> </a:t>
            </a:r>
            <a:r>
              <a:rPr lang="en-US" sz="2000" dirty="0" err="1" smtClean="0"/>
              <a:t>badan-badan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pemerintahan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</a:t>
            </a:r>
            <a:r>
              <a:rPr lang="en-US" sz="2000" dirty="0" err="1" smtClean="0"/>
              <a:t>motivasi</a:t>
            </a:r>
            <a:r>
              <a:rPr lang="en-US" sz="2000" dirty="0" smtClean="0"/>
              <a:t> </a:t>
            </a:r>
            <a:r>
              <a:rPr lang="en-US" sz="2000" dirty="0" err="1" smtClean="0"/>
              <a:t>alasan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cukup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dasar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menerbitkan</a:t>
            </a:r>
            <a:r>
              <a:rPr lang="en-US" sz="2000" dirty="0" smtClean="0"/>
              <a:t> </a:t>
            </a:r>
            <a:r>
              <a:rPr lang="en-US" sz="2000" dirty="0" err="1" smtClean="0"/>
              <a:t>keputusan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sedapat</a:t>
            </a:r>
            <a:r>
              <a:rPr lang="en-US" sz="2000" dirty="0" smtClean="0"/>
              <a:t> </a:t>
            </a:r>
            <a:r>
              <a:rPr lang="en-US" sz="2000" dirty="0" err="1" smtClean="0"/>
              <a:t>mungkin</a:t>
            </a:r>
            <a:r>
              <a:rPr lang="en-US" sz="2000" dirty="0" smtClean="0"/>
              <a:t> </a:t>
            </a:r>
            <a:r>
              <a:rPr lang="en-US" sz="2000" dirty="0" err="1" smtClean="0"/>
              <a:t>alasan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motivasi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tercantum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keputusan</a:t>
            </a:r>
            <a:r>
              <a:rPr lang="en-US" sz="2000" dirty="0" smtClean="0"/>
              <a:t>.</a:t>
            </a:r>
          </a:p>
          <a:p>
            <a:pPr marL="457200" indent="-457200" algn="just">
              <a:buAutoNum type="alphaLcPeriod"/>
            </a:pPr>
            <a:r>
              <a:rPr lang="en-US" sz="2000" b="1" dirty="0" err="1" smtClean="0"/>
              <a:t>Asas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Tidak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Mencampuradukkan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Kewenangan</a:t>
            </a:r>
            <a:r>
              <a:rPr lang="en-US" sz="2000" dirty="0" smtClean="0"/>
              <a:t>,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wewenangnya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tujuan</a:t>
            </a:r>
            <a:r>
              <a:rPr lang="en-US" sz="2000" dirty="0" smtClean="0"/>
              <a:t> lain </a:t>
            </a:r>
            <a:r>
              <a:rPr lang="en-US" sz="2000" dirty="0" err="1" smtClean="0"/>
              <a:t>selain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ditentukan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peraturan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berlaku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wewenang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melampaui</a:t>
            </a:r>
            <a:r>
              <a:rPr lang="en-US" sz="2000" dirty="0" smtClean="0"/>
              <a:t> </a:t>
            </a:r>
            <a:r>
              <a:rPr lang="en-US" sz="2000" dirty="0" err="1" smtClean="0"/>
              <a:t>batas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1157656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215</TotalTime>
  <Words>1401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Thatch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Toshiba-User</dc:creator>
  <cp:lastModifiedBy>Toshiba-User</cp:lastModifiedBy>
  <cp:revision>22</cp:revision>
  <dcterms:created xsi:type="dcterms:W3CDTF">2018-04-05T14:37:53Z</dcterms:created>
  <dcterms:modified xsi:type="dcterms:W3CDTF">2018-04-06T18:11:40Z</dcterms:modified>
</cp:coreProperties>
</file>