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2" r:id="rId3"/>
    <p:sldId id="263" r:id="rId4"/>
    <p:sldId id="259" r:id="rId5"/>
    <p:sldId id="264" r:id="rId6"/>
    <p:sldId id="265" r:id="rId7"/>
    <p:sldId id="266" r:id="rId8"/>
    <p:sldId id="267" r:id="rId9"/>
    <p:sldId id="268" r:id="rId10"/>
    <p:sldId id="269" r:id="rId11"/>
    <p:sldId id="270"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EFFF"/>
    <a:srgbClr val="FF9900"/>
    <a:srgbClr val="EA4B04"/>
    <a:srgbClr val="9900CC"/>
    <a:srgbClr val="D99B01"/>
    <a:srgbClr val="FF66CC"/>
    <a:srgbClr val="FF67AC"/>
    <a:srgbClr val="CC0099"/>
    <a:srgbClr val="FFDC47"/>
    <a:srgbClr val="5EEC3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822" y="-42"/>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Dubai" panose="020B0503030403030204" pitchFamily="34" charset="-78"/>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Dubai" panose="020B0503030403030204" pitchFamily="34" charset="-78"/>
              </a:defRPr>
            </a:lvl1pPr>
          </a:lstStyle>
          <a:p>
            <a:fld id="{5D7741EB-0162-4DE2-9F66-660D57237E8D}" type="datetimeFigureOut">
              <a:rPr lang="en-US" smtClean="0"/>
              <a:pPr/>
              <a:t>3/23/2020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Dubai" panose="020B0503030403030204" pitchFamily="34" charset="-78"/>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Dubai" panose="020B0503030403030204" pitchFamily="34" charset="-78"/>
              </a:defRPr>
            </a:lvl1pPr>
          </a:lstStyle>
          <a:p>
            <a:fld id="{79AAD320-9840-4440-B52B-029D53F37444}" type="slidenum">
              <a:rPr lang="en-US" smtClean="0"/>
              <a:pPr/>
              <a:t>‹#›</a:t>
            </a:fld>
            <a:endParaRPr lang="en-US"/>
          </a:p>
        </p:txBody>
      </p:sp>
    </p:spTree>
    <p:extLst>
      <p:ext uri="{BB962C8B-B14F-4D97-AF65-F5344CB8AC3E}">
        <p14:creationId xmlns:p14="http://schemas.microsoft.com/office/powerpoint/2010/main" xmlns="" val="1961942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Dubai" panose="020B0503030403030204" pitchFamily="34" charset="-78"/>
        <a:ea typeface="+mn-ea"/>
        <a:cs typeface="+mn-cs"/>
      </a:defRPr>
    </a:lvl1pPr>
    <a:lvl2pPr marL="457200" algn="l" defTabSz="914400" rtl="0" eaLnBrk="1" latinLnBrk="0" hangingPunct="1">
      <a:defRPr sz="1200" kern="1200">
        <a:solidFill>
          <a:schemeClr val="tx1"/>
        </a:solidFill>
        <a:latin typeface="Dubai" panose="020B0503030403030204" pitchFamily="34" charset="-78"/>
        <a:ea typeface="+mn-ea"/>
        <a:cs typeface="+mn-cs"/>
      </a:defRPr>
    </a:lvl2pPr>
    <a:lvl3pPr marL="914400" algn="l" defTabSz="914400" rtl="0" eaLnBrk="1" latinLnBrk="0" hangingPunct="1">
      <a:defRPr sz="1200" kern="1200">
        <a:solidFill>
          <a:schemeClr val="tx1"/>
        </a:solidFill>
        <a:latin typeface="Dubai" panose="020B0503030403030204" pitchFamily="34" charset="-78"/>
        <a:ea typeface="+mn-ea"/>
        <a:cs typeface="+mn-cs"/>
      </a:defRPr>
    </a:lvl3pPr>
    <a:lvl4pPr marL="1371600" algn="l" defTabSz="914400" rtl="0" eaLnBrk="1" latinLnBrk="0" hangingPunct="1">
      <a:defRPr sz="1200" kern="1200">
        <a:solidFill>
          <a:schemeClr val="tx1"/>
        </a:solidFill>
        <a:latin typeface="Dubai" panose="020B0503030403030204" pitchFamily="34" charset="-78"/>
        <a:ea typeface="+mn-ea"/>
        <a:cs typeface="+mn-cs"/>
      </a:defRPr>
    </a:lvl4pPr>
    <a:lvl5pPr marL="1828800" algn="l" defTabSz="914400" rtl="0" eaLnBrk="1" latinLnBrk="0" hangingPunct="1">
      <a:defRPr sz="1200" kern="1200">
        <a:solidFill>
          <a:schemeClr val="tx1"/>
        </a:solidFill>
        <a:latin typeface="Dubai" panose="020B0503030403030204" pitchFamily="34" charset="-7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25318" y="433880"/>
            <a:ext cx="8093364" cy="773002"/>
          </a:xfrm>
          <a:noFill/>
          <a:effectLst>
            <a:outerShdw blurRad="50800" dist="38100" dir="2700000" algn="tl" rotWithShape="0">
              <a:prstClr val="black">
                <a:alpha val="40000"/>
              </a:prstClr>
            </a:outerShdw>
          </a:effectLst>
        </p:spPr>
        <p:txBody>
          <a:bodyPr>
            <a:normAutofit/>
          </a:bodyPr>
          <a:lstStyle>
            <a:lvl1pPr algn="ctr">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525317" y="1197405"/>
            <a:ext cx="8093366" cy="610821"/>
          </a:xfrm>
        </p:spPr>
        <p:txBody>
          <a:bodyPr>
            <a:normAutofit/>
          </a:bodyPr>
          <a:lstStyle>
            <a:lvl1pPr marL="0" indent="0" algn="ctr">
              <a:buNone/>
              <a:defRPr sz="2800" b="0" i="0">
                <a:solidFill>
                  <a:srgbClr val="5BE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433880"/>
            <a:ext cx="8246070" cy="763525"/>
          </a:xfrm>
        </p:spPr>
        <p:txBody>
          <a:bodyPr>
            <a:normAutofit/>
          </a:bodyPr>
          <a:lstStyle>
            <a:lvl1pPr algn="ctr">
              <a:defRPr sz="3600" baseline="0">
                <a:solidFill>
                  <a:srgbClr val="5BEFFF"/>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197405"/>
            <a:ext cx="8246070" cy="3512209"/>
          </a:xfrm>
        </p:spPr>
        <p:txBody>
          <a:bodyPr/>
          <a:lstStyle>
            <a:lvl1pPr algn="ctr">
              <a:defRPr sz="2800">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86835" y="433880"/>
            <a:ext cx="6260905" cy="572644"/>
          </a:xfrm>
        </p:spPr>
        <p:txBody>
          <a:bodyPr>
            <a:normAutofit/>
          </a:bodyPr>
          <a:lstStyle>
            <a:lvl1pPr algn="l">
              <a:defRPr sz="3600">
                <a:solidFill>
                  <a:srgbClr val="5BEFFF"/>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586835" y="1198559"/>
            <a:ext cx="6260905"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433880"/>
            <a:ext cx="8246071" cy="763525"/>
          </a:xfrm>
        </p:spPr>
        <p:txBody>
          <a:bodyPr>
            <a:normAutofit/>
          </a:bodyPr>
          <a:lstStyle>
            <a:lvl1pPr algn="ctr">
              <a:defRPr sz="3600" baseline="0">
                <a:solidFill>
                  <a:srgbClr val="5BEFFF"/>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224000"/>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1655520"/>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224000"/>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1655520"/>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latin typeface="Dubai" panose="020B0503030403030204" pitchFamily="34" charset="-78"/>
              </a:defRPr>
            </a:lvl1pPr>
          </a:lstStyle>
          <a:p>
            <a:fld id="{53074F12-AA26-4AC8-9962-C36BB8F32554}" type="datetimeFigureOut">
              <a:rPr lang="en-US" smtClean="0"/>
              <a:pPr/>
              <a:t>3/23/2020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latin typeface="Dubai" panose="020B0503030403030204" pitchFamily="34" charset="-78"/>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latin typeface="Dubai" panose="020B0503030403030204" pitchFamily="34" charset="-78"/>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xmlns="" id="{91D7C202-5782-49C8-9449-C680F2AC1E81}"/>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latin typeface="Dubai" panose="020B0503030403030204" pitchFamily="34" charset="-78"/>
              </a:rPr>
              <a:t>This presentation uses a free template provided by FPPT.com</a:t>
            </a:r>
          </a:p>
          <a:p>
            <a:r>
              <a:rPr lang="en-US" sz="1400">
                <a:solidFill>
                  <a:schemeClr val="bg1">
                    <a:lumMod val="65000"/>
                  </a:schemeClr>
                </a:solidFill>
                <a:latin typeface="Dubai" panose="020B0503030403030204" pitchFamily="34" charset="-78"/>
              </a:rPr>
              <a:t>www.free-power-point-templates.com</a:t>
            </a:r>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Dubai" panose="020B0503030403030204" pitchFamily="34" charset="-78"/>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Dubai" panose="020B0503030403030204" pitchFamily="34" charset="-78"/>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Dubai" panose="020B0503030403030204" pitchFamily="34" charset="-78"/>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Dubai" panose="020B0503030403030204" pitchFamily="34" charset="-78"/>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Dubai" panose="020B0503030403030204" pitchFamily="34" charset="-78"/>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Dubai" panose="020B0503030403030204" pitchFamily="34" charset="-78"/>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Rule Of Law dan Supermasi Hukum</a:t>
            </a:r>
            <a:endParaRPr lang="en-US" dirty="0"/>
          </a:p>
        </p:txBody>
      </p:sp>
    </p:spTree>
    <p:extLst>
      <p:ext uri="{BB962C8B-B14F-4D97-AF65-F5344CB8AC3E}">
        <p14:creationId xmlns:p14="http://schemas.microsoft.com/office/powerpoint/2010/main" xmlns=""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Tujuan Supermasi Hukum</a:t>
            </a:r>
            <a:endParaRPr lang="id-ID" dirty="0"/>
          </a:p>
        </p:txBody>
      </p:sp>
      <p:sp>
        <p:nvSpPr>
          <p:cNvPr id="3" name="Content Placeholder 2"/>
          <p:cNvSpPr>
            <a:spLocks noGrp="1"/>
          </p:cNvSpPr>
          <p:nvPr>
            <p:ph idx="1"/>
          </p:nvPr>
        </p:nvSpPr>
        <p:spPr/>
        <p:txBody>
          <a:bodyPr>
            <a:normAutofit fontScale="92500" lnSpcReduction="10000"/>
          </a:bodyPr>
          <a:lstStyle/>
          <a:p>
            <a:r>
              <a:rPr lang="id-ID" sz="1600" dirty="0" smtClean="0"/>
              <a:t>Memberi keadilan bagi masyarakat, khususnya keadilan sosial, serta perlindungan terhadap harkat martabat manusia, ketertiban, ketentraman dan kepastian hukum yang pada hakikatnya merupakan jaminan secara formal terhadap rasa keadilan bagi rakyat Indonesia</a:t>
            </a:r>
            <a:r>
              <a:rPr lang="id-ID" sz="1600" dirty="0" smtClean="0"/>
              <a:t>.</a:t>
            </a:r>
          </a:p>
          <a:p>
            <a:r>
              <a:rPr lang="id-ID" sz="1600" dirty="0" smtClean="0"/>
              <a:t>Menempatkan </a:t>
            </a:r>
            <a:r>
              <a:rPr lang="id-ID" sz="1600" dirty="0" smtClean="0"/>
              <a:t>kebebasan individu sebagai prinsip dasar dari organisasi sosial, untuk menjamin kemerdekaan individu.</a:t>
            </a:r>
          </a:p>
          <a:p>
            <a:r>
              <a:rPr lang="id-ID" sz="1600" dirty="0" smtClean="0"/>
              <a:t>Menjamin terjaga dan terpeliharanya nilai-nilai moral bangsa Indonesia</a:t>
            </a:r>
            <a:r>
              <a:rPr lang="id-ID" sz="1600" dirty="0" smtClean="0"/>
              <a:t>.</a:t>
            </a:r>
          </a:p>
          <a:p>
            <a:r>
              <a:rPr lang="id-ID" sz="1600" dirty="0" smtClean="0"/>
              <a:t>Melindungi </a:t>
            </a:r>
            <a:r>
              <a:rPr lang="id-ID" sz="1600" dirty="0" smtClean="0"/>
              <a:t>kepentingan warga dan masyarakat secara luas.Menciptakan masyarakat yang demokratis</a:t>
            </a:r>
            <a:r>
              <a:rPr lang="id-ID" sz="1600" dirty="0" smtClean="0"/>
              <a:t>.</a:t>
            </a:r>
          </a:p>
          <a:p>
            <a:r>
              <a:rPr lang="id-ID" sz="1600" dirty="0" smtClean="0"/>
              <a:t>Menjadikan </a:t>
            </a:r>
            <a:r>
              <a:rPr lang="id-ID" sz="1600" dirty="0" smtClean="0"/>
              <a:t>tanggung jawab ahli hukum untuk dilaksanakan dan yang harus dikerjakan, tidak hanya untuk melindungi dan mengembangkan hak-hak perdata dan politik perorangan dalam masyarakat </a:t>
            </a:r>
            <a:r>
              <a:rPr lang="id-ID" sz="1600" dirty="0" smtClean="0"/>
              <a:t>bebas.</a:t>
            </a:r>
            <a:endParaRPr lang="id-ID"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142858"/>
            <a:ext cx="8093364" cy="773002"/>
          </a:xfrm>
        </p:spPr>
        <p:txBody>
          <a:bodyPr/>
          <a:lstStyle/>
          <a:p>
            <a:r>
              <a:rPr lang="id-ID" dirty="0" smtClean="0"/>
              <a:t>Penegakan Supermasi Hukum</a:t>
            </a:r>
            <a:endParaRPr lang="id-ID" dirty="0"/>
          </a:p>
        </p:txBody>
      </p:sp>
      <p:sp>
        <p:nvSpPr>
          <p:cNvPr id="3" name="Subtitle 2"/>
          <p:cNvSpPr>
            <a:spLocks noGrp="1"/>
          </p:cNvSpPr>
          <p:nvPr>
            <p:ph type="subTitle" idx="1"/>
          </p:nvPr>
        </p:nvSpPr>
        <p:spPr>
          <a:xfrm>
            <a:off x="525317" y="857238"/>
            <a:ext cx="8093366" cy="2357455"/>
          </a:xfrm>
        </p:spPr>
        <p:txBody>
          <a:bodyPr>
            <a:noAutofit/>
          </a:bodyPr>
          <a:lstStyle/>
          <a:p>
            <a:r>
              <a:rPr lang="id-ID" sz="1800" dirty="0" smtClean="0">
                <a:solidFill>
                  <a:schemeClr val="bg1"/>
                </a:solidFill>
              </a:rPr>
              <a:t>Penegakan supremasi hukum dilakukan di negara-negara hukum seperti Indonesia. Meski begitu, dalam pelaksanaannya, penegakan supremasi hukum masih belum berjalan dengan baik di Indonesia, sesuai dengan sila kelima Pancasila ‘keadilan sosial bagi seluruh rakyat Indonesia’.</a:t>
            </a:r>
          </a:p>
          <a:p>
            <a:r>
              <a:rPr lang="id-ID" sz="1800" dirty="0" smtClean="0">
                <a:solidFill>
                  <a:schemeClr val="tx1"/>
                </a:solidFill>
              </a:rPr>
              <a:t>Hal ini dikarenakan masih banyak penyelesaian kasus-kasus hukum yang tidak jelas dan berhenti di tengah jalan. Belum lagi adanya perlakuan yang berbeda antar warga di mata hukum, sehingga tidak sesuai dengan hakikat hukum itu sendiri yang bertujuan untuk memberi keadilan.</a:t>
            </a:r>
          </a:p>
          <a:p>
            <a:endParaRPr lang="id-ID" sz="18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Pengertian Rule Of Law</a:t>
            </a:r>
            <a:endParaRPr lang="id-ID" dirty="0"/>
          </a:p>
        </p:txBody>
      </p:sp>
      <p:sp>
        <p:nvSpPr>
          <p:cNvPr id="3" name="Content Placeholder 2"/>
          <p:cNvSpPr>
            <a:spLocks noGrp="1"/>
          </p:cNvSpPr>
          <p:nvPr>
            <p:ph idx="1"/>
          </p:nvPr>
        </p:nvSpPr>
        <p:spPr/>
        <p:txBody>
          <a:bodyPr/>
          <a:lstStyle/>
          <a:p>
            <a:pPr algn="just">
              <a:buNone/>
            </a:pPr>
            <a:r>
              <a:rPr lang="id-ID" dirty="0" smtClean="0"/>
              <a:t>	Rule </a:t>
            </a:r>
            <a:r>
              <a:rPr lang="id-ID" dirty="0" smtClean="0"/>
              <a:t>of law adalah suatu legalisme hukum yang mengandung suatu gagasan bahwa keadilan dapat dilayani dengan cara pembuatan sistem peraturan dan juga prosedur yang objektif, tidak memihak, juga tidak personal serta otonom.</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3008713"/>
          </a:xfrm>
        </p:spPr>
        <p:txBody>
          <a:bodyPr>
            <a:normAutofit/>
          </a:bodyPr>
          <a:lstStyle/>
          <a:p>
            <a:r>
              <a:rPr lang="id-ID" sz="2400" i="1" dirty="0" smtClean="0">
                <a:solidFill>
                  <a:schemeClr val="bg1"/>
                </a:solidFill>
              </a:rPr>
              <a:t>Rule of Law</a:t>
            </a:r>
            <a:r>
              <a:rPr lang="id-ID" sz="2400" dirty="0" smtClean="0">
                <a:solidFill>
                  <a:schemeClr val="bg1"/>
                </a:solidFill>
              </a:rPr>
              <a:t> adalah suatu doktrin hukum yang mulai muncul pada abad ke 19, bersamaan dengan kelahiran negara konstitusi dan demokrasi. Ia lahir sejalan dengan tumbuh suburnya demokrasi dan meningkatnya peran parlemen dalam penyelenggaraan negara dan sebagai reaksi terhadap negara absolut yang berkembang </a:t>
            </a:r>
            <a:r>
              <a:rPr lang="id-ID" sz="2400" dirty="0" smtClean="0">
                <a:solidFill>
                  <a:schemeClr val="bg1"/>
                </a:solidFill>
              </a:rPr>
              <a:t>sebelumnya.</a:t>
            </a:r>
            <a:endParaRPr lang="id-ID"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86835" y="285734"/>
            <a:ext cx="6260905" cy="857256"/>
          </a:xfrm>
        </p:spPr>
        <p:txBody>
          <a:bodyPr>
            <a:normAutofit/>
          </a:bodyPr>
          <a:lstStyle/>
          <a:p>
            <a:r>
              <a:rPr lang="id-ID" sz="2800" dirty="0" smtClean="0"/>
              <a:t>Prinsip Rule Of Law Secara Formal</a:t>
            </a:r>
            <a:endParaRPr lang="en-US" sz="2800" dirty="0"/>
          </a:p>
        </p:txBody>
      </p:sp>
      <p:sp>
        <p:nvSpPr>
          <p:cNvPr id="5" name="Content Placeholder 4"/>
          <p:cNvSpPr>
            <a:spLocks noGrp="1"/>
          </p:cNvSpPr>
          <p:nvPr>
            <p:ph idx="1"/>
          </p:nvPr>
        </p:nvSpPr>
        <p:spPr/>
        <p:txBody>
          <a:bodyPr>
            <a:normAutofit/>
          </a:bodyPr>
          <a:lstStyle/>
          <a:p>
            <a:pPr algn="just"/>
            <a:r>
              <a:rPr lang="id-ID" sz="1800" dirty="0" smtClean="0"/>
              <a:t>Negara Indonesia adalah negara hukum (pasal 1: 3</a:t>
            </a:r>
            <a:r>
              <a:rPr lang="id-ID" sz="1800" dirty="0" smtClean="0"/>
              <a:t>)</a:t>
            </a:r>
          </a:p>
          <a:p>
            <a:pPr algn="just"/>
            <a:r>
              <a:rPr lang="id-ID" sz="1800" dirty="0" smtClean="0"/>
              <a:t>Segala </a:t>
            </a:r>
            <a:r>
              <a:rPr lang="id-ID" sz="1800" dirty="0" smtClean="0"/>
              <a:t>warga negara bersamaan kedudukannya di dalam hukum dan pemerintahan dan wajib menjunjung hukum serta pemerintahan itu tanpa kecuali (pasal </a:t>
            </a:r>
            <a:r>
              <a:rPr lang="id-ID" sz="1800" dirty="0" smtClean="0"/>
              <a:t>27:1)</a:t>
            </a:r>
          </a:p>
          <a:p>
            <a:pPr algn="just"/>
            <a:r>
              <a:rPr lang="id-ID" sz="1800" dirty="0" smtClean="0"/>
              <a:t>Setiap </a:t>
            </a:r>
            <a:r>
              <a:rPr lang="id-ID" sz="1800" dirty="0" smtClean="0"/>
              <a:t>orang berhak atas jaminan, </a:t>
            </a:r>
            <a:r>
              <a:rPr lang="id-ID" sz="1800" dirty="0" smtClean="0"/>
              <a:t>perlindungan, pengakuan</a:t>
            </a:r>
            <a:r>
              <a:rPr lang="id-ID" sz="1800" dirty="0" smtClean="0"/>
              <a:t>,  serta kepastian hukum yang adil serta perlakuan sama di hadapan hukum (pasal 28 D:1</a:t>
            </a:r>
            <a:r>
              <a:rPr lang="id-ID" sz="1800" dirty="0" smtClean="0"/>
              <a:t>)</a:t>
            </a:r>
          </a:p>
          <a:p>
            <a:pPr algn="just"/>
            <a:r>
              <a:rPr lang="id-ID" sz="1800" dirty="0" smtClean="0"/>
              <a:t>Setiap </a:t>
            </a:r>
            <a:r>
              <a:rPr lang="id-ID" sz="1800" dirty="0" smtClean="0"/>
              <a:t>orang berhak untuk bekerja serta mendapat imbalan dan perlakuan yang adil  dan juga  layak dalam hubungan kerja ( pasal 28 D: 2)</a:t>
            </a:r>
            <a:endParaRPr lang="en-US" sz="1800" dirty="0"/>
          </a:p>
        </p:txBody>
      </p:sp>
    </p:spTree>
    <p:extLst>
      <p:ext uri="{BB962C8B-B14F-4D97-AF65-F5344CB8AC3E}">
        <p14:creationId xmlns:p14="http://schemas.microsoft.com/office/powerpoint/2010/main" xmlns="" val="1101633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2400" dirty="0" smtClean="0"/>
              <a:t>Prinsip Rule Of Law Secara Materil Atau Hakiki</a:t>
            </a:r>
            <a:endParaRPr lang="id-ID" sz="2400" dirty="0"/>
          </a:p>
        </p:txBody>
      </p:sp>
      <p:sp>
        <p:nvSpPr>
          <p:cNvPr id="3" name="Content Placeholder 2"/>
          <p:cNvSpPr>
            <a:spLocks noGrp="1"/>
          </p:cNvSpPr>
          <p:nvPr>
            <p:ph idx="1"/>
          </p:nvPr>
        </p:nvSpPr>
        <p:spPr/>
        <p:txBody>
          <a:bodyPr>
            <a:noAutofit/>
          </a:bodyPr>
          <a:lstStyle/>
          <a:p>
            <a:pPr algn="just"/>
            <a:r>
              <a:rPr lang="id-ID" sz="1800" dirty="0" smtClean="0"/>
              <a:t>Berhubungan </a:t>
            </a:r>
            <a:r>
              <a:rPr lang="id-ID" sz="1800" dirty="0" smtClean="0"/>
              <a:t>erat dengan the enforcement of the Rule of </a:t>
            </a:r>
            <a:r>
              <a:rPr lang="id-ID" sz="1800" dirty="0" smtClean="0"/>
              <a:t>Law Keberhasilan </a:t>
            </a:r>
            <a:r>
              <a:rPr lang="id-ID" sz="1800" dirty="0" smtClean="0"/>
              <a:t>the enforcement of the rule of law itu tergantung pada kepribadian nasional masing-masing bangsa (Sunarjati Hartono, 1982</a:t>
            </a:r>
            <a:r>
              <a:rPr lang="id-ID" sz="1800" dirty="0" smtClean="0"/>
              <a:t>)</a:t>
            </a:r>
          </a:p>
          <a:p>
            <a:pPr algn="just"/>
            <a:r>
              <a:rPr lang="id-ID" sz="1800" dirty="0" smtClean="0"/>
              <a:t>Rule </a:t>
            </a:r>
            <a:r>
              <a:rPr lang="id-ID" sz="1800" dirty="0" smtClean="0"/>
              <a:t>of law juga mempunyai akar sosial dan juga akar budaya Eropa (Satdjipto Rahardjo, 2003</a:t>
            </a:r>
            <a:r>
              <a:rPr lang="id-ID" sz="1800" dirty="0" smtClean="0"/>
              <a:t>)</a:t>
            </a:r>
          </a:p>
          <a:p>
            <a:pPr algn="just"/>
            <a:r>
              <a:rPr lang="id-ID" sz="1800" dirty="0" smtClean="0"/>
              <a:t>Rule </a:t>
            </a:r>
            <a:r>
              <a:rPr lang="id-ID" sz="1800" dirty="0" smtClean="0"/>
              <a:t>of law juga adalah suatu legalisme, aliran pemikiran hukum,yang mengandung wawasansosial, gagasan tentang hubungan antarmanusia, masyarakat serta negara</a:t>
            </a:r>
            <a:r>
              <a:rPr lang="id-ID" sz="1800" dirty="0" smtClean="0"/>
              <a:t>.</a:t>
            </a:r>
          </a:p>
          <a:p>
            <a:pPr algn="just"/>
            <a:r>
              <a:rPr lang="id-ID" sz="1800" dirty="0" smtClean="0"/>
              <a:t>Rule </a:t>
            </a:r>
            <a:r>
              <a:rPr lang="id-ID" sz="1800" dirty="0" smtClean="0"/>
              <a:t>of law adalah suatu legalisme liberal (Satdjipto Rahardjo, 2003).</a:t>
            </a:r>
            <a:endParaRPr lang="id-ID"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2400" dirty="0" smtClean="0"/>
              <a:t>Strategi Pelaksanaan Pengembangan Rule Of Law</a:t>
            </a:r>
            <a:endParaRPr lang="id-ID" sz="2400" dirty="0"/>
          </a:p>
        </p:txBody>
      </p:sp>
      <p:sp>
        <p:nvSpPr>
          <p:cNvPr id="3" name="Content Placeholder 2"/>
          <p:cNvSpPr>
            <a:spLocks noGrp="1"/>
          </p:cNvSpPr>
          <p:nvPr>
            <p:ph idx="1"/>
          </p:nvPr>
        </p:nvSpPr>
        <p:spPr>
          <a:xfrm>
            <a:off x="2586835" y="1198559"/>
            <a:ext cx="6260905" cy="3587769"/>
          </a:xfrm>
        </p:spPr>
        <p:txBody>
          <a:bodyPr>
            <a:noAutofit/>
          </a:bodyPr>
          <a:lstStyle/>
          <a:p>
            <a:pPr algn="just"/>
            <a:r>
              <a:rPr lang="id-ID" sz="1800" dirty="0" smtClean="0"/>
              <a:t>Keberhasilan “the enforcement of the rules of law” harus didasarkan pada corak masyarakat hukum yang bersangkutan dan kepribadian nasional masing-masing bangsa;</a:t>
            </a:r>
          </a:p>
          <a:p>
            <a:pPr algn="just"/>
            <a:r>
              <a:rPr lang="id-ID" sz="1800" i="1" dirty="0" smtClean="0"/>
              <a:t>Rule of Law</a:t>
            </a:r>
            <a:r>
              <a:rPr lang="id-ID" sz="1800" dirty="0" smtClean="0"/>
              <a:t> yang merupakan institusi sosial harus didasarkan pada akar budaya yang tumbuh dan berkembang pada bangsa;</a:t>
            </a:r>
          </a:p>
          <a:p>
            <a:pPr algn="just"/>
            <a:r>
              <a:rPr lang="id-ID" sz="1800" i="1" dirty="0" smtClean="0"/>
              <a:t>Rule of Law</a:t>
            </a:r>
            <a:r>
              <a:rPr lang="id-ID" sz="1800" dirty="0" smtClean="0"/>
              <a:t> sebagai suatu legalisme yang memuat wawasan sosial, gagasan tentang hubungan antar manusia, masyarakat dan negara, harus dapat ditegakkan secara adil, dan hanya memihak </a:t>
            </a:r>
            <a:r>
              <a:rPr lang="id-ID" sz="1800" dirty="0" smtClean="0"/>
              <a:t>kepada keadilan.</a:t>
            </a:r>
            <a:r>
              <a:rPr lang="id-ID" sz="1800" dirty="0" smtClean="0"/>
              <a:t/>
            </a:r>
            <a:br>
              <a:rPr lang="id-ID" sz="1800" dirty="0" smtClean="0"/>
            </a:br>
            <a:endParaRPr lang="id-ID" sz="1800" dirty="0" smtClean="0"/>
          </a:p>
          <a:p>
            <a:pPr algn="just">
              <a:buNone/>
            </a:pPr>
            <a:endParaRPr lang="id-ID"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2722961"/>
          </a:xfrm>
        </p:spPr>
        <p:txBody>
          <a:bodyPr>
            <a:normAutofit/>
          </a:bodyPr>
          <a:lstStyle/>
          <a:p>
            <a:r>
              <a:rPr lang="id-ID" sz="3200" dirty="0" smtClean="0">
                <a:solidFill>
                  <a:schemeClr val="bg1"/>
                </a:solidFill>
              </a:rPr>
              <a:t>Fungsi Rule of law pada hakikatnya merupakan jaminan secara formal terhadap ” rasa keadilan ”  bagi rakyat indonesia dan juga ” keadilan sosial ” sehingga di atur pada pembukaan UUD 1945.</a:t>
            </a:r>
            <a:endParaRPr lang="id-ID" sz="32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6"/>
            <a:ext cx="8246070" cy="763525"/>
          </a:xfrm>
        </p:spPr>
        <p:txBody>
          <a:bodyPr/>
          <a:lstStyle/>
          <a:p>
            <a:r>
              <a:rPr lang="id-ID" dirty="0" smtClean="0"/>
              <a:t>Pengertian Supermasi Hukum</a:t>
            </a:r>
            <a:endParaRPr lang="id-ID" dirty="0"/>
          </a:p>
        </p:txBody>
      </p:sp>
      <p:sp>
        <p:nvSpPr>
          <p:cNvPr id="3" name="Content Placeholder 2"/>
          <p:cNvSpPr>
            <a:spLocks noGrp="1"/>
          </p:cNvSpPr>
          <p:nvPr>
            <p:ph idx="1"/>
          </p:nvPr>
        </p:nvSpPr>
        <p:spPr/>
        <p:txBody>
          <a:bodyPr>
            <a:normAutofit/>
          </a:bodyPr>
          <a:lstStyle/>
          <a:p>
            <a:pPr>
              <a:buNone/>
            </a:pPr>
            <a:r>
              <a:rPr lang="id-ID" sz="2400" dirty="0" smtClean="0"/>
              <a:t>Upaya </a:t>
            </a:r>
            <a:r>
              <a:rPr lang="id-ID" sz="2400" dirty="0" smtClean="0"/>
              <a:t>untuk menjadikan instrumen hukum dan keadilan sebagai landasan dari keberlangsungan suatu sistem masyarakat. Dalam konsep supremasi hukum, aturan hukum dijadikan sebagai kekuasaan tertinggi yang harus ditegakkan dan dipatuhi oleh tiap elemen pemerintah dan masyarakat.</a:t>
            </a:r>
            <a:endParaRPr lang="id-ID"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3151589"/>
          </a:xfrm>
        </p:spPr>
        <p:txBody>
          <a:bodyPr>
            <a:normAutofit/>
          </a:bodyPr>
          <a:lstStyle/>
          <a:p>
            <a:pPr algn="just"/>
            <a:r>
              <a:rPr lang="id-ID" sz="2400" dirty="0" smtClean="0">
                <a:solidFill>
                  <a:schemeClr val="bg1"/>
                </a:solidFill>
              </a:rPr>
              <a:t>Pengertian supremasi hukum menurut Soetandyo Wignjosoebroto merupakan sebuah upaya untuk menegakkan serta meletakkan hukum pada posisi paling tinggi yang bisa membuat perlindungan semua lapisan masyarakat tanpa ada intervensi oleh serta dari pihak mana juga, termasuk juga oleh penyelenggara negara.</a:t>
            </a:r>
            <a:endParaRPr lang="id-ID" sz="2400"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1014</TotalTime>
  <Words>498</Words>
  <Application>Microsoft Office PowerPoint</Application>
  <PresentationFormat>On-screen Show (16:9)</PresentationFormat>
  <Paragraphs>31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Rule Of Law dan Supermasi Hukum</vt:lpstr>
      <vt:lpstr>Pengertian Rule Of Law</vt:lpstr>
      <vt:lpstr>Rule of Law adalah suatu doktrin hukum yang mulai muncul pada abad ke 19, bersamaan dengan kelahiran negara konstitusi dan demokrasi. Ia lahir sejalan dengan tumbuh suburnya demokrasi dan meningkatnya peran parlemen dalam penyelenggaraan negara dan sebagai reaksi terhadap negara absolut yang berkembang sebelumnya.</vt:lpstr>
      <vt:lpstr>Prinsip Rule Of Law Secara Formal</vt:lpstr>
      <vt:lpstr>Prinsip Rule Of Law Secara Materil Atau Hakiki</vt:lpstr>
      <vt:lpstr>Strategi Pelaksanaan Pengembangan Rule Of Law</vt:lpstr>
      <vt:lpstr>Fungsi Rule of law pada hakikatnya merupakan jaminan secara formal terhadap ” rasa keadilan ”  bagi rakyat indonesia dan juga ” keadilan sosial ” sehingga di atur pada pembukaan UUD 1945.</vt:lpstr>
      <vt:lpstr>Pengertian Supermasi Hukum</vt:lpstr>
      <vt:lpstr>Pengertian supremasi hukum menurut Soetandyo Wignjosoebroto merupakan sebuah upaya untuk menegakkan serta meletakkan hukum pada posisi paling tinggi yang bisa membuat perlindungan semua lapisan masyarakat tanpa ada intervensi oleh serta dari pihak mana juga, termasuk juga oleh penyelenggara negara.</vt:lpstr>
      <vt:lpstr>Tujuan Supermasi Hukum</vt:lpstr>
      <vt:lpstr>Penegakan Supermasi Hukum</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irawan</cp:lastModifiedBy>
  <cp:revision>146</cp:revision>
  <dcterms:created xsi:type="dcterms:W3CDTF">2013-08-21T19:17:07Z</dcterms:created>
  <dcterms:modified xsi:type="dcterms:W3CDTF">2020-03-22T17:41:55Z</dcterms:modified>
</cp:coreProperties>
</file>