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1" r:id="rId4"/>
    <p:sldId id="276" r:id="rId5"/>
    <p:sldId id="274" r:id="rId6"/>
    <p:sldId id="272" r:id="rId7"/>
    <p:sldId id="258" r:id="rId8"/>
    <p:sldId id="261" r:id="rId9"/>
    <p:sldId id="262" r:id="rId10"/>
    <p:sldId id="263" r:id="rId11"/>
    <p:sldId id="264" r:id="rId12"/>
    <p:sldId id="277" r:id="rId13"/>
    <p:sldId id="278" r:id="rId14"/>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418D625-BC51-46E1-939C-FB8A400ADBF3}" type="datetimeFigureOut">
              <a:rPr lang="id-ID" smtClean="0"/>
              <a:pPr/>
              <a:t>03/03/2023</a:t>
            </a:fld>
            <a:endParaRPr lang="id-ID"/>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id-ID"/>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F904647-2076-4DA1-B5B1-7DD30E20718F}"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418D625-BC51-46E1-939C-FB8A400ADBF3}" type="datetimeFigureOut">
              <a:rPr lang="id-ID" smtClean="0"/>
              <a:pPr/>
              <a:t>03/03/2023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F904647-2076-4DA1-B5B1-7DD30E20718F}"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418D625-BC51-46E1-939C-FB8A400ADBF3}" type="datetimeFigureOut">
              <a:rPr lang="id-ID" smtClean="0"/>
              <a:pPr/>
              <a:t>03/03/2023</a:t>
            </a:fld>
            <a:endParaRPr lang="id-ID"/>
          </a:p>
        </p:txBody>
      </p:sp>
      <p:sp>
        <p:nvSpPr>
          <p:cNvPr id="5" name="Footer Placeholder 4"/>
          <p:cNvSpPr>
            <a:spLocks noGrp="1"/>
          </p:cNvSpPr>
          <p:nvPr>
            <p:ph type="ftr" sz="quarter" idx="11"/>
          </p:nvPr>
        </p:nvSpPr>
        <p:spPr>
          <a:xfrm>
            <a:off x="457201" y="6248207"/>
            <a:ext cx="5573483" cy="365125"/>
          </a:xfrm>
        </p:spPr>
        <p:txBody>
          <a:bodyPr/>
          <a:lstStyle/>
          <a:p>
            <a:endParaRPr lang="id-ID"/>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6F904647-2076-4DA1-B5B1-7DD30E20718F}"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B418D625-BC51-46E1-939C-FB8A400ADBF3}" type="datetimeFigureOut">
              <a:rPr lang="id-ID" smtClean="0"/>
              <a:pPr/>
              <a:t>03/03/2023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F904647-2076-4DA1-B5B1-7DD30E20718F}" type="slidenum">
              <a:rPr lang="id-ID" smtClean="0"/>
              <a:pPr/>
              <a:t>‹#›</a:t>
            </a:fld>
            <a:endParaRPr lang="id-ID"/>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B418D625-BC51-46E1-939C-FB8A400ADBF3}" type="datetimeFigureOut">
              <a:rPr lang="id-ID" smtClean="0"/>
              <a:pPr/>
              <a:t>03/03/2023</a:t>
            </a:fld>
            <a:endParaRPr lang="id-ID"/>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F904647-2076-4DA1-B5B1-7DD30E20718F}" type="slidenum">
              <a:rPr lang="id-ID" smtClean="0"/>
              <a:pPr/>
              <a:t>‹#›</a:t>
            </a:fld>
            <a:endParaRPr lang="id-ID"/>
          </a:p>
        </p:txBody>
      </p:sp>
      <p:sp>
        <p:nvSpPr>
          <p:cNvPr id="14" name="Footer Placeholder 13"/>
          <p:cNvSpPr>
            <a:spLocks noGrp="1"/>
          </p:cNvSpPr>
          <p:nvPr>
            <p:ph type="ftr" sz="quarter" idx="12"/>
          </p:nvPr>
        </p:nvSpPr>
        <p:spPr/>
        <p:txBody>
          <a:bodyPr/>
          <a:lstStyle/>
          <a:p>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B418D625-BC51-46E1-939C-FB8A400ADBF3}" type="datetimeFigureOut">
              <a:rPr lang="id-ID" smtClean="0"/>
              <a:pPr/>
              <a:t>03/03/2023</a:t>
            </a:fld>
            <a:endParaRPr lang="id-ID"/>
          </a:p>
        </p:txBody>
      </p:sp>
      <p:sp>
        <p:nvSpPr>
          <p:cNvPr id="10" name="Slide Number Placeholder 9"/>
          <p:cNvSpPr>
            <a:spLocks noGrp="1"/>
          </p:cNvSpPr>
          <p:nvPr>
            <p:ph type="sldNum" sz="quarter" idx="16"/>
          </p:nvPr>
        </p:nvSpPr>
        <p:spPr/>
        <p:txBody>
          <a:bodyPr rtlCol="0"/>
          <a:lstStyle/>
          <a:p>
            <a:fld id="{6F904647-2076-4DA1-B5B1-7DD30E20718F}" type="slidenum">
              <a:rPr lang="id-ID" smtClean="0"/>
              <a:pPr/>
              <a:t>‹#›</a:t>
            </a:fld>
            <a:endParaRPr lang="id-ID"/>
          </a:p>
        </p:txBody>
      </p:sp>
      <p:sp>
        <p:nvSpPr>
          <p:cNvPr id="12" name="Footer Placeholder 11"/>
          <p:cNvSpPr>
            <a:spLocks noGrp="1"/>
          </p:cNvSpPr>
          <p:nvPr>
            <p:ph type="ftr" sz="quarter" idx="17"/>
          </p:nvPr>
        </p:nvSpPr>
        <p:spPr/>
        <p:txBody>
          <a:bodyPr rtlCol="0"/>
          <a:lstStyle/>
          <a:p>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B418D625-BC51-46E1-939C-FB8A400ADBF3}" type="datetimeFigureOut">
              <a:rPr lang="id-ID" smtClean="0"/>
              <a:pPr/>
              <a:t>03/03/2023</a:t>
            </a:fld>
            <a:endParaRPr lang="id-ID"/>
          </a:p>
        </p:txBody>
      </p:sp>
      <p:sp>
        <p:nvSpPr>
          <p:cNvPr id="12" name="Slide Number Placeholder 11"/>
          <p:cNvSpPr>
            <a:spLocks noGrp="1"/>
          </p:cNvSpPr>
          <p:nvPr>
            <p:ph type="sldNum" sz="quarter" idx="16"/>
          </p:nvPr>
        </p:nvSpPr>
        <p:spPr/>
        <p:txBody>
          <a:bodyPr rtlCol="0"/>
          <a:lstStyle/>
          <a:p>
            <a:fld id="{6F904647-2076-4DA1-B5B1-7DD30E20718F}" type="slidenum">
              <a:rPr lang="id-ID" smtClean="0"/>
              <a:pPr/>
              <a:t>‹#›</a:t>
            </a:fld>
            <a:endParaRPr lang="id-ID"/>
          </a:p>
        </p:txBody>
      </p:sp>
      <p:sp>
        <p:nvSpPr>
          <p:cNvPr id="14" name="Footer Placeholder 13"/>
          <p:cNvSpPr>
            <a:spLocks noGrp="1"/>
          </p:cNvSpPr>
          <p:nvPr>
            <p:ph type="ftr" sz="quarter" idx="17"/>
          </p:nvPr>
        </p:nvSpPr>
        <p:spPr/>
        <p:txBody>
          <a:bodyPr rtlCol="0"/>
          <a:lstStyle/>
          <a:p>
            <a:endParaRPr lang="id-ID"/>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418D625-BC51-46E1-939C-FB8A400ADBF3}" type="datetimeFigureOut">
              <a:rPr lang="id-ID" smtClean="0"/>
              <a:pPr/>
              <a:t>03/03/2023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F904647-2076-4DA1-B5B1-7DD30E20718F}"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8D625-BC51-46E1-939C-FB8A400ADBF3}" type="datetimeFigureOut">
              <a:rPr lang="id-ID" smtClean="0"/>
              <a:pPr/>
              <a:t>03/03/2023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F904647-2076-4DA1-B5B1-7DD30E20718F}"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B418D625-BC51-46E1-939C-FB8A400ADBF3}" type="datetimeFigureOut">
              <a:rPr lang="id-ID" smtClean="0"/>
              <a:pPr/>
              <a:t>03/03/2023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F904647-2076-4DA1-B5B1-7DD30E20718F}" type="slidenum">
              <a:rPr lang="id-ID" smtClean="0"/>
              <a:pPr/>
              <a:t>‹#›</a:t>
            </a:fld>
            <a:endParaRPr lang="id-ID"/>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B418D625-BC51-46E1-939C-FB8A400ADBF3}" type="datetimeFigureOut">
              <a:rPr lang="id-ID" smtClean="0"/>
              <a:pPr/>
              <a:t>03/03/2023</a:t>
            </a:fld>
            <a:endParaRPr lang="id-ID"/>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6F904647-2076-4DA1-B5B1-7DD30E20718F}" type="slidenum">
              <a:rPr lang="id-ID" smtClean="0"/>
              <a:pPr/>
              <a:t>‹#›</a:t>
            </a:fld>
            <a:endParaRPr lang="id-ID"/>
          </a:p>
        </p:txBody>
      </p:sp>
      <p:sp>
        <p:nvSpPr>
          <p:cNvPr id="14" name="Footer Placeholder 13"/>
          <p:cNvSpPr>
            <a:spLocks noGrp="1"/>
          </p:cNvSpPr>
          <p:nvPr>
            <p:ph type="ftr" sz="quarter" idx="12"/>
          </p:nvPr>
        </p:nvSpPr>
        <p:spPr>
          <a:xfrm>
            <a:off x="1600200" y="6248206"/>
            <a:ext cx="4572000" cy="365125"/>
          </a:xfrm>
        </p:spPr>
        <p:txBody>
          <a:bodyPr rtlCol="0"/>
          <a:lstStyle/>
          <a:p>
            <a:endParaRPr lang="id-ID"/>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418D625-BC51-46E1-939C-FB8A400ADBF3}" type="datetimeFigureOut">
              <a:rPr lang="id-ID" smtClean="0"/>
              <a:pPr/>
              <a:t>03/03/2023</a:t>
            </a:fld>
            <a:endParaRPr lang="id-ID"/>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id-ID"/>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F904647-2076-4DA1-B5B1-7DD30E20718F}"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t&amp;rct=j&amp;q=perilaku%20organisasi%20menurut%20hugo%20munsterberg&amp;source=web&amp;cd=1&amp;cad=rja&amp;ved=0CCgQ6QUoADAA&amp;url=http://studimanajemen.blogspot.com/search/label/Pemikiran%20Manajemen&amp;ei=5aY2UqniL8e_rgeXrICwCQ&amp;usg=AFQjCNHxjaGe3J1uMS7oQVS8AWiJAgfutg&amp;bvm=bv.52164340,d.bmk" TargetMode="External"/><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5795"/>
            <a:ext cx="7772400" cy="1635093"/>
          </a:xfrm>
        </p:spPr>
        <p:txBody>
          <a:bodyPr>
            <a:normAutofit/>
          </a:bodyPr>
          <a:lstStyle/>
          <a:p>
            <a:pPr algn="l" rtl="0"/>
            <a:r>
              <a:rPr lang="en-US" dirty="0"/>
              <a:t>ORGANIZATIONAL BEHAVIOR APPROACH</a:t>
            </a:r>
            <a:endParaRPr lang="id-ID" dirty="0"/>
          </a:p>
        </p:txBody>
      </p:sp>
      <p:sp>
        <p:nvSpPr>
          <p:cNvPr id="3" name="Subtitle 2"/>
          <p:cNvSpPr>
            <a:spLocks noGrp="1"/>
          </p:cNvSpPr>
          <p:nvPr>
            <p:ph type="subTitle" idx="1"/>
          </p:nvPr>
        </p:nvSpPr>
        <p:spPr>
          <a:xfrm>
            <a:off x="2214546" y="2285992"/>
            <a:ext cx="6245886" cy="5357850"/>
          </a:xfrm>
        </p:spPr>
        <p:txBody>
          <a:bodyPr>
            <a:normAutofit/>
          </a:bodyPr>
          <a:lstStyle/>
          <a:p>
            <a:pPr algn="l" rtl="0"/>
            <a:r>
              <a:rPr lang="en-US" dirty="0"/>
              <a:t>SMTR EVEN2022/2023</a:t>
            </a:r>
            <a:endParaRPr lang="id-ID" dirty="0"/>
          </a:p>
        </p:txBody>
      </p:sp>
      <p:pic>
        <p:nvPicPr>
          <p:cNvPr id="1000100002" name="ODT_ATTR_LBL_LOGO">
            <a:extLst>
              <a:ext uri="{FF2B5EF4-FFF2-40B4-BE49-F238E27FC236}">
                <a16:creationId xmlns:a16="http://schemas.microsoft.com/office/drawing/2014/main" xmlns="" id="{B066AC4A-9A1C-4C10-800A-DAF9F2764385}"/>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0" y="36000"/>
            <a:ext cx="316230" cy="1797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id-ID" dirty="0"/>
              <a:t> </a:t>
            </a:r>
          </a:p>
        </p:txBody>
      </p:sp>
      <p:sp>
        <p:nvSpPr>
          <p:cNvPr id="3" name="Content Placeholder 2"/>
          <p:cNvSpPr>
            <a:spLocks noGrp="1"/>
          </p:cNvSpPr>
          <p:nvPr>
            <p:ph sz="quarter" idx="1"/>
          </p:nvPr>
        </p:nvSpPr>
        <p:spPr>
          <a:xfrm>
            <a:off x="457200" y="714356"/>
            <a:ext cx="8229600" cy="5411807"/>
          </a:xfrm>
        </p:spPr>
        <p:txBody>
          <a:bodyPr>
            <a:normAutofit/>
          </a:bodyPr>
          <a:lstStyle/>
          <a:p>
            <a:pPr algn="l" rtl="0"/>
            <a:r>
              <a:rPr lang="id-ID" sz="3900" dirty="0"/>
              <a:t>Hugo Munsterbeg created the field of industrial psychology the scientific study of individuals working to achieve maximum productivity.</a:t>
            </a:r>
          </a:p>
          <a:p>
            <a:pPr algn="l" rtl="0"/>
            <a:endParaRPr lang="id-ID"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rtl="0"/>
            <a:r>
              <a:rPr lang="id-ID" dirty="0"/>
              <a:t> </a:t>
            </a:r>
            <a:br>
              <a:rPr lang="id-ID" dirty="0"/>
            </a:br>
            <a:endParaRPr lang="id-ID" dirty="0"/>
          </a:p>
        </p:txBody>
      </p:sp>
      <p:sp>
        <p:nvSpPr>
          <p:cNvPr id="3" name="Content Placeholder 2"/>
          <p:cNvSpPr>
            <a:spLocks noGrp="1"/>
          </p:cNvSpPr>
          <p:nvPr>
            <p:ph sz="quarter" idx="1"/>
          </p:nvPr>
        </p:nvSpPr>
        <p:spPr>
          <a:xfrm>
            <a:off x="457200" y="785794"/>
            <a:ext cx="8229600" cy="5643602"/>
          </a:xfrm>
        </p:spPr>
        <p:txBody>
          <a:bodyPr/>
          <a:lstStyle/>
          <a:p>
            <a:pPr algn="l" rtl="0"/>
            <a:r>
              <a:rPr lang="id-ID" sz="3600" dirty="0"/>
              <a:t>learning theory in developing training methods, and studies of human behavior to understand the most effective techniques for motivating workers.</a:t>
            </a:r>
            <a:endParaRPr lang="en-US" sz="3600" dirty="0"/>
          </a:p>
          <a:p>
            <a:pPr algn="l" rtl="0"/>
            <a:endParaRPr lang="id-ID"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pPr algn="l" rtl="0"/>
            <a:r>
              <a:rPr lang="id-ID" dirty="0">
                <a:solidFill>
                  <a:schemeClr val="tx1"/>
                </a:solidFill>
              </a:rPr>
              <a:t>So from that organizational behavior</a:t>
            </a:r>
            <a:br>
              <a:rPr lang="id-ID" dirty="0">
                <a:solidFill>
                  <a:schemeClr val="tx1"/>
                </a:solidFill>
              </a:rPr>
            </a:br>
            <a:r>
              <a:rPr lang="id-ID" dirty="0">
                <a:solidFill>
                  <a:schemeClr val="tx1"/>
                </a:solidFill>
              </a:rPr>
              <a:t>is an important approach in a management activity</a:t>
            </a: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err="1">
                <a:solidFill>
                  <a:schemeClr val="tx1"/>
                </a:solidFill>
              </a:rPr>
              <a:t>source</a:t>
            </a:r>
            <a:r>
              <a:rPr lang="en-US" dirty="0">
                <a:solidFill>
                  <a:schemeClr val="tx1"/>
                </a:solidFill>
              </a:rPr>
              <a:t>:</a:t>
            </a:r>
            <a:r>
              <a:rPr lang="en-US" sz="2800" dirty="0"/>
              <a:t>studymanagement.blogspot.com ›</a:t>
            </a:r>
            <a:r>
              <a:rPr lang="en-US" sz="2800" u="sng" dirty="0" err="1">
                <a:hlinkClick r:id="rId3"/>
              </a:rPr>
              <a:t>Thinking</a:t>
            </a:r>
            <a:r>
              <a:rPr lang="en-US" sz="2800" u="sng" dirty="0">
                <a:hlinkClick r:id="rId3"/>
              </a:rPr>
              <a:t> </a:t>
            </a:r>
            <a:r>
              <a:rPr lang="en-US" sz="2800" u="sng" dirty="0" err="1">
                <a:hlinkClick r:id="rId3"/>
              </a:rPr>
              <a:t>Management</a:t>
            </a:r>
            <a:r>
              <a:rPr lang="en-US" sz="2800" dirty="0"/>
              <a:t>‎</a:t>
            </a:r>
            <a:br>
              <a:rPr lang="en-US" sz="2800" dirty="0"/>
            </a:br>
            <a:endParaRPr lang="id-ID"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id-ID" dirty="0"/>
              <a:t> </a:t>
            </a:r>
          </a:p>
        </p:txBody>
      </p:sp>
      <p:sp>
        <p:nvSpPr>
          <p:cNvPr id="3" name="Rectangle 2"/>
          <p:cNvSpPr/>
          <p:nvPr/>
        </p:nvSpPr>
        <p:spPr>
          <a:xfrm>
            <a:off x="571473" y="1785926"/>
            <a:ext cx="8135410" cy="1323439"/>
          </a:xfrm>
          <a:prstGeom prst="rect">
            <a:avLst/>
          </a:prstGeom>
          <a:noFill/>
        </p:spPr>
        <p:txBody>
          <a:bodyPr wrap="square" lIns="91440" tIns="45720" rIns="91440" bIns="45720">
            <a:spAutoFit/>
          </a:bodyPr>
          <a:lstStyle/>
          <a:p>
            <a:pPr algn="ctr" rtl="0"/>
            <a:r>
              <a:rPr lang="id-ID" sz="8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THANK YOU</a:t>
            </a:r>
            <a:endParaRPr lang="en-US" sz="8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rtl="0"/>
            <a:r>
              <a:rPr lang="id-ID" sz="7200" b="1" dirty="0">
                <a:solidFill>
                  <a:srgbClr val="FF0000"/>
                </a:solidFill>
              </a:rPr>
              <a:t>WHAT'S THAT</a:t>
            </a:r>
          </a:p>
        </p:txBody>
      </p:sp>
      <p:sp>
        <p:nvSpPr>
          <p:cNvPr id="3" name="Content Placeholder 2"/>
          <p:cNvSpPr>
            <a:spLocks noGrp="1"/>
          </p:cNvSpPr>
          <p:nvPr>
            <p:ph sz="quarter" idx="1"/>
          </p:nvPr>
        </p:nvSpPr>
        <p:spPr/>
        <p:txBody>
          <a:bodyPr>
            <a:normAutofit/>
          </a:bodyPr>
          <a:lstStyle/>
          <a:p>
            <a:pPr algn="l" rtl="0"/>
            <a:r>
              <a:rPr lang="id-ID" sz="6600" b="1" dirty="0"/>
              <a:t>Organizational behavior???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id-ID" dirty="0"/>
              <a:t>.</a:t>
            </a:r>
          </a:p>
        </p:txBody>
      </p:sp>
      <p:sp>
        <p:nvSpPr>
          <p:cNvPr id="3" name="Content Placeholder 2"/>
          <p:cNvSpPr>
            <a:spLocks noGrp="1"/>
          </p:cNvSpPr>
          <p:nvPr>
            <p:ph sz="quarter" idx="1"/>
          </p:nvPr>
        </p:nvSpPr>
        <p:spPr>
          <a:xfrm>
            <a:off x="457200" y="548680"/>
            <a:ext cx="8229600" cy="5832648"/>
          </a:xfrm>
        </p:spPr>
        <p:txBody>
          <a:bodyPr>
            <a:noAutofit/>
          </a:bodyPr>
          <a:lstStyle/>
          <a:p>
            <a:pPr algn="l" rtl="0"/>
            <a:r>
              <a:rPr lang="id-ID" sz="4000" dirty="0"/>
              <a:t>Organizational behavior is human actions or behavior either individually or in groups within an organization.</a:t>
            </a:r>
          </a:p>
          <a:p>
            <a:pPr algn="l" rtl="0"/>
            <a:r>
              <a:rPr lang="id-ID" sz="4000" dirty="0"/>
              <a:t>In the management of organizational behavior related to all behavior or activities that are carried out in the organization of work and other activities.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0"/>
          </a:xfrm>
        </p:spPr>
        <p:txBody>
          <a:bodyPr>
            <a:noAutofit/>
          </a:bodyPr>
          <a:lstStyle/>
          <a:p>
            <a:pPr algn="l" rtl="0"/>
            <a:r>
              <a:rPr lang="id-ID" sz="2800" dirty="0">
                <a:solidFill>
                  <a:schemeClr val="tx1"/>
                </a:solidFill>
              </a:rPr>
              <a:t>Managers in an effort to complete all the work done with cooperation, this explains why some writers and researchers have chosen to look at management by focusing on the human resources of the organization. The field of study related to human action (behavior) in the workplace is called organizational behavior (OB =</a:t>
            </a:r>
            <a:r>
              <a:rPr lang="id-ID" sz="2800" i="1" dirty="0">
                <a:solidFill>
                  <a:schemeClr val="tx1"/>
                </a:solidFill>
              </a:rPr>
              <a:t>organizational behavior</a:t>
            </a:r>
            <a:r>
              <a:rPr lang="id-ID" sz="2800" dirty="0">
                <a:solidFill>
                  <a:schemeClr val="tx1"/>
                </a:solidFill>
              </a:rPr>
              <a:t>). Much of this is now the field of human resource (personnel) management, and contemporary views of motivation, leadership, group work, and conflict management have emerged from organizational behavior.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rtl="0"/>
            <a:r>
              <a:rPr lang="id-ID" b="1" dirty="0"/>
              <a:t>Supporters of organizational approach theory</a:t>
            </a:r>
          </a:p>
        </p:txBody>
      </p:sp>
      <p:sp>
        <p:nvSpPr>
          <p:cNvPr id="3" name="Content Placeholder 2"/>
          <p:cNvSpPr>
            <a:spLocks noGrp="1"/>
          </p:cNvSpPr>
          <p:nvPr>
            <p:ph sz="quarter" idx="1"/>
          </p:nvPr>
        </p:nvSpPr>
        <p:spPr>
          <a:xfrm>
            <a:off x="457200" y="1600200"/>
            <a:ext cx="8686800" cy="5257800"/>
          </a:xfrm>
        </p:spPr>
        <p:txBody>
          <a:bodyPr>
            <a:normAutofit/>
          </a:bodyPr>
          <a:lstStyle/>
          <a:p>
            <a:pPr algn="l" rtl="0">
              <a:buNone/>
            </a:pPr>
            <a:endParaRPr lang="id-ID" sz="4800" dirty="0"/>
          </a:p>
          <a:p>
            <a:pPr algn="l" rtl="0"/>
            <a:r>
              <a:rPr lang="id-ID" sz="4800" b="1" dirty="0">
                <a:solidFill>
                  <a:srgbClr val="00B050"/>
                </a:solidFill>
              </a:rPr>
              <a:t>Robert Owen</a:t>
            </a:r>
          </a:p>
          <a:p>
            <a:pPr algn="l" rtl="0"/>
            <a:r>
              <a:rPr lang="id-ID" sz="4800" b="1" dirty="0">
                <a:solidFill>
                  <a:srgbClr val="00B050"/>
                </a:solidFill>
              </a:rPr>
              <a:t>Hugo Munsterberg</a:t>
            </a:r>
          </a:p>
          <a:p>
            <a:pPr algn="l" rtl="0"/>
            <a:r>
              <a:rPr lang="id-ID" sz="4800" b="1" dirty="0">
                <a:solidFill>
                  <a:srgbClr val="00B050"/>
                </a:solidFill>
              </a:rPr>
              <a:t>Mary Parker Follett</a:t>
            </a:r>
          </a:p>
          <a:p>
            <a:pPr algn="l" rtl="0"/>
            <a:r>
              <a:rPr lang="id-ID" sz="4800" b="1" dirty="0">
                <a:solidFill>
                  <a:srgbClr val="00B050"/>
                </a:solidFill>
              </a:rPr>
              <a:t>Chester Barnard</a:t>
            </a:r>
          </a:p>
          <a:p>
            <a:pPr algn="l" rtl="0">
              <a:buNone/>
            </a:pPr>
            <a:endParaRPr lang="id-ID" sz="4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rtl="0"/>
            <a:r>
              <a:rPr lang="en-US" b="1" dirty="0" err="1"/>
              <a:t>Test</a:t>
            </a:r>
            <a:r>
              <a:rPr lang="en-US" b="1" dirty="0"/>
              <a:t> </a:t>
            </a:r>
            <a:r>
              <a:rPr lang="en-US" b="1" dirty="0" err="1"/>
              <a:t>Hawthone</a:t>
            </a:r>
            <a:r>
              <a:rPr lang="en-US" dirty="0"/>
              <a:t/>
            </a:r>
            <a:br>
              <a:rPr lang="en-US" dirty="0"/>
            </a:br>
            <a:endParaRPr lang="id-ID" dirty="0"/>
          </a:p>
        </p:txBody>
      </p:sp>
      <p:sp>
        <p:nvSpPr>
          <p:cNvPr id="3" name="Content Placeholder 2"/>
          <p:cNvSpPr>
            <a:spLocks noGrp="1"/>
          </p:cNvSpPr>
          <p:nvPr>
            <p:ph sz="quarter" idx="1"/>
          </p:nvPr>
        </p:nvSpPr>
        <p:spPr>
          <a:xfrm>
            <a:off x="457200" y="1071546"/>
            <a:ext cx="8229600" cy="5357850"/>
          </a:xfrm>
        </p:spPr>
        <p:txBody>
          <a:bodyPr>
            <a:normAutofit fontScale="92500" lnSpcReduction="20000"/>
          </a:bodyPr>
          <a:lstStyle/>
          <a:p>
            <a:pPr algn="l" rtl="0">
              <a:lnSpc>
                <a:spcPct val="120000"/>
              </a:lnSpc>
            </a:pPr>
            <a:r>
              <a:rPr lang="en-US" dirty="0"/>
              <a:t> </a:t>
            </a:r>
            <a:r>
              <a:rPr lang="en-US" sz="3000" b="1" dirty="0"/>
              <a:t>Test </a:t>
            </a:r>
            <a:r>
              <a:rPr lang="en-US" sz="3000" b="1" dirty="0" err="1"/>
              <a:t>Hawthone</a:t>
            </a:r>
            <a:r>
              <a:rPr lang="en-US" sz="3000" b="1" dirty="0"/>
              <a:t> </a:t>
            </a:r>
            <a:r>
              <a:rPr lang="en-US" sz="3000" i="1" dirty="0"/>
              <a:t>started year1924in factory Haw </a:t>
            </a:r>
            <a:r>
              <a:rPr lang="en-US" sz="3000" i="1" dirty="0" err="1"/>
              <a:t>thorneowned</a:t>
            </a:r>
            <a:r>
              <a:rPr lang="en-US" sz="3000" i="1" dirty="0"/>
              <a:t> by </a:t>
            </a:r>
            <a:r>
              <a:rPr lang="en-US" sz="3000" i="1" dirty="0" err="1"/>
              <a:t>companyWestern</a:t>
            </a:r>
            <a:r>
              <a:rPr lang="en-US" sz="3000" i="1" dirty="0"/>
              <a:t> Electric</a:t>
            </a:r>
            <a:r>
              <a:rPr lang="id-ID" sz="3000" i="1" dirty="0"/>
              <a:t> </a:t>
            </a:r>
            <a:r>
              <a:rPr lang="en-US" sz="3000" i="1" dirty="0"/>
              <a:t>And sponsored by National Research Council (Institution research National).</a:t>
            </a:r>
            <a:r>
              <a:rPr lang="en-US" sz="3000" dirty="0"/>
              <a:t> Studies Hawthorne introduce idea that organization is something system open Where segments technical And human each other related tight. Studies the Also emphasize importance attitude employee </a:t>
            </a:r>
            <a:r>
              <a:rPr lang="en-US" sz="3000" dirty="0" err="1"/>
              <a:t>ineraWhere</a:t>
            </a:r>
            <a:r>
              <a:rPr lang="en-US" sz="3000" dirty="0"/>
              <a:t> incentive wages And condition Work physical often looked at as the only one factor which determine productivity. Finally test Haw </a:t>
            </a:r>
            <a:r>
              <a:rPr lang="en-US" sz="3000" dirty="0" err="1"/>
              <a:t>thorne</a:t>
            </a:r>
            <a:r>
              <a:rPr lang="en-US" sz="3000" dirty="0"/>
              <a:t> showing How activity groups Work cohesive very influential on operation organization.</a:t>
            </a:r>
          </a:p>
          <a:p>
            <a:pPr algn="l" rtl="0">
              <a:lnSpc>
                <a:spcPct val="120000"/>
              </a:lnSpc>
            </a:pPr>
            <a:endParaRPr lang="id-ID" sz="3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endParaRPr lang="id-ID"/>
          </a:p>
        </p:txBody>
      </p:sp>
      <p:pic>
        <p:nvPicPr>
          <p:cNvPr id="4" name="Content Placeholder 3" descr="Hugo_Munsterberg.jpg"/>
          <p:cNvPicPr>
            <a:picLocks noGrp="1" noChangeAspect="1"/>
          </p:cNvPicPr>
          <p:nvPr>
            <p:ph sz="quarter" idx="1"/>
          </p:nvPr>
        </p:nvPicPr>
        <p:blipFill>
          <a:blip r:embed="rId2"/>
          <a:stretch>
            <a:fillRect/>
          </a:stretch>
        </p:blipFill>
        <p:spPr>
          <a:xfrm>
            <a:off x="0" y="-357214"/>
            <a:ext cx="9144000" cy="7215214"/>
          </a:xfrm>
        </p:spPr>
      </p:pic>
      <p:sp>
        <p:nvSpPr>
          <p:cNvPr id="8" name="Rectangle 7"/>
          <p:cNvSpPr/>
          <p:nvPr/>
        </p:nvSpPr>
        <p:spPr>
          <a:xfrm>
            <a:off x="1" y="4071942"/>
            <a:ext cx="9143999" cy="1938992"/>
          </a:xfrm>
          <a:prstGeom prst="rect">
            <a:avLst/>
          </a:prstGeom>
          <a:noFill/>
        </p:spPr>
        <p:txBody>
          <a:bodyPr wrap="square" lIns="91440" tIns="45720" rIns="91440" bIns="45720">
            <a:spAutoFit/>
          </a:bodyPr>
          <a:lstStyle/>
          <a:p>
            <a:pPr algn="ctr" rtl="0"/>
            <a:r>
              <a:rPr lang="id-ID" sz="6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Management theory according to</a:t>
            </a:r>
          </a:p>
          <a:p>
            <a:pPr algn="ctr" rtl="0"/>
            <a:r>
              <a:rPr lang="id-ID" sz="6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Hugo Munsterberg</a:t>
            </a:r>
            <a:endParaRPr lang="en-US" sz="6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rmAutofit fontScale="90000"/>
          </a:bodyPr>
          <a:lstStyle/>
          <a:p>
            <a:pPr algn="l" rtl="0"/>
            <a:r>
              <a:rPr lang="en-US" sz="3600" b="1" dirty="0" err="1"/>
              <a:t>Theory</a:t>
            </a:r>
            <a:r>
              <a:rPr lang="en-US" sz="3600" b="1" dirty="0"/>
              <a:t> </a:t>
            </a:r>
            <a:r>
              <a:rPr lang="en-US" sz="3600" b="1" dirty="0" err="1"/>
              <a:t>Management</a:t>
            </a:r>
            <a:r>
              <a:rPr lang="en-US" sz="3600" b="1" dirty="0"/>
              <a:t>Hugo Munsterberg (</a:t>
            </a:r>
            <a:r>
              <a:rPr lang="en-US" sz="3600" b="1" dirty="0" err="1"/>
              <a:t>Genre</a:t>
            </a:r>
            <a:r>
              <a:rPr lang="en-US" sz="3600" b="1" dirty="0"/>
              <a:t> </a:t>
            </a:r>
            <a:r>
              <a:rPr lang="en-US" sz="3600" b="1" dirty="0" err="1"/>
              <a:t>Behavior</a:t>
            </a:r>
            <a:r>
              <a:rPr lang="en-US" sz="3600" b="1" dirty="0"/>
              <a:t>)</a:t>
            </a:r>
            <a:r>
              <a:rPr lang="en-US" b="1" dirty="0"/>
              <a:t/>
            </a:r>
            <a:br>
              <a:rPr lang="en-US" b="1" dirty="0"/>
            </a:br>
            <a:endParaRPr lang="id-ID" dirty="0"/>
          </a:p>
        </p:txBody>
      </p:sp>
      <p:sp>
        <p:nvSpPr>
          <p:cNvPr id="3" name="Content Placeholder 2"/>
          <p:cNvSpPr>
            <a:spLocks noGrp="1"/>
          </p:cNvSpPr>
          <p:nvPr>
            <p:ph sz="quarter" idx="1"/>
          </p:nvPr>
        </p:nvSpPr>
        <p:spPr>
          <a:xfrm>
            <a:off x="428596" y="1000108"/>
            <a:ext cx="8229600" cy="5857892"/>
          </a:xfrm>
        </p:spPr>
        <p:txBody>
          <a:bodyPr>
            <a:normAutofit/>
          </a:bodyPr>
          <a:lstStyle/>
          <a:p>
            <a:pPr algn="l" rtl="0" fontAlgn="base">
              <a:buNone/>
            </a:pPr>
            <a:r>
              <a:rPr lang="en-US" dirty="0"/>
              <a:t>Hugo </a:t>
            </a:r>
            <a:r>
              <a:rPr lang="en-US" dirty="0" err="1"/>
              <a:t>Munsterberggive</a:t>
            </a:r>
            <a:r>
              <a:rPr lang="en-US" dirty="0"/>
              <a:t> contribution big in apply means psychology For help reach objective </a:t>
            </a:r>
            <a:r>
              <a:rPr lang="en-US" dirty="0" err="1"/>
              <a:t>productivityWhich</a:t>
            </a:r>
            <a:r>
              <a:rPr lang="en-US" dirty="0"/>
              <a:t> The same </a:t>
            </a:r>
            <a:r>
              <a:rPr lang="en-US" dirty="0" err="1"/>
              <a:t>likeWhich</a:t>
            </a:r>
            <a:r>
              <a:rPr lang="en-US" dirty="0"/>
              <a:t> searching for by theory management other. In work mainly, </a:t>
            </a:r>
            <a:r>
              <a:rPr lang="en-US" i="1" dirty="0"/>
              <a:t>Psychology and Industrial Efficiency (Psychology And Efficiency Industry)</a:t>
            </a:r>
            <a:r>
              <a:rPr lang="en-US" dirty="0"/>
              <a:t> He recommend that productivity can improved with three road:</a:t>
            </a:r>
          </a:p>
          <a:p>
            <a:pPr lvl="0" algn="l" rtl="0" fontAlgn="base"/>
            <a:r>
              <a:rPr lang="en-US" b="1" dirty="0"/>
              <a:t>with find person Which best.</a:t>
            </a:r>
          </a:p>
          <a:p>
            <a:pPr lvl="0" algn="l" rtl="0" fontAlgn="base"/>
            <a:r>
              <a:rPr lang="en-US" b="1" dirty="0"/>
              <a:t>with create work Which best.</a:t>
            </a:r>
          </a:p>
          <a:p>
            <a:pPr lvl="0" algn="l" rtl="0" fontAlgn="base"/>
            <a:r>
              <a:rPr lang="en-US" b="1" dirty="0"/>
              <a:t>with use influence psychological, Which called Munster </a:t>
            </a:r>
            <a:r>
              <a:rPr lang="en-US" b="1" dirty="0" err="1"/>
              <a:t>bergin</a:t>
            </a:r>
            <a:r>
              <a:rPr lang="en-US" b="1" dirty="0"/>
              <a:t> fluence Which Possible (possible effect), For push employee.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id-ID" dirty="0"/>
              <a:t>Psychology field</a:t>
            </a:r>
          </a:p>
        </p:txBody>
      </p:sp>
      <p:sp>
        <p:nvSpPr>
          <p:cNvPr id="3" name="Content Placeholder 2"/>
          <p:cNvSpPr>
            <a:spLocks noGrp="1"/>
          </p:cNvSpPr>
          <p:nvPr>
            <p:ph sz="quarter" idx="1"/>
          </p:nvPr>
        </p:nvSpPr>
        <p:spPr>
          <a:xfrm>
            <a:off x="381000" y="1600200"/>
            <a:ext cx="8385048" cy="5029200"/>
          </a:xfrm>
        </p:spPr>
        <p:txBody>
          <a:bodyPr>
            <a:normAutofit/>
          </a:bodyPr>
          <a:lstStyle/>
          <a:p>
            <a:pPr algn="l" rtl="0"/>
            <a:r>
              <a:rPr lang="en-US" dirty="0">
                <a:solidFill>
                  <a:srgbClr val="FF0000"/>
                </a:solidFill>
              </a:rPr>
              <a:t>In each field, Munsterberg recommend use techniques Which taken from psychology experiment. As example, testing psychology can used For help in choose employee Which fulfil condition. Study method Study can help in repair method exercise. And study about Act in demand man can formulate techniques guidance vocational modern For determine skills Which needed For something work And For measure skills candidate worker</a:t>
            </a:r>
            <a:r>
              <a:rPr lang="id-ID" dirty="0">
                <a:solidFill>
                  <a:srgbClr val="FF0000"/>
                </a:solidFill>
              </a:rPr>
              <a:t>.</a:t>
            </a:r>
          </a:p>
          <a:p>
            <a:pPr algn="l" rtl="0"/>
            <a:endParaRPr lang="id-ID"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107</TotalTime>
  <Words>460</Words>
  <Application>Microsoft Office PowerPoint</Application>
  <PresentationFormat>On-screen Show (4:3)</PresentationFormat>
  <Paragraphs>32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Median</vt:lpstr>
      <vt:lpstr>ORGANIZATIONAL BEHAVIOR APPROACH</vt:lpstr>
      <vt:lpstr>WHAT'S THAT</vt:lpstr>
      <vt:lpstr>.</vt:lpstr>
      <vt:lpstr>Managers in an effort to complete all the work done with cooperation, this explains why some writers and researchers have chosen to look at management by focusing on the human resources of the organization. The field of study related to human action (behavior) in the workplace is called organizational behavior (OB =organizational behavior). Much of this is now the field of human resource (personnel) management, and contemporary views of motivation, leadership, group work, and conflict management have emerged from organizational behavior.</vt:lpstr>
      <vt:lpstr>Supporters of organizational approach theory</vt:lpstr>
      <vt:lpstr>Test Hawthone </vt:lpstr>
      <vt:lpstr>Slide 7</vt:lpstr>
      <vt:lpstr>Theory ManagementHugo Munsterberg (Genre Behavior) </vt:lpstr>
      <vt:lpstr>Psychology field</vt:lpstr>
      <vt:lpstr> </vt:lpstr>
      <vt:lpstr>  </vt:lpstr>
      <vt:lpstr>So from that organizational behavior is an important approach in a management activity  source:studymanagement.blogspot.com ›Thinking Management‎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TUGAS KELOMPOK</dc:title>
  <dc:creator>User</dc:creator>
  <cp:lastModifiedBy>User</cp:lastModifiedBy>
  <cp:revision>20</cp:revision>
  <dcterms:created xsi:type="dcterms:W3CDTF">2013-09-15T08:37:47Z</dcterms:created>
  <dcterms:modified xsi:type="dcterms:W3CDTF">2023-03-03T08:56:37Z</dcterms:modified>
</cp:coreProperties>
</file>