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4"/>
  </p:notesMasterIdLst>
  <p:sldIdLst>
    <p:sldId id="256" r:id="rId2"/>
    <p:sldId id="280" r:id="rId3"/>
    <p:sldId id="285" r:id="rId4"/>
    <p:sldId id="284" r:id="rId5"/>
    <p:sldId id="275" r:id="rId6"/>
    <p:sldId id="276" r:id="rId7"/>
    <p:sldId id="277" r:id="rId8"/>
    <p:sldId id="292" r:id="rId9"/>
    <p:sldId id="269" r:id="rId10"/>
    <p:sldId id="289" r:id="rId11"/>
    <p:sldId id="288" r:id="rId12"/>
    <p:sldId id="272" r:id="rId13"/>
    <p:sldId id="271" r:id="rId14"/>
    <p:sldId id="299" r:id="rId15"/>
    <p:sldId id="293" r:id="rId16"/>
    <p:sldId id="294" r:id="rId17"/>
    <p:sldId id="295" r:id="rId18"/>
    <p:sldId id="296" r:id="rId19"/>
    <p:sldId id="297" r:id="rId20"/>
    <p:sldId id="298" r:id="rId21"/>
    <p:sldId id="273" r:id="rId22"/>
    <p:sldId id="300" r:id="rId2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C3300"/>
    <a:srgbClr val="003300"/>
    <a:srgbClr val="336600"/>
    <a:srgbClr val="0DBC0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199" autoAdjust="0"/>
    <p:restoredTop sz="94660"/>
  </p:normalViewPr>
  <p:slideViewPr>
    <p:cSldViewPr>
      <p:cViewPr varScale="1">
        <p:scale>
          <a:sx n="68" d="100"/>
          <a:sy n="68" d="100"/>
        </p:scale>
        <p:origin x="-14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80E25B7-FEFE-4F8A-960C-9243EADDF197}" type="datetimeFigureOut">
              <a:rPr lang="en-US"/>
              <a:pPr>
                <a:defRPr/>
              </a:pPr>
              <a:t>3/3/2023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1635A272-3600-4D71-9B32-9A7ECE6389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925479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l" rtl="0" eaLnBrk="1" hangingPunct="1"/>
            <a:endParaRPr lang="id-ID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2055D42-B05E-4DA8-B914-8916BFA186E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8216" name="Rectangle 24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217" name="Rectangle 2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" name="Rectangle 2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Rectangle 2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A2F62C-FCD2-48E8-B385-FB6DFD39F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D1AF95-D455-46E8-BBB7-D4BB3192D0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65EDD2-BF4B-4930-9432-121AA44374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4A183-B361-4D89-B6F7-6B38B6DCA2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64D1F4-2CD3-4FCF-A67A-A6ACCC450A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A644D8-4FF5-4958-8845-80327D90DC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8691E2-A8E9-4199-880E-C12F382D43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B181A7-F831-4409-91B5-0D889E8A1C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2E48A0-5F95-4AF3-B712-26A300F0B3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9E2B81-9973-4912-8353-10BFDE060D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5AC44B-33A9-4712-A311-DE8897056D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7171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72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73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74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75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76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77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78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79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80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81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82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83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84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85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86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87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88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89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90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91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7192" name="Rectangle 2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7193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194" name="Rectangle 2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95" name="Rectangle 2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738C6E21-1B29-45F3-B6A4-211E923167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196" name="Rectangle 2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1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onlinedoctranslator.com/en/?utm_source=onlinedoctranslator&amp;utm_medium=pptx&amp;utm_campaign=attribution" TargetMode="Externa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F:\DATA-1 (I)\MATERI KULIAH\Smt Genap\Perilaku Organisasi\gambar\tim kerj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19800" y="1447800"/>
            <a:ext cx="30480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7" descr="F:\DATA-1 (I)\MATERI KULIAH\Smt Genap\Perilaku Organisasi\gambar\pokja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1447800"/>
            <a:ext cx="295275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6" descr="F:\DATA-1 (I)\MATERI KULIAH\Smt Genap\Perilaku Organisasi\gambar\kerja tim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124200" y="1447800"/>
            <a:ext cx="2895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762000" y="381001"/>
            <a:ext cx="7772400" cy="685800"/>
          </a:xfrm>
          <a:solidFill>
            <a:srgbClr val="333300"/>
          </a:solidFill>
        </p:spPr>
        <p:txBody>
          <a:bodyPr/>
          <a:lstStyle/>
          <a:p>
            <a:pPr algn="l" rtl="0" eaLnBrk="1" hangingPunct="1">
              <a:defRPr/>
            </a:pPr>
            <a:r>
              <a:rPr lang="en-US" sz="4400" dirty="0">
                <a:solidFill>
                  <a:schemeClr val="tx1"/>
                </a:solidFill>
              </a:rPr>
              <a:t/>
            </a:r>
            <a:br>
              <a:rPr lang="en-US" sz="4400" dirty="0">
                <a:solidFill>
                  <a:schemeClr val="tx1"/>
                </a:solidFill>
              </a:rPr>
            </a:br>
            <a:r>
              <a:rPr lang="en-US" sz="4400" dirty="0">
                <a:solidFill>
                  <a:schemeClr val="tx1"/>
                </a:solidFill>
              </a:rPr>
              <a:t>GROUP AND TEAM</a:t>
            </a:r>
          </a:p>
        </p:txBody>
      </p:sp>
      <p:sp>
        <p:nvSpPr>
          <p:cNvPr id="100010001" name="ODT_ATTR_LBL_SHAPE">
            <a:extLst>
              <a:ext uri="{FF2B5EF4-FFF2-40B4-BE49-F238E27FC236}">
                <a16:creationId xmlns:a16="http://schemas.microsoft.com/office/drawing/2014/main" xmlns="" id="{ADCB8724-23CD-4EE8-B5B5-3CB2DDF8932E}"/>
              </a:ext>
            </a:extLst>
          </p:cNvPr>
          <p:cNvSpPr txBox="1"/>
          <p:nvPr/>
        </p:nvSpPr>
        <p:spPr>
          <a:xfrm>
            <a:off x="0" y="0"/>
            <a:ext cx="5000000" cy="276999"/>
          </a:xfrm>
          <a:prstGeom prst="rect">
            <a:avLst/>
          </a:prstGeom>
          <a:solidFill>
            <a:srgbClr val="FAFAFA"/>
          </a:solidFill>
        </p:spPr>
        <p:txBody>
          <a:bodyPr wrap="none" lIns="288000">
            <a:spAutoFit/>
          </a:bodyPr>
          <a:lstStyle/>
          <a:p>
            <a:pPr rtl="0"/>
            <a:r>
              <a:rPr lang="en-US" sz="1000" dirty="0">
                <a:solidFill>
                  <a:srgbClr val="0F2B46"/>
                </a:solidFill>
                <a:effectLst/>
                <a:latin typeface="Roboto" panose="02000000000000000000" pitchFamily="2" charset="0"/>
              </a:rPr>
              <a:t>Translated from Indonesian to English - </a:t>
            </a:r>
            <a:r>
              <a:rPr lang="en-US" sz="1000" u="sng" dirty="0">
                <a:solidFill>
                  <a:srgbClr val="0F2B46"/>
                </a:solidFill>
                <a:effectLst/>
                <a:latin typeface="Roboto" panose="02000000000000000000" pitchFamily="2" charset="0"/>
                <a:hlinkClick r:id="rId6" tooltip="Doc Translator - www.onlinedoctranslator.com"/>
              </a:rPr>
              <a:t>www.onlinedoctranslator.com</a:t>
            </a:r>
            <a:endParaRPr lang="en-US" sz="1000" dirty="0"/>
          </a:p>
        </p:txBody>
      </p:sp>
      <p:pic>
        <p:nvPicPr>
          <p:cNvPr id="1000100002" name="ODT_ATTR_LBL_LOGO">
            <a:extLst>
              <a:ext uri="{FF2B5EF4-FFF2-40B4-BE49-F238E27FC236}">
                <a16:creationId xmlns:a16="http://schemas.microsoft.com/office/drawing/2014/main" xmlns="" id="{B066AC4A-9A1C-4C10-800A-DAF9F2764385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6000"/>
            <a:ext cx="316230" cy="17970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 bwMode="auto">
          <a:xfrm>
            <a:off x="381000" y="1828800"/>
            <a:ext cx="8534400" cy="4495800"/>
          </a:xfrm>
          <a:prstGeom prst="rect">
            <a:avLst/>
          </a:prstGeom>
          <a:solidFill>
            <a:schemeClr val="tx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>
              <a:defRPr/>
            </a:pPr>
            <a:endParaRPr lang="en-US"/>
          </a:p>
        </p:txBody>
      </p:sp>
      <p:sp>
        <p:nvSpPr>
          <p:cNvPr id="12291" name="Rectangle 5"/>
          <p:cNvSpPr>
            <a:spLocks noChangeArrowheads="1"/>
          </p:cNvSpPr>
          <p:nvPr/>
        </p:nvSpPr>
        <p:spPr bwMode="auto">
          <a:xfrm>
            <a:off x="914400" y="2667000"/>
            <a:ext cx="2514600" cy="3429000"/>
          </a:xfrm>
          <a:prstGeom prst="rect">
            <a:avLst/>
          </a:prstGeom>
          <a:solidFill>
            <a:srgbClr val="3366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l" rtl="0"/>
            <a:r>
              <a:rPr lang="en-US" sz="2000"/>
              <a:t>sharing information</a:t>
            </a:r>
          </a:p>
          <a:p>
            <a:pPr algn="l" rtl="0"/>
            <a:endParaRPr lang="en-US" sz="2000"/>
          </a:p>
          <a:p>
            <a:pPr algn="l" rtl="0"/>
            <a:r>
              <a:rPr lang="en-US" sz="2000"/>
              <a:t>Neutral</a:t>
            </a:r>
            <a:r>
              <a:rPr lang="en-US" sz="1600"/>
              <a:t>(</a:t>
            </a:r>
            <a:r>
              <a:rPr lang="en-US" sz="2000"/>
              <a:t>can be negative</a:t>
            </a:r>
            <a:r>
              <a:rPr lang="en-US" sz="1600"/>
              <a:t>)</a:t>
            </a:r>
          </a:p>
          <a:p>
            <a:pPr algn="l" rtl="0"/>
            <a:endParaRPr lang="en-US" sz="2000"/>
          </a:p>
          <a:p>
            <a:pPr algn="l" rtl="0"/>
            <a:r>
              <a:rPr lang="en-US" sz="2000"/>
              <a:t>Individual</a:t>
            </a:r>
          </a:p>
          <a:p>
            <a:pPr algn="l" rtl="0"/>
            <a:endParaRPr lang="en-US" sz="2000"/>
          </a:p>
          <a:p>
            <a:pPr algn="l" rtl="0"/>
            <a:r>
              <a:rPr lang="en-US" sz="2000"/>
              <a:t>Random &amp; varied</a:t>
            </a:r>
          </a:p>
          <a:p>
            <a:pPr algn="l" rtl="0"/>
            <a:endParaRPr lang="en-US" sz="2000"/>
          </a:p>
          <a:p>
            <a:pPr algn="l" rtl="0"/>
            <a:r>
              <a:rPr lang="en-US" sz="2000"/>
              <a:t>Individual</a:t>
            </a:r>
          </a:p>
          <a:p>
            <a:pPr algn="l" rtl="0"/>
            <a:endParaRPr lang="en-US" sz="2000"/>
          </a:p>
          <a:p>
            <a:pPr algn="l" rtl="0"/>
            <a:r>
              <a:rPr lang="en-US" sz="2000"/>
              <a:t>Strong &amp; focused</a:t>
            </a:r>
          </a:p>
          <a:p>
            <a:pPr algn="l" rtl="0"/>
            <a:endParaRPr lang="en-US" sz="2000"/>
          </a:p>
          <a:p>
            <a:pPr algn="l" rtl="0"/>
            <a:endParaRPr lang="en-US" sz="2000"/>
          </a:p>
          <a:p>
            <a:pPr algn="l" rtl="0"/>
            <a:endParaRPr lang="en-US" sz="2000"/>
          </a:p>
          <a:p>
            <a:pPr algn="l" rtl="0"/>
            <a:endParaRPr lang="en-US" sz="2000"/>
          </a:p>
          <a:p>
            <a:pPr algn="l" rtl="0"/>
            <a:endParaRPr lang="en-US"/>
          </a:p>
          <a:p>
            <a:pPr algn="l" rtl="0"/>
            <a:endParaRPr lang="en-US"/>
          </a:p>
        </p:txBody>
      </p:sp>
      <p:sp>
        <p:nvSpPr>
          <p:cNvPr id="12292" name="Rectangle 6"/>
          <p:cNvSpPr>
            <a:spLocks noChangeArrowheads="1"/>
          </p:cNvSpPr>
          <p:nvPr/>
        </p:nvSpPr>
        <p:spPr bwMode="auto">
          <a:xfrm>
            <a:off x="6324600" y="2667000"/>
            <a:ext cx="2362200" cy="3429000"/>
          </a:xfrm>
          <a:prstGeom prst="rect">
            <a:avLst/>
          </a:prstGeom>
          <a:solidFill>
            <a:srgbClr val="3366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l" rtl="0"/>
            <a:r>
              <a:rPr lang="en-US" sz="2000"/>
              <a:t>Collective performance</a:t>
            </a:r>
          </a:p>
          <a:p>
            <a:pPr algn="l" rtl="0"/>
            <a:endParaRPr lang="en-US" sz="2000"/>
          </a:p>
          <a:p>
            <a:pPr algn="l" rtl="0"/>
            <a:r>
              <a:rPr lang="en-US" sz="2000"/>
              <a:t>Positive</a:t>
            </a:r>
          </a:p>
          <a:p>
            <a:pPr algn="l" rtl="0"/>
            <a:endParaRPr lang="en-US" sz="2000"/>
          </a:p>
          <a:p>
            <a:pPr algn="l" rtl="0"/>
            <a:r>
              <a:rPr lang="en-US" sz="2000"/>
              <a:t>individual &amp;</a:t>
            </a:r>
            <a:r>
              <a:rPr lang="en-US"/>
              <a:t>mutual</a:t>
            </a:r>
          </a:p>
          <a:p>
            <a:pPr algn="l" rtl="0"/>
            <a:endParaRPr lang="en-US" sz="2000"/>
          </a:p>
          <a:p>
            <a:pPr algn="l" rtl="0"/>
            <a:r>
              <a:rPr lang="en-US" sz="2000"/>
              <a:t>Complete each other</a:t>
            </a:r>
          </a:p>
          <a:p>
            <a:pPr algn="l" rtl="0"/>
            <a:endParaRPr lang="en-US" sz="2000"/>
          </a:p>
          <a:p>
            <a:pPr algn="l" rtl="0"/>
            <a:r>
              <a:rPr lang="en-US" sz="2000"/>
              <a:t>Collective</a:t>
            </a:r>
          </a:p>
          <a:p>
            <a:pPr algn="l" rtl="0"/>
            <a:endParaRPr lang="en-US" sz="2000"/>
          </a:p>
          <a:p>
            <a:pPr algn="l" rtl="0"/>
            <a:r>
              <a:rPr lang="en-US" sz="2000"/>
              <a:t>Together</a:t>
            </a:r>
          </a:p>
          <a:p>
            <a:pPr algn="l" rtl="0"/>
            <a:endParaRPr lang="en-US"/>
          </a:p>
          <a:p>
            <a:pPr algn="l" rtl="0"/>
            <a:endParaRPr lang="en-US"/>
          </a:p>
        </p:txBody>
      </p:sp>
      <p:sp>
        <p:nvSpPr>
          <p:cNvPr id="12293" name="Rectangle 7"/>
          <p:cNvSpPr>
            <a:spLocks noChangeArrowheads="1"/>
          </p:cNvSpPr>
          <p:nvPr/>
        </p:nvSpPr>
        <p:spPr bwMode="auto">
          <a:xfrm>
            <a:off x="3886200" y="2667000"/>
            <a:ext cx="1905000" cy="3276600"/>
          </a:xfrm>
          <a:prstGeom prst="rect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/>
          <a:lstStyle/>
          <a:p>
            <a:pPr algn="ctr" rtl="0"/>
            <a:r>
              <a:rPr lang="en-US" sz="2000"/>
              <a:t>Objective</a:t>
            </a:r>
          </a:p>
          <a:p>
            <a:pPr algn="ctr" rtl="0"/>
            <a:endParaRPr lang="en-US" sz="2000"/>
          </a:p>
          <a:p>
            <a:pPr algn="ctr" rtl="0"/>
            <a:r>
              <a:rPr lang="en-US" sz="2000"/>
              <a:t>Synergy</a:t>
            </a:r>
          </a:p>
          <a:p>
            <a:pPr algn="ctr" rtl="0"/>
            <a:endParaRPr lang="en-US" sz="2000"/>
          </a:p>
          <a:p>
            <a:pPr algn="ctr" rtl="0"/>
            <a:r>
              <a:rPr lang="en-US" sz="2000"/>
              <a:t>Accountability</a:t>
            </a:r>
          </a:p>
          <a:p>
            <a:pPr algn="ctr" rtl="0"/>
            <a:endParaRPr lang="en-US" sz="2000"/>
          </a:p>
          <a:p>
            <a:pPr algn="ctr" rtl="0"/>
            <a:r>
              <a:rPr lang="en-US" sz="2000"/>
              <a:t>Skills</a:t>
            </a:r>
          </a:p>
          <a:p>
            <a:pPr algn="ctr" rtl="0"/>
            <a:endParaRPr lang="en-US" sz="2000"/>
          </a:p>
          <a:p>
            <a:pPr algn="ctr" rtl="0"/>
            <a:r>
              <a:rPr lang="en-US" sz="2000"/>
              <a:t>Work result</a:t>
            </a:r>
          </a:p>
          <a:p>
            <a:pPr algn="ctr" rtl="0"/>
            <a:endParaRPr lang="en-US" sz="2000"/>
          </a:p>
          <a:p>
            <a:pPr algn="ctr" rtl="0"/>
            <a:r>
              <a:rPr lang="en-US" sz="2000"/>
              <a:t>Leadership</a:t>
            </a:r>
          </a:p>
          <a:p>
            <a:pPr algn="ctr" rtl="0"/>
            <a:endParaRPr lang="en-US" sz="2000"/>
          </a:p>
          <a:p>
            <a:pPr algn="ctr" rtl="0"/>
            <a:r>
              <a:rPr lang="en-US" sz="2000"/>
              <a:t> </a:t>
            </a:r>
            <a:r>
              <a:rPr lang="en-US"/>
              <a:t> </a:t>
            </a:r>
          </a:p>
        </p:txBody>
      </p:sp>
      <p:sp>
        <p:nvSpPr>
          <p:cNvPr id="12294" name="Rectangle 8"/>
          <p:cNvSpPr>
            <a:spLocks noChangeArrowheads="1"/>
          </p:cNvSpPr>
          <p:nvPr/>
        </p:nvSpPr>
        <p:spPr bwMode="auto">
          <a:xfrm>
            <a:off x="914400" y="1905000"/>
            <a:ext cx="2438400" cy="381000"/>
          </a:xfrm>
          <a:prstGeom prst="rect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/>
          <a:lstStyle/>
          <a:p>
            <a:pPr algn="ctr" rtl="0"/>
            <a:r>
              <a:rPr lang="en-US" sz="2000"/>
              <a:t>TEAM WORK</a:t>
            </a:r>
            <a:r>
              <a:rPr lang="en-US"/>
              <a:t> </a:t>
            </a:r>
          </a:p>
        </p:txBody>
      </p:sp>
      <p:sp>
        <p:nvSpPr>
          <p:cNvPr id="12295" name="Rectangle 11"/>
          <p:cNvSpPr>
            <a:spLocks noChangeArrowheads="1"/>
          </p:cNvSpPr>
          <p:nvPr/>
        </p:nvSpPr>
        <p:spPr bwMode="auto">
          <a:xfrm>
            <a:off x="6477000" y="1981200"/>
            <a:ext cx="1600200" cy="381000"/>
          </a:xfrm>
          <a:prstGeom prst="rect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/>
          <a:lstStyle/>
          <a:p>
            <a:pPr algn="ctr" rtl="0"/>
            <a:r>
              <a:rPr lang="en-US" sz="2000"/>
              <a:t>WORK TEAM</a:t>
            </a:r>
            <a:r>
              <a:rPr lang="en-US"/>
              <a:t> 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381000" y="1066800"/>
            <a:ext cx="7620000" cy="381000"/>
          </a:xfrm>
          <a:prstGeom prst="rect">
            <a:avLst/>
          </a:prstGeom>
          <a:solidFill>
            <a:schemeClr val="accent5">
              <a:lumMod val="1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>
              <a:defRPr/>
            </a:pPr>
            <a:r>
              <a:rPr lang="en-US" sz="2000" dirty="0"/>
              <a:t>Picture11.3. Difference Group </a:t>
            </a:r>
            <a:r>
              <a:rPr lang="en-US" sz="2000" dirty="0" err="1"/>
              <a:t>WorkAnd</a:t>
            </a:r>
            <a:r>
              <a:rPr lang="en-US" sz="2000" dirty="0"/>
              <a:t> Tim Work</a:t>
            </a:r>
            <a:r>
              <a:rPr lang="en-US" dirty="0"/>
              <a:t> </a:t>
            </a:r>
          </a:p>
        </p:txBody>
      </p:sp>
      <p:cxnSp>
        <p:nvCxnSpPr>
          <p:cNvPr id="12297" name="Straight Arrow Connector 15"/>
          <p:cNvCxnSpPr>
            <a:cxnSpLocks noChangeShapeType="1"/>
          </p:cNvCxnSpPr>
          <p:nvPr/>
        </p:nvCxnSpPr>
        <p:spPr bwMode="auto">
          <a:xfrm>
            <a:off x="5486400" y="2895600"/>
            <a:ext cx="762000" cy="1588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2298" name="Straight Arrow Connector 16"/>
          <p:cNvCxnSpPr>
            <a:cxnSpLocks noChangeShapeType="1"/>
          </p:cNvCxnSpPr>
          <p:nvPr/>
        </p:nvCxnSpPr>
        <p:spPr bwMode="auto">
          <a:xfrm>
            <a:off x="3505200" y="2895600"/>
            <a:ext cx="762000" cy="1588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12299" name="Straight Arrow Connector 17"/>
          <p:cNvCxnSpPr>
            <a:cxnSpLocks noChangeShapeType="1"/>
          </p:cNvCxnSpPr>
          <p:nvPr/>
        </p:nvCxnSpPr>
        <p:spPr bwMode="auto">
          <a:xfrm>
            <a:off x="5562600" y="4113213"/>
            <a:ext cx="762000" cy="1587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2300" name="Straight Arrow Connector 18"/>
          <p:cNvCxnSpPr>
            <a:cxnSpLocks noChangeShapeType="1"/>
          </p:cNvCxnSpPr>
          <p:nvPr/>
        </p:nvCxnSpPr>
        <p:spPr bwMode="auto">
          <a:xfrm>
            <a:off x="5486400" y="3503613"/>
            <a:ext cx="762000" cy="1587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2301" name="Straight Arrow Connector 19"/>
          <p:cNvCxnSpPr>
            <a:cxnSpLocks noChangeShapeType="1"/>
          </p:cNvCxnSpPr>
          <p:nvPr/>
        </p:nvCxnSpPr>
        <p:spPr bwMode="auto">
          <a:xfrm>
            <a:off x="5562600" y="4722813"/>
            <a:ext cx="762000" cy="1587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2302" name="Straight Arrow Connector 20"/>
          <p:cNvCxnSpPr>
            <a:cxnSpLocks noChangeShapeType="1"/>
          </p:cNvCxnSpPr>
          <p:nvPr/>
        </p:nvCxnSpPr>
        <p:spPr bwMode="auto">
          <a:xfrm>
            <a:off x="5486400" y="5332413"/>
            <a:ext cx="762000" cy="1587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2303" name="Straight Arrow Connector 21"/>
          <p:cNvCxnSpPr>
            <a:cxnSpLocks noChangeShapeType="1"/>
          </p:cNvCxnSpPr>
          <p:nvPr/>
        </p:nvCxnSpPr>
        <p:spPr bwMode="auto">
          <a:xfrm>
            <a:off x="3505200" y="3503613"/>
            <a:ext cx="762000" cy="1587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12304" name="Straight Arrow Connector 22"/>
          <p:cNvCxnSpPr>
            <a:cxnSpLocks noChangeShapeType="1"/>
          </p:cNvCxnSpPr>
          <p:nvPr/>
        </p:nvCxnSpPr>
        <p:spPr bwMode="auto">
          <a:xfrm>
            <a:off x="3429000" y="4113213"/>
            <a:ext cx="762000" cy="1587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12305" name="Straight Arrow Connector 23"/>
          <p:cNvCxnSpPr>
            <a:cxnSpLocks noChangeShapeType="1"/>
          </p:cNvCxnSpPr>
          <p:nvPr/>
        </p:nvCxnSpPr>
        <p:spPr bwMode="auto">
          <a:xfrm>
            <a:off x="3429000" y="4722813"/>
            <a:ext cx="762000" cy="1587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12306" name="Straight Arrow Connector 24"/>
          <p:cNvCxnSpPr>
            <a:cxnSpLocks noChangeShapeType="1"/>
          </p:cNvCxnSpPr>
          <p:nvPr/>
        </p:nvCxnSpPr>
        <p:spPr bwMode="auto">
          <a:xfrm>
            <a:off x="3429000" y="5332413"/>
            <a:ext cx="762000" cy="1587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12307" name="Straight Arrow Connector 25"/>
          <p:cNvCxnSpPr>
            <a:cxnSpLocks noChangeShapeType="1"/>
          </p:cNvCxnSpPr>
          <p:nvPr/>
        </p:nvCxnSpPr>
        <p:spPr bwMode="auto">
          <a:xfrm>
            <a:off x="3429000" y="5942013"/>
            <a:ext cx="533400" cy="1587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12308" name="Straight Arrow Connector 27"/>
          <p:cNvCxnSpPr>
            <a:cxnSpLocks noChangeShapeType="1"/>
          </p:cNvCxnSpPr>
          <p:nvPr/>
        </p:nvCxnSpPr>
        <p:spPr bwMode="auto">
          <a:xfrm>
            <a:off x="5562600" y="5942013"/>
            <a:ext cx="762000" cy="1587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>
              <a:defRPr/>
            </a:pPr>
            <a:r>
              <a:rPr lang="en-US" dirty="0"/>
              <a:t>TEAM 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/>
          <a:lstStyle/>
          <a:p>
            <a:pPr marL="514350" indent="-514350" algn="l" rtl="0">
              <a:buFont typeface="+mj-lt"/>
              <a:buAutoNum type="arabicPeriod"/>
              <a:defRPr/>
            </a:pPr>
            <a:r>
              <a:rPr lang="en-US" sz="2200" dirty="0"/>
              <a:t>Team resolver problem, that is group Which consists 5-12 employee from department Which The same which meet during a number of O'clock week for discuss method repair quality, efficiency, And environment Work</a:t>
            </a:r>
          </a:p>
          <a:p>
            <a:pPr marL="514350" indent="-514350" algn="l" rtl="0">
              <a:buFont typeface="+mj-lt"/>
              <a:buAutoNum type="arabicPeriod"/>
              <a:defRPr/>
            </a:pPr>
            <a:r>
              <a:rPr lang="en-US" sz="2200" dirty="0"/>
              <a:t>Team Work self-management, that is bunch employee Which responsible For manage And produce goods or service For customer internal or external.</a:t>
            </a:r>
          </a:p>
          <a:p>
            <a:pPr marL="514350" indent="-514350" algn="l" rtl="0">
              <a:buFont typeface="+mj-lt"/>
              <a:buAutoNum type="arabicPeriod"/>
              <a:defRPr/>
            </a:pPr>
            <a:r>
              <a:rPr lang="en-US" sz="2200" dirty="0"/>
              <a:t>Team cross function, that is team Which its members consists from individuals from various department or function certain.</a:t>
            </a:r>
          </a:p>
          <a:p>
            <a:pPr marL="514350" indent="-514350" algn="l" rtl="0">
              <a:buFont typeface="+mj-lt"/>
              <a:buAutoNum type="arabicPeriod"/>
              <a:defRPr/>
            </a:pPr>
            <a:r>
              <a:rPr lang="en-US" sz="2200" dirty="0"/>
              <a:t>virtual Team, that is </a:t>
            </a:r>
            <a:r>
              <a:rPr lang="en-US" sz="2200" dirty="0" err="1"/>
              <a:t>teamWhichits</a:t>
            </a:r>
            <a:r>
              <a:rPr lang="en-US" sz="2200" dirty="0"/>
              <a:t> members is at on location Which far away, And they communicate distance Far through equipment electronic like e-mail, </a:t>
            </a:r>
            <a:r>
              <a:rPr lang="en-US" sz="2200" dirty="0" err="1"/>
              <a:t>conferen</a:t>
            </a:r>
            <a:r>
              <a:rPr lang="en-US" sz="2200" dirty="0"/>
              <a:t> </a:t>
            </a:r>
            <a:r>
              <a:rPr lang="en-US" sz="2200" dirty="0" err="1"/>
              <a:t>cevia</a:t>
            </a:r>
            <a:r>
              <a:rPr lang="en-US" sz="2200" dirty="0"/>
              <a:t> telephone </a:t>
            </a:r>
            <a:r>
              <a:rPr lang="en-US" sz="2200" dirty="0" err="1"/>
              <a:t>Andvideos</a:t>
            </a:r>
            <a:r>
              <a:rPr lang="en-US" sz="2200" dirty="0"/>
              <a:t>, faxes, And Internet.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788988"/>
          </a:xfrm>
          <a:solidFill>
            <a:srgbClr val="008000"/>
          </a:solidFill>
        </p:spPr>
        <p:txBody>
          <a:bodyPr/>
          <a:lstStyle/>
          <a:p>
            <a:pPr algn="l" rtl="0" eaLnBrk="1" hangingPunct="1">
              <a:defRPr/>
            </a:pPr>
            <a:r>
              <a:rPr lang="en-US" sz="3600" dirty="0"/>
              <a:t>TEAM EFFECTIVENESS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pPr algn="l" rtl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sv-SE" sz="2400" dirty="0"/>
              <a:t>Luthans (2006:531) so that the team becomes more effective then;</a:t>
            </a:r>
          </a:p>
          <a:p>
            <a:pPr algn="l" rtl="0" eaLnBrk="1" hangingPunct="1">
              <a:lnSpc>
                <a:spcPct val="90000"/>
              </a:lnSpc>
              <a:defRPr/>
            </a:pPr>
            <a:r>
              <a:rPr lang="en-US" sz="2400" dirty="0" err="1"/>
              <a:t>Amount</a:t>
            </a:r>
            <a:r>
              <a:rPr lang="en-US" sz="2400" dirty="0"/>
              <a:t> </a:t>
            </a:r>
            <a:r>
              <a:rPr lang="en-US" sz="2400" dirty="0" err="1"/>
              <a:t>member</a:t>
            </a:r>
            <a:r>
              <a:rPr lang="en-US" sz="2400" dirty="0"/>
              <a:t> </a:t>
            </a:r>
            <a:r>
              <a:rPr lang="en-US" sz="2400" dirty="0" err="1"/>
              <a:t>in</a:t>
            </a:r>
            <a:r>
              <a:rPr lang="en-US" sz="2400" dirty="0"/>
              <a:t> </a:t>
            </a:r>
            <a:r>
              <a:rPr lang="en-US" sz="2400" dirty="0" err="1"/>
              <a:t>team</a:t>
            </a:r>
            <a:r>
              <a:rPr lang="en-US" sz="2400" dirty="0"/>
              <a:t> </a:t>
            </a:r>
            <a:r>
              <a:rPr lang="en-US" sz="2400" dirty="0" err="1"/>
              <a:t>maintained</a:t>
            </a:r>
            <a:r>
              <a:rPr lang="en-US" sz="2400" dirty="0"/>
              <a:t> </a:t>
            </a:r>
            <a:r>
              <a:rPr lang="en-US" sz="2400" dirty="0" err="1"/>
              <a:t>small</a:t>
            </a:r>
            <a:endParaRPr lang="en-US" sz="2400" dirty="0"/>
          </a:p>
          <a:p>
            <a:pPr algn="l" rtl="0" eaLnBrk="1" hangingPunct="1">
              <a:lnSpc>
                <a:spcPct val="90000"/>
              </a:lnSpc>
              <a:defRPr/>
            </a:pPr>
            <a:r>
              <a:rPr lang="en-US" sz="2400" dirty="0" err="1"/>
              <a:t>Member</a:t>
            </a:r>
            <a:r>
              <a:rPr lang="en-US" sz="2400" dirty="0"/>
              <a:t> </a:t>
            </a:r>
            <a:r>
              <a:rPr lang="en-US" sz="2400" dirty="0" err="1"/>
              <a:t>chosen</a:t>
            </a:r>
            <a:r>
              <a:rPr lang="en-US" sz="2400" dirty="0"/>
              <a:t> </a:t>
            </a:r>
            <a:r>
              <a:rPr lang="en-US" sz="2400" dirty="0" err="1"/>
              <a:t>based on</a:t>
            </a:r>
            <a:r>
              <a:rPr lang="en-US" sz="2400" dirty="0"/>
              <a:t> </a:t>
            </a:r>
            <a:r>
              <a:rPr lang="en-US" sz="2400" dirty="0" err="1"/>
              <a:t>motivation</a:t>
            </a:r>
            <a:r>
              <a:rPr lang="en-US" sz="2400" dirty="0"/>
              <a:t> </a:t>
            </a:r>
            <a:r>
              <a:rPr lang="en-US" sz="2400" dirty="0" err="1"/>
              <a:t>And</a:t>
            </a:r>
            <a:r>
              <a:rPr lang="en-US" sz="2400" dirty="0"/>
              <a:t> </a:t>
            </a:r>
            <a:r>
              <a:rPr lang="en-US" sz="2400" dirty="0" err="1"/>
              <a:t>competence</a:t>
            </a:r>
            <a:endParaRPr lang="en-US" sz="2400" dirty="0"/>
          </a:p>
          <a:p>
            <a:pPr algn="l" rtl="0" eaLnBrk="1" hangingPunct="1">
              <a:lnSpc>
                <a:spcPct val="90000"/>
              </a:lnSpc>
              <a:defRPr/>
            </a:pPr>
            <a:r>
              <a:rPr lang="en-US" sz="2400" dirty="0"/>
              <a:t>Consists people with type Skills Which different And characteristic complementary</a:t>
            </a:r>
          </a:p>
          <a:p>
            <a:pPr algn="l" rtl="0" eaLnBrk="1" hangingPunct="1">
              <a:lnSpc>
                <a:spcPct val="90000"/>
              </a:lnSpc>
              <a:defRPr/>
            </a:pPr>
            <a:r>
              <a:rPr lang="en-US" sz="2400" dirty="0" err="1"/>
              <a:t>Have</a:t>
            </a:r>
            <a:r>
              <a:rPr lang="en-US" sz="2400" dirty="0"/>
              <a:t> </a:t>
            </a:r>
            <a:r>
              <a:rPr lang="en-US" sz="2400" dirty="0" err="1"/>
              <a:t>commitment</a:t>
            </a:r>
            <a:r>
              <a:rPr lang="en-US" sz="2400" dirty="0"/>
              <a:t> </a:t>
            </a:r>
            <a:r>
              <a:rPr lang="en-US" sz="2400" dirty="0" err="1"/>
              <a:t>on</a:t>
            </a:r>
            <a:r>
              <a:rPr lang="en-US" sz="2400" dirty="0"/>
              <a:t> </a:t>
            </a:r>
            <a:r>
              <a:rPr lang="en-US" sz="2400" dirty="0" err="1"/>
              <a:t>objective</a:t>
            </a:r>
            <a:r>
              <a:rPr lang="en-US" sz="2400" dirty="0"/>
              <a:t> </a:t>
            </a:r>
            <a:r>
              <a:rPr lang="en-US" sz="2400" dirty="0" err="1"/>
              <a:t>together</a:t>
            </a:r>
            <a:endParaRPr lang="en-US" sz="2400" dirty="0"/>
          </a:p>
          <a:p>
            <a:pPr algn="l" rtl="0" eaLnBrk="1" hangingPunct="1">
              <a:lnSpc>
                <a:spcPct val="90000"/>
              </a:lnSpc>
              <a:defRPr/>
            </a:pPr>
            <a:r>
              <a:rPr lang="en-US" sz="2400" dirty="0"/>
              <a:t>Describe objective together become objective performance which is SMART</a:t>
            </a:r>
          </a:p>
          <a:p>
            <a:pPr algn="l" rtl="0" eaLnBrk="1" hangingPunct="1">
              <a:lnSpc>
                <a:spcPct val="90000"/>
              </a:lnSpc>
              <a:defRPr/>
            </a:pPr>
            <a:r>
              <a:rPr lang="en-US" sz="2400" dirty="0" err="1"/>
              <a:t>Tasks</a:t>
            </a:r>
            <a:r>
              <a:rPr lang="en-US" sz="2400" dirty="0"/>
              <a:t> </a:t>
            </a:r>
            <a:r>
              <a:rPr lang="en-US" sz="2400" dirty="0" err="1"/>
              <a:t>designed</a:t>
            </a:r>
            <a:r>
              <a:rPr lang="en-US" sz="2400" dirty="0"/>
              <a:t> </a:t>
            </a:r>
            <a:r>
              <a:rPr lang="en-US" sz="2400" dirty="0" err="1"/>
              <a:t>in a manner</a:t>
            </a:r>
            <a:r>
              <a:rPr lang="en-US" sz="2400" dirty="0"/>
              <a:t> </a:t>
            </a:r>
            <a:r>
              <a:rPr lang="en-US" sz="2400" dirty="0" err="1"/>
              <a:t>interdependent</a:t>
            </a:r>
            <a:endParaRPr lang="en-US" sz="2400" dirty="0"/>
          </a:p>
          <a:p>
            <a:pPr algn="l" rtl="0" eaLnBrk="1" hangingPunct="1">
              <a:lnSpc>
                <a:spcPct val="90000"/>
              </a:lnSpc>
              <a:defRPr/>
            </a:pPr>
            <a:r>
              <a:rPr lang="en-US" sz="2400" dirty="0"/>
              <a:t>Make group </a:t>
            </a:r>
            <a:r>
              <a:rPr lang="en-US" sz="2400" dirty="0" err="1"/>
              <a:t>seen”exclusive</a:t>
            </a:r>
            <a:r>
              <a:rPr lang="en-US" sz="2400" dirty="0"/>
              <a:t>” so that member become like If involved.</a:t>
            </a:r>
          </a:p>
          <a:p>
            <a:pPr algn="l" rtl="0" eaLnBrk="1" hangingPunct="1">
              <a:lnSpc>
                <a:spcPct val="90000"/>
              </a:lnSpc>
              <a:defRPr/>
            </a:pPr>
            <a:r>
              <a:rPr lang="en-US" sz="2400" dirty="0" err="1"/>
              <a:t>Cohesiveness</a:t>
            </a:r>
            <a:r>
              <a:rPr lang="en-US" sz="2400" dirty="0"/>
              <a:t> </a:t>
            </a:r>
            <a:r>
              <a:rPr lang="en-US" sz="2400" dirty="0" err="1"/>
              <a:t>group</a:t>
            </a:r>
            <a:r>
              <a:rPr lang="en-US" sz="2400" dirty="0"/>
              <a:t> </a:t>
            </a:r>
            <a:r>
              <a:rPr lang="en-US" sz="2400" dirty="0" err="1"/>
              <a:t>improved</a:t>
            </a:r>
            <a:r>
              <a:rPr lang="en-US" sz="2400" dirty="0"/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rtl="0" eaLnBrk="1" hangingPunct="1">
              <a:defRPr/>
            </a:pPr>
            <a:r>
              <a:rPr lang="en-US"/>
              <a:t>Group and Team Dysfunction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114800"/>
          </a:xfrm>
          <a:solidFill>
            <a:srgbClr val="000080"/>
          </a:solidFill>
        </p:spPr>
        <p:txBody>
          <a:bodyPr/>
          <a:lstStyle/>
          <a:p>
            <a:pPr algn="l" rtl="0" eaLnBrk="1" hangingPunct="1">
              <a:lnSpc>
                <a:spcPct val="90000"/>
              </a:lnSpc>
              <a:defRPr/>
            </a:pPr>
            <a:r>
              <a:rPr lang="en-US" sz="2400" dirty="0"/>
              <a:t>Violation norm group can produce behavior anti </a:t>
            </a:r>
            <a:r>
              <a:rPr lang="en-US" sz="2400" dirty="0" err="1"/>
              <a:t>social,like</a:t>
            </a:r>
            <a:r>
              <a:rPr lang="en-US" sz="2400" dirty="0"/>
              <a:t>; abuse sexual, lie, corruption, attendance</a:t>
            </a:r>
          </a:p>
          <a:p>
            <a:pPr algn="l" rtl="0" eaLnBrk="1" hangingPunct="1">
              <a:lnSpc>
                <a:spcPct val="90000"/>
              </a:lnSpc>
              <a:defRPr/>
            </a:pPr>
            <a:r>
              <a:rPr lang="en-US" sz="2400" dirty="0"/>
              <a:t>ambiguity role, happen when employee “No know What Which must done”</a:t>
            </a:r>
          </a:p>
          <a:p>
            <a:pPr algn="l" rtl="0" eaLnBrk="1" hangingPunct="1">
              <a:lnSpc>
                <a:spcPct val="90000"/>
              </a:lnSpc>
              <a:defRPr/>
            </a:pPr>
            <a:r>
              <a:rPr lang="en-US" sz="2400" dirty="0"/>
              <a:t>Conflict role happen If there is pressure “by group” somebody requested do something outside ability And contrary with mark personal.</a:t>
            </a:r>
          </a:p>
          <a:p>
            <a:pPr algn="l" rtl="0" eaLnBrk="1" hangingPunct="1">
              <a:lnSpc>
                <a:spcPct val="90000"/>
              </a:lnSpc>
              <a:defRPr/>
            </a:pPr>
            <a:r>
              <a:rPr lang="en-US" sz="2400" dirty="0"/>
              <a:t>Laziness social, happen when member reduce effort And level performance when they do function as member group.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 eaLnBrk="1" hangingPunct="1">
              <a:defRPr/>
            </a:pPr>
            <a:r>
              <a:rPr lang="en-US" dirty="0"/>
              <a:t>GROUP DYNAMICS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solidFill>
            <a:schemeClr val="bg1">
              <a:lumMod val="50000"/>
            </a:schemeClr>
          </a:solidFill>
        </p:spPr>
        <p:txBody>
          <a:bodyPr/>
          <a:lstStyle/>
          <a:p>
            <a:pPr algn="l" rtl="0" eaLnBrk="1" hangingPunct="1">
              <a:defRPr/>
            </a:pPr>
            <a:r>
              <a:rPr lang="sv-SE" sz="2400" dirty="0"/>
              <a:t>Luthans (2006: 514) says that there are three views on group dynamics, namely:</a:t>
            </a:r>
          </a:p>
          <a:p>
            <a:pPr marL="857250" lvl="1" indent="-457200" algn="l" rtl="0" eaLnBrk="1" hangingPunct="1">
              <a:buFont typeface="+mj-lt"/>
              <a:buAutoNum type="arabicPeriod"/>
              <a:defRPr/>
            </a:pPr>
            <a:r>
              <a:rPr lang="en-US" sz="2400" dirty="0" err="1"/>
              <a:t>View</a:t>
            </a:r>
            <a:r>
              <a:rPr lang="en-US" sz="2400" dirty="0"/>
              <a:t> </a:t>
            </a:r>
            <a:r>
              <a:rPr lang="en-US" sz="2400" dirty="0" err="1"/>
              <a:t>normative</a:t>
            </a:r>
            <a:r>
              <a:rPr lang="en-US" sz="2400" dirty="0"/>
              <a:t> </a:t>
            </a:r>
            <a:r>
              <a:rPr lang="en-US" sz="2400" dirty="0" err="1"/>
              <a:t>state</a:t>
            </a:r>
            <a:r>
              <a:rPr lang="en-US" sz="2400" dirty="0"/>
              <a:t> </a:t>
            </a:r>
            <a:r>
              <a:rPr lang="en-US" sz="2400" dirty="0" err="1"/>
              <a:t>that</a:t>
            </a:r>
            <a:r>
              <a:rPr lang="en-US" sz="2400" dirty="0"/>
              <a:t> </a:t>
            </a:r>
            <a:r>
              <a:rPr lang="en-US" sz="2400" dirty="0" err="1"/>
              <a:t>dynamics</a:t>
            </a:r>
            <a:r>
              <a:rPr lang="en-US" sz="2400" dirty="0"/>
              <a:t> </a:t>
            </a:r>
            <a:r>
              <a:rPr lang="en-US" sz="2400" dirty="0" err="1"/>
              <a:t>group</a:t>
            </a:r>
            <a:r>
              <a:rPr lang="en-US" sz="2400" dirty="0"/>
              <a:t> </a:t>
            </a:r>
            <a:r>
              <a:rPr lang="en-US" sz="2400" dirty="0" err="1"/>
              <a:t>describe</a:t>
            </a:r>
            <a:r>
              <a:rPr lang="en-US" sz="2400" dirty="0"/>
              <a:t> </a:t>
            </a:r>
            <a:r>
              <a:rPr lang="en-US" sz="2400" dirty="0" err="1"/>
              <a:t>How</a:t>
            </a:r>
            <a:r>
              <a:rPr lang="en-US" sz="2400" dirty="0"/>
              <a:t> </a:t>
            </a:r>
            <a:r>
              <a:rPr lang="en-US" sz="2400" dirty="0" err="1"/>
              <a:t>A</a:t>
            </a:r>
            <a:r>
              <a:rPr lang="en-US" sz="2400" dirty="0"/>
              <a:t> </a:t>
            </a:r>
            <a:r>
              <a:rPr lang="en-US" sz="2400" dirty="0" err="1"/>
              <a:t>group</a:t>
            </a:r>
            <a:r>
              <a:rPr lang="en-US" sz="2400" dirty="0"/>
              <a:t> </a:t>
            </a:r>
            <a:r>
              <a:rPr lang="en-US" sz="2400" dirty="0" err="1"/>
              <a:t>should</a:t>
            </a:r>
            <a:r>
              <a:rPr lang="en-US" sz="2400" dirty="0"/>
              <a:t> </a:t>
            </a:r>
            <a:r>
              <a:rPr lang="en-US" sz="2400" dirty="0" err="1"/>
              <a:t>organized</a:t>
            </a:r>
            <a:r>
              <a:rPr lang="en-US" sz="2400" dirty="0"/>
              <a:t> </a:t>
            </a:r>
            <a:r>
              <a:rPr lang="en-US" sz="2400" dirty="0" err="1"/>
              <a:t>And</a:t>
            </a:r>
            <a:r>
              <a:rPr lang="en-US" sz="2400" dirty="0"/>
              <a:t> </a:t>
            </a:r>
            <a:r>
              <a:rPr lang="en-US" sz="2400" dirty="0" err="1"/>
              <a:t>led</a:t>
            </a:r>
            <a:r>
              <a:rPr lang="en-US" sz="2400" dirty="0"/>
              <a:t>.</a:t>
            </a:r>
          </a:p>
          <a:p>
            <a:pPr marL="857250" lvl="1" indent="-457200" algn="l" rtl="0" eaLnBrk="1" hangingPunct="1">
              <a:buFont typeface="+mj-lt"/>
              <a:buAutoNum type="arabicPeriod"/>
              <a:defRPr/>
            </a:pPr>
            <a:r>
              <a:rPr lang="en-US" sz="2400" dirty="0" err="1"/>
              <a:t>Dynamics</a:t>
            </a:r>
            <a:r>
              <a:rPr lang="en-US" sz="2400" dirty="0"/>
              <a:t> </a:t>
            </a:r>
            <a:r>
              <a:rPr lang="en-US" sz="2400" dirty="0" err="1"/>
              <a:t>group</a:t>
            </a:r>
            <a:r>
              <a:rPr lang="en-US" sz="2400" dirty="0"/>
              <a:t> </a:t>
            </a:r>
            <a:r>
              <a:rPr lang="en-US" sz="2400" dirty="0" err="1"/>
              <a:t>consists</a:t>
            </a:r>
            <a:r>
              <a:rPr lang="en-US" sz="2400" dirty="0"/>
              <a:t> </a:t>
            </a:r>
            <a:r>
              <a:rPr lang="en-US" sz="2400" dirty="0" err="1"/>
              <a:t>from</a:t>
            </a:r>
            <a:r>
              <a:rPr lang="en-US" sz="2400" dirty="0"/>
              <a:t> </a:t>
            </a:r>
            <a:r>
              <a:rPr lang="en-US" sz="2400" dirty="0" err="1"/>
              <a:t>bunch</a:t>
            </a:r>
            <a:r>
              <a:rPr lang="en-US" sz="2400" dirty="0"/>
              <a:t> </a:t>
            </a:r>
            <a:r>
              <a:rPr lang="en-US" sz="2400" dirty="0" err="1"/>
              <a:t>technique</a:t>
            </a:r>
            <a:r>
              <a:rPr lang="en-US" sz="2400" dirty="0"/>
              <a:t>.</a:t>
            </a:r>
          </a:p>
          <a:p>
            <a:pPr marL="857250" lvl="1" indent="-457200" algn="l" rtl="0" eaLnBrk="1" hangingPunct="1">
              <a:buFont typeface="+mj-lt"/>
              <a:buAutoNum type="arabicPeriod"/>
              <a:defRPr/>
            </a:pPr>
            <a:r>
              <a:rPr lang="en-US" sz="2400" dirty="0"/>
              <a:t>Dynamics group looked at from perspective characteristic internal group, How its formation, structure And the process, And How function And influence to member individual, group </a:t>
            </a:r>
            <a:r>
              <a:rPr lang="en-US" sz="2400" dirty="0" err="1"/>
              <a:t>other,And</a:t>
            </a:r>
            <a:r>
              <a:rPr lang="en-US" sz="2400" dirty="0"/>
              <a:t> organization.</a:t>
            </a:r>
          </a:p>
          <a:p>
            <a:pPr marL="857250" lvl="1" indent="-457200" algn="l" rtl="0" eaLnBrk="1" hangingPunct="1">
              <a:buFont typeface="+mj-lt"/>
              <a:buAutoNum type="arabicPeriod"/>
              <a:defRPr/>
            </a:pP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rtl="0" eaLnBrk="1" hangingPunct="1">
              <a:defRPr/>
            </a:pPr>
            <a:r>
              <a:rPr lang="en-US" sz="2800"/>
              <a:t>MODELS OF BEHAVIOR AND ACHIEVEMENT IN GROUP DYNAMICS</a:t>
            </a:r>
          </a:p>
        </p:txBody>
      </p:sp>
      <p:sp>
        <p:nvSpPr>
          <p:cNvPr id="51203" name="Rectangle 4"/>
          <p:cNvSpPr>
            <a:spLocks noChangeArrowheads="1"/>
          </p:cNvSpPr>
          <p:nvPr/>
        </p:nvSpPr>
        <p:spPr bwMode="auto">
          <a:xfrm>
            <a:off x="2743200" y="1600200"/>
            <a:ext cx="3657600" cy="990600"/>
          </a:xfrm>
          <a:prstGeom prst="rect">
            <a:avLst/>
          </a:prstGeom>
          <a:solidFill>
            <a:schemeClr val="accent6">
              <a:lumMod val="95000"/>
              <a:lumOff val="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rtl="0">
              <a:defRPr/>
            </a:pPr>
            <a:r>
              <a:rPr lang="en-US"/>
              <a:t>The determining external factor</a:t>
            </a:r>
          </a:p>
          <a:p>
            <a:pPr algn="ctr" rtl="0">
              <a:defRPr/>
            </a:pPr>
            <a:r>
              <a:rPr lang="en-US"/>
              <a:t>Group achievement</a:t>
            </a:r>
          </a:p>
        </p:txBody>
      </p:sp>
      <p:sp>
        <p:nvSpPr>
          <p:cNvPr id="399365" name="Rectangle 5"/>
          <p:cNvSpPr>
            <a:spLocks noChangeArrowheads="1"/>
          </p:cNvSpPr>
          <p:nvPr/>
        </p:nvSpPr>
        <p:spPr bwMode="auto">
          <a:xfrm>
            <a:off x="609600" y="2819400"/>
            <a:ext cx="1981200" cy="1143000"/>
          </a:xfrm>
          <a:prstGeom prst="rect">
            <a:avLst/>
          </a:prstGeom>
          <a:solidFill>
            <a:schemeClr val="tx2">
              <a:lumMod val="1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rtl="0">
              <a:defRPr/>
            </a:pPr>
            <a:r>
              <a:rPr lang="en-US"/>
              <a:t>Internal source</a:t>
            </a:r>
          </a:p>
          <a:p>
            <a:pPr algn="ctr" rtl="0">
              <a:defRPr/>
            </a:pPr>
            <a:r>
              <a:rPr lang="en-US"/>
              <a:t>Member</a:t>
            </a:r>
          </a:p>
          <a:p>
            <a:pPr algn="ctr" rtl="0">
              <a:defRPr/>
            </a:pPr>
            <a:r>
              <a:rPr lang="en-US"/>
              <a:t>group</a:t>
            </a:r>
          </a:p>
        </p:txBody>
      </p:sp>
      <p:sp>
        <p:nvSpPr>
          <p:cNvPr id="51205" name="Rectangle 6"/>
          <p:cNvSpPr>
            <a:spLocks noChangeArrowheads="1"/>
          </p:cNvSpPr>
          <p:nvPr/>
        </p:nvSpPr>
        <p:spPr bwMode="auto">
          <a:xfrm>
            <a:off x="6553200" y="2819400"/>
            <a:ext cx="1981200" cy="1143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rtl="0">
              <a:defRPr/>
            </a:pPr>
            <a:r>
              <a:rPr lang="en-US"/>
              <a:t>Structure</a:t>
            </a:r>
          </a:p>
          <a:p>
            <a:pPr algn="ctr" rtl="0">
              <a:defRPr/>
            </a:pPr>
            <a:r>
              <a:rPr lang="en-US"/>
              <a:t>group</a:t>
            </a:r>
          </a:p>
        </p:txBody>
      </p:sp>
      <p:sp>
        <p:nvSpPr>
          <p:cNvPr id="17414" name="Rectangle 7"/>
          <p:cNvSpPr>
            <a:spLocks noChangeArrowheads="1"/>
          </p:cNvSpPr>
          <p:nvPr/>
        </p:nvSpPr>
        <p:spPr bwMode="auto">
          <a:xfrm>
            <a:off x="3657600" y="3886200"/>
            <a:ext cx="1981200" cy="914400"/>
          </a:xfrm>
          <a:prstGeom prst="rect">
            <a:avLst/>
          </a:prstGeom>
          <a:solidFill>
            <a:srgbClr val="00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rtl="0"/>
            <a:r>
              <a:rPr lang="en-US"/>
              <a:t>Process</a:t>
            </a:r>
          </a:p>
          <a:p>
            <a:pPr algn="ctr" rtl="0"/>
            <a:r>
              <a:rPr lang="en-US"/>
              <a:t>group</a:t>
            </a:r>
          </a:p>
        </p:txBody>
      </p:sp>
      <p:sp>
        <p:nvSpPr>
          <p:cNvPr id="17415" name="Rectangle 8"/>
          <p:cNvSpPr>
            <a:spLocks noChangeArrowheads="1"/>
          </p:cNvSpPr>
          <p:nvPr/>
        </p:nvSpPr>
        <p:spPr bwMode="auto">
          <a:xfrm>
            <a:off x="762000" y="4953000"/>
            <a:ext cx="22860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rtl="0"/>
            <a:r>
              <a:rPr lang="en-US"/>
              <a:t>Group task</a:t>
            </a:r>
          </a:p>
        </p:txBody>
      </p:sp>
      <p:sp>
        <p:nvSpPr>
          <p:cNvPr id="17416" name="Rectangle 9"/>
          <p:cNvSpPr>
            <a:spLocks noChangeArrowheads="1"/>
          </p:cNvSpPr>
          <p:nvPr/>
        </p:nvSpPr>
        <p:spPr bwMode="auto">
          <a:xfrm>
            <a:off x="6096000" y="4876800"/>
            <a:ext cx="22860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rtl="0"/>
            <a:r>
              <a:rPr lang="en-US"/>
              <a:t>Cohesiveness</a:t>
            </a:r>
          </a:p>
          <a:p>
            <a:pPr algn="ctr" rtl="0"/>
            <a:r>
              <a:rPr lang="en-US"/>
              <a:t>In Group</a:t>
            </a:r>
          </a:p>
        </p:txBody>
      </p:sp>
      <p:sp>
        <p:nvSpPr>
          <p:cNvPr id="17417" name="Rectangle 10"/>
          <p:cNvSpPr>
            <a:spLocks noChangeArrowheads="1"/>
          </p:cNvSpPr>
          <p:nvPr/>
        </p:nvSpPr>
        <p:spPr bwMode="auto">
          <a:xfrm>
            <a:off x="3505200" y="5791200"/>
            <a:ext cx="2286000" cy="685800"/>
          </a:xfrm>
          <a:prstGeom prst="rect">
            <a:avLst/>
          </a:prstGeom>
          <a:solidFill>
            <a:srgbClr val="CC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rtl="0"/>
            <a:r>
              <a:rPr lang="en-US"/>
              <a:t>PERFORMANCE</a:t>
            </a:r>
          </a:p>
          <a:p>
            <a:pPr algn="ctr" rtl="0"/>
            <a:r>
              <a:rPr lang="en-US"/>
              <a:t>GROUP</a:t>
            </a:r>
          </a:p>
        </p:txBody>
      </p:sp>
      <p:sp>
        <p:nvSpPr>
          <p:cNvPr id="17418" name="Line 11"/>
          <p:cNvSpPr>
            <a:spLocks noChangeShapeType="1"/>
          </p:cNvSpPr>
          <p:nvPr/>
        </p:nvSpPr>
        <p:spPr bwMode="auto">
          <a:xfrm>
            <a:off x="1524000" y="20574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l" rtl="0"/>
            <a:endParaRPr lang="id-ID"/>
          </a:p>
        </p:txBody>
      </p:sp>
      <p:sp>
        <p:nvSpPr>
          <p:cNvPr id="17419" name="Line 13"/>
          <p:cNvSpPr>
            <a:spLocks noChangeShapeType="1"/>
          </p:cNvSpPr>
          <p:nvPr/>
        </p:nvSpPr>
        <p:spPr bwMode="auto">
          <a:xfrm>
            <a:off x="1524000" y="20574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algn="l" rtl="0"/>
            <a:endParaRPr lang="id-ID"/>
          </a:p>
        </p:txBody>
      </p:sp>
      <p:sp>
        <p:nvSpPr>
          <p:cNvPr id="17420" name="Line 14"/>
          <p:cNvSpPr>
            <a:spLocks noChangeShapeType="1"/>
          </p:cNvSpPr>
          <p:nvPr/>
        </p:nvSpPr>
        <p:spPr bwMode="auto">
          <a:xfrm>
            <a:off x="6400800" y="19812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l" rtl="0"/>
            <a:endParaRPr lang="id-ID"/>
          </a:p>
        </p:txBody>
      </p:sp>
      <p:sp>
        <p:nvSpPr>
          <p:cNvPr id="17421" name="Line 15"/>
          <p:cNvSpPr>
            <a:spLocks noChangeShapeType="1"/>
          </p:cNvSpPr>
          <p:nvPr/>
        </p:nvSpPr>
        <p:spPr bwMode="auto">
          <a:xfrm>
            <a:off x="7467600" y="19812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algn="l" rtl="0"/>
            <a:endParaRPr lang="id-ID"/>
          </a:p>
        </p:txBody>
      </p:sp>
      <p:sp>
        <p:nvSpPr>
          <p:cNvPr id="17422" name="Line 16"/>
          <p:cNvSpPr>
            <a:spLocks noChangeShapeType="1"/>
          </p:cNvSpPr>
          <p:nvPr/>
        </p:nvSpPr>
        <p:spPr bwMode="auto">
          <a:xfrm>
            <a:off x="1524000" y="3962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l" rtl="0"/>
            <a:endParaRPr lang="id-ID"/>
          </a:p>
        </p:txBody>
      </p:sp>
      <p:sp>
        <p:nvSpPr>
          <p:cNvPr id="17423" name="Line 17"/>
          <p:cNvSpPr>
            <a:spLocks noChangeShapeType="1"/>
          </p:cNvSpPr>
          <p:nvPr/>
        </p:nvSpPr>
        <p:spPr bwMode="auto">
          <a:xfrm>
            <a:off x="1524000" y="43434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algn="l" rtl="0"/>
            <a:endParaRPr lang="id-ID"/>
          </a:p>
        </p:txBody>
      </p:sp>
      <p:sp>
        <p:nvSpPr>
          <p:cNvPr id="17424" name="Line 18"/>
          <p:cNvSpPr>
            <a:spLocks noChangeShapeType="1"/>
          </p:cNvSpPr>
          <p:nvPr/>
        </p:nvSpPr>
        <p:spPr bwMode="auto">
          <a:xfrm>
            <a:off x="7467600" y="3962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l" rtl="0"/>
            <a:endParaRPr lang="id-ID"/>
          </a:p>
        </p:txBody>
      </p:sp>
      <p:sp>
        <p:nvSpPr>
          <p:cNvPr id="17425" name="Line 19"/>
          <p:cNvSpPr>
            <a:spLocks noChangeShapeType="1"/>
          </p:cNvSpPr>
          <p:nvPr/>
        </p:nvSpPr>
        <p:spPr bwMode="auto">
          <a:xfrm flipH="1">
            <a:off x="5715000" y="43434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algn="l" rtl="0"/>
            <a:endParaRPr lang="id-ID"/>
          </a:p>
        </p:txBody>
      </p:sp>
      <p:sp>
        <p:nvSpPr>
          <p:cNvPr id="17426" name="Line 21"/>
          <p:cNvSpPr>
            <a:spLocks noChangeShapeType="1"/>
          </p:cNvSpPr>
          <p:nvPr/>
        </p:nvSpPr>
        <p:spPr bwMode="auto">
          <a:xfrm>
            <a:off x="4648200" y="48006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algn="l" rtl="0"/>
            <a:endParaRPr lang="id-ID"/>
          </a:p>
        </p:txBody>
      </p:sp>
      <p:sp>
        <p:nvSpPr>
          <p:cNvPr id="17427" name="Line 22"/>
          <p:cNvSpPr>
            <a:spLocks noChangeShapeType="1"/>
          </p:cNvSpPr>
          <p:nvPr/>
        </p:nvSpPr>
        <p:spPr bwMode="auto">
          <a:xfrm>
            <a:off x="3048000" y="52578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algn="l" rtl="0"/>
            <a:endParaRPr lang="id-ID"/>
          </a:p>
        </p:txBody>
      </p:sp>
      <p:sp>
        <p:nvSpPr>
          <p:cNvPr id="17428" name="Line 23"/>
          <p:cNvSpPr>
            <a:spLocks noChangeShapeType="1"/>
          </p:cNvSpPr>
          <p:nvPr/>
        </p:nvSpPr>
        <p:spPr bwMode="auto">
          <a:xfrm flipH="1">
            <a:off x="4800600" y="52578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algn="l" rtl="0"/>
            <a:endParaRPr lang="id-ID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4343400" cy="2514600"/>
          </a:xfrm>
        </p:spPr>
        <p:txBody>
          <a:bodyPr/>
          <a:lstStyle/>
          <a:p>
            <a:pPr marL="457200" indent="-457200" algn="l" rtl="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sz="2400" dirty="0" err="1"/>
              <a:t>Strategy</a:t>
            </a:r>
            <a:r>
              <a:rPr lang="en-US" sz="2400" dirty="0"/>
              <a:t> </a:t>
            </a:r>
            <a:r>
              <a:rPr lang="en-US" sz="2400" dirty="0" err="1"/>
              <a:t>organization</a:t>
            </a:r>
            <a:endParaRPr lang="en-US" sz="2400" dirty="0"/>
          </a:p>
          <a:p>
            <a:pPr marL="457200" indent="-457200" algn="l" rtl="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sz="2400" dirty="0" err="1"/>
              <a:t>Structure</a:t>
            </a:r>
            <a:r>
              <a:rPr lang="en-US" sz="2400" dirty="0"/>
              <a:t> </a:t>
            </a:r>
            <a:r>
              <a:rPr lang="en-US" sz="2400" dirty="0" err="1"/>
              <a:t>delegation</a:t>
            </a:r>
            <a:r>
              <a:rPr lang="en-US" sz="2400" dirty="0"/>
              <a:t> </a:t>
            </a:r>
            <a:r>
              <a:rPr lang="en-US" sz="2400" dirty="0" err="1"/>
              <a:t>authority</a:t>
            </a:r>
            <a:endParaRPr lang="en-US" sz="2400" dirty="0"/>
          </a:p>
          <a:p>
            <a:pPr marL="457200" indent="-457200" algn="l" rtl="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sz="2400" dirty="0" err="1"/>
              <a:t>Policy</a:t>
            </a:r>
            <a:r>
              <a:rPr lang="en-US" sz="2400" dirty="0"/>
              <a:t>/</a:t>
            </a:r>
            <a:r>
              <a:rPr lang="en-US" sz="2400" dirty="0" err="1"/>
              <a:t>regulation</a:t>
            </a:r>
            <a:endParaRPr lang="en-US" sz="2400" dirty="0"/>
          </a:p>
          <a:p>
            <a:pPr marL="457200" indent="-457200" algn="l" rtl="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sz="2400" dirty="0" err="1"/>
              <a:t>Source</a:t>
            </a:r>
            <a:r>
              <a:rPr lang="en-US" sz="2400" dirty="0"/>
              <a:t> </a:t>
            </a:r>
            <a:r>
              <a:rPr lang="en-US" sz="2400" dirty="0" err="1"/>
              <a:t>And</a:t>
            </a:r>
            <a:r>
              <a:rPr lang="en-US" sz="2400" dirty="0"/>
              <a:t> </a:t>
            </a:r>
            <a:r>
              <a:rPr lang="en-US" sz="2400" dirty="0" err="1"/>
              <a:t>technology</a:t>
            </a:r>
            <a:r>
              <a:rPr lang="en-US" sz="2400" dirty="0"/>
              <a:t> </a:t>
            </a:r>
            <a:r>
              <a:rPr lang="en-US" sz="2400" dirty="0" err="1"/>
              <a:t>organization</a:t>
            </a:r>
            <a:endParaRPr lang="en-US" sz="2400" dirty="0"/>
          </a:p>
        </p:txBody>
      </p:sp>
      <p:sp>
        <p:nvSpPr>
          <p:cNvPr id="52227" name="Rectangle 4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3581400" cy="457200"/>
          </a:xfrm>
        </p:spPr>
        <p:txBody>
          <a:bodyPr/>
          <a:lstStyle/>
          <a:p>
            <a:pPr marL="185738" indent="-185738" algn="l" rtl="0" eaLnBrk="1" hangingPunct="1">
              <a:defRPr/>
            </a:pPr>
            <a:r>
              <a:rPr lang="en-US" sz="2800" dirty="0" err="1"/>
              <a:t>Information</a:t>
            </a:r>
            <a:r>
              <a:rPr lang="en-US" sz="2800" dirty="0"/>
              <a:t> </a:t>
            </a:r>
            <a:r>
              <a:rPr lang="en-US" sz="2800" dirty="0" err="1"/>
              <a:t>Picture</a:t>
            </a:r>
            <a:endParaRPr lang="en-US" sz="2800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457200" y="4495800"/>
            <a:ext cx="8229600" cy="533400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93663" indent="-93663" algn="l" rtl="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sz="28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28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Source</a:t>
            </a:r>
            <a:r>
              <a:rPr lang="en-US" sz="28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internal</a:t>
            </a:r>
            <a:r>
              <a:rPr lang="en-US" sz="28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member</a:t>
            </a:r>
            <a:r>
              <a:rPr lang="en-US" sz="28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28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group</a:t>
            </a:r>
            <a:r>
              <a:rPr lang="en-US" sz="28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: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962400" y="1676400"/>
            <a:ext cx="46482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 rtl="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5.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Process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selection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/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recruitment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power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Work</a:t>
            </a:r>
            <a:endParaRPr lang="en-US" sz="2400" kern="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342900" indent="-342900" algn="l" rtl="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6.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Evaluation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performance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And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system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reward</a:t>
            </a:r>
            <a:endParaRPr lang="en-US" sz="2400" kern="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342900" indent="-342900" algn="l" rtl="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7.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Culture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organization</a:t>
            </a:r>
            <a:endParaRPr lang="en-US" sz="2400" kern="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342900" indent="-342900" algn="l" rtl="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8.Factor environment physique (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layoutsoffice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/building)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28600" y="1143000"/>
            <a:ext cx="8305800" cy="457200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 rtl="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Factor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external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which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Determine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Performance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Group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,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3400" y="5029200"/>
            <a:ext cx="8229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 rtl="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Arial" pitchFamily="34" charset="0"/>
              <a:buChar char="•"/>
              <a:defRPr/>
            </a:pP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Ability, And</a:t>
            </a:r>
          </a:p>
          <a:p>
            <a:pPr marL="342900" indent="-342900" algn="l" rtl="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  <a:defRPr/>
            </a:pP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Characteristics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24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personality</a:t>
            </a:r>
            <a:endParaRPr lang="en-US" sz="2400" kern="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838200"/>
            <a:ext cx="8229600" cy="5791200"/>
          </a:xfrm>
          <a:solidFill>
            <a:schemeClr val="accent1">
              <a:lumMod val="50000"/>
            </a:schemeClr>
          </a:solidFill>
        </p:spPr>
        <p:txBody>
          <a:bodyPr/>
          <a:lstStyle/>
          <a:p>
            <a:pPr marL="457200" indent="-457200" algn="l" rtl="0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en-US" sz="2400" dirty="0" err="1"/>
              <a:t>Leadership,in</a:t>
            </a:r>
            <a:r>
              <a:rPr lang="en-US" sz="2400" dirty="0"/>
              <a:t> </a:t>
            </a:r>
            <a:r>
              <a:rPr lang="en-US" sz="2400" dirty="0" err="1"/>
              <a:t>groupformalleader</a:t>
            </a:r>
            <a:r>
              <a:rPr lang="en-US" sz="2400" dirty="0"/>
              <a:t> normal use </a:t>
            </a:r>
            <a:r>
              <a:rPr lang="en-US" sz="2400" i="1" dirty="0" err="1"/>
              <a:t>positionthe</a:t>
            </a:r>
            <a:r>
              <a:rPr lang="en-US" sz="2400" i="1" dirty="0"/>
              <a:t> power </a:t>
            </a:r>
            <a:r>
              <a:rPr lang="en-US" sz="2400" dirty="0"/>
              <a:t>in influence its members, currently in informal use </a:t>
            </a:r>
            <a:r>
              <a:rPr lang="en-US" sz="2400" i="1" dirty="0"/>
              <a:t>personal power</a:t>
            </a:r>
            <a:r>
              <a:rPr lang="en-US" sz="2400" dirty="0"/>
              <a:t>.</a:t>
            </a:r>
          </a:p>
          <a:p>
            <a:pPr marL="457200" indent="-457200" algn="l" rtl="0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en-US" sz="2400" dirty="0"/>
              <a:t>Role, set pattern behavior Which expected And associated on somebody Which occupy something position certain in group.</a:t>
            </a:r>
          </a:p>
          <a:p>
            <a:pPr marL="457200" indent="-457200" algn="l" rtl="0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en-US" sz="2400" dirty="0"/>
              <a:t>Norm, is standard behavior Which accepted Good, in something group Which used together by member group</a:t>
            </a:r>
          </a:p>
          <a:p>
            <a:pPr marL="457200" indent="-457200" algn="l" rtl="0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en-US" sz="2400" dirty="0"/>
              <a:t>Status group, position or ranking which defined in a manner social Which given to group or member group by person other.</a:t>
            </a:r>
          </a:p>
          <a:p>
            <a:pPr marL="457200" indent="-457200" algn="l" rtl="0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en-US" sz="2400" dirty="0"/>
              <a:t>Size group, big its small amount member in group</a:t>
            </a:r>
          </a:p>
          <a:p>
            <a:pPr marL="457200" indent="-457200" algn="l" rtl="0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en-US" sz="2400" dirty="0"/>
              <a:t>Composition group, related with heterogeneity member group like; Skills, ability, knowledge, personality, ethnic, culture etc.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81000" y="304800"/>
            <a:ext cx="8229600" cy="152400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93663" indent="-93663" algn="l" rtl="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sz="2800" dirty="0" err="1"/>
              <a:t>Structural</a:t>
            </a:r>
            <a:r>
              <a:rPr lang="en-US" sz="2800" dirty="0"/>
              <a:t> </a:t>
            </a:r>
            <a:r>
              <a:rPr lang="en-US" sz="2800" dirty="0" err="1"/>
              <a:t>Group</a:t>
            </a:r>
            <a:r>
              <a:rPr lang="en-US" sz="2800" dirty="0"/>
              <a:t> </a:t>
            </a:r>
            <a:r>
              <a:rPr lang="en-US" sz="2800" dirty="0" err="1"/>
              <a:t>covers</a:t>
            </a:r>
            <a:r>
              <a:rPr lang="en-US" sz="2800" dirty="0"/>
              <a:t>;</a:t>
            </a:r>
          </a:p>
          <a:p>
            <a:pPr marL="3751263" lvl="8" indent="-93663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sz="28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</a:p>
          <a:p>
            <a:pPr marL="93663" indent="-93663" algn="l" rtl="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endParaRPr lang="en-US" sz="2800" kern="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838200"/>
            <a:ext cx="8229600" cy="3276600"/>
          </a:xfrm>
        </p:spPr>
        <p:txBody>
          <a:bodyPr/>
          <a:lstStyle/>
          <a:p>
            <a:pPr algn="l" rtl="0" eaLnBrk="1" hangingPunct="1">
              <a:defRPr/>
            </a:pPr>
            <a:r>
              <a:rPr lang="en-US" sz="2400" dirty="0"/>
              <a:t>Covers processes Which happen in in something group Work, that is;</a:t>
            </a:r>
          </a:p>
          <a:p>
            <a:pPr lvl="1" algn="l" rtl="0" eaLnBrk="1" hangingPunct="1">
              <a:defRPr/>
            </a:pPr>
            <a:r>
              <a:rPr lang="en-US" sz="2400" dirty="0" err="1"/>
              <a:t>Pattern</a:t>
            </a:r>
            <a:r>
              <a:rPr lang="en-US" sz="2400" dirty="0"/>
              <a:t> </a:t>
            </a:r>
            <a:r>
              <a:rPr lang="en-US" sz="2400" dirty="0" err="1"/>
              <a:t>communication</a:t>
            </a:r>
            <a:r>
              <a:rPr lang="en-US" sz="2400" dirty="0"/>
              <a:t> </a:t>
            </a:r>
            <a:r>
              <a:rPr lang="en-US" sz="2400" dirty="0" err="1"/>
              <a:t>in</a:t>
            </a:r>
            <a:r>
              <a:rPr lang="en-US" sz="2400" dirty="0"/>
              <a:t> </a:t>
            </a:r>
            <a:r>
              <a:rPr lang="en-US" sz="2400" dirty="0" err="1"/>
              <a:t>exchange</a:t>
            </a:r>
            <a:r>
              <a:rPr lang="en-US" sz="2400" dirty="0"/>
              <a:t> </a:t>
            </a:r>
            <a:r>
              <a:rPr lang="en-US" sz="2400" dirty="0" err="1"/>
              <a:t>information</a:t>
            </a:r>
            <a:endParaRPr lang="en-US" sz="2400" dirty="0"/>
          </a:p>
          <a:p>
            <a:pPr lvl="1" algn="l" rtl="0" eaLnBrk="1" hangingPunct="1">
              <a:defRPr/>
            </a:pPr>
            <a:r>
              <a:rPr lang="en-US" sz="2400" dirty="0" err="1"/>
              <a:t>Process</a:t>
            </a:r>
            <a:r>
              <a:rPr lang="en-US" sz="2400" dirty="0"/>
              <a:t> </a:t>
            </a:r>
            <a:r>
              <a:rPr lang="en-US" sz="2400" dirty="0" err="1"/>
              <a:t>decision</a:t>
            </a:r>
            <a:r>
              <a:rPr lang="en-US" sz="2400" dirty="0"/>
              <a:t> </a:t>
            </a:r>
            <a:r>
              <a:rPr lang="en-US" sz="2400" dirty="0" err="1"/>
              <a:t>group</a:t>
            </a:r>
            <a:r>
              <a:rPr lang="en-US" sz="2400" dirty="0"/>
              <a:t>,</a:t>
            </a:r>
          </a:p>
          <a:p>
            <a:pPr lvl="1" algn="l" rtl="0" eaLnBrk="1" hangingPunct="1">
              <a:defRPr/>
            </a:pPr>
            <a:r>
              <a:rPr lang="en-US" sz="2400" dirty="0" err="1"/>
              <a:t>Behavior</a:t>
            </a:r>
            <a:r>
              <a:rPr lang="en-US" sz="2400" dirty="0"/>
              <a:t> </a:t>
            </a:r>
            <a:r>
              <a:rPr lang="en-US" sz="2400" dirty="0" err="1"/>
              <a:t>And</a:t>
            </a:r>
            <a:r>
              <a:rPr lang="en-US" sz="2400" dirty="0"/>
              <a:t> </a:t>
            </a:r>
            <a:r>
              <a:rPr lang="en-US" sz="2400" dirty="0" err="1"/>
              <a:t>style</a:t>
            </a:r>
            <a:r>
              <a:rPr lang="en-US" sz="2400" dirty="0"/>
              <a:t> </a:t>
            </a:r>
            <a:r>
              <a:rPr lang="en-US" sz="2400" dirty="0" err="1"/>
              <a:t>leader</a:t>
            </a:r>
            <a:r>
              <a:rPr lang="en-US" sz="2400" dirty="0"/>
              <a:t>,</a:t>
            </a:r>
          </a:p>
          <a:p>
            <a:pPr lvl="1" algn="l" rtl="0" eaLnBrk="1" hangingPunct="1">
              <a:defRPr/>
            </a:pPr>
            <a:r>
              <a:rPr lang="en-US" sz="2400" dirty="0" err="1"/>
              <a:t>Conflict</a:t>
            </a:r>
            <a:r>
              <a:rPr lang="en-US" sz="2400" dirty="0"/>
              <a:t>,</a:t>
            </a:r>
          </a:p>
          <a:p>
            <a:pPr lvl="1" algn="l" rtl="0" eaLnBrk="1" hangingPunct="1">
              <a:defRPr/>
            </a:pPr>
            <a:r>
              <a:rPr lang="en-US" sz="2400" dirty="0" err="1"/>
              <a:t>Dynamics</a:t>
            </a:r>
            <a:r>
              <a:rPr lang="en-US" sz="2400" dirty="0"/>
              <a:t> </a:t>
            </a:r>
            <a:r>
              <a:rPr lang="en-US" sz="2400" dirty="0" err="1"/>
              <a:t>power</a:t>
            </a:r>
            <a:endParaRPr lang="en-US" sz="2400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57200" y="44958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 rtl="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  <a:defRPr/>
            </a:pP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Type task simple (routine And standard)</a:t>
            </a:r>
          </a:p>
          <a:p>
            <a:pPr marL="342900" indent="-342900" algn="l" rtl="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  <a:defRPr/>
            </a:pP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Type task complex (task new, incidental)</a:t>
            </a:r>
          </a:p>
          <a:p>
            <a:pPr marL="342900" indent="-342900" algn="l" rtl="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  <a:defRPr/>
            </a:pPr>
            <a:endParaRPr lang="en-US" sz="2800" kern="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81000" y="304800"/>
            <a:ext cx="8229600" cy="533400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93663" indent="-93663" algn="l" rtl="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sz="2800" dirty="0" err="1"/>
              <a:t>Process</a:t>
            </a:r>
            <a:r>
              <a:rPr lang="en-US" sz="2800" dirty="0"/>
              <a:t> </a:t>
            </a:r>
            <a:r>
              <a:rPr lang="en-US" sz="2800" dirty="0" err="1"/>
              <a:t>Group</a:t>
            </a:r>
            <a:r>
              <a:rPr lang="en-US" sz="2800" dirty="0"/>
              <a:t> </a:t>
            </a:r>
          </a:p>
          <a:p>
            <a:pPr marL="93663" indent="-93663" algn="l" rtl="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endParaRPr lang="en-US" sz="2800" kern="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81000" y="3962400"/>
            <a:ext cx="8229600" cy="533400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93663" indent="-93663" algn="l" rtl="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sz="2800" dirty="0" err="1"/>
              <a:t>Task</a:t>
            </a:r>
            <a:r>
              <a:rPr lang="en-US" sz="2800" dirty="0"/>
              <a:t> </a:t>
            </a:r>
            <a:r>
              <a:rPr lang="en-US" sz="2800" dirty="0" err="1"/>
              <a:t>Group</a:t>
            </a:r>
            <a:r>
              <a:rPr lang="en-US" sz="2800" dirty="0"/>
              <a:t> </a:t>
            </a:r>
            <a:endParaRPr lang="en-US" sz="2800" kern="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8229600" cy="4953000"/>
          </a:xfrm>
        </p:spPr>
        <p:txBody>
          <a:bodyPr/>
          <a:lstStyle/>
          <a:p>
            <a:pPr algn="l" rtl="0" eaLnBrk="1" hangingPunct="1">
              <a:buFontTx/>
              <a:buNone/>
              <a:defRPr/>
            </a:pPr>
            <a:r>
              <a:rPr lang="en-US" sz="2800" dirty="0"/>
              <a:t> </a:t>
            </a:r>
          </a:p>
          <a:p>
            <a:pPr algn="l" rtl="0" eaLnBrk="1" hangingPunct="1">
              <a:defRPr/>
            </a:pPr>
            <a:r>
              <a:rPr lang="en-US" sz="2800" dirty="0" err="1"/>
              <a:t>Similarity</a:t>
            </a:r>
            <a:r>
              <a:rPr lang="en-US" sz="2800" dirty="0"/>
              <a:t> </a:t>
            </a:r>
            <a:r>
              <a:rPr lang="en-US" sz="2800" dirty="0" err="1"/>
              <a:t>mark</a:t>
            </a:r>
            <a:r>
              <a:rPr lang="en-US" sz="2800" dirty="0"/>
              <a:t> </a:t>
            </a:r>
            <a:r>
              <a:rPr lang="en-US" sz="2800" dirty="0" err="1"/>
              <a:t>And</a:t>
            </a:r>
            <a:r>
              <a:rPr lang="en-US" sz="2800" dirty="0"/>
              <a:t> </a:t>
            </a:r>
            <a:r>
              <a:rPr lang="en-US" sz="2800" dirty="0" err="1"/>
              <a:t>objective</a:t>
            </a:r>
            <a:endParaRPr lang="en-US" sz="2800" dirty="0"/>
          </a:p>
          <a:p>
            <a:pPr algn="l" rtl="0" eaLnBrk="1" hangingPunct="1">
              <a:defRPr/>
            </a:pPr>
            <a:r>
              <a:rPr lang="en-US" sz="2800" dirty="0" err="1"/>
              <a:t>Success</a:t>
            </a:r>
            <a:r>
              <a:rPr lang="en-US" sz="2800" dirty="0"/>
              <a:t> </a:t>
            </a:r>
            <a:r>
              <a:rPr lang="en-US" sz="2800" dirty="0" err="1"/>
              <a:t>in</a:t>
            </a:r>
            <a:r>
              <a:rPr lang="en-US" sz="2800" dirty="0"/>
              <a:t> </a:t>
            </a:r>
            <a:r>
              <a:rPr lang="en-US" sz="2800" dirty="0" err="1"/>
              <a:t>reach</a:t>
            </a:r>
            <a:r>
              <a:rPr lang="en-US" sz="2800" dirty="0"/>
              <a:t> </a:t>
            </a:r>
            <a:r>
              <a:rPr lang="en-US" sz="2800" dirty="0" err="1"/>
              <a:t>objective</a:t>
            </a:r>
            <a:endParaRPr lang="en-US" sz="2800" dirty="0"/>
          </a:p>
          <a:p>
            <a:pPr algn="l" rtl="0" eaLnBrk="1" hangingPunct="1">
              <a:defRPr/>
            </a:pPr>
            <a:r>
              <a:rPr lang="en-US" sz="2800" dirty="0"/>
              <a:t>Status</a:t>
            </a:r>
            <a:r>
              <a:rPr lang="en-US" sz="2800" dirty="0" err="1"/>
              <a:t>And</a:t>
            </a:r>
            <a:r>
              <a:rPr lang="en-US" sz="2800" dirty="0"/>
              <a:t> </a:t>
            </a:r>
            <a:r>
              <a:rPr lang="en-US" sz="2800" dirty="0" err="1"/>
              <a:t>pride</a:t>
            </a:r>
            <a:r>
              <a:rPr lang="en-US" sz="2800" dirty="0"/>
              <a:t> </a:t>
            </a:r>
            <a:r>
              <a:rPr lang="en-US" sz="2800" dirty="0" err="1"/>
              <a:t>group</a:t>
            </a:r>
            <a:endParaRPr lang="en-US" sz="2800" dirty="0"/>
          </a:p>
          <a:p>
            <a:pPr algn="l" rtl="0" eaLnBrk="1" hangingPunct="1">
              <a:defRPr/>
            </a:pPr>
            <a:r>
              <a:rPr lang="en-US" sz="2800" dirty="0" err="1"/>
              <a:t>Completion</a:t>
            </a:r>
            <a:r>
              <a:rPr lang="en-US" sz="2800" dirty="0"/>
              <a:t> </a:t>
            </a:r>
            <a:r>
              <a:rPr lang="en-US" sz="2800" dirty="0" err="1"/>
              <a:t>difference</a:t>
            </a:r>
            <a:endParaRPr lang="en-US" sz="2800" dirty="0"/>
          </a:p>
          <a:p>
            <a:pPr algn="l" rtl="0" eaLnBrk="1" hangingPunct="1">
              <a:defRPr/>
            </a:pPr>
            <a:r>
              <a:rPr lang="en-US" sz="2800" dirty="0" err="1"/>
              <a:t>Compatibility</a:t>
            </a:r>
            <a:r>
              <a:rPr lang="en-US" sz="2800" dirty="0"/>
              <a:t> </a:t>
            </a:r>
            <a:r>
              <a:rPr lang="en-US" sz="2800" dirty="0" err="1"/>
              <a:t>to</a:t>
            </a:r>
            <a:r>
              <a:rPr lang="en-US" sz="2800" dirty="0"/>
              <a:t> </a:t>
            </a:r>
            <a:r>
              <a:rPr lang="en-US" sz="2800" dirty="0" err="1"/>
              <a:t>norms</a:t>
            </a:r>
            <a:r>
              <a:rPr lang="en-US" sz="2800" dirty="0"/>
              <a:t> </a:t>
            </a:r>
            <a:r>
              <a:rPr lang="en-US" sz="2800" dirty="0" err="1"/>
              <a:t>group</a:t>
            </a:r>
            <a:endParaRPr lang="en-US" sz="2800" dirty="0"/>
          </a:p>
          <a:p>
            <a:pPr algn="l" rtl="0" eaLnBrk="1" hangingPunct="1">
              <a:defRPr/>
            </a:pPr>
            <a:r>
              <a:rPr lang="en-US" sz="2800" dirty="0" err="1"/>
              <a:t>Power</a:t>
            </a:r>
            <a:r>
              <a:rPr lang="en-US" sz="2800" dirty="0"/>
              <a:t> </a:t>
            </a:r>
            <a:r>
              <a:rPr lang="en-US" sz="2800" dirty="0" err="1"/>
              <a:t>pull</a:t>
            </a:r>
            <a:r>
              <a:rPr lang="en-US" sz="2800" dirty="0"/>
              <a:t> </a:t>
            </a:r>
            <a:r>
              <a:rPr lang="en-US" sz="2800" dirty="0" err="1"/>
              <a:t>personal</a:t>
            </a:r>
            <a:r>
              <a:rPr lang="en-US" sz="2800" dirty="0"/>
              <a:t>(</a:t>
            </a:r>
            <a:r>
              <a:rPr lang="en-US" sz="2800" dirty="0" err="1"/>
              <a:t>charisma</a:t>
            </a:r>
            <a:r>
              <a:rPr lang="en-US" sz="2800" dirty="0"/>
              <a:t>, auras)</a:t>
            </a:r>
          </a:p>
          <a:p>
            <a:pPr algn="l" rtl="0" eaLnBrk="1" hangingPunct="1">
              <a:defRPr/>
            </a:pPr>
            <a:r>
              <a:rPr lang="en-US" sz="2800" dirty="0" err="1"/>
              <a:t>Competition</a:t>
            </a:r>
            <a:r>
              <a:rPr lang="en-US" sz="2800" dirty="0"/>
              <a:t> </a:t>
            </a:r>
            <a:r>
              <a:rPr lang="en-US" sz="2800" dirty="0" err="1"/>
              <a:t>between</a:t>
            </a:r>
            <a:r>
              <a:rPr lang="en-US" sz="2800" dirty="0"/>
              <a:t> </a:t>
            </a:r>
            <a:r>
              <a:rPr lang="en-US" sz="2800" dirty="0" err="1"/>
              <a:t>group</a:t>
            </a:r>
            <a:endParaRPr lang="en-US" sz="2800" dirty="0"/>
          </a:p>
          <a:p>
            <a:pPr algn="l" rtl="0" eaLnBrk="1" hangingPunct="1">
              <a:defRPr/>
            </a:pPr>
            <a:r>
              <a:rPr lang="en-US" sz="2800" dirty="0" err="1"/>
              <a:t>Confession</a:t>
            </a:r>
            <a:r>
              <a:rPr lang="en-US" sz="2800" dirty="0"/>
              <a:t> </a:t>
            </a:r>
            <a:r>
              <a:rPr lang="en-US" sz="2800" dirty="0" err="1"/>
              <a:t>And</a:t>
            </a:r>
            <a:r>
              <a:rPr lang="en-US" sz="2800" dirty="0"/>
              <a:t> </a:t>
            </a:r>
            <a:r>
              <a:rPr lang="en-US" sz="2800" dirty="0" err="1"/>
              <a:t>award</a:t>
            </a:r>
            <a:endParaRPr lang="en-US" sz="2800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09600" y="762000"/>
            <a:ext cx="8229600" cy="533400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93663" indent="-93663" algn="l" rtl="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sz="2800" dirty="0" err="1"/>
              <a:t>Cohesiveness</a:t>
            </a:r>
            <a:r>
              <a:rPr lang="en-US" sz="2800" dirty="0"/>
              <a:t> </a:t>
            </a:r>
            <a:r>
              <a:rPr lang="en-US" sz="2800" dirty="0" err="1"/>
              <a:t>group</a:t>
            </a:r>
            <a:r>
              <a:rPr lang="en-US" sz="2800" dirty="0"/>
              <a:t> </a:t>
            </a:r>
            <a:endParaRPr lang="en-US" sz="2800" kern="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 eaLnBrk="1" hangingPunct="1">
              <a:defRPr/>
            </a:pPr>
            <a:r>
              <a:rPr lang="en-US" dirty="0"/>
              <a:t>DEFINITION OF GROUP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229600" cy="5181600"/>
          </a:xfrm>
          <a:solidFill>
            <a:srgbClr val="008000"/>
          </a:solidFill>
        </p:spPr>
        <p:txBody>
          <a:bodyPr/>
          <a:lstStyle/>
          <a:p>
            <a:pPr algn="l" rtl="0" eaLnBrk="1" hangingPunct="1">
              <a:defRPr/>
            </a:pPr>
            <a:r>
              <a:rPr lang="sv-SE" sz="2400" dirty="0"/>
              <a:t>Robbins &amp; Judge, 1 (2008: 356) group is defined as two or more individuals who interact, and depend on each other to achieve certain goals.</a:t>
            </a:r>
          </a:p>
          <a:p>
            <a:pPr algn="l" rtl="0" eaLnBrk="1" hangingPunct="1">
              <a:defRPr/>
            </a:pPr>
            <a:r>
              <a:rPr lang="sv-SE" sz="2400" dirty="0"/>
              <a:t>Luthans (2006:514) comprehensive definition states that if there is a group within the organization then its members:</a:t>
            </a:r>
          </a:p>
          <a:p>
            <a:pPr marL="914400" lvl="1" indent="-457200" algn="l" rtl="0" eaLnBrk="1" hangingPunct="1">
              <a:buFont typeface="+mj-lt"/>
              <a:buAutoNum type="arabicPeriod"/>
              <a:defRPr/>
            </a:pPr>
            <a:r>
              <a:rPr lang="sv-SE" sz="2000" dirty="0"/>
              <a:t>Motivated to join</a:t>
            </a:r>
          </a:p>
          <a:p>
            <a:pPr marL="914400" lvl="1" indent="-457200" algn="l" rtl="0" eaLnBrk="1" hangingPunct="1">
              <a:buFont typeface="+mj-lt"/>
              <a:buAutoNum type="arabicPeriod"/>
              <a:defRPr/>
            </a:pPr>
            <a:r>
              <a:rPr lang="sv-SE" sz="2000" dirty="0"/>
              <a:t>Feeling that the group is a place for interaction and a united unit</a:t>
            </a:r>
          </a:p>
          <a:p>
            <a:pPr marL="914400" lvl="1" indent="-457200" algn="l" rtl="0" eaLnBrk="1" hangingPunct="1">
              <a:buFont typeface="+mj-lt"/>
              <a:buAutoNum type="arabicPeriod"/>
              <a:defRPr/>
            </a:pPr>
            <a:r>
              <a:rPr lang="sv-SE" sz="2000" dirty="0"/>
              <a:t>Have multiple contributions to organizational processes (i.e., some people contribute more time or energy than others)</a:t>
            </a:r>
          </a:p>
          <a:p>
            <a:pPr marL="914400" lvl="1" indent="-457200" algn="l" rtl="0" eaLnBrk="1" hangingPunct="1">
              <a:buFont typeface="+mj-lt"/>
              <a:buAutoNum type="arabicPeriod"/>
              <a:defRPr/>
            </a:pPr>
            <a:r>
              <a:rPr lang="sv-SE" sz="2000" dirty="0"/>
              <a:t>Have various opinions that are approved or not approved through various forms of interaction</a:t>
            </a:r>
          </a:p>
          <a:p>
            <a:pPr algn="l" rtl="0" eaLnBrk="1" hangingPunct="1">
              <a:defRPr/>
            </a:pPr>
            <a:r>
              <a:rPr lang="sv-SE" sz="24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1611313" indent="-1611313" algn="l" rtl="0">
              <a:defRPr/>
            </a:pPr>
            <a:r>
              <a:rPr lang="en-US" sz="2800" dirty="0"/>
              <a:t>Picture11.: factors Which Increase And Lower Cohesiveness Group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solidFill>
            <a:schemeClr val="tx2">
              <a:lumMod val="10000"/>
            </a:schemeClr>
          </a:solidFill>
        </p:spPr>
        <p:txBody>
          <a:bodyPr anchor="ctr"/>
          <a:lstStyle/>
          <a:p>
            <a:pPr algn="l" rtl="0">
              <a:defRPr/>
            </a:pPr>
            <a:r>
              <a:rPr lang="en-US" dirty="0"/>
              <a:t>THAT IMPROVES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581400" cy="3951288"/>
          </a:xfrm>
        </p:spPr>
        <p:txBody>
          <a:bodyPr/>
          <a:lstStyle/>
          <a:p>
            <a:pPr algn="l" rtl="0">
              <a:defRPr/>
            </a:pPr>
            <a:r>
              <a:rPr lang="en-US" dirty="0" err="1"/>
              <a:t>Agreement</a:t>
            </a:r>
            <a:r>
              <a:rPr lang="en-US" dirty="0"/>
              <a:t> </a:t>
            </a:r>
            <a:r>
              <a:rPr lang="en-US" dirty="0" err="1"/>
              <a:t>objective</a:t>
            </a:r>
            <a:r>
              <a:rPr lang="en-US" dirty="0"/>
              <a:t> </a:t>
            </a:r>
            <a:r>
              <a:rPr lang="en-US" dirty="0" err="1"/>
              <a:t>group</a:t>
            </a:r>
            <a:endParaRPr lang="en-US" dirty="0"/>
          </a:p>
          <a:p>
            <a:pPr algn="l" rtl="0">
              <a:defRPr/>
            </a:pPr>
            <a:r>
              <a:rPr lang="en-US" dirty="0" err="1"/>
              <a:t>Frequency</a:t>
            </a:r>
            <a:r>
              <a:rPr lang="en-US" dirty="0"/>
              <a:t> </a:t>
            </a:r>
            <a:r>
              <a:rPr lang="en-US" dirty="0" err="1"/>
              <a:t>interaction</a:t>
            </a:r>
            <a:endParaRPr lang="en-US" dirty="0"/>
          </a:p>
          <a:p>
            <a:pPr algn="l" rtl="0">
              <a:defRPr/>
            </a:pPr>
            <a:r>
              <a:rPr lang="en-US" dirty="0" err="1"/>
              <a:t>Interest</a:t>
            </a:r>
            <a:r>
              <a:rPr lang="en-US" dirty="0"/>
              <a:t> </a:t>
            </a:r>
            <a:r>
              <a:rPr lang="en-US" dirty="0" err="1"/>
              <a:t>personal</a:t>
            </a:r>
            <a:endParaRPr lang="en-US" dirty="0"/>
          </a:p>
          <a:p>
            <a:pPr algn="l" rtl="0">
              <a:defRPr/>
            </a:pPr>
            <a:r>
              <a:rPr lang="en-US" dirty="0" err="1"/>
              <a:t>Competition</a:t>
            </a:r>
            <a:r>
              <a:rPr lang="en-US" dirty="0"/>
              <a:t> </a:t>
            </a:r>
            <a:r>
              <a:rPr lang="en-US" dirty="0" err="1"/>
              <a:t>between</a:t>
            </a:r>
            <a:r>
              <a:rPr lang="en-US" dirty="0"/>
              <a:t> </a:t>
            </a:r>
            <a:r>
              <a:rPr lang="en-US" dirty="0" err="1"/>
              <a:t>group</a:t>
            </a:r>
            <a:endParaRPr lang="en-US" dirty="0"/>
          </a:p>
          <a:p>
            <a:pPr algn="l" rtl="0">
              <a:defRPr/>
            </a:pPr>
            <a:r>
              <a:rPr lang="en-US" dirty="0" err="1"/>
              <a:t>Evaluation</a:t>
            </a:r>
            <a:r>
              <a:rPr lang="en-US" dirty="0"/>
              <a:t> </a:t>
            </a:r>
            <a:r>
              <a:rPr lang="en-US" dirty="0" err="1"/>
              <a:t>based on</a:t>
            </a:r>
            <a:r>
              <a:rPr lang="en-US" dirty="0"/>
              <a:t> </a:t>
            </a:r>
            <a:r>
              <a:rPr lang="en-US" dirty="0" err="1"/>
              <a:t>desire</a:t>
            </a:r>
            <a:r>
              <a:rPr lang="en-US" dirty="0"/>
              <a:t> </a:t>
            </a:r>
            <a:r>
              <a:rPr lang="en-US" dirty="0" err="1"/>
              <a:t>Alone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solidFill>
            <a:schemeClr val="tx2">
              <a:lumMod val="25000"/>
            </a:schemeClr>
          </a:solidFill>
        </p:spPr>
        <p:txBody>
          <a:bodyPr anchor="ctr"/>
          <a:lstStyle/>
          <a:p>
            <a:pPr algn="l" rtl="0">
              <a:defRPr/>
            </a:pPr>
            <a:r>
              <a:rPr lang="en-US" dirty="0"/>
              <a:t>THAT DECREASES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48200" y="2174875"/>
            <a:ext cx="4038600" cy="3951288"/>
          </a:xfrm>
        </p:spPr>
        <p:txBody>
          <a:bodyPr/>
          <a:lstStyle/>
          <a:p>
            <a:pPr algn="l" rtl="0" eaLnBrk="1" hangingPunct="1">
              <a:defRPr/>
            </a:pPr>
            <a:r>
              <a:rPr lang="en-US" dirty="0" err="1"/>
              <a:t>disagreement</a:t>
            </a:r>
            <a:r>
              <a:rPr lang="en-US" dirty="0"/>
              <a:t> </a:t>
            </a:r>
            <a:r>
              <a:rPr lang="en-US" dirty="0" err="1"/>
              <a:t>objective</a:t>
            </a:r>
            <a:r>
              <a:rPr lang="en-US" dirty="0"/>
              <a:t> </a:t>
            </a:r>
            <a:r>
              <a:rPr lang="en-US" dirty="0" err="1"/>
              <a:t>group</a:t>
            </a:r>
            <a:endParaRPr lang="en-US" dirty="0"/>
          </a:p>
          <a:p>
            <a:pPr algn="l" rtl="0" eaLnBrk="1" hangingPunct="1">
              <a:defRPr/>
            </a:pPr>
            <a:r>
              <a:rPr lang="en-US" dirty="0" err="1"/>
              <a:t>The magnitude</a:t>
            </a:r>
            <a:r>
              <a:rPr lang="en-US" dirty="0"/>
              <a:t> </a:t>
            </a:r>
            <a:r>
              <a:rPr lang="en-US" dirty="0" err="1"/>
              <a:t>amount</a:t>
            </a:r>
            <a:r>
              <a:rPr lang="en-US" dirty="0"/>
              <a:t> </a:t>
            </a:r>
            <a:r>
              <a:rPr lang="en-US" dirty="0" err="1"/>
              <a:t>member</a:t>
            </a:r>
            <a:r>
              <a:rPr lang="en-US" dirty="0"/>
              <a:t> </a:t>
            </a:r>
            <a:r>
              <a:rPr lang="en-US" dirty="0" err="1"/>
              <a:t>group</a:t>
            </a:r>
            <a:endParaRPr lang="en-US" dirty="0"/>
          </a:p>
          <a:p>
            <a:pPr algn="l" rtl="0" eaLnBrk="1" hangingPunct="1">
              <a:defRPr/>
            </a:pPr>
            <a:r>
              <a:rPr lang="en-US" dirty="0"/>
              <a:t>Experience Which No pleasant</a:t>
            </a:r>
          </a:p>
          <a:p>
            <a:pPr algn="l" rtl="0" eaLnBrk="1" hangingPunct="1">
              <a:defRPr/>
            </a:pPr>
            <a:r>
              <a:rPr lang="en-US" dirty="0" err="1"/>
              <a:t>Competition</a:t>
            </a:r>
            <a:r>
              <a:rPr lang="en-US" dirty="0"/>
              <a:t> </a:t>
            </a:r>
            <a:r>
              <a:rPr lang="en-US" dirty="0" err="1"/>
              <a:t>between</a:t>
            </a:r>
            <a:r>
              <a:rPr lang="en-US" dirty="0"/>
              <a:t> </a:t>
            </a:r>
            <a:r>
              <a:rPr lang="en-US" dirty="0" err="1"/>
              <a:t>member</a:t>
            </a:r>
            <a:r>
              <a:rPr lang="en-US" dirty="0"/>
              <a:t> </a:t>
            </a:r>
            <a:r>
              <a:rPr lang="en-US" dirty="0" err="1"/>
              <a:t>group</a:t>
            </a:r>
            <a:endParaRPr lang="en-US" dirty="0"/>
          </a:p>
          <a:p>
            <a:pPr algn="l" rtl="0" eaLnBrk="1" hangingPunct="1">
              <a:defRPr/>
            </a:pPr>
            <a:r>
              <a:rPr lang="en-US" dirty="0" err="1"/>
              <a:t>Domination</a:t>
            </a:r>
            <a:r>
              <a:rPr lang="en-US" dirty="0"/>
              <a:t> </a:t>
            </a:r>
            <a:r>
              <a:rPr lang="en-US" dirty="0" err="1"/>
              <a:t>by</a:t>
            </a:r>
            <a:r>
              <a:rPr lang="en-US" dirty="0"/>
              <a:t> </a:t>
            </a:r>
            <a:r>
              <a:rPr lang="en-US" dirty="0" err="1"/>
              <a:t>One</a:t>
            </a:r>
            <a:r>
              <a:rPr lang="en-US" dirty="0"/>
              <a:t> </a:t>
            </a:r>
            <a:r>
              <a:rPr lang="en-US" dirty="0" err="1"/>
              <a:t>person</a:t>
            </a:r>
            <a:r>
              <a:rPr lang="en-US" dirty="0"/>
              <a:t> </a:t>
            </a:r>
            <a:r>
              <a:rPr lang="en-US" dirty="0" err="1"/>
              <a:t>member</a:t>
            </a:r>
            <a:r>
              <a:rPr lang="en-US" dirty="0"/>
              <a:t> </a:t>
            </a:r>
            <a:r>
              <a:rPr lang="en-US" dirty="0" err="1"/>
              <a:t>or</a:t>
            </a:r>
            <a:r>
              <a:rPr lang="en-US" dirty="0"/>
              <a:t> </a:t>
            </a:r>
            <a:r>
              <a:rPr lang="en-US" dirty="0" err="1"/>
              <a:t>more</a:t>
            </a:r>
            <a:endParaRPr lang="en-US" dirty="0"/>
          </a:p>
          <a:p>
            <a:pPr algn="l" rtl="0"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Cloud"/>
          <p:cNvSpPr>
            <a:spLocks noChangeAspect="1" noEditPoints="1" noChangeArrowheads="1"/>
          </p:cNvSpPr>
          <p:nvPr/>
        </p:nvSpPr>
        <p:spPr bwMode="auto">
          <a:xfrm>
            <a:off x="228600" y="1295400"/>
            <a:ext cx="8686800" cy="4114800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0033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algn="ctr" rtl="0">
              <a:defRPr/>
            </a:pPr>
            <a:endParaRPr lang="en-US" sz="3600" i="1" dirty="0"/>
          </a:p>
          <a:p>
            <a:pPr algn="ctr" rtl="0">
              <a:defRPr/>
            </a:pPr>
            <a:endParaRPr lang="en-US" sz="3600" i="1" dirty="0"/>
          </a:p>
          <a:p>
            <a:pPr algn="ctr" rtl="0">
              <a:defRPr/>
            </a:pPr>
            <a:endParaRPr lang="en-US" sz="3600" i="1" dirty="0"/>
          </a:p>
          <a:p>
            <a:pPr algn="ctr" rtl="0">
              <a:defRPr/>
            </a:pPr>
            <a:endParaRPr lang="en-US" sz="3600" i="1" dirty="0"/>
          </a:p>
        </p:txBody>
      </p:sp>
      <p:sp>
        <p:nvSpPr>
          <p:cNvPr id="5" name="Rectangle 4"/>
          <p:cNvSpPr/>
          <p:nvPr/>
        </p:nvSpPr>
        <p:spPr>
          <a:xfrm>
            <a:off x="2247485" y="2967335"/>
            <a:ext cx="4649030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rtl="0">
              <a:defRPr/>
            </a:pPr>
            <a:r>
              <a:rPr lang="en-US" sz="54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Accept</a:t>
            </a:r>
            <a:r>
              <a:rPr lang="en-US" sz="54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54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love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US" dirty="0"/>
              <a:t>GROUP TASK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err="1"/>
              <a:t>Please</a:t>
            </a:r>
            <a:r>
              <a:rPr lang="en-US" dirty="0"/>
              <a:t> </a:t>
            </a:r>
            <a:r>
              <a:rPr lang="en-US" dirty="0" err="1"/>
              <a:t>be read</a:t>
            </a:r>
            <a:r>
              <a:rPr lang="en-US" dirty="0"/>
              <a:t> </a:t>
            </a:r>
            <a:r>
              <a:rPr lang="en-US" dirty="0" err="1"/>
              <a:t>his job</a:t>
            </a:r>
            <a:r>
              <a:rPr lang="en-US" dirty="0"/>
              <a:t>in files</a:t>
            </a:r>
            <a:r>
              <a:rPr lang="en-US"/>
              <a:t>task</a:t>
            </a:r>
          </a:p>
        </p:txBody>
      </p:sp>
    </p:spTree>
    <p:extLst>
      <p:ext uri="{BB962C8B-B14F-4D97-AF65-F5344CB8AC3E}">
        <p14:creationId xmlns:p14="http://schemas.microsoft.com/office/powerpoint/2010/main" xmlns="" val="1511360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008000"/>
          </a:solidFill>
        </p:spPr>
        <p:txBody>
          <a:bodyPr/>
          <a:lstStyle/>
          <a:p>
            <a:pPr algn="l" rtl="0" eaLnBrk="1" hangingPunct="1">
              <a:defRPr/>
            </a:pPr>
            <a:r>
              <a:rPr lang="en-US" sz="3400"/>
              <a:t>REQUIREMENTS FOR THE ESTABLISHMENT OF THE GROUP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>
          <a:solidFill>
            <a:srgbClr val="003300"/>
          </a:solidFill>
        </p:spPr>
        <p:txBody>
          <a:bodyPr/>
          <a:lstStyle/>
          <a:p>
            <a:pPr algn="l" rtl="0" eaLnBrk="1" hangingPunct="1">
              <a:lnSpc>
                <a:spcPct val="90000"/>
              </a:lnSpc>
              <a:defRPr/>
            </a:pPr>
            <a:r>
              <a:rPr lang="sv-SE" sz="2800" dirty="0"/>
              <a:t>Each member is motivated to join because he is aware that he is part of the group concerned</a:t>
            </a:r>
          </a:p>
          <a:p>
            <a:pPr algn="l" rtl="0" eaLnBrk="1" hangingPunct="1">
              <a:lnSpc>
                <a:spcPct val="90000"/>
              </a:lnSpc>
              <a:defRPr/>
            </a:pPr>
            <a:r>
              <a:rPr lang="sv-SE" sz="2800" dirty="0"/>
              <a:t>There is a reciprocal relationship (interaction) between one member and another member.</a:t>
            </a:r>
          </a:p>
          <a:p>
            <a:pPr algn="l" rtl="0" eaLnBrk="1" hangingPunct="1">
              <a:lnSpc>
                <a:spcPct val="90000"/>
              </a:lnSpc>
              <a:defRPr/>
            </a:pPr>
            <a:r>
              <a:rPr lang="sv-SE" sz="2800" dirty="0"/>
              <a:t>There are factors that are shared as a binder, such as; tasks, superiors, fate, hobbies and so on so that the relationship between them becomes tight</a:t>
            </a:r>
          </a:p>
          <a:p>
            <a:pPr algn="l" rtl="0" eaLnBrk="1" hangingPunct="1">
              <a:lnSpc>
                <a:spcPct val="90000"/>
              </a:lnSpc>
              <a:defRPr/>
            </a:pPr>
            <a:r>
              <a:rPr lang="sv-SE" sz="2800" dirty="0"/>
              <a:t>Structured and process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10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10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6587"/>
          </a:xfrm>
          <a:solidFill>
            <a:srgbClr val="808000"/>
          </a:solidFill>
        </p:spPr>
        <p:txBody>
          <a:bodyPr/>
          <a:lstStyle/>
          <a:p>
            <a:pPr algn="l" rtl="0" eaLnBrk="1" hangingPunct="1">
              <a:defRPr/>
            </a:pPr>
            <a:r>
              <a:rPr lang="en-US" sz="3200" dirty="0"/>
              <a:t>MOTIVATION TO JOIN A GROUP?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990600"/>
            <a:ext cx="8305800" cy="5638800"/>
          </a:xfrm>
          <a:solidFill>
            <a:schemeClr val="accent2">
              <a:lumMod val="95000"/>
              <a:lumOff val="5000"/>
            </a:schemeClr>
          </a:solidFill>
        </p:spPr>
        <p:txBody>
          <a:bodyPr/>
          <a:lstStyle/>
          <a:p>
            <a:pPr algn="l" rtl="0" eaLnBrk="1" hangingPunct="1">
              <a:lnSpc>
                <a:spcPct val="80000"/>
              </a:lnSpc>
              <a:defRPr/>
            </a:pPr>
            <a:r>
              <a:rPr lang="en-US" sz="2400" dirty="0" err="1"/>
              <a:t>Theory</a:t>
            </a:r>
            <a:r>
              <a:rPr lang="en-US" sz="2400" dirty="0"/>
              <a:t> </a:t>
            </a:r>
            <a:r>
              <a:rPr lang="en-US" sz="2400" dirty="0" err="1"/>
              <a:t>Proximity</a:t>
            </a:r>
            <a:r>
              <a:rPr lang="en-US" sz="2400" dirty="0"/>
              <a:t>.</a:t>
            </a:r>
            <a:r>
              <a:rPr lang="en-US" sz="2400" dirty="0" err="1"/>
              <a:t>Individual</a:t>
            </a:r>
            <a:r>
              <a:rPr lang="en-US" sz="2400" dirty="0"/>
              <a:t> </a:t>
            </a:r>
            <a:r>
              <a:rPr lang="en-US" sz="2400" dirty="0" err="1"/>
              <a:t>affiliated</a:t>
            </a:r>
            <a:r>
              <a:rPr lang="en-US" sz="2400" dirty="0"/>
              <a:t> </a:t>
            </a:r>
            <a:r>
              <a:rPr lang="en-US" sz="2400" dirty="0" err="1"/>
              <a:t>One</a:t>
            </a:r>
            <a:r>
              <a:rPr lang="en-US" sz="2400" dirty="0"/>
              <a:t> </a:t>
            </a:r>
            <a:r>
              <a:rPr lang="en-US" sz="2400" dirty="0" err="1"/>
              <a:t>The same</a:t>
            </a:r>
            <a:r>
              <a:rPr lang="en-US" sz="2400" dirty="0"/>
              <a:t>other</a:t>
            </a:r>
            <a:r>
              <a:rPr lang="en-US" sz="2400" dirty="0" err="1"/>
              <a:t>Because</a:t>
            </a:r>
            <a:r>
              <a:rPr lang="en-US" sz="2400" dirty="0"/>
              <a:t> </a:t>
            </a:r>
            <a:r>
              <a:rPr lang="en-US" sz="2400" dirty="0" err="1"/>
              <a:t>proximity</a:t>
            </a:r>
            <a:r>
              <a:rPr lang="en-US" sz="2400" dirty="0"/>
              <a:t> </a:t>
            </a:r>
            <a:r>
              <a:rPr lang="en-US" sz="2400" dirty="0" err="1"/>
              <a:t>distance</a:t>
            </a:r>
            <a:r>
              <a:rPr lang="en-US" sz="2400" dirty="0"/>
              <a:t> </a:t>
            </a:r>
            <a:r>
              <a:rPr lang="en-US" sz="2400" dirty="0" err="1"/>
              <a:t>geographic</a:t>
            </a:r>
            <a:r>
              <a:rPr lang="en-US" sz="2400" dirty="0"/>
              <a:t>.</a:t>
            </a:r>
          </a:p>
          <a:p>
            <a:pPr algn="l" rtl="0" eaLnBrk="1" hangingPunct="1">
              <a:lnSpc>
                <a:spcPct val="80000"/>
              </a:lnSpc>
              <a:defRPr/>
            </a:pPr>
            <a:r>
              <a:rPr lang="en-US" sz="2400" dirty="0" err="1"/>
              <a:t>Theory</a:t>
            </a:r>
            <a:r>
              <a:rPr lang="en-US" sz="2400" dirty="0"/>
              <a:t> </a:t>
            </a:r>
            <a:r>
              <a:rPr lang="en-US" sz="2400" dirty="0" err="1"/>
              <a:t>formation</a:t>
            </a:r>
            <a:r>
              <a:rPr lang="en-US" sz="2400" dirty="0"/>
              <a:t> </a:t>
            </a:r>
            <a:r>
              <a:rPr lang="en-US" sz="2400" dirty="0" err="1"/>
              <a:t>group</a:t>
            </a:r>
            <a:r>
              <a:rPr lang="en-US" sz="2400" dirty="0"/>
              <a:t>.</a:t>
            </a:r>
            <a:r>
              <a:rPr lang="en-US" sz="2400" dirty="0" err="1"/>
              <a:t>Theory</a:t>
            </a:r>
            <a:r>
              <a:rPr lang="en-US" sz="2400" dirty="0"/>
              <a:t> </a:t>
            </a:r>
            <a:r>
              <a:rPr lang="en-US" sz="2400" dirty="0" err="1"/>
              <a:t>This</a:t>
            </a:r>
            <a:r>
              <a:rPr lang="en-US" sz="2400" dirty="0"/>
              <a:t> </a:t>
            </a:r>
            <a:r>
              <a:rPr lang="en-US" sz="2400" dirty="0" err="1"/>
              <a:t>consists</a:t>
            </a:r>
            <a:r>
              <a:rPr lang="en-US" sz="2400" dirty="0"/>
              <a:t> </a:t>
            </a:r>
            <a:r>
              <a:rPr lang="en-US" sz="2400" dirty="0" err="1"/>
              <a:t>from</a:t>
            </a:r>
            <a:r>
              <a:rPr lang="en-US" sz="2400" dirty="0"/>
              <a:t> </a:t>
            </a:r>
            <a:r>
              <a:rPr lang="en-US" sz="2400" dirty="0" err="1"/>
              <a:t>three</a:t>
            </a:r>
            <a:r>
              <a:rPr lang="en-US" sz="2400" dirty="0"/>
              <a:t> </a:t>
            </a:r>
            <a:r>
              <a:rPr lang="en-US" sz="2400" dirty="0" err="1"/>
              <a:t>element</a:t>
            </a:r>
            <a:r>
              <a:rPr lang="en-US" sz="2400" dirty="0"/>
              <a:t> </a:t>
            </a:r>
            <a:r>
              <a:rPr lang="en-US" sz="2400" dirty="0" err="1"/>
              <a:t>that is</a:t>
            </a:r>
            <a:r>
              <a:rPr lang="en-US" sz="2400" dirty="0"/>
              <a:t>;</a:t>
            </a:r>
            <a:r>
              <a:rPr lang="en-US" sz="2400" dirty="0" err="1"/>
              <a:t>activity</a:t>
            </a:r>
            <a:r>
              <a:rPr lang="en-US" sz="2400" dirty="0"/>
              <a:t>,</a:t>
            </a:r>
            <a:r>
              <a:rPr lang="en-US" sz="2400" dirty="0" err="1"/>
              <a:t>interaction</a:t>
            </a:r>
            <a:r>
              <a:rPr lang="en-US" sz="2400" dirty="0"/>
              <a:t>,</a:t>
            </a:r>
            <a:r>
              <a:rPr lang="en-US" sz="2400" dirty="0" err="1"/>
              <a:t>And</a:t>
            </a:r>
            <a:r>
              <a:rPr lang="en-US" sz="2400" dirty="0"/>
              <a:t> </a:t>
            </a:r>
            <a:r>
              <a:rPr lang="en-US" sz="2400" dirty="0" err="1"/>
              <a:t>feeling</a:t>
            </a:r>
            <a:r>
              <a:rPr lang="en-US" sz="2400" dirty="0"/>
              <a:t>.</a:t>
            </a:r>
          </a:p>
          <a:p>
            <a:pPr lvl="1" algn="l" rtl="0" eaLnBrk="1" hangingPunct="1">
              <a:lnSpc>
                <a:spcPct val="80000"/>
              </a:lnSpc>
              <a:defRPr/>
            </a:pPr>
            <a:r>
              <a:rPr lang="en-US" sz="2000" dirty="0" err="1"/>
              <a:t>The more</a:t>
            </a:r>
            <a:r>
              <a:rPr lang="en-US" sz="2000" dirty="0"/>
              <a:t> </a:t>
            </a:r>
            <a:r>
              <a:rPr lang="en-US" sz="2000" dirty="0" err="1"/>
              <a:t>Lots</a:t>
            </a:r>
            <a:r>
              <a:rPr lang="en-US" sz="2000" dirty="0"/>
              <a:t> </a:t>
            </a:r>
            <a:r>
              <a:rPr lang="en-US" sz="2000" dirty="0" err="1"/>
              <a:t>activity</a:t>
            </a:r>
            <a:r>
              <a:rPr lang="en-US" sz="2000" dirty="0"/>
              <a:t> </a:t>
            </a:r>
            <a:r>
              <a:rPr lang="en-US" sz="2000" dirty="0" err="1"/>
              <a:t>together</a:t>
            </a:r>
            <a:r>
              <a:rPr lang="en-US" sz="2000" dirty="0"/>
              <a:t>,</a:t>
            </a:r>
            <a:r>
              <a:rPr lang="en-US" sz="2000" dirty="0" err="1"/>
              <a:t>the more</a:t>
            </a:r>
            <a:r>
              <a:rPr lang="en-US" sz="2000" dirty="0"/>
              <a:t> </a:t>
            </a:r>
            <a:r>
              <a:rPr lang="en-US" sz="2000" dirty="0" err="1"/>
              <a:t>tall</a:t>
            </a:r>
            <a:r>
              <a:rPr lang="en-US" sz="2000" dirty="0"/>
              <a:t> </a:t>
            </a:r>
            <a:r>
              <a:rPr lang="en-US" sz="2000" dirty="0" err="1"/>
              <a:t>interaction</a:t>
            </a:r>
            <a:r>
              <a:rPr lang="en-US" sz="2000" dirty="0"/>
              <a:t> </a:t>
            </a:r>
            <a:r>
              <a:rPr lang="en-US" sz="2000" dirty="0" err="1"/>
              <a:t>And</a:t>
            </a:r>
            <a:r>
              <a:rPr lang="en-US" sz="2000" dirty="0"/>
              <a:t> </a:t>
            </a:r>
            <a:r>
              <a:rPr lang="en-US" sz="2000" dirty="0" err="1"/>
              <a:t>the more</a:t>
            </a:r>
            <a:r>
              <a:rPr lang="en-US" sz="2000" dirty="0"/>
              <a:t> </a:t>
            </a:r>
            <a:r>
              <a:rPr lang="en-US" sz="2000" dirty="0" err="1"/>
              <a:t>strong</a:t>
            </a:r>
            <a:r>
              <a:rPr lang="en-US" sz="2000" dirty="0"/>
              <a:t> </a:t>
            </a:r>
            <a:r>
              <a:rPr lang="en-US" sz="2000" dirty="0" err="1"/>
              <a:t>feeling</a:t>
            </a:r>
            <a:r>
              <a:rPr lang="en-US" sz="2000" dirty="0"/>
              <a:t> </a:t>
            </a:r>
            <a:r>
              <a:rPr lang="en-US" sz="2000" dirty="0" err="1"/>
              <a:t>somebody</a:t>
            </a:r>
            <a:r>
              <a:rPr lang="en-US" sz="2000" dirty="0"/>
              <a:t>(</a:t>
            </a:r>
            <a:r>
              <a:rPr lang="en-US" sz="2000" dirty="0" err="1"/>
              <a:t>preferred</a:t>
            </a:r>
            <a:r>
              <a:rPr lang="en-US" sz="2000" dirty="0"/>
              <a:t> </a:t>
            </a:r>
            <a:r>
              <a:rPr lang="en-US" sz="2000" dirty="0" err="1"/>
              <a:t>or</a:t>
            </a:r>
            <a:r>
              <a:rPr lang="en-US" sz="2000" dirty="0"/>
              <a:t> </a:t>
            </a:r>
            <a:r>
              <a:rPr lang="en-US" sz="2000" dirty="0" err="1"/>
              <a:t>No</a:t>
            </a:r>
            <a:r>
              <a:rPr lang="en-US" sz="2000" dirty="0"/>
              <a:t> </a:t>
            </a:r>
            <a:r>
              <a:rPr lang="en-US" sz="2000" dirty="0" err="1"/>
              <a:t>preferred</a:t>
            </a:r>
            <a:r>
              <a:rPr lang="en-US" sz="2000" dirty="0"/>
              <a:t>)</a:t>
            </a:r>
          </a:p>
          <a:p>
            <a:pPr lvl="1" algn="l" rtl="0" eaLnBrk="1" hangingPunct="1">
              <a:lnSpc>
                <a:spcPct val="80000"/>
              </a:lnSpc>
              <a:defRPr/>
            </a:pPr>
            <a:r>
              <a:rPr lang="en-US" sz="2000" dirty="0" err="1"/>
              <a:t>The more</a:t>
            </a:r>
            <a:r>
              <a:rPr lang="en-US" sz="2000" dirty="0"/>
              <a:t> </a:t>
            </a:r>
            <a:r>
              <a:rPr lang="en-US" sz="2000" dirty="0" err="1"/>
              <a:t>tall</a:t>
            </a:r>
            <a:r>
              <a:rPr lang="en-US" sz="2000" dirty="0"/>
              <a:t> </a:t>
            </a:r>
            <a:r>
              <a:rPr lang="en-US" sz="2000" dirty="0" err="1"/>
              <a:t>interaction</a:t>
            </a:r>
            <a:r>
              <a:rPr lang="en-US" sz="2000" dirty="0"/>
              <a:t>,</a:t>
            </a:r>
            <a:r>
              <a:rPr lang="en-US" sz="2000" dirty="0" err="1"/>
              <a:t>the more</a:t>
            </a:r>
            <a:r>
              <a:rPr lang="en-US" sz="2000" dirty="0"/>
              <a:t> </a:t>
            </a:r>
            <a:r>
              <a:rPr lang="en-US" sz="2000" dirty="0" err="1"/>
              <a:t>Lots</a:t>
            </a:r>
            <a:r>
              <a:rPr lang="en-US" sz="2000" dirty="0"/>
              <a:t> </a:t>
            </a:r>
            <a:r>
              <a:rPr lang="en-US" sz="2000" dirty="0" err="1"/>
              <a:t>activity</a:t>
            </a:r>
            <a:r>
              <a:rPr lang="en-US" sz="2000" dirty="0"/>
              <a:t> </a:t>
            </a:r>
            <a:r>
              <a:rPr lang="en-US" sz="2000" dirty="0" err="1"/>
              <a:t>together</a:t>
            </a:r>
            <a:r>
              <a:rPr lang="en-US" sz="2000" dirty="0"/>
              <a:t>,</a:t>
            </a:r>
            <a:r>
              <a:rPr lang="en-US" sz="2000" dirty="0" err="1"/>
              <a:t>And</a:t>
            </a:r>
            <a:r>
              <a:rPr lang="en-US" sz="2000" dirty="0"/>
              <a:t> </a:t>
            </a:r>
            <a:r>
              <a:rPr lang="en-US" sz="2000" dirty="0" err="1"/>
              <a:t>the more</a:t>
            </a:r>
            <a:r>
              <a:rPr lang="en-US" sz="2000" dirty="0"/>
              <a:t> </a:t>
            </a:r>
            <a:r>
              <a:rPr lang="en-US" sz="2000" dirty="0" err="1"/>
              <a:t>strong</a:t>
            </a:r>
            <a:r>
              <a:rPr lang="en-US" sz="2000" dirty="0"/>
              <a:t> </a:t>
            </a:r>
            <a:r>
              <a:rPr lang="en-US" sz="2000" dirty="0" err="1"/>
              <a:t>her feelings</a:t>
            </a:r>
            <a:r>
              <a:rPr lang="en-US" sz="2000" dirty="0"/>
              <a:t>,</a:t>
            </a:r>
          </a:p>
          <a:p>
            <a:pPr lvl="1" algn="l" rtl="0" eaLnBrk="1" hangingPunct="1">
              <a:lnSpc>
                <a:spcPct val="80000"/>
              </a:lnSpc>
              <a:defRPr/>
            </a:pPr>
            <a:r>
              <a:rPr lang="en-US" sz="2000" dirty="0" err="1"/>
              <a:t>The more</a:t>
            </a:r>
            <a:r>
              <a:rPr lang="en-US" sz="2000" dirty="0"/>
              <a:t> </a:t>
            </a:r>
            <a:r>
              <a:rPr lang="en-US" sz="2000" dirty="0" err="1"/>
              <a:t>strong</a:t>
            </a:r>
            <a:r>
              <a:rPr lang="en-US" sz="2000" dirty="0"/>
              <a:t> </a:t>
            </a:r>
            <a:r>
              <a:rPr lang="en-US" sz="2000" dirty="0" err="1"/>
              <a:t>feeling</a:t>
            </a:r>
            <a:r>
              <a:rPr lang="en-US" sz="2000" dirty="0"/>
              <a:t> </a:t>
            </a:r>
            <a:r>
              <a:rPr lang="en-US" sz="2000" dirty="0" err="1"/>
              <a:t>somebody</a:t>
            </a:r>
            <a:r>
              <a:rPr lang="en-US" sz="2000" dirty="0"/>
              <a:t> </a:t>
            </a:r>
            <a:r>
              <a:rPr lang="en-US" sz="2000" dirty="0" err="1"/>
              <a:t>thd</a:t>
            </a:r>
            <a:r>
              <a:rPr lang="en-US" sz="2000" dirty="0"/>
              <a:t> </a:t>
            </a:r>
            <a:r>
              <a:rPr lang="en-US" sz="2000" dirty="0" err="1"/>
              <a:t>person</a:t>
            </a:r>
            <a:r>
              <a:rPr lang="en-US" sz="2000" dirty="0"/>
              <a:t>other,</a:t>
            </a:r>
            <a:r>
              <a:rPr lang="en-US" sz="2000" dirty="0" err="1"/>
              <a:t>the more</a:t>
            </a:r>
            <a:r>
              <a:rPr lang="en-US" sz="2000" dirty="0"/>
              <a:t> </a:t>
            </a:r>
            <a:r>
              <a:rPr lang="en-US" sz="2000" dirty="0" err="1"/>
              <a:t>Lots</a:t>
            </a:r>
            <a:r>
              <a:rPr lang="en-US" sz="2000" dirty="0"/>
              <a:t> </a:t>
            </a:r>
            <a:r>
              <a:rPr lang="en-US" sz="2000" dirty="0" err="1"/>
              <a:t>activity</a:t>
            </a:r>
            <a:r>
              <a:rPr lang="en-US" sz="2000" dirty="0"/>
              <a:t> </a:t>
            </a:r>
            <a:r>
              <a:rPr lang="en-US" sz="2000" dirty="0" err="1"/>
              <a:t>And</a:t>
            </a:r>
            <a:r>
              <a:rPr lang="en-US" sz="2000" dirty="0"/>
              <a:t> </a:t>
            </a:r>
            <a:r>
              <a:rPr lang="en-US" sz="2000" dirty="0" err="1"/>
              <a:t>interaction</a:t>
            </a:r>
            <a:r>
              <a:rPr lang="en-US" sz="2000" dirty="0"/>
              <a:t> </a:t>
            </a:r>
            <a:r>
              <a:rPr lang="en-US" sz="2000" dirty="0" err="1"/>
              <a:t>together</a:t>
            </a:r>
            <a:r>
              <a:rPr lang="en-US" sz="2000" dirty="0"/>
              <a:t>.</a:t>
            </a:r>
          </a:p>
          <a:p>
            <a:pPr algn="l" rtl="0" eaLnBrk="1" hangingPunct="1">
              <a:lnSpc>
                <a:spcPct val="80000"/>
              </a:lnSpc>
              <a:defRPr/>
            </a:pPr>
            <a:r>
              <a:rPr lang="en-US" sz="2400" dirty="0" err="1"/>
              <a:t>Theory</a:t>
            </a:r>
            <a:r>
              <a:rPr lang="en-US" sz="2400" dirty="0"/>
              <a:t> </a:t>
            </a:r>
            <a:r>
              <a:rPr lang="en-US" sz="2400" dirty="0" err="1"/>
              <a:t>balance</a:t>
            </a:r>
            <a:r>
              <a:rPr lang="en-US" sz="2400" dirty="0"/>
              <a:t>.</a:t>
            </a:r>
            <a:r>
              <a:rPr lang="en-US" sz="2400" dirty="0" err="1"/>
              <a:t>Person</a:t>
            </a:r>
            <a:r>
              <a:rPr lang="en-US" sz="2400" dirty="0"/>
              <a:t> </a:t>
            </a:r>
            <a:r>
              <a:rPr lang="en-US" sz="2400" dirty="0" err="1"/>
              <a:t>each other</a:t>
            </a:r>
            <a:r>
              <a:rPr lang="en-US" sz="2400" dirty="0"/>
              <a:t> </a:t>
            </a:r>
            <a:r>
              <a:rPr lang="en-US" sz="2400" dirty="0" err="1"/>
              <a:t>interested</a:t>
            </a:r>
            <a:r>
              <a:rPr lang="en-US" sz="2400" dirty="0"/>
              <a:t> </a:t>
            </a:r>
            <a:r>
              <a:rPr lang="en-US" sz="2400" dirty="0" err="1"/>
              <a:t>Because</a:t>
            </a:r>
            <a:r>
              <a:rPr lang="en-US" sz="2400" dirty="0"/>
              <a:t> </a:t>
            </a:r>
            <a:r>
              <a:rPr lang="en-US" sz="2400" dirty="0" err="1"/>
              <a:t>they</a:t>
            </a:r>
            <a:r>
              <a:rPr lang="en-US" sz="2400" dirty="0"/>
              <a:t> </a:t>
            </a:r>
            <a:r>
              <a:rPr lang="en-US" sz="2400" dirty="0" err="1"/>
              <a:t>own</a:t>
            </a:r>
            <a:r>
              <a:rPr lang="en-US" sz="2400" dirty="0"/>
              <a:t> </a:t>
            </a:r>
            <a:r>
              <a:rPr lang="en-US" sz="2400" dirty="0" err="1"/>
              <a:t>attitude</a:t>
            </a:r>
            <a:r>
              <a:rPr lang="en-US" sz="2400" dirty="0"/>
              <a:t> </a:t>
            </a:r>
            <a:r>
              <a:rPr lang="en-US" sz="2400" dirty="0" err="1"/>
              <a:t>which</a:t>
            </a:r>
            <a:r>
              <a:rPr lang="en-US" sz="2400" dirty="0"/>
              <a:t> </a:t>
            </a:r>
            <a:r>
              <a:rPr lang="en-US" sz="2400" dirty="0" err="1"/>
              <a:t>The same</a:t>
            </a:r>
            <a:r>
              <a:rPr lang="en-US" sz="2400" dirty="0"/>
              <a:t> </a:t>
            </a:r>
            <a:r>
              <a:rPr lang="en-US" sz="2400" dirty="0" err="1"/>
              <a:t>thd</a:t>
            </a:r>
            <a:r>
              <a:rPr lang="en-US" sz="2400" dirty="0"/>
              <a:t> </a:t>
            </a:r>
            <a:r>
              <a:rPr lang="en-US" sz="2400" dirty="0" err="1"/>
              <a:t>object</a:t>
            </a:r>
            <a:r>
              <a:rPr lang="en-US" sz="2400" dirty="0"/>
              <a:t> </a:t>
            </a:r>
            <a:r>
              <a:rPr lang="en-US" sz="2400" dirty="0" err="1"/>
              <a:t>relevant</a:t>
            </a:r>
            <a:r>
              <a:rPr lang="en-US" sz="2400" dirty="0"/>
              <a:t> </a:t>
            </a:r>
            <a:r>
              <a:rPr lang="en-US" sz="2400" dirty="0" err="1"/>
              <a:t>And</a:t>
            </a:r>
            <a:r>
              <a:rPr lang="en-US" sz="2400" dirty="0"/>
              <a:t> </a:t>
            </a:r>
            <a:r>
              <a:rPr lang="en-US" sz="2400" dirty="0" err="1"/>
              <a:t>objective</a:t>
            </a:r>
            <a:r>
              <a:rPr lang="en-US" sz="2400" dirty="0"/>
              <a:t>.</a:t>
            </a:r>
          </a:p>
          <a:p>
            <a:pPr lvl="1" algn="l" rtl="0" eaLnBrk="1" hangingPunct="1">
              <a:lnSpc>
                <a:spcPct val="80000"/>
              </a:lnSpc>
              <a:defRPr/>
            </a:pPr>
            <a:r>
              <a:rPr lang="en-US" sz="2000" dirty="0" err="1"/>
              <a:t>Individual</a:t>
            </a:r>
            <a:r>
              <a:rPr lang="en-US" sz="2000" dirty="0"/>
              <a:t>X</a:t>
            </a:r>
            <a:r>
              <a:rPr lang="en-US" sz="2000" dirty="0" err="1"/>
              <a:t>will</a:t>
            </a:r>
            <a:r>
              <a:rPr lang="en-US" sz="2000" dirty="0"/>
              <a:t>group 0kndg</a:t>
            </a:r>
            <a:r>
              <a:rPr lang="en-US" sz="2000" dirty="0" err="1"/>
              <a:t>individual</a:t>
            </a:r>
            <a:r>
              <a:rPr lang="en-US" sz="2000" dirty="0"/>
              <a:t>Y</a:t>
            </a:r>
            <a:r>
              <a:rPr lang="en-US" sz="2000" dirty="0" err="1"/>
              <a:t>Because</a:t>
            </a:r>
            <a:r>
              <a:rPr lang="en-US" sz="2000" dirty="0"/>
              <a:t> </a:t>
            </a:r>
            <a:r>
              <a:rPr lang="en-US" sz="2000" dirty="0" err="1"/>
              <a:t>equality</a:t>
            </a:r>
            <a:r>
              <a:rPr lang="en-US" sz="2000" dirty="0"/>
              <a:t> </a:t>
            </a:r>
            <a:r>
              <a:rPr lang="en-US" sz="2000" dirty="0" err="1"/>
              <a:t>attitude</a:t>
            </a:r>
            <a:r>
              <a:rPr lang="en-US" sz="2000" dirty="0"/>
              <a:t> </a:t>
            </a:r>
            <a:r>
              <a:rPr lang="en-US" sz="2000" dirty="0" err="1"/>
              <a:t>And</a:t>
            </a:r>
            <a:r>
              <a:rPr lang="en-US" sz="2000" dirty="0"/>
              <a:t> </a:t>
            </a:r>
            <a:r>
              <a:rPr lang="en-US" sz="2000" dirty="0" err="1"/>
              <a:t>mark</a:t>
            </a:r>
            <a:r>
              <a:rPr lang="en-US" sz="2000" dirty="0"/>
              <a:t>(religion,</a:t>
            </a:r>
            <a:r>
              <a:rPr lang="en-US" sz="2000" dirty="0" err="1"/>
              <a:t>politics</a:t>
            </a:r>
            <a:r>
              <a:rPr lang="en-US" sz="2000" dirty="0"/>
              <a:t>,</a:t>
            </a:r>
            <a:r>
              <a:rPr lang="en-US" sz="2000" dirty="0" err="1"/>
              <a:t>style</a:t>
            </a:r>
            <a:r>
              <a:rPr lang="en-US" sz="2000" dirty="0"/>
              <a:t> </a:t>
            </a:r>
            <a:r>
              <a:rPr lang="en-US" sz="2000" dirty="0" err="1"/>
              <a:t>life</a:t>
            </a:r>
            <a:r>
              <a:rPr lang="en-US" sz="2000" dirty="0"/>
              <a:t>,</a:t>
            </a:r>
            <a:r>
              <a:rPr lang="en-US" sz="2000" dirty="0" err="1"/>
              <a:t>work</a:t>
            </a:r>
            <a:r>
              <a:rPr lang="en-US" sz="2000" dirty="0"/>
              <a:t> </a:t>
            </a:r>
            <a:r>
              <a:rPr lang="en-US" sz="2000" dirty="0" err="1"/>
              <a:t>etc</a:t>
            </a:r>
            <a:r>
              <a:rPr lang="en-US" sz="2000" dirty="0"/>
              <a:t>)</a:t>
            </a:r>
          </a:p>
          <a:p>
            <a:pPr lvl="1" algn="l" rtl="0" eaLnBrk="1" hangingPunct="1">
              <a:lnSpc>
                <a:spcPct val="80000"/>
              </a:lnSpc>
              <a:defRPr/>
            </a:pPr>
            <a:r>
              <a:rPr lang="en-US" sz="2000" dirty="0" err="1"/>
              <a:t>When</a:t>
            </a:r>
            <a:r>
              <a:rPr lang="en-US" sz="2000" dirty="0"/>
              <a:t> </a:t>
            </a:r>
            <a:r>
              <a:rPr lang="en-US" sz="2000" dirty="0" err="1"/>
              <a:t>connection</a:t>
            </a:r>
            <a:r>
              <a:rPr lang="en-US" sz="2000" dirty="0"/>
              <a:t> </a:t>
            </a:r>
            <a:r>
              <a:rPr lang="en-US" sz="2000" dirty="0" err="1"/>
              <a:t>formed</a:t>
            </a:r>
            <a:r>
              <a:rPr lang="en-US" sz="2000" dirty="0"/>
              <a:t> </a:t>
            </a:r>
            <a:r>
              <a:rPr lang="en-US" sz="2000" dirty="0" err="1"/>
              <a:t>they</a:t>
            </a:r>
            <a:r>
              <a:rPr lang="en-US" sz="2000" dirty="0"/>
              <a:t> </a:t>
            </a:r>
            <a:r>
              <a:rPr lang="en-US" sz="2000" dirty="0" err="1"/>
              <a:t>fight</a:t>
            </a:r>
            <a:r>
              <a:rPr lang="en-US" sz="2000" dirty="0"/>
              <a:t> </a:t>
            </a:r>
            <a:r>
              <a:rPr lang="en-US" sz="2000" dirty="0" err="1"/>
              <a:t>maintain</a:t>
            </a:r>
            <a:r>
              <a:rPr lang="en-US" sz="2000" dirty="0"/>
              <a:t> </a:t>
            </a:r>
            <a:r>
              <a:rPr lang="en-US" sz="2000" dirty="0" err="1"/>
              <a:t>balance</a:t>
            </a:r>
            <a:r>
              <a:rPr lang="en-US" sz="2000" dirty="0"/>
              <a:t> </a:t>
            </a:r>
            <a:r>
              <a:rPr lang="en-US" sz="2000" dirty="0" err="1"/>
              <a:t>between</a:t>
            </a:r>
            <a:r>
              <a:rPr lang="en-US" sz="2000" dirty="0"/>
              <a:t> </a:t>
            </a:r>
            <a:r>
              <a:rPr lang="en-US" sz="2000" dirty="0" err="1"/>
              <a:t>attractions</a:t>
            </a:r>
            <a:r>
              <a:rPr lang="en-US" sz="2000" dirty="0"/>
              <a:t> </a:t>
            </a:r>
            <a:r>
              <a:rPr lang="en-US" sz="2000" dirty="0" err="1"/>
              <a:t>And</a:t>
            </a:r>
            <a:r>
              <a:rPr lang="en-US" sz="2000" dirty="0"/>
              <a:t> </a:t>
            </a:r>
            <a:r>
              <a:rPr lang="en-US" sz="2000" dirty="0" err="1"/>
              <a:t>similarity</a:t>
            </a:r>
            <a:r>
              <a:rPr lang="en-US" sz="2000" dirty="0"/>
              <a:t> </a:t>
            </a:r>
            <a:r>
              <a:rPr lang="en-US" sz="2000" dirty="0" err="1"/>
              <a:t>attitude</a:t>
            </a:r>
            <a:r>
              <a:rPr lang="en-US" sz="2000" dirty="0"/>
              <a:t>.</a:t>
            </a:r>
          </a:p>
          <a:p>
            <a:pPr lvl="1" algn="l" rtl="0" eaLnBrk="1" hangingPunct="1">
              <a:lnSpc>
                <a:spcPct val="80000"/>
              </a:lnSpc>
              <a:defRPr/>
            </a:pPr>
            <a:r>
              <a:rPr lang="en-US" sz="2000" dirty="0" err="1"/>
              <a:t>If</a:t>
            </a:r>
            <a:r>
              <a:rPr lang="en-US" sz="2000" dirty="0"/>
              <a:t> </a:t>
            </a:r>
            <a:r>
              <a:rPr lang="en-US" sz="2000" dirty="0" err="1"/>
              <a:t>happen</a:t>
            </a:r>
            <a:r>
              <a:rPr lang="en-US" sz="2000" dirty="0"/>
              <a:t> </a:t>
            </a:r>
            <a:r>
              <a:rPr lang="en-US" sz="2000" dirty="0" err="1"/>
              <a:t>imbalance</a:t>
            </a:r>
            <a:r>
              <a:rPr lang="en-US" sz="2000" dirty="0"/>
              <a:t>,</a:t>
            </a:r>
            <a:r>
              <a:rPr lang="en-US" sz="2000" dirty="0" err="1"/>
              <a:t>done</a:t>
            </a:r>
            <a:r>
              <a:rPr lang="en-US" sz="2000" dirty="0"/>
              <a:t> </a:t>
            </a:r>
            <a:r>
              <a:rPr lang="en-US" sz="2000" dirty="0" err="1"/>
              <a:t>business</a:t>
            </a:r>
            <a:r>
              <a:rPr lang="en-US" sz="2000" dirty="0"/>
              <a:t> </a:t>
            </a:r>
            <a:r>
              <a:rPr lang="en-US" sz="2000" dirty="0" err="1"/>
              <a:t>For</a:t>
            </a:r>
            <a:r>
              <a:rPr lang="en-US" sz="2000" dirty="0"/>
              <a:t> </a:t>
            </a:r>
            <a:r>
              <a:rPr lang="en-US" sz="2000" dirty="0" err="1"/>
              <a:t>fix it</a:t>
            </a:r>
            <a:r>
              <a:rPr lang="en-US" sz="2000" dirty="0"/>
              <a:t>.</a:t>
            </a:r>
            <a:r>
              <a:rPr lang="en-US" sz="2000" dirty="0" err="1"/>
              <a:t>If</a:t>
            </a:r>
            <a:r>
              <a:rPr lang="en-US" sz="2000" dirty="0"/>
              <a:t> </a:t>
            </a:r>
            <a:r>
              <a:rPr lang="en-US" sz="2000" dirty="0" err="1"/>
              <a:t>No</a:t>
            </a:r>
            <a:r>
              <a:rPr lang="en-US" sz="2000" dirty="0"/>
              <a:t> </a:t>
            </a:r>
            <a:r>
              <a:rPr lang="en-US" sz="2000" dirty="0" err="1"/>
              <a:t>can</a:t>
            </a:r>
            <a:r>
              <a:rPr lang="en-US" sz="2000" dirty="0"/>
              <a:t> </a:t>
            </a:r>
            <a:r>
              <a:rPr lang="en-US" sz="2000" dirty="0" err="1"/>
              <a:t>repaired</a:t>
            </a:r>
            <a:r>
              <a:rPr lang="en-US" sz="2000" dirty="0"/>
              <a:t>,</a:t>
            </a:r>
            <a:r>
              <a:rPr lang="en-US" sz="2000" dirty="0" err="1"/>
              <a:t>connection</a:t>
            </a:r>
            <a:r>
              <a:rPr lang="en-US" sz="2000" dirty="0"/>
              <a:t> </a:t>
            </a:r>
            <a:r>
              <a:rPr lang="en-US" sz="2000" dirty="0" err="1"/>
              <a:t>will</a:t>
            </a:r>
            <a:r>
              <a:rPr lang="en-US" sz="2000" dirty="0"/>
              <a:t> </a:t>
            </a:r>
            <a:r>
              <a:rPr lang="en-US" sz="2000" dirty="0" err="1"/>
              <a:t>end</a:t>
            </a:r>
            <a:r>
              <a:rPr lang="en-US" sz="2000" dirty="0"/>
              <a:t>.</a:t>
            </a:r>
          </a:p>
          <a:p>
            <a:pPr lvl="1" algn="l" rtl="0" eaLnBrk="1" hangingPunct="1">
              <a:lnSpc>
                <a:spcPct val="80000"/>
              </a:lnSpc>
              <a:defRPr/>
            </a:pPr>
            <a:r>
              <a:rPr lang="en-US" sz="2000" dirty="0" err="1"/>
              <a:t>Proximity</a:t>
            </a:r>
            <a:r>
              <a:rPr lang="en-US" sz="2000" dirty="0"/>
              <a:t> </a:t>
            </a:r>
            <a:r>
              <a:rPr lang="en-US" sz="2000" dirty="0" err="1"/>
              <a:t>And</a:t>
            </a:r>
            <a:r>
              <a:rPr lang="en-US" sz="2000" dirty="0"/>
              <a:t> </a:t>
            </a:r>
            <a:r>
              <a:rPr lang="en-US" sz="2000" dirty="0" err="1"/>
              <a:t>interaction</a:t>
            </a:r>
            <a:r>
              <a:rPr lang="en-US" sz="2000" dirty="0"/>
              <a:t> </a:t>
            </a:r>
            <a:r>
              <a:rPr lang="en-US" sz="2000" dirty="0" err="1"/>
              <a:t>follow</a:t>
            </a:r>
            <a:r>
              <a:rPr lang="en-US" sz="2000" dirty="0"/>
              <a:t> </a:t>
            </a:r>
            <a:r>
              <a:rPr lang="en-US" sz="2000" dirty="0" err="1"/>
              <a:t>role</a:t>
            </a:r>
            <a:r>
              <a:rPr lang="en-US" sz="2000" dirty="0"/>
              <a:t> </a:t>
            </a:r>
            <a:r>
              <a:rPr lang="en-US" sz="2000" dirty="0" err="1"/>
              <a:t>in</a:t>
            </a:r>
            <a:r>
              <a:rPr lang="en-US" sz="2000" dirty="0"/>
              <a:t> </a:t>
            </a:r>
            <a:r>
              <a:rPr lang="en-US" sz="2000" dirty="0" err="1"/>
              <a:t>theory</a:t>
            </a:r>
            <a:r>
              <a:rPr lang="en-US" sz="2000" dirty="0"/>
              <a:t> </a:t>
            </a:r>
            <a:r>
              <a:rPr lang="en-US" sz="2000" dirty="0" err="1"/>
              <a:t>balance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rtl="0" eaLnBrk="1" hangingPunct="1">
              <a:defRPr/>
            </a:pPr>
            <a:r>
              <a:rPr lang="en-US" sz="2900"/>
              <a:t>GROUP IN ORGANIZATION</a:t>
            </a: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1600200" y="1600200"/>
            <a:ext cx="17526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rtl="0" eaLnBrk="1" hangingPunct="1"/>
            <a:r>
              <a:rPr lang="en-US">
                <a:latin typeface="Arial" charset="0"/>
              </a:rPr>
              <a:t>GROUP</a:t>
            </a:r>
          </a:p>
          <a:p>
            <a:pPr algn="ctr" rtl="0" eaLnBrk="1" hangingPunct="1"/>
            <a:r>
              <a:rPr lang="en-US">
                <a:latin typeface="Arial" charset="0"/>
              </a:rPr>
              <a:t>FORMAL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5943600" y="1600200"/>
            <a:ext cx="1752600" cy="685800"/>
          </a:xfrm>
          <a:prstGeom prst="rect">
            <a:avLst/>
          </a:prstGeom>
          <a:solidFill>
            <a:srgbClr val="00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rtl="0" eaLnBrk="1" hangingPunct="1"/>
            <a:r>
              <a:rPr lang="en-US">
                <a:latin typeface="Arial" charset="0"/>
              </a:rPr>
              <a:t>GROUP</a:t>
            </a:r>
          </a:p>
          <a:p>
            <a:pPr algn="ctr" rtl="0" eaLnBrk="1" hangingPunct="1"/>
            <a:r>
              <a:rPr lang="en-US">
                <a:latin typeface="Arial" charset="0"/>
              </a:rPr>
              <a:t>INFORMAL</a:t>
            </a: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228600" y="2819400"/>
            <a:ext cx="17526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rtl="0" eaLnBrk="1" hangingPunct="1"/>
            <a:r>
              <a:rPr lang="en-US">
                <a:latin typeface="Arial" charset="0"/>
              </a:rPr>
              <a:t>Group</a:t>
            </a:r>
          </a:p>
          <a:p>
            <a:pPr algn="ctr" rtl="0" eaLnBrk="1" hangingPunct="1"/>
            <a:r>
              <a:rPr lang="en-US">
                <a:latin typeface="Arial" charset="0"/>
              </a:rPr>
              <a:t>Command</a:t>
            </a: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2743200" y="2819400"/>
            <a:ext cx="17526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rtl="0" eaLnBrk="1" hangingPunct="1"/>
            <a:r>
              <a:rPr lang="en-US">
                <a:latin typeface="Arial" charset="0"/>
              </a:rPr>
              <a:t>Group</a:t>
            </a:r>
          </a:p>
          <a:p>
            <a:pPr algn="ctr" rtl="0" eaLnBrk="1" hangingPunct="1"/>
            <a:r>
              <a:rPr lang="en-US">
                <a:latin typeface="Arial" charset="0"/>
              </a:rPr>
              <a:t>Task</a:t>
            </a: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4800600" y="2819400"/>
            <a:ext cx="1752600" cy="685800"/>
          </a:xfrm>
          <a:prstGeom prst="rect">
            <a:avLst/>
          </a:prstGeom>
          <a:solidFill>
            <a:srgbClr val="00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rtl="0" eaLnBrk="1" hangingPunct="1"/>
            <a:r>
              <a:rPr lang="en-US">
                <a:latin typeface="Arial" charset="0"/>
              </a:rPr>
              <a:t>Group</a:t>
            </a:r>
          </a:p>
          <a:p>
            <a:pPr algn="ctr" rtl="0" eaLnBrk="1" hangingPunct="1"/>
            <a:r>
              <a:rPr lang="en-US">
                <a:latin typeface="Arial" charset="0"/>
              </a:rPr>
              <a:t>Friendship</a:t>
            </a: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6705600" y="2819400"/>
            <a:ext cx="1752600" cy="685800"/>
          </a:xfrm>
          <a:prstGeom prst="rect">
            <a:avLst/>
          </a:prstGeom>
          <a:solidFill>
            <a:srgbClr val="00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rtl="0" eaLnBrk="1" hangingPunct="1"/>
            <a:r>
              <a:rPr lang="en-US">
                <a:latin typeface="Arial" charset="0"/>
              </a:rPr>
              <a:t>Group</a:t>
            </a:r>
          </a:p>
          <a:p>
            <a:pPr algn="ctr" rtl="0" eaLnBrk="1" hangingPunct="1"/>
            <a:r>
              <a:rPr lang="en-US">
                <a:latin typeface="Arial" charset="0"/>
              </a:rPr>
              <a:t>Interest</a:t>
            </a:r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228600" y="4267200"/>
            <a:ext cx="1752600" cy="1066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rtl="0" eaLnBrk="1" hangingPunct="1"/>
            <a:r>
              <a:rPr lang="en-US">
                <a:latin typeface="Arial" charset="0"/>
              </a:rPr>
              <a:t>Carry out</a:t>
            </a:r>
          </a:p>
          <a:p>
            <a:pPr algn="ctr" rtl="0" eaLnBrk="1" hangingPunct="1"/>
            <a:r>
              <a:rPr lang="en-US">
                <a:latin typeface="Arial" charset="0"/>
              </a:rPr>
              <a:t>Task</a:t>
            </a:r>
          </a:p>
          <a:p>
            <a:pPr algn="ctr" rtl="0" eaLnBrk="1" hangingPunct="1"/>
            <a:r>
              <a:rPr lang="en-US">
                <a:latin typeface="Arial" charset="0"/>
              </a:rPr>
              <a:t>routine</a:t>
            </a:r>
          </a:p>
        </p:txBody>
      </p:sp>
      <p:sp>
        <p:nvSpPr>
          <p:cNvPr id="7178" name="Rectangle 10"/>
          <p:cNvSpPr>
            <a:spLocks noChangeArrowheads="1"/>
          </p:cNvSpPr>
          <p:nvPr/>
        </p:nvSpPr>
        <p:spPr bwMode="auto">
          <a:xfrm>
            <a:off x="2743200" y="4267200"/>
            <a:ext cx="1752600" cy="1066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rtl="0" eaLnBrk="1" hangingPunct="1"/>
            <a:r>
              <a:rPr lang="en-US">
                <a:latin typeface="Arial" charset="0"/>
              </a:rPr>
              <a:t>Carry out</a:t>
            </a:r>
          </a:p>
          <a:p>
            <a:pPr algn="ctr" rtl="0" eaLnBrk="1" hangingPunct="1"/>
            <a:r>
              <a:rPr lang="en-US">
                <a:latin typeface="Arial" charset="0"/>
              </a:rPr>
              <a:t>Tasks/projects</a:t>
            </a:r>
          </a:p>
          <a:p>
            <a:pPr algn="ctr" rtl="0" eaLnBrk="1" hangingPunct="1"/>
            <a:r>
              <a:rPr lang="en-US">
                <a:latin typeface="Arial" charset="0"/>
              </a:rPr>
              <a:t>certain</a:t>
            </a:r>
          </a:p>
        </p:txBody>
      </p:sp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5791200" y="4343400"/>
            <a:ext cx="1752600" cy="990600"/>
          </a:xfrm>
          <a:prstGeom prst="rect">
            <a:avLst/>
          </a:prstGeom>
          <a:solidFill>
            <a:srgbClr val="00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rtl="0" eaLnBrk="1" hangingPunct="1"/>
            <a:r>
              <a:rPr lang="en-US">
                <a:latin typeface="Arial" charset="0"/>
              </a:rPr>
              <a:t>Support</a:t>
            </a:r>
          </a:p>
          <a:p>
            <a:pPr algn="ctr" rtl="0" eaLnBrk="1" hangingPunct="1"/>
            <a:r>
              <a:rPr lang="en-US">
                <a:latin typeface="Arial" charset="0"/>
              </a:rPr>
              <a:t>Or</a:t>
            </a:r>
          </a:p>
          <a:p>
            <a:pPr algn="ctr" rtl="0" eaLnBrk="1" hangingPunct="1"/>
            <a:r>
              <a:rPr lang="en-US">
                <a:latin typeface="Arial" charset="0"/>
              </a:rPr>
              <a:t>Hinder</a:t>
            </a:r>
          </a:p>
        </p:txBody>
      </p:sp>
      <p:sp>
        <p:nvSpPr>
          <p:cNvPr id="7180" name="Rectangle 12"/>
          <p:cNvSpPr>
            <a:spLocks noChangeArrowheads="1"/>
          </p:cNvSpPr>
          <p:nvPr/>
        </p:nvSpPr>
        <p:spPr bwMode="auto">
          <a:xfrm>
            <a:off x="2819400" y="6172200"/>
            <a:ext cx="1752600" cy="685800"/>
          </a:xfrm>
          <a:prstGeom prst="rect">
            <a:avLst/>
          </a:prstGeom>
          <a:solidFill>
            <a:srgbClr val="8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rtl="0" eaLnBrk="1" hangingPunct="1"/>
            <a:r>
              <a:rPr lang="en-US">
                <a:latin typeface="Arial" charset="0"/>
              </a:rPr>
              <a:t>OBJECTIVE</a:t>
            </a:r>
          </a:p>
          <a:p>
            <a:pPr algn="ctr" rtl="0" eaLnBrk="1" hangingPunct="1"/>
            <a:r>
              <a:rPr lang="en-US">
                <a:latin typeface="Arial" charset="0"/>
              </a:rPr>
              <a:t>ORGANIZATION</a:t>
            </a:r>
          </a:p>
        </p:txBody>
      </p:sp>
      <p:sp>
        <p:nvSpPr>
          <p:cNvPr id="7181" name="Line 13"/>
          <p:cNvSpPr>
            <a:spLocks noChangeShapeType="1"/>
          </p:cNvSpPr>
          <p:nvPr/>
        </p:nvSpPr>
        <p:spPr bwMode="auto">
          <a:xfrm>
            <a:off x="2438400" y="2286000"/>
            <a:ext cx="1066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algn="l" rtl="0"/>
            <a:endParaRPr lang="id-ID"/>
          </a:p>
        </p:txBody>
      </p:sp>
      <p:sp>
        <p:nvSpPr>
          <p:cNvPr id="7182" name="Line 14"/>
          <p:cNvSpPr>
            <a:spLocks noChangeShapeType="1"/>
          </p:cNvSpPr>
          <p:nvPr/>
        </p:nvSpPr>
        <p:spPr bwMode="auto">
          <a:xfrm>
            <a:off x="1066800" y="35052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algn="l" rtl="0"/>
            <a:endParaRPr lang="id-ID"/>
          </a:p>
        </p:txBody>
      </p:sp>
      <p:sp>
        <p:nvSpPr>
          <p:cNvPr id="7183" name="Line 15"/>
          <p:cNvSpPr>
            <a:spLocks noChangeShapeType="1"/>
          </p:cNvSpPr>
          <p:nvPr/>
        </p:nvSpPr>
        <p:spPr bwMode="auto">
          <a:xfrm>
            <a:off x="3581400" y="35052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algn="l" rtl="0"/>
            <a:endParaRPr lang="id-ID"/>
          </a:p>
        </p:txBody>
      </p:sp>
      <p:sp>
        <p:nvSpPr>
          <p:cNvPr id="7184" name="Line 16"/>
          <p:cNvSpPr>
            <a:spLocks noChangeShapeType="1"/>
          </p:cNvSpPr>
          <p:nvPr/>
        </p:nvSpPr>
        <p:spPr bwMode="auto">
          <a:xfrm flipH="1">
            <a:off x="5638800" y="2286000"/>
            <a:ext cx="1066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algn="l" rtl="0"/>
            <a:endParaRPr lang="id-ID"/>
          </a:p>
        </p:txBody>
      </p:sp>
      <p:sp>
        <p:nvSpPr>
          <p:cNvPr id="7185" name="Line 17"/>
          <p:cNvSpPr>
            <a:spLocks noChangeShapeType="1"/>
          </p:cNvSpPr>
          <p:nvPr/>
        </p:nvSpPr>
        <p:spPr bwMode="auto">
          <a:xfrm>
            <a:off x="6705600" y="2286000"/>
            <a:ext cx="990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algn="l" rtl="0"/>
            <a:endParaRPr lang="id-ID"/>
          </a:p>
        </p:txBody>
      </p:sp>
      <p:sp>
        <p:nvSpPr>
          <p:cNvPr id="7186" name="Line 23"/>
          <p:cNvSpPr>
            <a:spLocks noChangeShapeType="1"/>
          </p:cNvSpPr>
          <p:nvPr/>
        </p:nvSpPr>
        <p:spPr bwMode="auto">
          <a:xfrm flipH="1">
            <a:off x="1066800" y="2286000"/>
            <a:ext cx="1371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algn="l" rtl="0"/>
            <a:endParaRPr lang="id-ID"/>
          </a:p>
        </p:txBody>
      </p:sp>
      <p:sp>
        <p:nvSpPr>
          <p:cNvPr id="7187" name="Line 24"/>
          <p:cNvSpPr>
            <a:spLocks noChangeShapeType="1"/>
          </p:cNvSpPr>
          <p:nvPr/>
        </p:nvSpPr>
        <p:spPr bwMode="auto">
          <a:xfrm>
            <a:off x="609600" y="1219200"/>
            <a:ext cx="7620000" cy="0"/>
          </a:xfrm>
          <a:prstGeom prst="line">
            <a:avLst/>
          </a:prstGeom>
          <a:noFill/>
          <a:ln w="25400" cmpd="thickThin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l" rtl="0"/>
            <a:endParaRPr lang="id-ID"/>
          </a:p>
        </p:txBody>
      </p:sp>
      <p:sp>
        <p:nvSpPr>
          <p:cNvPr id="7188" name="Line 25"/>
          <p:cNvSpPr>
            <a:spLocks noChangeShapeType="1"/>
          </p:cNvSpPr>
          <p:nvPr/>
        </p:nvSpPr>
        <p:spPr bwMode="auto">
          <a:xfrm>
            <a:off x="3505200" y="1828800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triangle" w="med" len="med"/>
            <a:tailEnd type="triangle" w="med" len="med"/>
          </a:ln>
        </p:spPr>
        <p:txBody>
          <a:bodyPr/>
          <a:lstStyle/>
          <a:p>
            <a:pPr algn="l" rtl="0"/>
            <a:endParaRPr lang="id-ID"/>
          </a:p>
        </p:txBody>
      </p:sp>
      <p:sp>
        <p:nvSpPr>
          <p:cNvPr id="7189" name="Line 26"/>
          <p:cNvSpPr>
            <a:spLocks noChangeShapeType="1"/>
          </p:cNvSpPr>
          <p:nvPr/>
        </p:nvSpPr>
        <p:spPr bwMode="auto">
          <a:xfrm>
            <a:off x="6096000" y="35052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algn="l" rtl="0"/>
            <a:endParaRPr lang="id-ID"/>
          </a:p>
        </p:txBody>
      </p:sp>
      <p:sp>
        <p:nvSpPr>
          <p:cNvPr id="7190" name="Line 27"/>
          <p:cNvSpPr>
            <a:spLocks noChangeShapeType="1"/>
          </p:cNvSpPr>
          <p:nvPr/>
        </p:nvSpPr>
        <p:spPr bwMode="auto">
          <a:xfrm>
            <a:off x="7162800" y="35052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algn="l" rtl="0"/>
            <a:endParaRPr lang="id-ID"/>
          </a:p>
        </p:txBody>
      </p:sp>
      <p:sp>
        <p:nvSpPr>
          <p:cNvPr id="7191" name="Line 28"/>
          <p:cNvSpPr>
            <a:spLocks noChangeShapeType="1"/>
          </p:cNvSpPr>
          <p:nvPr/>
        </p:nvSpPr>
        <p:spPr bwMode="auto">
          <a:xfrm>
            <a:off x="1066800" y="5334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l" rtl="0"/>
            <a:endParaRPr lang="id-ID"/>
          </a:p>
        </p:txBody>
      </p:sp>
      <p:sp>
        <p:nvSpPr>
          <p:cNvPr id="7192" name="Line 29"/>
          <p:cNvSpPr>
            <a:spLocks noChangeShapeType="1"/>
          </p:cNvSpPr>
          <p:nvPr/>
        </p:nvSpPr>
        <p:spPr bwMode="auto">
          <a:xfrm>
            <a:off x="6629400" y="5334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l" rtl="0"/>
            <a:endParaRPr lang="id-ID"/>
          </a:p>
        </p:txBody>
      </p:sp>
      <p:sp>
        <p:nvSpPr>
          <p:cNvPr id="7193" name="Line 31"/>
          <p:cNvSpPr>
            <a:spLocks noChangeShapeType="1"/>
          </p:cNvSpPr>
          <p:nvPr/>
        </p:nvSpPr>
        <p:spPr bwMode="auto">
          <a:xfrm>
            <a:off x="3581400" y="53340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algn="l" rtl="0"/>
            <a:endParaRPr lang="id-ID"/>
          </a:p>
        </p:txBody>
      </p:sp>
      <p:sp>
        <p:nvSpPr>
          <p:cNvPr id="7194" name="Line 32"/>
          <p:cNvSpPr>
            <a:spLocks noChangeShapeType="1"/>
          </p:cNvSpPr>
          <p:nvPr/>
        </p:nvSpPr>
        <p:spPr bwMode="auto">
          <a:xfrm>
            <a:off x="1066800" y="5638800"/>
            <a:ext cx="556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l" rtl="0"/>
            <a:endParaRPr lang="id-ID"/>
          </a:p>
        </p:txBody>
      </p:sp>
      <p:sp>
        <p:nvSpPr>
          <p:cNvPr id="38945" name="Rectangle 33"/>
          <p:cNvSpPr>
            <a:spLocks noChangeArrowheads="1"/>
          </p:cNvSpPr>
          <p:nvPr/>
        </p:nvSpPr>
        <p:spPr bwMode="auto">
          <a:xfrm>
            <a:off x="533400" y="228600"/>
            <a:ext cx="8229600" cy="911225"/>
          </a:xfrm>
          <a:prstGeom prst="rect">
            <a:avLst/>
          </a:prstGeom>
          <a:solidFill>
            <a:srgbClr val="003300"/>
          </a:solidFill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 rtl="0" eaLnBrk="1" hangingPunct="1">
              <a:defRPr/>
            </a:pPr>
            <a:r>
              <a:rPr lang="en-US" sz="36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GROUP CLASSIFICATION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533400" y="304800"/>
            <a:ext cx="8229600" cy="1139825"/>
          </a:xfrm>
          <a:prstGeom prst="rect">
            <a:avLst/>
          </a:prstGeom>
          <a:solidFill>
            <a:srgbClr val="003300"/>
          </a:solidFill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 rtl="0" eaLnBrk="1" hangingPunct="1">
              <a:defRPr/>
            </a:pPr>
            <a:r>
              <a:rPr lang="en-US" sz="4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FORMAL GROUP AND INFORMAL GROUP</a:t>
            </a:r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152400" y="1828800"/>
            <a:ext cx="8839200" cy="4495800"/>
          </a:xfrm>
          <a:prstGeom prst="rect">
            <a:avLst/>
          </a:prstGeom>
          <a:solidFill>
            <a:srgbClr val="333300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 rtl="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  <a:defRPr/>
            </a:pP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Group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official,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group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Which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created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by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decision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managerial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For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reach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objective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organization</a:t>
            </a: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42950" lvl="1" indent="-285750" algn="l" rtl="0" eaLnBrk="1" hangingPunct="1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l"/>
              <a:defRPr/>
            </a:pP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Group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Command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group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Which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arranged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on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manager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And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subordinates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direct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  <a:p>
            <a:pPr marL="742950" lvl="1" indent="-285750" algn="l" rtl="0" eaLnBrk="1" hangingPunct="1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l"/>
              <a:defRPr/>
            </a:pP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Group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Task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group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Which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cooperate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For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finish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task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certain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Which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can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traverse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connection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command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marL="342900" indent="-342900" algn="l" rtl="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  <a:defRPr/>
            </a:pP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algn="l" rtl="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  <a:defRPr/>
            </a:pP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Group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informal,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group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Which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appear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And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develop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in a manner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natural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Which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Work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Because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need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social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  <a:p>
            <a:pPr marL="742950" lvl="1" indent="-285750" algn="l" rtl="0" eaLnBrk="1" hangingPunct="1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l"/>
              <a:defRPr/>
            </a:pP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Group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Interest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they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Which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Work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The same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For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reach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target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special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Which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become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concern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from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every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member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group</a:t>
            </a:r>
            <a:endParaRPr lang="en-US" sz="2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42950" lvl="1" indent="-285750" algn="l" rtl="0" eaLnBrk="1" hangingPunct="1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l"/>
              <a:defRPr/>
            </a:pP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Group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Friendship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they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Which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join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together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Because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they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share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One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or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more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characteristics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for example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age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type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belief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political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hobby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ethnic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41387"/>
          </a:xfrm>
          <a:solidFill>
            <a:srgbClr val="008000"/>
          </a:solidFill>
        </p:spPr>
        <p:txBody>
          <a:bodyPr/>
          <a:lstStyle/>
          <a:p>
            <a:pPr algn="l" rtl="0" eaLnBrk="1" hangingPunct="1">
              <a:defRPr/>
            </a:pPr>
            <a:r>
              <a:rPr lang="en-US" sz="2900"/>
              <a:t>DIFFERENCES IN FORMAL AND INFORMAL GROUP</a:t>
            </a:r>
          </a:p>
        </p:txBody>
      </p:sp>
      <p:graphicFrame>
        <p:nvGraphicFramePr>
          <p:cNvPr id="40979" name="Group 19"/>
          <p:cNvGraphicFramePr>
            <a:graphicFrameLocks noGrp="1"/>
          </p:cNvGraphicFramePr>
          <p:nvPr/>
        </p:nvGraphicFramePr>
        <p:xfrm>
          <a:off x="304800" y="2019300"/>
          <a:ext cx="8610600" cy="4084320"/>
        </p:xfrm>
        <a:graphic>
          <a:graphicData uri="http://schemas.openxmlformats.org/drawingml/2006/table">
            <a:tbl>
              <a:tblPr/>
              <a:tblGrid>
                <a:gridCol w="31686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5717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8702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785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ASPECT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FORMAL GROUP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INFORMAL ORGANIZATION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52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l"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Interpersonal relationships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l"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l"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Leadership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l"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l"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Behavior Control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l"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l"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Dependency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l"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Clear/Structured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l"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Designed and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set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l"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Awards and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punishment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l"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More bottom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depends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00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l"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Depending on</a:t>
                      </a: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motives and goals</a:t>
                      </a: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l"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Appears and is selected</a:t>
                      </a: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l"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Fulfillment</a:t>
                      </a: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l"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Free membership</a:t>
                      </a: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and does not depend</a:t>
                      </a: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65188"/>
          </a:xfrm>
          <a:solidFill>
            <a:schemeClr val="bg1">
              <a:lumMod val="50000"/>
            </a:schemeClr>
          </a:solidFill>
        </p:spPr>
        <p:txBody>
          <a:bodyPr/>
          <a:lstStyle/>
          <a:p>
            <a:pPr algn="l" rtl="0">
              <a:defRPr/>
            </a:pPr>
            <a:r>
              <a:rPr lang="en-US" sz="3600" dirty="0"/>
              <a:t>GROUP DEVELOPMENT STAGE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638800"/>
          </a:xfrm>
          <a:solidFill>
            <a:srgbClr val="336600"/>
          </a:solidFill>
        </p:spPr>
        <p:txBody>
          <a:bodyPr/>
          <a:lstStyle/>
          <a:p>
            <a:pPr marL="514350" indent="-514350" algn="l" rtl="0">
              <a:buFont typeface="+mj-lt"/>
              <a:buAutoNum type="arabicPeriod"/>
              <a:defRPr/>
            </a:pPr>
            <a:r>
              <a:rPr lang="en-US" sz="2400" dirty="0" err="1"/>
              <a:t>Stage</a:t>
            </a:r>
            <a:r>
              <a:rPr lang="en-US" sz="2400" dirty="0"/>
              <a:t> </a:t>
            </a:r>
            <a:r>
              <a:rPr lang="en-US" sz="2400" dirty="0" err="1"/>
              <a:t>formation</a:t>
            </a:r>
            <a:r>
              <a:rPr lang="en-US" sz="2400" dirty="0"/>
              <a:t>(</a:t>
            </a:r>
            <a:r>
              <a:rPr lang="en-US" sz="2400" i="1" dirty="0"/>
              <a:t>forming)</a:t>
            </a:r>
            <a:r>
              <a:rPr lang="en-US" sz="2400" dirty="0"/>
              <a:t>.</a:t>
            </a:r>
            <a:r>
              <a:rPr lang="en-US" sz="2000" dirty="0" err="1"/>
              <a:t>Stage</a:t>
            </a:r>
            <a:r>
              <a:rPr lang="en-US" sz="2000" dirty="0"/>
              <a:t> </a:t>
            </a:r>
            <a:r>
              <a:rPr lang="en-US" sz="2000" dirty="0" err="1"/>
              <a:t>beginning</a:t>
            </a:r>
            <a:r>
              <a:rPr lang="en-US" sz="2000" dirty="0"/>
              <a:t> </a:t>
            </a:r>
            <a:r>
              <a:rPr lang="en-US" sz="2000" dirty="0" err="1"/>
              <a:t>This</a:t>
            </a:r>
            <a:r>
              <a:rPr lang="en-US" sz="2000" dirty="0"/>
              <a:t> </a:t>
            </a:r>
            <a:r>
              <a:rPr lang="en-US" sz="2000" dirty="0" err="1"/>
              <a:t>be marked</a:t>
            </a:r>
            <a:r>
              <a:rPr lang="en-US" sz="2000" dirty="0"/>
              <a:t> </a:t>
            </a:r>
            <a:r>
              <a:rPr lang="en-US" sz="2000" dirty="0" err="1"/>
              <a:t>uncertainty</a:t>
            </a:r>
            <a:r>
              <a:rPr lang="en-US" sz="2000" dirty="0"/>
              <a:t> </a:t>
            </a:r>
            <a:r>
              <a:rPr lang="en-US" sz="2000" dirty="0" err="1"/>
              <a:t>on</a:t>
            </a:r>
            <a:r>
              <a:rPr lang="en-US" sz="2000" dirty="0"/>
              <a:t> </a:t>
            </a:r>
            <a:r>
              <a:rPr lang="en-US" sz="2000" dirty="0" err="1"/>
              <a:t>objective</a:t>
            </a:r>
            <a:r>
              <a:rPr lang="en-US" sz="2000" dirty="0"/>
              <a:t>,</a:t>
            </a:r>
            <a:r>
              <a:rPr lang="en-US" sz="2000" dirty="0" err="1"/>
              <a:t>structure</a:t>
            </a:r>
            <a:r>
              <a:rPr lang="en-US" sz="2000" dirty="0"/>
              <a:t> </a:t>
            </a:r>
            <a:r>
              <a:rPr lang="en-US" sz="2000" dirty="0" err="1"/>
              <a:t>And</a:t>
            </a:r>
            <a:r>
              <a:rPr lang="en-US" sz="2000" dirty="0"/>
              <a:t> </a:t>
            </a:r>
            <a:r>
              <a:rPr lang="en-US" sz="2000" dirty="0" err="1"/>
              <a:t>leadership</a:t>
            </a:r>
            <a:r>
              <a:rPr lang="en-US" sz="2000" dirty="0"/>
              <a:t>.</a:t>
            </a:r>
            <a:r>
              <a:rPr lang="en-US" sz="2000" dirty="0" err="1"/>
              <a:t>Stage</a:t>
            </a:r>
            <a:r>
              <a:rPr lang="en-US" sz="2000" dirty="0"/>
              <a:t> </a:t>
            </a:r>
            <a:r>
              <a:rPr lang="en-US" sz="2000" dirty="0" err="1"/>
              <a:t>This</a:t>
            </a:r>
            <a:r>
              <a:rPr lang="en-US" sz="2000" dirty="0"/>
              <a:t> </a:t>
            </a:r>
            <a:r>
              <a:rPr lang="en-US" sz="2000" dirty="0" err="1"/>
              <a:t>finished</a:t>
            </a:r>
            <a:r>
              <a:rPr lang="en-US" sz="2000" dirty="0"/>
              <a:t> </a:t>
            </a:r>
            <a:r>
              <a:rPr lang="en-US" sz="2000" dirty="0" err="1"/>
              <a:t>when</a:t>
            </a:r>
            <a:r>
              <a:rPr lang="en-US" sz="2000" dirty="0"/>
              <a:t> </a:t>
            </a:r>
            <a:r>
              <a:rPr lang="en-US" sz="2000" dirty="0" err="1"/>
              <a:t>member</a:t>
            </a:r>
            <a:r>
              <a:rPr lang="en-US" sz="2000" dirty="0"/>
              <a:t> </a:t>
            </a:r>
            <a:r>
              <a:rPr lang="en-US" sz="2000" dirty="0" err="1"/>
              <a:t>feel</a:t>
            </a:r>
            <a:r>
              <a:rPr lang="en-US" sz="2000" dirty="0"/>
              <a:t> </a:t>
            </a:r>
            <a:r>
              <a:rPr lang="en-US" sz="2000" dirty="0" err="1"/>
              <a:t>become</a:t>
            </a:r>
            <a:r>
              <a:rPr lang="en-US" sz="2000" dirty="0"/>
              <a:t> </a:t>
            </a:r>
            <a:r>
              <a:rPr lang="en-US" sz="2000" dirty="0" err="1"/>
              <a:t>part</a:t>
            </a:r>
            <a:r>
              <a:rPr lang="en-US" sz="2000" dirty="0"/>
              <a:t> </a:t>
            </a:r>
            <a:r>
              <a:rPr lang="en-US" sz="2000" dirty="0" err="1"/>
              <a:t>from</a:t>
            </a:r>
            <a:r>
              <a:rPr lang="en-US" sz="2000" dirty="0"/>
              <a:t> </a:t>
            </a:r>
            <a:r>
              <a:rPr lang="en-US" sz="2000" dirty="0" err="1"/>
              <a:t>group</a:t>
            </a:r>
            <a:r>
              <a:rPr lang="en-US" sz="2000" dirty="0"/>
              <a:t>.</a:t>
            </a:r>
          </a:p>
          <a:p>
            <a:pPr marL="514350" indent="-514350" algn="l" rtl="0">
              <a:buFont typeface="+mj-lt"/>
              <a:buAutoNum type="arabicPeriod"/>
              <a:defRPr/>
            </a:pPr>
            <a:r>
              <a:rPr lang="en-US" sz="2400" dirty="0" err="1"/>
              <a:t>Stage</a:t>
            </a:r>
            <a:r>
              <a:rPr lang="en-US" sz="2400" dirty="0"/>
              <a:t> </a:t>
            </a:r>
            <a:r>
              <a:rPr lang="en-US" sz="2400" dirty="0" err="1"/>
              <a:t>development</a:t>
            </a:r>
            <a:r>
              <a:rPr lang="en-US" sz="2400" dirty="0"/>
              <a:t>(</a:t>
            </a:r>
            <a:r>
              <a:rPr lang="en-US" sz="2400" i="1" dirty="0"/>
              <a:t>storming)</a:t>
            </a:r>
            <a:r>
              <a:rPr lang="en-US" sz="2400" dirty="0"/>
              <a:t>.</a:t>
            </a:r>
            <a:r>
              <a:rPr lang="en-US" sz="2000" dirty="0" err="1"/>
              <a:t>Like</a:t>
            </a:r>
            <a:r>
              <a:rPr lang="en-US" sz="2000" dirty="0"/>
              <a:t> </a:t>
            </a:r>
            <a:r>
              <a:rPr lang="en-US" sz="2000" dirty="0" err="1"/>
              <a:t>indicated</a:t>
            </a:r>
            <a:r>
              <a:rPr lang="en-US" sz="2000" dirty="0"/>
              <a:t> </a:t>
            </a:r>
            <a:r>
              <a:rPr lang="en-US" sz="2000" dirty="0" err="1"/>
              <a:t>term</a:t>
            </a:r>
            <a:r>
              <a:rPr lang="en-US" sz="2000" dirty="0"/>
              <a:t>(</a:t>
            </a:r>
            <a:r>
              <a:rPr lang="en-US" sz="2000" dirty="0" err="1"/>
              <a:t>noisy</a:t>
            </a:r>
            <a:r>
              <a:rPr lang="en-US" sz="2000" dirty="0"/>
              <a:t>),</a:t>
            </a:r>
            <a:r>
              <a:rPr lang="en-US" sz="2000" dirty="0" err="1"/>
              <a:t>be marked</a:t>
            </a:r>
            <a:r>
              <a:rPr lang="en-US" sz="2000" dirty="0"/>
              <a:t> </a:t>
            </a:r>
            <a:r>
              <a:rPr lang="en-US" sz="2000" dirty="0" err="1"/>
              <a:t>by</a:t>
            </a:r>
            <a:r>
              <a:rPr lang="en-US" sz="2000" dirty="0"/>
              <a:t> </a:t>
            </a:r>
            <a:r>
              <a:rPr lang="en-US" sz="2000" dirty="0" err="1"/>
              <a:t>conflict</a:t>
            </a:r>
            <a:r>
              <a:rPr lang="en-US" sz="2000" dirty="0"/>
              <a:t> </a:t>
            </a:r>
            <a:r>
              <a:rPr lang="en-US" sz="2000" dirty="0" err="1"/>
              <a:t>And</a:t>
            </a:r>
            <a:r>
              <a:rPr lang="en-US" sz="2000" dirty="0"/>
              <a:t> </a:t>
            </a:r>
            <a:r>
              <a:rPr lang="en-US" sz="2000" dirty="0" err="1"/>
              <a:t>confrontation</a:t>
            </a:r>
            <a:r>
              <a:rPr lang="en-US" sz="2400" dirty="0"/>
              <a:t>.</a:t>
            </a:r>
            <a:r>
              <a:rPr lang="en-US" sz="2000" dirty="0" err="1"/>
              <a:t>When</a:t>
            </a:r>
            <a:r>
              <a:rPr lang="en-US" sz="2000" dirty="0"/>
              <a:t> </a:t>
            </a:r>
            <a:r>
              <a:rPr lang="en-US" sz="2000" dirty="0" err="1"/>
              <a:t>stage</a:t>
            </a:r>
            <a:r>
              <a:rPr lang="en-US" sz="2000" dirty="0"/>
              <a:t> </a:t>
            </a:r>
            <a:r>
              <a:rPr lang="en-US" sz="2000" dirty="0" err="1"/>
              <a:t>This</a:t>
            </a:r>
            <a:r>
              <a:rPr lang="en-US" sz="2000" dirty="0"/>
              <a:t> </a:t>
            </a:r>
            <a:r>
              <a:rPr lang="en-US" sz="2000" dirty="0" err="1"/>
              <a:t>finished</a:t>
            </a:r>
            <a:r>
              <a:rPr lang="en-US" sz="2000" dirty="0"/>
              <a:t> </a:t>
            </a:r>
            <a:r>
              <a:rPr lang="en-US" sz="2000" dirty="0" err="1"/>
              <a:t>there is</a:t>
            </a:r>
            <a:r>
              <a:rPr lang="en-US" sz="2000" dirty="0"/>
              <a:t> </a:t>
            </a:r>
            <a:r>
              <a:rPr lang="en-US" sz="2000" dirty="0" err="1"/>
              <a:t>certainty</a:t>
            </a:r>
            <a:r>
              <a:rPr lang="en-US" sz="2000" dirty="0"/>
              <a:t> </a:t>
            </a:r>
            <a:r>
              <a:rPr lang="en-US" sz="2000" dirty="0" err="1"/>
              <a:t>structure</a:t>
            </a:r>
            <a:r>
              <a:rPr lang="en-US" sz="2000" dirty="0"/>
              <a:t>.</a:t>
            </a:r>
          </a:p>
          <a:p>
            <a:pPr marL="514350" indent="-514350" algn="l" rtl="0">
              <a:buFont typeface="+mj-lt"/>
              <a:buAutoNum type="arabicPeriod"/>
              <a:defRPr/>
            </a:pPr>
            <a:r>
              <a:rPr lang="en-US" sz="2400" dirty="0" err="1"/>
              <a:t>Stage</a:t>
            </a:r>
            <a:r>
              <a:rPr lang="en-US" sz="2400" dirty="0"/>
              <a:t> </a:t>
            </a:r>
            <a:r>
              <a:rPr lang="en-US" sz="2400" dirty="0" err="1"/>
              <a:t>normalization</a:t>
            </a:r>
            <a:r>
              <a:rPr lang="en-US" sz="2400" dirty="0"/>
              <a:t>(</a:t>
            </a:r>
            <a:r>
              <a:rPr lang="en-US" sz="2400" i="1" dirty="0" err="1"/>
              <a:t>norming</a:t>
            </a:r>
            <a:r>
              <a:rPr lang="en-US" sz="2400" dirty="0"/>
              <a:t>).</a:t>
            </a:r>
            <a:r>
              <a:rPr lang="en-US" sz="2000" dirty="0" err="1"/>
              <a:t>Stage</a:t>
            </a:r>
            <a:r>
              <a:rPr lang="en-US" sz="2000" dirty="0"/>
              <a:t> </a:t>
            </a:r>
            <a:r>
              <a:rPr lang="en-US" sz="2000" dirty="0" err="1"/>
              <a:t>This</a:t>
            </a:r>
            <a:r>
              <a:rPr lang="en-US" sz="2000" dirty="0"/>
              <a:t> </a:t>
            </a:r>
            <a:r>
              <a:rPr lang="en-US" sz="2000" dirty="0" err="1"/>
              <a:t>structure</a:t>
            </a:r>
            <a:r>
              <a:rPr lang="en-US" sz="2000" dirty="0"/>
              <a:t> </a:t>
            </a:r>
            <a:r>
              <a:rPr lang="en-US" sz="2000" dirty="0" err="1"/>
              <a:t>become</a:t>
            </a:r>
            <a:r>
              <a:rPr lang="en-US" sz="2000" dirty="0"/>
              <a:t>solid,</a:t>
            </a:r>
            <a:r>
              <a:rPr lang="en-US" sz="2000" dirty="0" err="1"/>
              <a:t>cohesiveness</a:t>
            </a:r>
            <a:r>
              <a:rPr lang="en-US" sz="2000" dirty="0"/>
              <a:t> </a:t>
            </a:r>
            <a:r>
              <a:rPr lang="en-US" sz="2000" dirty="0" err="1"/>
              <a:t>tall</a:t>
            </a:r>
            <a:r>
              <a:rPr lang="en-US" sz="2000" dirty="0"/>
              <a:t>,</a:t>
            </a:r>
            <a:r>
              <a:rPr lang="en-US" sz="2000" dirty="0" err="1"/>
              <a:t>difference</a:t>
            </a:r>
            <a:r>
              <a:rPr lang="en-US" sz="2000" dirty="0"/>
              <a:t> </a:t>
            </a:r>
            <a:r>
              <a:rPr lang="en-US" sz="2000" dirty="0" err="1"/>
              <a:t>become</a:t>
            </a:r>
            <a:r>
              <a:rPr lang="en-US" sz="2000" dirty="0"/>
              <a:t> </a:t>
            </a:r>
            <a:r>
              <a:rPr lang="en-US" sz="2000" dirty="0" err="1"/>
              <a:t>cooperation</a:t>
            </a:r>
            <a:endParaRPr lang="en-US" sz="2000" dirty="0"/>
          </a:p>
          <a:p>
            <a:pPr marL="514350" indent="-514350" algn="l" rtl="0">
              <a:buFont typeface="+mj-lt"/>
              <a:buAutoNum type="arabicPeriod"/>
              <a:defRPr/>
            </a:pPr>
            <a:r>
              <a:rPr lang="en-US" sz="2400" dirty="0" err="1"/>
              <a:t>Stage</a:t>
            </a:r>
            <a:r>
              <a:rPr lang="en-US" sz="2400" dirty="0"/>
              <a:t> </a:t>
            </a:r>
            <a:r>
              <a:rPr lang="en-US" sz="2400" dirty="0" err="1"/>
              <a:t>perform</a:t>
            </a:r>
            <a:r>
              <a:rPr lang="en-US" sz="2400" dirty="0"/>
              <a:t>(</a:t>
            </a:r>
            <a:r>
              <a:rPr lang="en-US" sz="2400" i="1" dirty="0"/>
              <a:t>performing</a:t>
            </a:r>
            <a:r>
              <a:rPr lang="en-US" sz="2400" dirty="0"/>
              <a:t>).</a:t>
            </a:r>
            <a:r>
              <a:rPr lang="en-US" sz="2000" dirty="0" err="1"/>
              <a:t>Stage</a:t>
            </a:r>
            <a:r>
              <a:rPr lang="en-US" sz="2000" dirty="0"/>
              <a:t> </a:t>
            </a:r>
            <a:r>
              <a:rPr lang="en-US" sz="2000" dirty="0" err="1"/>
              <a:t>This</a:t>
            </a:r>
            <a:r>
              <a:rPr lang="en-US" sz="2000" dirty="0"/>
              <a:t> </a:t>
            </a:r>
            <a:r>
              <a:rPr lang="en-US" sz="2000" dirty="0" err="1"/>
              <a:t>structure</a:t>
            </a:r>
            <a:r>
              <a:rPr lang="en-US" sz="2000" dirty="0"/>
              <a:t> </a:t>
            </a:r>
            <a:r>
              <a:rPr lang="en-US" sz="2000" dirty="0" err="1"/>
              <a:t>Already</a:t>
            </a:r>
            <a:r>
              <a:rPr lang="en-US" sz="2000" dirty="0"/>
              <a:t> </a:t>
            </a:r>
            <a:r>
              <a:rPr lang="en-US" sz="2000" dirty="0" err="1"/>
              <a:t>function</a:t>
            </a:r>
            <a:r>
              <a:rPr lang="en-US" sz="2000" dirty="0"/>
              <a:t> </a:t>
            </a:r>
            <a:r>
              <a:rPr lang="en-US" sz="2000" dirty="0" err="1"/>
              <a:t>And</a:t>
            </a:r>
            <a:r>
              <a:rPr lang="en-US" sz="2000" dirty="0"/>
              <a:t> </a:t>
            </a:r>
            <a:r>
              <a:rPr lang="en-US" sz="2000" dirty="0" err="1"/>
              <a:t>focus</a:t>
            </a:r>
            <a:r>
              <a:rPr lang="en-US" sz="2000" dirty="0"/>
              <a:t> </a:t>
            </a:r>
            <a:r>
              <a:rPr lang="en-US" sz="2000" dirty="0" err="1"/>
              <a:t>on</a:t>
            </a:r>
            <a:r>
              <a:rPr lang="en-US" sz="2000" dirty="0"/>
              <a:t> </a:t>
            </a:r>
            <a:r>
              <a:rPr lang="en-US" sz="2000" dirty="0" err="1"/>
              <a:t>settlement</a:t>
            </a:r>
            <a:r>
              <a:rPr lang="en-US" sz="2000" dirty="0"/>
              <a:t> </a:t>
            </a:r>
            <a:r>
              <a:rPr lang="en-US" sz="2000" dirty="0" err="1"/>
              <a:t>task</a:t>
            </a:r>
            <a:r>
              <a:rPr lang="en-US" sz="2000" dirty="0"/>
              <a:t>.</a:t>
            </a:r>
            <a:r>
              <a:rPr lang="en-US" sz="2000" dirty="0" err="1"/>
              <a:t>For</a:t>
            </a:r>
            <a:r>
              <a:rPr lang="en-US" sz="2000" dirty="0"/>
              <a:t> </a:t>
            </a:r>
            <a:r>
              <a:rPr lang="en-US" sz="2000" dirty="0" err="1"/>
              <a:t>group</a:t>
            </a:r>
            <a:r>
              <a:rPr lang="en-US" sz="2000" dirty="0"/>
              <a:t> </a:t>
            </a:r>
            <a:r>
              <a:rPr lang="en-US" sz="2000" dirty="0" err="1"/>
              <a:t>Work</a:t>
            </a:r>
            <a:r>
              <a:rPr lang="en-US" sz="2000" dirty="0"/>
              <a:t> </a:t>
            </a:r>
            <a:r>
              <a:rPr lang="en-US" sz="2000" dirty="0" err="1"/>
              <a:t>permanent</a:t>
            </a:r>
            <a:r>
              <a:rPr lang="en-US" sz="2000" dirty="0"/>
              <a:t> </a:t>
            </a:r>
            <a:r>
              <a:rPr lang="en-US" sz="2000" dirty="0" err="1"/>
              <a:t>perform</a:t>
            </a:r>
            <a:r>
              <a:rPr lang="en-US" sz="2000" dirty="0"/>
              <a:t> </a:t>
            </a:r>
            <a:r>
              <a:rPr lang="en-US" sz="2000" dirty="0" err="1"/>
              <a:t>is</a:t>
            </a:r>
            <a:r>
              <a:rPr lang="en-US" sz="2000" dirty="0"/>
              <a:t> </a:t>
            </a:r>
            <a:r>
              <a:rPr lang="en-US" sz="2000" dirty="0" err="1"/>
              <a:t>stage</a:t>
            </a:r>
            <a:r>
              <a:rPr lang="en-US" sz="2000" dirty="0"/>
              <a:t> </a:t>
            </a:r>
            <a:r>
              <a:rPr lang="en-US" sz="2000" dirty="0" err="1"/>
              <a:t>end</a:t>
            </a:r>
            <a:r>
              <a:rPr lang="en-US" sz="2000" dirty="0"/>
              <a:t>.</a:t>
            </a:r>
            <a:r>
              <a:rPr lang="en-US" sz="2000" dirty="0" err="1"/>
              <a:t>For</a:t>
            </a:r>
            <a:r>
              <a:rPr lang="en-US" sz="2000" dirty="0"/>
              <a:t> </a:t>
            </a:r>
            <a:r>
              <a:rPr lang="en-US" sz="2000" dirty="0" err="1"/>
              <a:t>team</a:t>
            </a:r>
            <a:r>
              <a:rPr lang="en-US" sz="2000" dirty="0"/>
              <a:t>,</a:t>
            </a:r>
            <a:r>
              <a:rPr lang="en-US" sz="2000" dirty="0" err="1"/>
              <a:t>committee</a:t>
            </a:r>
            <a:r>
              <a:rPr lang="en-US" sz="2000" dirty="0"/>
              <a:t>,</a:t>
            </a:r>
            <a:r>
              <a:rPr lang="en-US" sz="2000" dirty="0" err="1"/>
              <a:t>task force</a:t>
            </a:r>
            <a:r>
              <a:rPr lang="en-US" sz="2000" dirty="0"/>
              <a:t> </a:t>
            </a:r>
            <a:r>
              <a:rPr lang="en-US" sz="2000" dirty="0" err="1"/>
              <a:t>And</a:t>
            </a:r>
            <a:r>
              <a:rPr lang="en-US" sz="2000" dirty="0"/>
              <a:t> </a:t>
            </a:r>
            <a:r>
              <a:rPr lang="en-US" sz="2000" dirty="0" err="1"/>
              <a:t>the like</a:t>
            </a:r>
            <a:r>
              <a:rPr lang="en-US" sz="2000" dirty="0"/>
              <a:t> </a:t>
            </a:r>
            <a:r>
              <a:rPr lang="en-US" sz="2000" dirty="0" err="1"/>
              <a:t>there is</a:t>
            </a:r>
            <a:r>
              <a:rPr lang="en-US" sz="2000" dirty="0"/>
              <a:t> </a:t>
            </a:r>
            <a:r>
              <a:rPr lang="en-US" sz="2000" dirty="0" err="1"/>
              <a:t>stage</a:t>
            </a:r>
            <a:r>
              <a:rPr lang="en-US" sz="2000" dirty="0"/>
              <a:t> </a:t>
            </a:r>
            <a:r>
              <a:rPr lang="en-US" sz="2000" dirty="0" err="1"/>
              <a:t>dissolution</a:t>
            </a:r>
            <a:r>
              <a:rPr lang="en-US" sz="2000" dirty="0"/>
              <a:t>.</a:t>
            </a:r>
          </a:p>
          <a:p>
            <a:pPr marL="514350" indent="-514350" algn="l" rtl="0">
              <a:buFont typeface="+mj-lt"/>
              <a:buAutoNum type="arabicPeriod"/>
              <a:defRPr/>
            </a:pPr>
            <a:r>
              <a:rPr lang="en-US" sz="2400" dirty="0" err="1"/>
              <a:t>Stage</a:t>
            </a:r>
            <a:r>
              <a:rPr lang="en-US" sz="2400" dirty="0"/>
              <a:t> </a:t>
            </a:r>
            <a:r>
              <a:rPr lang="en-US" sz="2400" dirty="0" err="1"/>
              <a:t>dissolution</a:t>
            </a:r>
            <a:r>
              <a:rPr lang="en-US" sz="2400" dirty="0"/>
              <a:t>(</a:t>
            </a:r>
            <a:r>
              <a:rPr lang="en-US" sz="2400" i="1" dirty="0"/>
              <a:t>adjourning</a:t>
            </a:r>
            <a:r>
              <a:rPr lang="en-US" sz="2400" dirty="0"/>
              <a:t>).</a:t>
            </a:r>
            <a:r>
              <a:rPr lang="en-US" sz="2000" dirty="0" err="1"/>
              <a:t>For</a:t>
            </a:r>
            <a:r>
              <a:rPr lang="en-US" sz="2000" dirty="0"/>
              <a:t> </a:t>
            </a:r>
            <a:r>
              <a:rPr lang="en-US" sz="2000" dirty="0" err="1"/>
              <a:t>project</a:t>
            </a:r>
            <a:r>
              <a:rPr lang="en-US" sz="2000" dirty="0"/>
              <a:t> </a:t>
            </a:r>
            <a:r>
              <a:rPr lang="en-US" sz="2000" dirty="0" err="1"/>
              <a:t>team</a:t>
            </a:r>
            <a:r>
              <a:rPr lang="en-US" sz="2000" dirty="0"/>
              <a:t> </a:t>
            </a:r>
            <a:r>
              <a:rPr lang="en-US" sz="2000" dirty="0" err="1"/>
              <a:t>or</a:t>
            </a:r>
            <a:r>
              <a:rPr lang="en-US" sz="2000" dirty="0"/>
              <a:t> </a:t>
            </a:r>
            <a:r>
              <a:rPr lang="en-US" sz="2000" dirty="0" err="1"/>
              <a:t>task</a:t>
            </a:r>
            <a:r>
              <a:rPr lang="en-US" sz="2000" dirty="0"/>
              <a:t> </a:t>
            </a:r>
            <a:r>
              <a:rPr lang="en-US" sz="2000" dirty="0" err="1"/>
              <a:t>with</a:t>
            </a:r>
            <a:r>
              <a:rPr lang="en-US" sz="2000" dirty="0"/>
              <a:t> </a:t>
            </a:r>
            <a:r>
              <a:rPr lang="en-US" sz="2000" dirty="0" err="1"/>
              <a:t>objective</a:t>
            </a:r>
            <a:r>
              <a:rPr lang="en-US" sz="2000" dirty="0"/>
              <a:t> </a:t>
            </a:r>
            <a:r>
              <a:rPr lang="en-US" sz="2000" dirty="0" err="1"/>
              <a:t>special</a:t>
            </a:r>
            <a:r>
              <a:rPr lang="en-US" sz="2000" dirty="0"/>
              <a:t>,</a:t>
            </a:r>
            <a:r>
              <a:rPr lang="en-US" sz="2000" dirty="0" err="1"/>
              <a:t>moment</a:t>
            </a:r>
            <a:r>
              <a:rPr lang="en-US" sz="2000" dirty="0"/>
              <a:t> </a:t>
            </a:r>
            <a:r>
              <a:rPr lang="en-US" sz="2000" dirty="0" err="1"/>
              <a:t>objective</a:t>
            </a:r>
            <a:r>
              <a:rPr lang="en-US" sz="2000" dirty="0"/>
              <a:t> </a:t>
            </a:r>
            <a:r>
              <a:rPr lang="en-US" sz="2000" dirty="0" err="1"/>
              <a:t>achieved</a:t>
            </a:r>
            <a:r>
              <a:rPr lang="en-US" sz="2000" dirty="0"/>
              <a:t> </a:t>
            </a:r>
            <a:r>
              <a:rPr lang="en-US" sz="2000" dirty="0" err="1"/>
              <a:t>group</a:t>
            </a:r>
            <a:r>
              <a:rPr lang="en-US" sz="2000" dirty="0"/>
              <a:t> </a:t>
            </a:r>
            <a:r>
              <a:rPr lang="en-US" sz="2000" dirty="0" err="1"/>
              <a:t>will</a:t>
            </a:r>
            <a:r>
              <a:rPr lang="en-US" sz="2000" dirty="0"/>
              <a:t> </a:t>
            </a:r>
            <a:r>
              <a:rPr lang="en-US" sz="2000" dirty="0" err="1"/>
              <a:t>disperse</a:t>
            </a:r>
            <a:r>
              <a:rPr lang="en-US" sz="2000" dirty="0"/>
              <a:t> </a:t>
            </a:r>
            <a:r>
              <a:rPr lang="en-US" sz="2000" dirty="0" err="1"/>
              <a:t>self</a:t>
            </a:r>
            <a:r>
              <a:rPr lang="en-US" sz="2000" dirty="0"/>
              <a:t> </a:t>
            </a:r>
            <a:r>
              <a:rPr lang="en-US" sz="2000" dirty="0" err="1"/>
              <a:t>or</a:t>
            </a:r>
            <a:r>
              <a:rPr lang="en-US" sz="2000" dirty="0"/>
              <a:t> </a:t>
            </a:r>
            <a:r>
              <a:rPr lang="en-US" sz="2000" dirty="0" err="1"/>
              <a:t>own</a:t>
            </a:r>
            <a:r>
              <a:rPr lang="en-US" sz="2000" dirty="0"/>
              <a:t> </a:t>
            </a:r>
            <a:r>
              <a:rPr lang="en-US" sz="2000" dirty="0" err="1"/>
              <a:t>composition</a:t>
            </a:r>
            <a:r>
              <a:rPr lang="en-US" sz="2000" dirty="0"/>
              <a:t> </a:t>
            </a:r>
            <a:r>
              <a:rPr lang="en-US" sz="2000" dirty="0" err="1"/>
              <a:t>new</a:t>
            </a:r>
            <a:r>
              <a:rPr lang="en-US" sz="2000" dirty="0"/>
              <a:t> </a:t>
            </a:r>
            <a:r>
              <a:rPr lang="en-US" sz="2000" dirty="0" err="1"/>
              <a:t>And</a:t>
            </a:r>
            <a:r>
              <a:rPr lang="en-US" sz="2000" dirty="0"/>
              <a:t> </a:t>
            </a:r>
            <a:r>
              <a:rPr lang="en-US" sz="2000" dirty="0" err="1"/>
              <a:t>stages</a:t>
            </a:r>
            <a:r>
              <a:rPr lang="en-US" sz="2000" dirty="0"/>
              <a:t> </a:t>
            </a:r>
            <a:r>
              <a:rPr lang="en-US" sz="2000" dirty="0" err="1"/>
              <a:t>started</a:t>
            </a:r>
            <a:r>
              <a:rPr lang="en-US" sz="2000" dirty="0"/>
              <a:t> </a:t>
            </a:r>
            <a:r>
              <a:rPr lang="en-US" sz="2000" dirty="0" err="1"/>
              <a:t>from</a:t>
            </a:r>
            <a:r>
              <a:rPr lang="en-US" sz="2000" dirty="0"/>
              <a:t> </a:t>
            </a:r>
            <a:r>
              <a:rPr lang="en-US" sz="2000" dirty="0" err="1"/>
              <a:t>beginning</a:t>
            </a:r>
            <a:r>
              <a:rPr lang="en-US" sz="2400" dirty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pPr algn="l" rtl="0" eaLnBrk="1" hangingPunct="1">
              <a:defRPr/>
            </a:pPr>
            <a:r>
              <a:rPr lang="en-US" dirty="0"/>
              <a:t>WORK GROUP VS WORK TEAM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962400"/>
          </a:xfrm>
        </p:spPr>
        <p:txBody>
          <a:bodyPr/>
          <a:lstStyle/>
          <a:p>
            <a:pPr algn="l" rtl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sv-SE" sz="2400" dirty="0"/>
              <a:t>Robbins &amp; Judge,1 (2008:406) defines:</a:t>
            </a:r>
          </a:p>
          <a:p>
            <a:pPr algn="l" rtl="0" eaLnBrk="1" hangingPunct="1">
              <a:lnSpc>
                <a:spcPct val="90000"/>
              </a:lnSpc>
              <a:defRPr/>
            </a:pPr>
            <a:r>
              <a:rPr lang="en-US" sz="2400" dirty="0" err="1"/>
              <a:t>Group</a:t>
            </a:r>
            <a:r>
              <a:rPr lang="en-US" sz="2400" dirty="0"/>
              <a:t> </a:t>
            </a:r>
            <a:r>
              <a:rPr lang="en-US" sz="2400" dirty="0" err="1"/>
              <a:t>Work</a:t>
            </a:r>
            <a:r>
              <a:rPr lang="en-US" sz="2400" dirty="0"/>
              <a:t>(wok group)</a:t>
            </a:r>
          </a:p>
          <a:p>
            <a:pPr lvl="1" algn="l" rtl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400" dirty="0"/>
              <a:t> </a:t>
            </a:r>
            <a:r>
              <a:rPr lang="en-US" sz="2400" dirty="0" err="1"/>
              <a:t>Group</a:t>
            </a:r>
            <a:r>
              <a:rPr lang="en-US" sz="2400" dirty="0"/>
              <a:t>Which</a:t>
            </a:r>
            <a:r>
              <a:rPr lang="en-US" sz="2400" dirty="0" err="1"/>
              <a:t>interact</a:t>
            </a:r>
            <a:r>
              <a:rPr lang="en-US" sz="2400" dirty="0"/>
              <a:t> </a:t>
            </a:r>
            <a:r>
              <a:rPr lang="en-US" sz="2400" dirty="0" err="1"/>
              <a:t>especially</a:t>
            </a:r>
            <a:r>
              <a:rPr lang="en-US" sz="2400" dirty="0"/>
              <a:t> </a:t>
            </a:r>
            <a:r>
              <a:rPr lang="en-US" sz="2400" dirty="0" err="1"/>
              <a:t>For</a:t>
            </a:r>
            <a:r>
              <a:rPr lang="en-US" sz="2400" dirty="0"/>
              <a:t> </a:t>
            </a:r>
            <a:r>
              <a:rPr lang="en-US" sz="2400" dirty="0" err="1"/>
              <a:t>share</a:t>
            </a:r>
            <a:r>
              <a:rPr lang="en-US" sz="2400" dirty="0"/>
              <a:t> </a:t>
            </a:r>
            <a:r>
              <a:rPr lang="en-US" sz="2400" dirty="0" err="1"/>
              <a:t>information</a:t>
            </a:r>
            <a:r>
              <a:rPr lang="en-US" sz="2400" dirty="0"/>
              <a:t> </a:t>
            </a:r>
            <a:r>
              <a:rPr lang="en-US" sz="2400" dirty="0" err="1"/>
              <a:t>And</a:t>
            </a:r>
            <a:r>
              <a:rPr lang="en-US" sz="2400" dirty="0"/>
              <a:t> </a:t>
            </a:r>
            <a:r>
              <a:rPr lang="en-US" sz="2400" dirty="0" err="1"/>
              <a:t>take</a:t>
            </a:r>
            <a:r>
              <a:rPr lang="en-US" sz="2400" dirty="0"/>
              <a:t> </a:t>
            </a:r>
            <a:r>
              <a:rPr lang="en-US" sz="2400" dirty="0" err="1"/>
              <a:t>various</a:t>
            </a:r>
            <a:r>
              <a:rPr lang="en-US" sz="2400" dirty="0"/>
              <a:t> </a:t>
            </a:r>
            <a:r>
              <a:rPr lang="en-US" sz="2400" dirty="0" err="1"/>
              <a:t>decision</a:t>
            </a:r>
            <a:r>
              <a:rPr lang="en-US" sz="2400" dirty="0"/>
              <a:t> </a:t>
            </a:r>
            <a:r>
              <a:rPr lang="en-US" sz="2400" dirty="0" err="1"/>
              <a:t>For</a:t>
            </a:r>
            <a:r>
              <a:rPr lang="en-US" sz="2400" dirty="0"/>
              <a:t> </a:t>
            </a:r>
            <a:r>
              <a:rPr lang="en-US" sz="2400" dirty="0" err="1"/>
              <a:t>help</a:t>
            </a:r>
            <a:r>
              <a:rPr lang="en-US" sz="2400" dirty="0"/>
              <a:t> </a:t>
            </a:r>
            <a:r>
              <a:rPr lang="en-US" sz="2400" dirty="0" err="1"/>
              <a:t>every</a:t>
            </a:r>
            <a:r>
              <a:rPr lang="en-US" sz="2400" dirty="0"/>
              <a:t> </a:t>
            </a:r>
            <a:r>
              <a:rPr lang="en-US" sz="2400" dirty="0" err="1"/>
              <a:t>member</a:t>
            </a:r>
            <a:r>
              <a:rPr lang="en-US" sz="2400" dirty="0"/>
              <a:t> </a:t>
            </a:r>
            <a:r>
              <a:rPr lang="en-US" sz="2400" dirty="0" err="1"/>
              <a:t>work</a:t>
            </a:r>
            <a:r>
              <a:rPr lang="en-US" sz="2400" dirty="0"/>
              <a:t> </a:t>
            </a:r>
            <a:r>
              <a:rPr lang="en-US" sz="2400" dirty="0" err="1"/>
              <a:t>in</a:t>
            </a:r>
            <a:r>
              <a:rPr lang="en-US" sz="2400" dirty="0"/>
              <a:t>area</a:t>
            </a:r>
            <a:r>
              <a:rPr lang="en-US" sz="2400" dirty="0" err="1"/>
              <a:t>not quite enough</a:t>
            </a:r>
            <a:r>
              <a:rPr lang="en-US" sz="2400" dirty="0"/>
              <a:t> </a:t>
            </a:r>
            <a:r>
              <a:rPr lang="en-US" sz="2400" dirty="0" err="1"/>
              <a:t>he replied</a:t>
            </a:r>
            <a:endParaRPr lang="en-US" sz="2400" dirty="0"/>
          </a:p>
          <a:p>
            <a:pPr algn="l" rtl="0" eaLnBrk="1" hangingPunct="1">
              <a:lnSpc>
                <a:spcPct val="90000"/>
              </a:lnSpc>
              <a:defRPr/>
            </a:pPr>
            <a:r>
              <a:rPr lang="en-US" sz="2400" dirty="0"/>
              <a:t>Team</a:t>
            </a:r>
            <a:r>
              <a:rPr lang="en-US" sz="2400" dirty="0" err="1"/>
              <a:t>Work</a:t>
            </a:r>
            <a:r>
              <a:rPr lang="en-US" sz="2400" dirty="0"/>
              <a:t>(work team)</a:t>
            </a:r>
          </a:p>
          <a:p>
            <a:pPr lvl="1" algn="l" rtl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400" dirty="0"/>
              <a:t> </a:t>
            </a:r>
            <a:r>
              <a:rPr lang="en-US" sz="2400" dirty="0" err="1"/>
              <a:t>Group</a:t>
            </a:r>
            <a:r>
              <a:rPr lang="en-US" sz="2400" dirty="0"/>
              <a:t>Which</a:t>
            </a:r>
            <a:r>
              <a:rPr lang="en-US" sz="2400" dirty="0" err="1"/>
              <a:t>efforts</a:t>
            </a:r>
            <a:r>
              <a:rPr lang="en-US" sz="2400" dirty="0"/>
              <a:t> </a:t>
            </a:r>
            <a:r>
              <a:rPr lang="en-US" sz="2400" dirty="0" err="1"/>
              <a:t>the individual</a:t>
            </a:r>
            <a:r>
              <a:rPr lang="en-US" sz="2400" dirty="0"/>
              <a:t> </a:t>
            </a:r>
            <a:r>
              <a:rPr lang="en-US" sz="2400" dirty="0" err="1"/>
              <a:t>produce</a:t>
            </a:r>
            <a:r>
              <a:rPr lang="en-US" sz="2400" dirty="0"/>
              <a:t> </a:t>
            </a:r>
            <a:r>
              <a:rPr lang="en-US" sz="2400" dirty="0" err="1"/>
              <a:t>performance</a:t>
            </a:r>
            <a:r>
              <a:rPr lang="en-US" sz="2400" dirty="0"/>
              <a:t>Which</a:t>
            </a:r>
            <a:r>
              <a:rPr lang="en-US" sz="2400" dirty="0" err="1"/>
              <a:t>more</a:t>
            </a:r>
            <a:r>
              <a:rPr lang="en-US" sz="2400" dirty="0"/>
              <a:t> </a:t>
            </a:r>
            <a:r>
              <a:rPr lang="en-US" sz="2400" dirty="0" err="1"/>
              <a:t>big</a:t>
            </a:r>
            <a:r>
              <a:rPr lang="en-US" sz="2400" dirty="0"/>
              <a:t> </a:t>
            </a:r>
            <a:r>
              <a:rPr lang="en-US" sz="2400" dirty="0" err="1"/>
              <a:t>than</a:t>
            </a:r>
            <a:r>
              <a:rPr lang="en-US" sz="2400" dirty="0"/>
              <a:t> </a:t>
            </a:r>
            <a:r>
              <a:rPr lang="en-US" sz="2400" dirty="0" err="1"/>
              <a:t>amount</a:t>
            </a:r>
            <a:r>
              <a:rPr lang="en-US" sz="2400" dirty="0"/>
              <a:t> </a:t>
            </a:r>
            <a:r>
              <a:rPr lang="en-US" sz="2400" dirty="0" err="1"/>
              <a:t>from</a:t>
            </a:r>
            <a:r>
              <a:rPr lang="en-US" sz="2400" dirty="0"/>
              <a:t> </a:t>
            </a:r>
            <a:r>
              <a:rPr lang="en-US" sz="2400" dirty="0" err="1"/>
              <a:t>inputs</a:t>
            </a:r>
            <a:r>
              <a:rPr lang="en-US" sz="2400" dirty="0"/>
              <a:t>individual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rtain Call">
  <a:themeElements>
    <a:clrScheme name="Curtain Call 1">
      <a:dk1>
        <a:srgbClr val="602000"/>
      </a:dk1>
      <a:lt1>
        <a:srgbClr val="FFFFFF"/>
      </a:lt1>
      <a:dk2>
        <a:srgbClr val="800000"/>
      </a:dk2>
      <a:lt2>
        <a:srgbClr val="FFFFCC"/>
      </a:lt2>
      <a:accent1>
        <a:srgbClr val="FF3300"/>
      </a:accent1>
      <a:accent2>
        <a:srgbClr val="000000"/>
      </a:accent2>
      <a:accent3>
        <a:srgbClr val="C0AAAA"/>
      </a:accent3>
      <a:accent4>
        <a:srgbClr val="DADADA"/>
      </a:accent4>
      <a:accent5>
        <a:srgbClr val="FFADAA"/>
      </a:accent5>
      <a:accent6>
        <a:srgbClr val="000000"/>
      </a:accent6>
      <a:hlink>
        <a:srgbClr val="EBF25A"/>
      </a:hlink>
      <a:folHlink>
        <a:srgbClr val="F2AA68"/>
      </a:folHlink>
    </a:clrScheme>
    <a:fontScheme name="Curtain Call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Curtain Call 1">
        <a:dk1>
          <a:srgbClr val="602000"/>
        </a:dk1>
        <a:lt1>
          <a:srgbClr val="FFFFFF"/>
        </a:lt1>
        <a:dk2>
          <a:srgbClr val="800000"/>
        </a:dk2>
        <a:lt2>
          <a:srgbClr val="FFFFCC"/>
        </a:lt2>
        <a:accent1>
          <a:srgbClr val="FF3300"/>
        </a:accent1>
        <a:accent2>
          <a:srgbClr val="000000"/>
        </a:accent2>
        <a:accent3>
          <a:srgbClr val="C0AAAA"/>
        </a:accent3>
        <a:accent4>
          <a:srgbClr val="DADADA"/>
        </a:accent4>
        <a:accent5>
          <a:srgbClr val="FFADAA"/>
        </a:accent5>
        <a:accent6>
          <a:srgbClr val="000000"/>
        </a:accent6>
        <a:hlink>
          <a:srgbClr val="EBF25A"/>
        </a:hlink>
        <a:folHlink>
          <a:srgbClr val="F2AA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2">
        <a:dk1>
          <a:srgbClr val="000066"/>
        </a:dk1>
        <a:lt1>
          <a:srgbClr val="FFFFFF"/>
        </a:lt1>
        <a:dk2>
          <a:srgbClr val="000099"/>
        </a:dk2>
        <a:lt2>
          <a:srgbClr val="D8F6F8"/>
        </a:lt2>
        <a:accent1>
          <a:srgbClr val="0099FF"/>
        </a:accent1>
        <a:accent2>
          <a:srgbClr val="00003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34"/>
        </a:accent6>
        <a:hlink>
          <a:srgbClr val="DDD925"/>
        </a:hlink>
        <a:folHlink>
          <a:srgbClr val="72C67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3">
        <a:dk1>
          <a:srgbClr val="4C3D57"/>
        </a:dk1>
        <a:lt1>
          <a:srgbClr val="FFFFFF"/>
        </a:lt1>
        <a:dk2>
          <a:srgbClr val="660066"/>
        </a:dk2>
        <a:lt2>
          <a:srgbClr val="FDFBE3"/>
        </a:lt2>
        <a:accent1>
          <a:srgbClr val="976C9E"/>
        </a:accent1>
        <a:accent2>
          <a:srgbClr val="1E1822"/>
        </a:accent2>
        <a:accent3>
          <a:srgbClr val="B8AAB8"/>
        </a:accent3>
        <a:accent4>
          <a:srgbClr val="DADADA"/>
        </a:accent4>
        <a:accent5>
          <a:srgbClr val="C9BACC"/>
        </a:accent5>
        <a:accent6>
          <a:srgbClr val="1A151E"/>
        </a:accent6>
        <a:hlink>
          <a:srgbClr val="D8C460"/>
        </a:hlink>
        <a:folHlink>
          <a:srgbClr val="C3C2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4">
        <a:dk1>
          <a:srgbClr val="334D3F"/>
        </a:dk1>
        <a:lt1>
          <a:srgbClr val="FFFFFF"/>
        </a:lt1>
        <a:dk2>
          <a:srgbClr val="008000"/>
        </a:dk2>
        <a:lt2>
          <a:srgbClr val="D3F1DB"/>
        </a:lt2>
        <a:accent1>
          <a:srgbClr val="4A6D84"/>
        </a:accent1>
        <a:accent2>
          <a:srgbClr val="213329"/>
        </a:accent2>
        <a:accent3>
          <a:srgbClr val="AAC0AA"/>
        </a:accent3>
        <a:accent4>
          <a:srgbClr val="DADADA"/>
        </a:accent4>
        <a:accent5>
          <a:srgbClr val="B1BAC2"/>
        </a:accent5>
        <a:accent6>
          <a:srgbClr val="1D2D24"/>
        </a:accent6>
        <a:hlink>
          <a:srgbClr val="F0B100"/>
        </a:hlink>
        <a:folHlink>
          <a:srgbClr val="C3710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5">
        <a:dk1>
          <a:srgbClr val="566858"/>
        </a:dk1>
        <a:lt1>
          <a:srgbClr val="FFFFFF"/>
        </a:lt1>
        <a:dk2>
          <a:srgbClr val="6D8771"/>
        </a:dk2>
        <a:lt2>
          <a:srgbClr val="ECECB2"/>
        </a:lt2>
        <a:accent1>
          <a:srgbClr val="76A571"/>
        </a:accent1>
        <a:accent2>
          <a:srgbClr val="465648"/>
        </a:accent2>
        <a:accent3>
          <a:srgbClr val="BAC3BB"/>
        </a:accent3>
        <a:accent4>
          <a:srgbClr val="DADADA"/>
        </a:accent4>
        <a:accent5>
          <a:srgbClr val="BDCFBB"/>
        </a:accent5>
        <a:accent6>
          <a:srgbClr val="3F4D40"/>
        </a:accent6>
        <a:hlink>
          <a:srgbClr val="FFDC0B"/>
        </a:hlink>
        <a:folHlink>
          <a:srgbClr val="FC991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6">
        <a:dk1>
          <a:srgbClr val="0A6866"/>
        </a:dk1>
        <a:lt1>
          <a:srgbClr val="FFFFFF"/>
        </a:lt1>
        <a:dk2>
          <a:srgbClr val="0D8784"/>
        </a:dk2>
        <a:lt2>
          <a:srgbClr val="B8DEC6"/>
        </a:lt2>
        <a:accent1>
          <a:srgbClr val="3C7652"/>
        </a:accent1>
        <a:accent2>
          <a:srgbClr val="005250"/>
        </a:accent2>
        <a:accent3>
          <a:srgbClr val="AAC3C2"/>
        </a:accent3>
        <a:accent4>
          <a:srgbClr val="DADADA"/>
        </a:accent4>
        <a:accent5>
          <a:srgbClr val="AFBDB3"/>
        </a:accent5>
        <a:accent6>
          <a:srgbClr val="004948"/>
        </a:accent6>
        <a:hlink>
          <a:srgbClr val="00E0A5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7">
        <a:dk1>
          <a:srgbClr val="50688C"/>
        </a:dk1>
        <a:lt1>
          <a:srgbClr val="FFFFFF"/>
        </a:lt1>
        <a:dk2>
          <a:srgbClr val="6E87AC"/>
        </a:dk2>
        <a:lt2>
          <a:srgbClr val="FFFFFF"/>
        </a:lt2>
        <a:accent1>
          <a:srgbClr val="376EA5"/>
        </a:accent1>
        <a:accent2>
          <a:srgbClr val="445876"/>
        </a:accent2>
        <a:accent3>
          <a:srgbClr val="BAC3D2"/>
        </a:accent3>
        <a:accent4>
          <a:srgbClr val="DADADA"/>
        </a:accent4>
        <a:accent5>
          <a:srgbClr val="AEBACF"/>
        </a:accent5>
        <a:accent6>
          <a:srgbClr val="3D4F6A"/>
        </a:accent6>
        <a:hlink>
          <a:srgbClr val="66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8">
        <a:dk1>
          <a:srgbClr val="000000"/>
        </a:dk1>
        <a:lt1>
          <a:srgbClr val="DDDCC5"/>
        </a:lt1>
        <a:dk2>
          <a:srgbClr val="000000"/>
        </a:dk2>
        <a:lt2>
          <a:srgbClr val="C9C6A5"/>
        </a:lt2>
        <a:accent1>
          <a:srgbClr val="C0C0C0"/>
        </a:accent1>
        <a:accent2>
          <a:srgbClr val="B0AC90"/>
        </a:accent2>
        <a:accent3>
          <a:srgbClr val="EBEBDF"/>
        </a:accent3>
        <a:accent4>
          <a:srgbClr val="000000"/>
        </a:accent4>
        <a:accent5>
          <a:srgbClr val="DCDCDC"/>
        </a:accent5>
        <a:accent6>
          <a:srgbClr val="9F9B82"/>
        </a:accent6>
        <a:hlink>
          <a:srgbClr val="666699"/>
        </a:hlink>
        <a:folHlink>
          <a:srgbClr val="905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rtain Call 9">
        <a:dk1>
          <a:srgbClr val="000000"/>
        </a:dk1>
        <a:lt1>
          <a:srgbClr val="FFFFFF"/>
        </a:lt1>
        <a:dk2>
          <a:srgbClr val="000099"/>
        </a:dk2>
        <a:lt2>
          <a:srgbClr val="DDDDDD"/>
        </a:lt2>
        <a:accent1>
          <a:srgbClr val="C6D4D4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DFE6E6"/>
        </a:accent5>
        <a:accent6>
          <a:srgbClr val="AEAEAE"/>
        </a:accent6>
        <a:hlink>
          <a:srgbClr val="6600FF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Curtain Call</Template>
  <TotalTime>3717</TotalTime>
  <Words>1351</Words>
  <Application>Microsoft Office PowerPoint</Application>
  <PresentationFormat>On-screen Show (4:3)</PresentationFormat>
  <Paragraphs>239</Paragraphs>
  <Slides>22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Curtain Call</vt:lpstr>
      <vt:lpstr> GROUP AND TEAM</vt:lpstr>
      <vt:lpstr>DEFINITION OF GROUP</vt:lpstr>
      <vt:lpstr>REQUIREMENTS FOR THE ESTABLISHMENT OF THE GROUP</vt:lpstr>
      <vt:lpstr>MOTIVATION TO JOIN A GROUP?</vt:lpstr>
      <vt:lpstr>GROUP IN ORGANIZATION</vt:lpstr>
      <vt:lpstr>Slide 6</vt:lpstr>
      <vt:lpstr>DIFFERENCES IN FORMAL AND INFORMAL GROUP</vt:lpstr>
      <vt:lpstr>GROUP DEVELOPMENT STAGE</vt:lpstr>
      <vt:lpstr>WORK GROUP VS WORK TEAM</vt:lpstr>
      <vt:lpstr>Slide 10</vt:lpstr>
      <vt:lpstr>TEAM TYPES</vt:lpstr>
      <vt:lpstr>TEAM EFFECTIVENESS</vt:lpstr>
      <vt:lpstr>Group and Team Dysfunction</vt:lpstr>
      <vt:lpstr>GROUP DYNAMICS</vt:lpstr>
      <vt:lpstr>MODELS OF BEHAVIOR AND ACHIEVEMENT IN GROUP DYNAMICS</vt:lpstr>
      <vt:lpstr>Information Picture</vt:lpstr>
      <vt:lpstr>Slide 17</vt:lpstr>
      <vt:lpstr>Slide 18</vt:lpstr>
      <vt:lpstr>Slide 19</vt:lpstr>
      <vt:lpstr>Picture11.: factors Which Increase And Lower Cohesiveness Group</vt:lpstr>
      <vt:lpstr>Slide 21</vt:lpstr>
      <vt:lpstr>GROUP TASK</vt:lpstr>
    </vt:vector>
  </TitlesOfParts>
  <Company>RCCP FIA UNIBRAW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DASAR-DASAR PERILAKU KELOMPOK</dc:title>
  <dc:creator>IC</dc:creator>
  <cp:lastModifiedBy>User</cp:lastModifiedBy>
  <cp:revision>31</cp:revision>
  <dcterms:created xsi:type="dcterms:W3CDTF">2007-10-22T03:21:00Z</dcterms:created>
  <dcterms:modified xsi:type="dcterms:W3CDTF">2023-03-03T09:46:57Z</dcterms:modified>
</cp:coreProperties>
</file>