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6" r:id="rId3"/>
    <p:sldId id="257" r:id="rId4"/>
    <p:sldId id="259" r:id="rId5"/>
    <p:sldId id="267" r:id="rId6"/>
    <p:sldId id="262" r:id="rId7"/>
    <p:sldId id="260" r:id="rId8"/>
    <p:sldId id="263" r:id="rId9"/>
    <p:sldId id="264" r:id="rId10"/>
    <p:sldId id="266" r:id="rId11"/>
    <p:sldId id="268" r:id="rId12"/>
    <p:sldId id="269" r:id="rId13"/>
    <p:sldId id="270" r:id="rId14"/>
    <p:sldId id="271" r:id="rId15"/>
    <p:sldId id="272" r:id="rId16"/>
    <p:sldId id="273" r:id="rId17"/>
    <p:sldId id="274" r:id="rId18"/>
    <p:sldId id="275" r:id="rId19"/>
    <p:sldId id="282" r:id="rId20"/>
    <p:sldId id="276" r:id="rId21"/>
    <p:sldId id="277" r:id="rId22"/>
    <p:sldId id="278" r:id="rId23"/>
    <p:sldId id="279" r:id="rId24"/>
    <p:sldId id="280" r:id="rId25"/>
    <p:sldId id="281" r:id="rId26"/>
    <p:sldId id="283" r:id="rId27"/>
    <p:sldId id="284" r:id="rId28"/>
    <p:sldId id="285" r:id="rId29"/>
    <p:sldId id="287" r:id="rId30"/>
    <p:sldId id="288" r:id="rId3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333629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204230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1501763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265389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54380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427022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3072263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3982181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172263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320768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48F4C-08AF-4A0B-BA8A-156CACF3FCA3}" type="datetimeFigureOut">
              <a:rPr lang="id-ID" smtClean="0"/>
              <a:pPr/>
              <a:t>25/11/2019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1357004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48F4C-08AF-4A0B-BA8A-156CACF3FCA3}" type="datetimeFigureOut">
              <a:rPr lang="id-ID" smtClean="0"/>
              <a:pPr/>
              <a:t>25/11/2019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43B5F-F594-4B15-AC91-2E3941F0F57B}" type="slidenum">
              <a:rPr lang="id-ID" smtClean="0"/>
              <a:pPr/>
              <a:t>‹#›</a:t>
            </a:fld>
            <a:endParaRPr lang="id-ID"/>
          </a:p>
        </p:txBody>
      </p:sp>
    </p:spTree>
    <p:extLst>
      <p:ext uri="{BB962C8B-B14F-4D97-AF65-F5344CB8AC3E}">
        <p14:creationId xmlns:p14="http://schemas.microsoft.com/office/powerpoint/2010/main" xmlns="" val="8052157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6800" y="5057290"/>
            <a:ext cx="8640960"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descr="Image result for bhineka tunggal ik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3648" y="332656"/>
            <a:ext cx="6096000" cy="20478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Content Placeholder 5"/>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2895092" y="2204864"/>
            <a:ext cx="3384376" cy="2630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665179491"/>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75656" y="354722"/>
            <a:ext cx="5977919" cy="1107996"/>
          </a:xfrm>
          <a:prstGeom prst="rect">
            <a:avLst/>
          </a:prstGeom>
          <a:noFill/>
        </p:spPr>
        <p:txBody>
          <a:bodyPr wrap="none" rtlCol="0">
            <a:spAutoFit/>
          </a:bodyPr>
          <a:lstStyle/>
          <a:p>
            <a:r>
              <a:rPr lang="id-ID" sz="6600" dirty="0" smtClean="0">
                <a:latin typeface="Berlin Sans FB Demi" pitchFamily="34" charset="0"/>
              </a:rPr>
              <a:t>TERIMA KASIH </a:t>
            </a:r>
            <a:endParaRPr lang="id-ID" sz="6600" dirty="0">
              <a:latin typeface="Berlin Sans FB Demi" pitchFamily="34" charset="0"/>
            </a:endParaRPr>
          </a:p>
        </p:txBody>
      </p:sp>
    </p:spTree>
    <p:extLst>
      <p:ext uri="{BB962C8B-B14F-4D97-AF65-F5344CB8AC3E}">
        <p14:creationId xmlns:p14="http://schemas.microsoft.com/office/powerpoint/2010/main" xmlns="" val="84445001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ISTILAH DAN PENGERTIAN BHINNEKA TUNGGAL IKA</a:t>
            </a:r>
            <a:endParaRPr lang="en-US"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ISTILAH BINNEKA TUNGGAL IKA DITULIS OLEH MPU TANTULAR DALAM KITAB SUTASOMA PADA ABAD KE XIV DIMASA KERAJAAN MAJAPAHIT SEKITAR  TAHUN 1350  YANG TERJEMAHAN ISINYA BERBUNYI “ BAHWA AGAMA BUDHA DAN SIWA (HINDU) MERUPAKAN ZAT YANG BERBEDA TETAPI NILAI </a:t>
            </a:r>
            <a:r>
              <a:rPr lang="en-US" dirty="0" err="1" smtClean="0"/>
              <a:t>NILAI</a:t>
            </a:r>
            <a:r>
              <a:rPr lang="en-US" dirty="0" smtClean="0"/>
              <a:t> KEBENARAN JINA (BUDHA) DAN SIWA HINDU ADALAH TUNGGAL, TERPECAH PECAH TETAPI SATU JUA ARTINYA TIDAK ADA DHARMA YANG MENDUA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Font typeface="Wingdings" pitchFamily="2" charset="2"/>
              <a:buChar char="Ø"/>
            </a:pPr>
            <a:r>
              <a:rPr lang="en-US" dirty="0" smtClean="0"/>
              <a:t> SEMBOYAN BHINNEKA TUNGGAL IKA MULAI MENJADI PEMBICARAAN TERBATAS PADA WAKTU SIDANG </a:t>
            </a:r>
            <a:r>
              <a:rPr lang="en-US" dirty="0" err="1" smtClean="0"/>
              <a:t>SIDANG</a:t>
            </a:r>
            <a:r>
              <a:rPr lang="en-US" dirty="0" smtClean="0"/>
              <a:t> BPUPKI ANTARA MEI-JUNI 1945 ANTARA LAIN MUHAMMAD YAMIN, IR SOEKARNO, I GUSTI BAGUS SUGRIWA SEKITAR DUA SETENGAH BULAN SEBELUM PROKLAMASI. SETELAH BEBERAPA TAHUN KEMUDIAN KETIKA MERANCANG LAMBANG NEGARA REPUBLIK INDONESIA DALAM BENTUK GARUDA PANCASILA, SEMBOYAN BHINNEKA TUNGGAL IKA DIMASUKKAN KE DALAMNYA, TERPAMPANG MELENGKUNG DALAM CENGKERAMAN KEDUA KAKI BURUNG GARUDA.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Font typeface="Wingdings" pitchFamily="2" charset="2"/>
              <a:buChar char="Ø"/>
            </a:pPr>
            <a:r>
              <a:rPr lang="en-US" dirty="0" smtClean="0"/>
              <a:t> SEMBOYAN BINNEKA TUNGGAL IKA  DIUSULKAN  OLEH MUHAMMAD YAMIN KEPADA  IR SOEKARNO AGAR DIJADIKAN SEMBOYAN NEGARA</a:t>
            </a:r>
          </a:p>
          <a:p>
            <a:pPr>
              <a:buFont typeface="Wingdings" pitchFamily="2" charset="2"/>
              <a:buChar char="Ø"/>
            </a:pPr>
            <a:r>
              <a:rPr lang="en-US" dirty="0" smtClean="0"/>
              <a:t> </a:t>
            </a:r>
            <a:r>
              <a:rPr lang="en-US" dirty="0" smtClean="0"/>
              <a:t>PENGERTIAN BINNEKA TUNGGAL  IKA ADALAH BERBEDA BEDA TETAPI SATU JUA.</a:t>
            </a:r>
          </a:p>
          <a:p>
            <a:pPr>
              <a:buFont typeface="Wingdings" pitchFamily="2" charset="2"/>
              <a:buChar char="Ø"/>
            </a:pPr>
            <a:r>
              <a:rPr lang="en-US" dirty="0" smtClean="0"/>
              <a:t>BHINNEKA TUNGGAL IKA OLEH PENDIRI BANGSA DIBERIKAN PENAFSIRAN BARU KARENA DINILAI RELEVAN DENGAN KEPERLUAN STRATEGIS BANGSA INDONESIA YANG MEMILIKI MAKNA WALAUPUN DI INDONESIA TERDAPAT BANYAK  SUKU, AGAMA, RAS, BUDAYA, ADAT, BAHASA DAN LAIN SEBAGAINYA NAMUN TETAP SATU KESATUAN SEBANGSA DAN SETANAH AIR</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BHINNEKA TUNGGAL IKA SEBAGAI SEMBOYAN NEGARA</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 SEMBOYAN ADALAH PERKATAAN ATAU KALIMAT PENDEK YANG DIPAKAI SEBAGAI DASAR TUNTUNAN ATAU PEGANGGAN HIDUP; INTISARI SUATU USAHA; SLOGAN; MOTO</a:t>
            </a: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KEANEKARAGAMAN</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BANGSA YANG MAJEMUK MEMILIKI JUMLAH PENDUDUK YANG CUKUP BESAR</a:t>
            </a:r>
          </a:p>
          <a:p>
            <a:pPr marL="514350" indent="-514350">
              <a:buAutoNum type="arabicPeriod"/>
            </a:pPr>
            <a:r>
              <a:rPr lang="en-US" dirty="0" smtClean="0"/>
              <a:t>MEMILIKI BAHASA DAERAH YANG BERBEDA BEDA</a:t>
            </a:r>
          </a:p>
          <a:p>
            <a:pPr marL="514350" indent="-514350">
              <a:buAutoNum type="arabicPeriod"/>
            </a:pPr>
            <a:r>
              <a:rPr lang="en-US" dirty="0" smtClean="0"/>
              <a:t>MEMPUNYAI SUKU BANGSA YANG BERAGAM</a:t>
            </a:r>
          </a:p>
          <a:p>
            <a:pPr marL="514350" indent="-514350">
              <a:buAutoNum type="arabicPeriod"/>
            </a:pPr>
            <a:r>
              <a:rPr lang="en-US" dirty="0" smtClean="0"/>
              <a:t>MEMPUNYAI AGAMA YANG BERBEDA</a:t>
            </a:r>
          </a:p>
          <a:p>
            <a:pPr marL="514350" indent="-514350">
              <a:buAutoNum type="arabicPeriod"/>
            </a:pPr>
            <a:r>
              <a:rPr lang="en-US" dirty="0" smtClean="0"/>
              <a:t>WARNA KULIT BERMACAM MACAM</a:t>
            </a:r>
          </a:p>
          <a:p>
            <a:pPr marL="514350" indent="-514350">
              <a:buAutoNum type="arabicPeriod"/>
            </a:pPr>
            <a:r>
              <a:rPr lang="en-US" dirty="0" smtClean="0"/>
              <a:t>ADAT ISTIADAT</a:t>
            </a:r>
          </a:p>
          <a:p>
            <a:pPr marL="514350" indent="-514350">
              <a:buAutoNum type="arabicPeriod"/>
            </a:pPr>
            <a:r>
              <a:rPr lang="en-US" dirty="0" smtClean="0"/>
              <a:t>BANYAK  LAGI PERBEDAAN LAINNYA</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SUMPAH PEMUDA</a:t>
            </a:r>
            <a:endParaRPr lang="en-US" dirty="0"/>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KAMI PUTRA PUTRI INDONESIA MENGAKU BERTUMPAH DAERAH YANG SATU, TANAH AIR INDONESIA</a:t>
            </a:r>
          </a:p>
          <a:p>
            <a:pPr marL="514350" indent="-514350">
              <a:buAutoNum type="arabicPeriod"/>
            </a:pPr>
            <a:r>
              <a:rPr lang="en-US" dirty="0" smtClean="0"/>
              <a:t>KAMI PUTRA DAN PUTRI INDONESIA MENGAKU BERBANGSA YANG SATU, BANGSA INDONESIA</a:t>
            </a:r>
          </a:p>
          <a:p>
            <a:pPr marL="514350" indent="-514350">
              <a:buAutoNum type="arabicPeriod"/>
            </a:pPr>
            <a:r>
              <a:rPr lang="en-US" dirty="0" smtClean="0"/>
              <a:t>KAMI PUTRA DANPUTRI INDONESIA MENJUNJUNG BAHASA PERSATUAN, BAHASA INDONESIA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SEMBOYAN BHINNEKA TUNGGAL IKA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IKRAR UNTUK BERSATU PADU MENDIRIKAN BANGSA KESATUAN REPUBLIK INDONESIA</a:t>
            </a:r>
          </a:p>
          <a:p>
            <a:pPr marL="514350" indent="-514350">
              <a:buAutoNum type="arabicPeriod"/>
            </a:pPr>
            <a:r>
              <a:rPr lang="en-US" dirty="0" smtClean="0"/>
              <a:t>CITA </a:t>
            </a:r>
            <a:r>
              <a:rPr lang="en-US" dirty="0" err="1" smtClean="0"/>
              <a:t>CITA</a:t>
            </a:r>
            <a:r>
              <a:rPr lang="en-US" dirty="0" smtClean="0"/>
              <a:t> MEMBANGUN SEBUAH BANGSA INDONESIA YANG BERSATU</a:t>
            </a:r>
          </a:p>
          <a:p>
            <a:pPr marL="514350" indent="-514350">
              <a:buAutoNum type="arabicPeriod"/>
            </a:pPr>
            <a:r>
              <a:rPr lang="en-US" dirty="0" smtClean="0"/>
              <a:t>SEMBOYAN YANG MENGUNGKAPKAN RASA PERSATUAN DAN KESATUAN YANG BERASAL DARI KEANEKARAGAMAN</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KEKAYAAN DAN KEBERAGAMAN BANGSA</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AutoNum type="arabicPeriod"/>
            </a:pPr>
            <a:r>
              <a:rPr lang="en-US" dirty="0" smtClean="0"/>
              <a:t>JUMLAH PENDUDUK 237 JUTA JIWA BERDASARKAN BPS 2010, SEKARANG  LEBIH KURANG 240 JUTA JIWA</a:t>
            </a:r>
          </a:p>
          <a:p>
            <a:pPr marL="514350" indent="-514350">
              <a:buAutoNum type="arabicPeriod"/>
            </a:pPr>
            <a:r>
              <a:rPr lang="en-US" dirty="0" smtClean="0"/>
              <a:t>700  BAHASA DAERAH</a:t>
            </a:r>
          </a:p>
          <a:p>
            <a:pPr marL="514350" indent="-514350">
              <a:buAutoNum type="arabicPeriod"/>
            </a:pPr>
            <a:r>
              <a:rPr lang="en-US" dirty="0" smtClean="0"/>
              <a:t>1128 SUKU BANGSA</a:t>
            </a:r>
          </a:p>
          <a:p>
            <a:pPr marL="514350" indent="-514350">
              <a:buAutoNum type="arabicPeriod"/>
            </a:pPr>
            <a:r>
              <a:rPr lang="en-US" dirty="0" smtClean="0"/>
              <a:t>6 AGAMA</a:t>
            </a:r>
          </a:p>
          <a:p>
            <a:pPr marL="514350" indent="-514350">
              <a:buAutoNum type="arabicPeriod"/>
            </a:pPr>
            <a:r>
              <a:rPr lang="en-US" dirty="0" smtClean="0"/>
              <a:t>BERAGAM BUDAYA</a:t>
            </a:r>
          </a:p>
          <a:p>
            <a:pPr marL="514350" indent="-514350">
              <a:buAutoNum type="arabicPeriod"/>
            </a:pPr>
            <a:r>
              <a:rPr lang="en-US" dirty="0" smtClean="0"/>
              <a:t>BERAGAM ADAT ISTIADAT</a:t>
            </a:r>
          </a:p>
          <a:p>
            <a:pPr marL="514350" indent="-514350">
              <a:buAutoNum type="arabicPeriod"/>
            </a:pPr>
            <a:r>
              <a:rPr lang="en-US" dirty="0" smtClean="0"/>
              <a:t>BERANEKA RAGAM FLORA DAN FAUNA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SEMANGAT KEBHINNEKA TUNGGAL IKA DALAM UUD 1945</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1. DALAM UUD 1945 SEBELUM DIRUBAH, PENGAKUAN ATAS KEBERAGAMAN DICANTUMKAN PADA PASAL 18. HAL INI MERUPAKAN SEBUAH PRAKONDISI YANG HARUS DIPENUHI OLEH NKRI DALAM MENATA HUBUNGANNYA DENGAN BERBAGAI KELOMPOK MASYARAKAT INDONESIA YANGMEMILIKI KEISTIMEWAAN AGAR CITA </a:t>
            </a:r>
            <a:r>
              <a:rPr lang="en-US" dirty="0" err="1" smtClean="0"/>
              <a:t>CITA</a:t>
            </a:r>
            <a:r>
              <a:rPr lang="en-US" dirty="0" smtClean="0"/>
              <a:t> MEMBANGUN KE TUNGGAL IKAAN SEBAGAI SEBUAH BANGSA DAPAT TERCAPAI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7671400"/>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KESADARAN AKAN KEBHINNEKAAN ITU JUGA DIATUR DALAM UUD 1945 SETELAH DIRUBAH ANTARA LAIN</a:t>
            </a:r>
          </a:p>
          <a:p>
            <a:pPr>
              <a:buNone/>
            </a:pPr>
            <a:r>
              <a:rPr lang="en-US" dirty="0" smtClean="0"/>
              <a:t>1. PASANGAN CALON PRESIDEN DAN WAKIL PRESIDEN YANG MENDAPATKAN SUARA LEBIH DARI LIMA PULUH PERSEN DARI JUMLAH SUARA DALAM PEMILU,</a:t>
            </a:r>
            <a:r>
              <a:rPr lang="en-US" b="1" dirty="0" smtClean="0"/>
              <a:t> DENGAN SEDIKITNYA DUA </a:t>
            </a:r>
            <a:r>
              <a:rPr lang="en-US" b="1" dirty="0" smtClean="0"/>
              <a:t>PULUH PERSEN SUARA DISETIAP </a:t>
            </a:r>
            <a:r>
              <a:rPr lang="en-US" dirty="0" smtClean="0"/>
              <a:t> </a:t>
            </a:r>
            <a:r>
              <a:rPr lang="en-US" b="1" dirty="0" smtClean="0"/>
              <a:t>PROPINSI </a:t>
            </a:r>
            <a:r>
              <a:rPr lang="en-US" b="1" dirty="0" smtClean="0"/>
              <a:t>YANG TERSEBAR DI LEBIH DARI SETENGAH </a:t>
            </a:r>
            <a:r>
              <a:rPr lang="en-US" b="1" dirty="0" smtClean="0"/>
              <a:t>JUMLAH PROPINSI DI INDONESIA</a:t>
            </a:r>
            <a:r>
              <a:rPr lang="en-US" dirty="0" smtClean="0"/>
              <a:t>  (PASAL 6A (3)***)</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2. NEGARA KESATUAN REPUBLIK INDONESIA </a:t>
            </a:r>
            <a:r>
              <a:rPr lang="en-US" b="1" dirty="0" smtClean="0"/>
              <a:t>DIBAGI ATAS DAERAH </a:t>
            </a:r>
            <a:r>
              <a:rPr lang="en-US" b="1" dirty="0" err="1" smtClean="0"/>
              <a:t>DAERAH</a:t>
            </a:r>
            <a:r>
              <a:rPr lang="en-US" b="1" dirty="0" smtClean="0"/>
              <a:t> PROPINSI DAN DAERAH PROPINSI ITU DIBAGI ATAS KABUPATEN DAN KOTA YANG TIAP </a:t>
            </a:r>
            <a:r>
              <a:rPr lang="en-US" b="1" dirty="0" err="1" smtClean="0"/>
              <a:t>TIAP</a:t>
            </a:r>
            <a:r>
              <a:rPr lang="en-US" b="1" dirty="0" smtClean="0"/>
              <a:t> PROPINSI, KABUPATEN DAN KOTA </a:t>
            </a:r>
            <a:r>
              <a:rPr lang="en-US" dirty="0" smtClean="0"/>
              <a:t>ITU MEMPUNYAI PEMERINTAH DAERAH YANG DIATUR DENGAN UNDANG </a:t>
            </a:r>
            <a:r>
              <a:rPr lang="en-US" dirty="0" err="1" smtClean="0"/>
              <a:t>UNDANG</a:t>
            </a:r>
            <a:r>
              <a:rPr lang="en-US" dirty="0" smtClean="0"/>
              <a:t> (PASAL 18 (1)**)</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startAt="3"/>
            </a:pPr>
            <a:r>
              <a:rPr lang="en-US" dirty="0" smtClean="0"/>
              <a:t>NEGARA MENGAKUI DAN </a:t>
            </a:r>
            <a:r>
              <a:rPr lang="en-US" b="1" dirty="0" smtClean="0"/>
              <a:t>MENGHORMATI SATUAN </a:t>
            </a:r>
            <a:r>
              <a:rPr lang="en-US" b="1" dirty="0" err="1" smtClean="0"/>
              <a:t>SATUAN</a:t>
            </a:r>
            <a:r>
              <a:rPr lang="en-US" b="1" dirty="0" smtClean="0"/>
              <a:t> PEMERINTAHAN DAERAH YANG BERSIFAT KHUSUS ATAU BERSIFAT ISTIMEWA </a:t>
            </a:r>
            <a:r>
              <a:rPr lang="en-US" dirty="0" smtClean="0"/>
              <a:t>YANG DIATUR DENGAN UNDANG </a:t>
            </a:r>
            <a:r>
              <a:rPr lang="en-US" dirty="0" err="1" smtClean="0"/>
              <a:t>UNDANG</a:t>
            </a:r>
            <a:r>
              <a:rPr lang="en-US" dirty="0" smtClean="0"/>
              <a:t> (PASAL 18B (1)**)</a:t>
            </a:r>
          </a:p>
          <a:p>
            <a:pPr marL="514350" indent="-514350">
              <a:buNone/>
            </a:pPr>
            <a:r>
              <a:rPr lang="en-US" dirty="0" smtClean="0"/>
              <a:t> </a:t>
            </a:r>
            <a:r>
              <a:rPr lang="en-US" dirty="0" smtClean="0"/>
              <a:t>     NEGARA MENGAKUI DAN MENGHORMATI KESATUAN </a:t>
            </a:r>
            <a:r>
              <a:rPr lang="en-US" dirty="0" err="1" smtClean="0"/>
              <a:t>KESATUAN</a:t>
            </a:r>
            <a:r>
              <a:rPr lang="en-US" dirty="0" smtClean="0"/>
              <a:t> </a:t>
            </a:r>
            <a:r>
              <a:rPr lang="en-US" b="1" dirty="0" smtClean="0"/>
              <a:t>MASYARAKAT HUKUM ADAT BERSERTA HAK </a:t>
            </a:r>
            <a:r>
              <a:rPr lang="en-US" b="1" dirty="0" err="1" smtClean="0"/>
              <a:t>HAK</a:t>
            </a:r>
            <a:r>
              <a:rPr lang="en-US" b="1" dirty="0" smtClean="0"/>
              <a:t> TRADISIONALNYA SEPANJANG MASIH HIDUP DAN SESUAI DENGAN PERKEMBANGAN MASYARAKAT</a:t>
            </a:r>
            <a:r>
              <a:rPr lang="en-US" dirty="0" smtClean="0"/>
              <a:t>, DAN PRINSIP NKRI YANG DIATUR DENGAN UNDANG </a:t>
            </a:r>
            <a:r>
              <a:rPr lang="en-US" dirty="0" err="1" smtClean="0"/>
              <a:t>UNDANG</a:t>
            </a:r>
            <a:r>
              <a:rPr lang="en-US" dirty="0" smtClean="0"/>
              <a:t> (PASAL 18B (2)**)</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4"/>
            </a:pPr>
            <a:r>
              <a:rPr lang="en-US" dirty="0" smtClean="0"/>
              <a:t>NKRI ADALAH </a:t>
            </a:r>
            <a:r>
              <a:rPr lang="en-US" b="1" dirty="0" smtClean="0"/>
              <a:t>SEBUAH NEGARA KEPULAUAN YANG BERCIRI NUSANTARA </a:t>
            </a:r>
            <a:r>
              <a:rPr lang="en-US" dirty="0" smtClean="0"/>
              <a:t>DENGAN WILAYAH YANG BATAS </a:t>
            </a:r>
            <a:r>
              <a:rPr lang="en-US" dirty="0" err="1" smtClean="0"/>
              <a:t>BATAS</a:t>
            </a:r>
            <a:r>
              <a:rPr lang="en-US" dirty="0" smtClean="0"/>
              <a:t> DAN HAK HAKNYA DITETAPKAN DENGAN UNDANG </a:t>
            </a:r>
            <a:r>
              <a:rPr lang="en-US" dirty="0" err="1" smtClean="0"/>
              <a:t>UNDANG</a:t>
            </a:r>
            <a:r>
              <a:rPr lang="en-US" dirty="0" smtClean="0"/>
              <a:t> (PASAL 25A**)</a:t>
            </a:r>
          </a:p>
          <a:p>
            <a:pPr marL="514350" indent="-514350">
              <a:buAutoNum type="arabicPeriod" startAt="4"/>
            </a:pPr>
            <a:r>
              <a:rPr lang="en-US" dirty="0" smtClean="0"/>
              <a:t>YANG MENJADI </a:t>
            </a:r>
            <a:r>
              <a:rPr lang="en-US" b="1" dirty="0" smtClean="0"/>
              <a:t>WARGA NEGARA IALAH ORANG </a:t>
            </a:r>
            <a:r>
              <a:rPr lang="en-US" b="1" dirty="0" err="1" smtClean="0"/>
              <a:t>ORANG</a:t>
            </a:r>
            <a:r>
              <a:rPr lang="en-US" b="1" dirty="0" smtClean="0"/>
              <a:t> BANGSA INDONESIA ASLI DAN ORANG </a:t>
            </a:r>
            <a:r>
              <a:rPr lang="en-US" b="1" dirty="0" err="1" smtClean="0"/>
              <a:t>ORANG</a:t>
            </a:r>
            <a:r>
              <a:rPr lang="en-US" b="1" dirty="0" smtClean="0"/>
              <a:t> BANGSA LAIN </a:t>
            </a:r>
            <a:r>
              <a:rPr lang="en-US" dirty="0" smtClean="0"/>
              <a:t>YANG DISYAHKAN DENGAN UNDANG </a:t>
            </a:r>
            <a:r>
              <a:rPr lang="en-US" dirty="0" err="1" smtClean="0"/>
              <a:t>UNDANG</a:t>
            </a:r>
            <a:r>
              <a:rPr lang="en-US" dirty="0" smtClean="0"/>
              <a:t> SEBAGAI WARGA NEGARA (PASAL26 (1)**)</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514350" indent="-514350">
              <a:buAutoNum type="arabicPeriod" startAt="6"/>
            </a:pPr>
            <a:r>
              <a:rPr lang="en-US" dirty="0" smtClean="0"/>
              <a:t>NEGARA MENJAMIN KEMERDEKAAN</a:t>
            </a:r>
            <a:r>
              <a:rPr lang="en-US" b="1" dirty="0" smtClean="0"/>
              <a:t> TIAP </a:t>
            </a:r>
            <a:r>
              <a:rPr lang="en-US" b="1" dirty="0" err="1" smtClean="0"/>
              <a:t>TIAP</a:t>
            </a:r>
            <a:r>
              <a:rPr lang="en-US" b="1" dirty="0" smtClean="0"/>
              <a:t> PENDUDUK UNTUK MEMELUK AGAMANYA MASING </a:t>
            </a:r>
            <a:r>
              <a:rPr lang="en-US" b="1" dirty="0" err="1" smtClean="0"/>
              <a:t>MASING</a:t>
            </a:r>
            <a:r>
              <a:rPr lang="en-US" b="1" dirty="0" smtClean="0"/>
              <a:t> DAN UNTUK BERIBADAT MENURUT AGAMANYA DAN KEPERCAYAANNYA ITU (PASAL 29 (2)</a:t>
            </a:r>
          </a:p>
          <a:p>
            <a:pPr marL="514350" indent="-514350">
              <a:buAutoNum type="arabicPeriod" startAt="6"/>
            </a:pPr>
            <a:r>
              <a:rPr lang="en-US" b="1" dirty="0" smtClean="0"/>
              <a:t>NEGARA MEMAJUKAN KEBUDAYAAN NASIONAL INDONESIA DITENGAH PERADABAN DUNIA DENGAN MENJAMIN </a:t>
            </a:r>
            <a:r>
              <a:rPr lang="en-US" b="1" dirty="0" smtClean="0"/>
              <a:t>KEBEBASAN MASYARAKAT DALAM MEMELIHARA DAN MENGEMBANGKAN NILAI </a:t>
            </a:r>
            <a:r>
              <a:rPr lang="en-US" b="1" dirty="0" err="1" smtClean="0"/>
              <a:t>NILAI</a:t>
            </a:r>
            <a:r>
              <a:rPr lang="en-US" b="1" dirty="0" smtClean="0"/>
              <a:t> BUDAYANYA (PASAL </a:t>
            </a:r>
            <a:r>
              <a:rPr lang="en-US" b="1" dirty="0" smtClean="0"/>
              <a:t> 32 (1)****)</a:t>
            </a:r>
          </a:p>
          <a:p>
            <a:pPr marL="514350" indent="-514350">
              <a:buNone/>
            </a:pPr>
            <a:r>
              <a:rPr lang="en-US" b="1" dirty="0" smtClean="0"/>
              <a:t> </a:t>
            </a:r>
            <a:r>
              <a:rPr lang="en-US" b="1" dirty="0" smtClean="0"/>
              <a:t>      NEGARA MENGHORMATI DAN MEMELIHARA BAHASA DAERAH SEBAGAI KEKAYAAN BUDAYA NASIONAL (PASAL 32 (2)****)</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8. LAMBANG NEGARA IALAH GARUDA PANCASILA DENGAN SEMBOYAN BHINNEKA TUNGGAL IKA (PASAL 36A**)</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DEWASA INI SEMANGAT KEBHINNEKA TUNGGAL IKA </a:t>
            </a:r>
          </a:p>
          <a:p>
            <a:pPr>
              <a:buNone/>
            </a:pPr>
            <a:r>
              <a:rPr lang="en-US" dirty="0" smtClean="0"/>
              <a:t> </a:t>
            </a:r>
            <a:r>
              <a:rPr lang="en-US" dirty="0" smtClean="0"/>
              <a:t>   LUNTUR BANYAK GENERASI MUDA TIDAK MENGENAL SEMBOYAN INI</a:t>
            </a:r>
          </a:p>
          <a:p>
            <a:pPr>
              <a:buNone/>
            </a:pPr>
            <a:r>
              <a:rPr lang="en-US" dirty="0" smtClean="0"/>
              <a:t> </a:t>
            </a:r>
            <a:r>
              <a:rPr lang="en-US" dirty="0" smtClean="0"/>
              <a:t>   DISPARITAS SOSIAL EKONOMI SEBAGAI DAMPAK DARI PENGARUH DEMOKRASI</a:t>
            </a:r>
          </a:p>
          <a:p>
            <a:r>
              <a:rPr lang="en-US" dirty="0" smtClean="0"/>
              <a:t>TUJUAN MENGGELORAKAN SEMANGAT KEBHINNEKAAN</a:t>
            </a:r>
          </a:p>
          <a:p>
            <a:pPr>
              <a:buNone/>
            </a:pPr>
            <a:r>
              <a:rPr lang="en-US" dirty="0" smtClean="0"/>
              <a:t> </a:t>
            </a:r>
            <a:r>
              <a:rPr lang="en-US" dirty="0" smtClean="0"/>
              <a:t>   1. AGAR PERBEDAAN DIPANDANG SEBAGAI SESU</a:t>
            </a:r>
          </a:p>
          <a:p>
            <a:pPr>
              <a:buNone/>
            </a:pPr>
            <a:r>
              <a:rPr lang="en-US" dirty="0" smtClean="0"/>
              <a:t> </a:t>
            </a:r>
            <a:r>
              <a:rPr lang="en-US" dirty="0" smtClean="0"/>
              <a:t>        ATU KEKUATAN  YANG BISA MEMPERSATUKAN</a:t>
            </a:r>
          </a:p>
          <a:p>
            <a:pPr>
              <a:buNone/>
            </a:pPr>
            <a:r>
              <a:rPr lang="en-US" dirty="0" smtClean="0"/>
              <a:t> </a:t>
            </a:r>
            <a:r>
              <a:rPr lang="en-US" dirty="0" smtClean="0"/>
              <a:t>        BANGSA DAN NEGARA DALAM MEWUJUDKAN CITA </a:t>
            </a:r>
          </a:p>
          <a:p>
            <a:pPr>
              <a:buNone/>
            </a:pPr>
            <a:r>
              <a:rPr lang="en-US" dirty="0" smtClean="0"/>
              <a:t> </a:t>
            </a:r>
            <a:r>
              <a:rPr lang="en-US" dirty="0" smtClean="0"/>
              <a:t>        CITA NEGARA</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2. AGAR TOLERANSI MENJADI KEBUTUHAN </a:t>
            </a:r>
          </a:p>
          <a:p>
            <a:pPr>
              <a:buNone/>
            </a:pPr>
            <a:r>
              <a:rPr lang="en-US" dirty="0" smtClean="0"/>
              <a:t> </a:t>
            </a:r>
            <a:r>
              <a:rPr lang="en-US" dirty="0" smtClean="0"/>
              <a:t>       MUTLAK</a:t>
            </a:r>
          </a:p>
          <a:p>
            <a:pPr>
              <a:buNone/>
            </a:pPr>
            <a:r>
              <a:rPr lang="en-US" dirty="0" smtClean="0"/>
              <a:t> </a:t>
            </a:r>
            <a:r>
              <a:rPr lang="en-US" dirty="0" smtClean="0"/>
              <a:t>  3. HARUS BELAJAR MENERIMA DAN MENGHAR</a:t>
            </a:r>
          </a:p>
          <a:p>
            <a:pPr>
              <a:buNone/>
            </a:pPr>
            <a:r>
              <a:rPr lang="en-US" dirty="0" smtClean="0"/>
              <a:t> </a:t>
            </a:r>
            <a:r>
              <a:rPr lang="en-US" dirty="0" smtClean="0"/>
              <a:t>      GAI PELBAGAI PERBEDAAN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smtClean="0"/>
              <a:t>BHINNEKA TUNGGAL IKA MERUPAKAN SEMBOYAN YANG MENGUNGKAPKAN PERSATUAN DAN KESATUAN YANG BERASAL DARI KEANEKARAGAMAN</a:t>
            </a:r>
          </a:p>
          <a:p>
            <a:pPr>
              <a:buNone/>
            </a:pPr>
            <a:r>
              <a:rPr lang="en-US" dirty="0" smtClean="0"/>
              <a:t>AGAR TERCAPAI PERSATUAN DAN KESATUAN </a:t>
            </a:r>
          </a:p>
          <a:p>
            <a:pPr>
              <a:buNone/>
            </a:pPr>
            <a:r>
              <a:rPr lang="en-US" dirty="0" smtClean="0"/>
              <a:t>1. HARUS ADA PEDOMAN YANG DAPAT MENYERAGAMKAN PANDANGAN DAN TINGKAH LAKU DALAM KEHIDUPAN SEHARI HARI.</a:t>
            </a:r>
          </a:p>
          <a:p>
            <a:pPr>
              <a:buNone/>
            </a:pPr>
            <a:r>
              <a:rPr lang="en-US" dirty="0" smtClean="0"/>
              <a:t>2.MEMBIASAKAN BERSAHABAT DAN SALING MEMBANTU DENGAN SESAMA WARGA YANG ADA DILINGKUNGAN</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3. HARUS MERASA SATU, SENASIB SEPENANGGUNGAN,SEBANGSA DANSEHATI DALAM KEKUATAN WILAYAH NASIONAL DENGAN SEGALA ISI DAN KEKAYAANNYA MERUPAKAN KESATUAN WILAYAH</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99392"/>
            <a:ext cx="6419056" cy="1152128"/>
          </a:xfrm>
        </p:spPr>
        <p:txBody>
          <a:bodyPr/>
          <a:lstStyle/>
          <a:p>
            <a:r>
              <a:rPr lang="id-ID" dirty="0" smtClean="0">
                <a:latin typeface="Adobe Caslon Pro Bold" pitchFamily="18" charset="0"/>
              </a:rPr>
              <a:t>Bhineka Tunggal Ika</a:t>
            </a:r>
            <a:endParaRPr lang="id-ID" dirty="0">
              <a:latin typeface="Adobe Caslon Pro Bold" pitchFamily="18" charset="0"/>
            </a:endParaRPr>
          </a:p>
        </p:txBody>
      </p:sp>
      <p:pic>
        <p:nvPicPr>
          <p:cNvPr id="4" name="Picture 2" descr="Image result for bhineka tunggal ika"/>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179512" y="20069"/>
            <a:ext cx="1728192" cy="251729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66800" y="2492896"/>
            <a:ext cx="8640960" cy="2831544"/>
          </a:xfrm>
          <a:prstGeom prst="rect">
            <a:avLst/>
          </a:prstGeom>
          <a:noFill/>
        </p:spPr>
        <p:txBody>
          <a:bodyPr wrap="square" rtlCol="0">
            <a:spAutoFit/>
          </a:bodyPr>
          <a:lstStyle/>
          <a:p>
            <a:pPr algn="just"/>
            <a:r>
              <a:rPr lang="id-ID" sz="2000" dirty="0" smtClean="0">
                <a:latin typeface="Times New Roman" pitchFamily="18" charset="0"/>
                <a:cs typeface="Times New Roman" pitchFamily="18" charset="0"/>
              </a:rPr>
              <a:t>Diterjemahkan per kata, kata </a:t>
            </a:r>
            <a:r>
              <a:rPr lang="id-ID" sz="2000" b="1" i="1" dirty="0" smtClean="0">
                <a:latin typeface="Times New Roman" pitchFamily="18" charset="0"/>
                <a:cs typeface="Times New Roman" pitchFamily="18" charset="0"/>
              </a:rPr>
              <a:t>bhinneka</a:t>
            </a:r>
            <a:r>
              <a:rPr lang="id-ID" sz="2000" dirty="0" smtClean="0">
                <a:latin typeface="Times New Roman" pitchFamily="18" charset="0"/>
                <a:cs typeface="Times New Roman" pitchFamily="18" charset="0"/>
              </a:rPr>
              <a:t> berarti "beraneka ragam". Kata </a:t>
            </a:r>
            <a:r>
              <a:rPr lang="id-ID" sz="2000" i="1" dirty="0" smtClean="0">
                <a:latin typeface="Times New Roman" pitchFamily="18" charset="0"/>
                <a:cs typeface="Times New Roman" pitchFamily="18" charset="0"/>
              </a:rPr>
              <a:t>neka</a:t>
            </a:r>
            <a:r>
              <a:rPr lang="id-ID" sz="2000" dirty="0" smtClean="0">
                <a:latin typeface="Times New Roman" pitchFamily="18" charset="0"/>
                <a:cs typeface="Times New Roman" pitchFamily="18" charset="0"/>
              </a:rPr>
              <a:t> dalam bahasa Sanskerta berarti "macam" dan menjadi pembentuk kata "aneka" dalam Bahasa Indonesia. Kata </a:t>
            </a:r>
            <a:r>
              <a:rPr lang="id-ID" sz="2000" b="1" i="1" dirty="0" smtClean="0">
                <a:latin typeface="Times New Roman" pitchFamily="18" charset="0"/>
                <a:cs typeface="Times New Roman" pitchFamily="18" charset="0"/>
              </a:rPr>
              <a:t>tunggal</a:t>
            </a:r>
            <a:r>
              <a:rPr lang="id-ID" sz="2000" dirty="0" smtClean="0">
                <a:latin typeface="Times New Roman" pitchFamily="18" charset="0"/>
                <a:cs typeface="Times New Roman" pitchFamily="18" charset="0"/>
              </a:rPr>
              <a:t> berarti "satu". Kata </a:t>
            </a:r>
            <a:r>
              <a:rPr lang="id-ID" sz="2000" b="1" i="1" dirty="0" smtClean="0">
                <a:latin typeface="Times New Roman" pitchFamily="18" charset="0"/>
                <a:cs typeface="Times New Roman" pitchFamily="18" charset="0"/>
              </a:rPr>
              <a:t>ika</a:t>
            </a:r>
            <a:r>
              <a:rPr lang="id-ID" sz="2000" dirty="0" smtClean="0">
                <a:latin typeface="Times New Roman" pitchFamily="18" charset="0"/>
                <a:cs typeface="Times New Roman" pitchFamily="18" charset="0"/>
              </a:rPr>
              <a:t> berarti "itu". Secara harfiah Bhinneka Tunggal Ika diterjemahkan "Beraneka Satu Itu", yang bermakna meskipun beranekaragam tetapi pada hakikatnya bangsa Indonesia tetap adalah satu kesatuan. Semboyan ini digunakan untuk menggambarkan persatuan dan kesatuan Bangsa dan Negara Kesatuan Republik Indonesia yang terdiri atas beraneka ragam budaya, bahasa daerah, ras, suku bangsa, agama dan kepercayaan.</a:t>
            </a:r>
          </a:p>
          <a:p>
            <a:endParaRPr lang="id-ID" dirty="0">
              <a:latin typeface="Times New Roman" pitchFamily="18" charset="0"/>
              <a:cs typeface="Times New Roman" pitchFamily="18" charset="0"/>
            </a:endParaRPr>
          </a:p>
        </p:txBody>
      </p:sp>
      <p:sp>
        <p:nvSpPr>
          <p:cNvPr id="8" name="TextBox 7"/>
          <p:cNvSpPr txBox="1"/>
          <p:nvPr/>
        </p:nvSpPr>
        <p:spPr>
          <a:xfrm>
            <a:off x="2051720" y="836712"/>
            <a:ext cx="7092280" cy="1600438"/>
          </a:xfrm>
          <a:prstGeom prst="rect">
            <a:avLst/>
          </a:prstGeom>
          <a:noFill/>
        </p:spPr>
        <p:txBody>
          <a:bodyPr wrap="square" rtlCol="0">
            <a:spAutoFit/>
          </a:bodyPr>
          <a:lstStyle/>
          <a:p>
            <a:r>
              <a:rPr lang="id-ID" sz="2000" b="1" dirty="0" smtClean="0">
                <a:latin typeface="Adobe Caslon Pro Bold" pitchFamily="18" charset="0"/>
              </a:rPr>
              <a:t>Bhinneka Tunggal Ika</a:t>
            </a:r>
            <a:r>
              <a:rPr lang="id-ID" sz="2000" dirty="0" smtClean="0">
                <a:latin typeface="Adobe Caslon Pro Bold" pitchFamily="18" charset="0"/>
              </a:rPr>
              <a:t> adalah moto atau semboyan bangsa Indonesia yang tertulis pada lambang negara Indonesia, Garuda Pancasila. Frasa ini berasal dari bahasa Jawa Kuno  yang artinya adalah “Berbeda-beda tetapi tetap satu”.</a:t>
            </a:r>
          </a:p>
          <a:p>
            <a:endParaRPr lang="id-ID" dirty="0">
              <a:latin typeface="Adobe Caslon Pro Bold"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800" y="5057290"/>
            <a:ext cx="8640960" cy="178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822962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DALAM MENGEMBANGKAN SIKAP MENGHORMATI TERHADAP KERAGAMAN SUKU BANGSA</a:t>
            </a:r>
          </a:p>
          <a:p>
            <a:pPr marL="514350" indent="-514350">
              <a:buAutoNum type="arabicPeriod"/>
            </a:pPr>
            <a:r>
              <a:rPr lang="en-US" dirty="0" smtClean="0"/>
              <a:t>TERCIPTA KERUKUNAN SEPERTI HALNYA DALAM SEBUAH KELUARGA</a:t>
            </a:r>
          </a:p>
          <a:p>
            <a:pPr marL="514350" indent="-514350">
              <a:buAutoNum type="arabicPeriod"/>
            </a:pPr>
            <a:r>
              <a:rPr lang="en-US" dirty="0" smtClean="0"/>
              <a:t>TERDAPAT SEMANGAT TOLONG MENOLONG, KERJASAMA DALAM MENYELESAIKAN MASALAH,KERJASAMA DALAM MEMENUHI KEBUTUHAN HIDUP</a:t>
            </a:r>
          </a:p>
          <a:p>
            <a:pPr marL="514350" indent="-514350">
              <a:buAutoNum type="arabicPeriod"/>
            </a:pPr>
            <a:r>
              <a:rPr lang="en-US" dirty="0" smtClean="0"/>
              <a:t>MENYELESAIKAN URUSAN BERSAMA DENGAN MELALUI MUSYAWARAH</a:t>
            </a:r>
          </a:p>
          <a:p>
            <a:pPr marL="514350" indent="-514350">
              <a:buAutoNum type="arabicPeriod"/>
            </a:pPr>
            <a:r>
              <a:rPr lang="en-US" smtClean="0"/>
              <a:t>MENGUTAMAKAN KEPENTINGAN BERSAMA DIATAS KEPENTINGAN PRIBADI DAN GOLONGAN</a:t>
            </a:r>
          </a:p>
          <a:p>
            <a:pPr marL="514350" indent="-514350">
              <a:buAutoNum type="arabicPeriod"/>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hineka tunggal ik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03848" y="2310255"/>
            <a:ext cx="2386073" cy="23860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2284007" y="389854"/>
            <a:ext cx="5002916"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id-ID" sz="2400" dirty="0" smtClean="0">
                <a:latin typeface="Adobe Gothic Std B" pitchFamily="34" charset="-128"/>
                <a:ea typeface="Adobe Gothic Std B" pitchFamily="34" charset="-128"/>
              </a:rPr>
              <a:t>Aspek-Aspek Yang Terkandung </a:t>
            </a:r>
          </a:p>
          <a:p>
            <a:pPr algn="ctr"/>
            <a:r>
              <a:rPr lang="id-ID" sz="2400" dirty="0" smtClean="0">
                <a:latin typeface="Adobe Gothic Std B" pitchFamily="34" charset="-128"/>
                <a:ea typeface="Adobe Gothic Std B" pitchFamily="34" charset="-128"/>
              </a:rPr>
              <a:t>Dalam Bhineka Tunggal Ika</a:t>
            </a:r>
            <a:endParaRPr lang="id-ID" sz="2400" dirty="0">
              <a:latin typeface="Adobe Gothic Std B" pitchFamily="34" charset="-128"/>
              <a:ea typeface="Adobe Gothic Std B" pitchFamily="34" charset="-128"/>
            </a:endParaRPr>
          </a:p>
        </p:txBody>
      </p:sp>
      <p:sp>
        <p:nvSpPr>
          <p:cNvPr id="4" name="TextBox 3"/>
          <p:cNvSpPr txBox="1"/>
          <p:nvPr/>
        </p:nvSpPr>
        <p:spPr>
          <a:xfrm>
            <a:off x="755576" y="1628800"/>
            <a:ext cx="3294492" cy="830997"/>
          </a:xfrm>
          <a:prstGeom prst="rect">
            <a:avLst/>
          </a:prstGeom>
          <a:noFill/>
        </p:spPr>
        <p:txBody>
          <a:bodyPr wrap="none" rtlCol="0">
            <a:spAutoFit/>
          </a:bodyPr>
          <a:lstStyle/>
          <a:p>
            <a:r>
              <a:rPr lang="id-ID" sz="2400" dirty="0" smtClean="0">
                <a:latin typeface="Adobe Heiti Std R" pitchFamily="34" charset="-128"/>
                <a:ea typeface="Adobe Heiti Std R" pitchFamily="34" charset="-128"/>
              </a:rPr>
              <a:t>Aspek Toleransi Antar </a:t>
            </a:r>
          </a:p>
          <a:p>
            <a:r>
              <a:rPr lang="id-ID" sz="2400" dirty="0" smtClean="0">
                <a:latin typeface="Adobe Heiti Std R" pitchFamily="34" charset="-128"/>
                <a:ea typeface="Adobe Heiti Std R" pitchFamily="34" charset="-128"/>
              </a:rPr>
              <a:t>Adat Istiadat</a:t>
            </a:r>
            <a:endParaRPr lang="id-ID" sz="2400" dirty="0">
              <a:latin typeface="Adobe Heiti Std R" pitchFamily="34" charset="-128"/>
              <a:ea typeface="Adobe Heiti Std R" pitchFamily="34" charset="-128"/>
            </a:endParaRPr>
          </a:p>
        </p:txBody>
      </p:sp>
      <p:sp>
        <p:nvSpPr>
          <p:cNvPr id="5" name="TextBox 4"/>
          <p:cNvSpPr txBox="1"/>
          <p:nvPr/>
        </p:nvSpPr>
        <p:spPr>
          <a:xfrm>
            <a:off x="755576" y="4847665"/>
            <a:ext cx="3294492" cy="830997"/>
          </a:xfrm>
          <a:prstGeom prst="rect">
            <a:avLst/>
          </a:prstGeom>
          <a:noFill/>
        </p:spPr>
        <p:txBody>
          <a:bodyPr wrap="none" rtlCol="0">
            <a:spAutoFit/>
          </a:bodyPr>
          <a:lstStyle/>
          <a:p>
            <a:r>
              <a:rPr lang="id-ID" sz="2400" dirty="0" smtClean="0">
                <a:latin typeface="Adobe Heiti Std R" pitchFamily="34" charset="-128"/>
                <a:ea typeface="Adobe Heiti Std R" pitchFamily="34" charset="-128"/>
              </a:rPr>
              <a:t>Aspek Toleransi Antar </a:t>
            </a:r>
          </a:p>
          <a:p>
            <a:r>
              <a:rPr lang="id-ID" sz="2400" dirty="0" smtClean="0">
                <a:latin typeface="Adobe Heiti Std R" pitchFamily="34" charset="-128"/>
                <a:ea typeface="Adobe Heiti Std R" pitchFamily="34" charset="-128"/>
              </a:rPr>
              <a:t>Kebudayaan</a:t>
            </a:r>
            <a:endParaRPr lang="id-ID" sz="2400" dirty="0">
              <a:latin typeface="Adobe Heiti Std R" pitchFamily="34" charset="-128"/>
              <a:ea typeface="Adobe Heiti Std R" pitchFamily="34" charset="-128"/>
            </a:endParaRPr>
          </a:p>
        </p:txBody>
      </p:sp>
      <p:sp>
        <p:nvSpPr>
          <p:cNvPr id="6" name="TextBox 5"/>
          <p:cNvSpPr txBox="1"/>
          <p:nvPr/>
        </p:nvSpPr>
        <p:spPr>
          <a:xfrm>
            <a:off x="5745531" y="1628800"/>
            <a:ext cx="4104456" cy="830997"/>
          </a:xfrm>
          <a:prstGeom prst="rect">
            <a:avLst/>
          </a:prstGeom>
          <a:noFill/>
        </p:spPr>
        <p:txBody>
          <a:bodyPr wrap="square" rtlCol="0">
            <a:spAutoFit/>
          </a:bodyPr>
          <a:lstStyle/>
          <a:p>
            <a:r>
              <a:rPr lang="id-ID" sz="2400" dirty="0" smtClean="0">
                <a:latin typeface="Adobe Heiti Std R" pitchFamily="34" charset="-128"/>
                <a:ea typeface="Adobe Heiti Std R" pitchFamily="34" charset="-128"/>
              </a:rPr>
              <a:t>Aspek Keberagamaan dalam Berbahasa</a:t>
            </a:r>
            <a:endParaRPr lang="id-ID" sz="2400" dirty="0">
              <a:latin typeface="Adobe Heiti Std R" pitchFamily="34" charset="-128"/>
              <a:ea typeface="Adobe Heiti Std R" pitchFamily="34" charset="-128"/>
            </a:endParaRPr>
          </a:p>
        </p:txBody>
      </p:sp>
      <p:sp>
        <p:nvSpPr>
          <p:cNvPr id="7" name="TextBox 6"/>
          <p:cNvSpPr txBox="1"/>
          <p:nvPr/>
        </p:nvSpPr>
        <p:spPr>
          <a:xfrm>
            <a:off x="5719025" y="4880845"/>
            <a:ext cx="3135795" cy="830997"/>
          </a:xfrm>
          <a:prstGeom prst="rect">
            <a:avLst/>
          </a:prstGeom>
          <a:noFill/>
        </p:spPr>
        <p:txBody>
          <a:bodyPr wrap="none" rtlCol="0">
            <a:spAutoFit/>
          </a:bodyPr>
          <a:lstStyle/>
          <a:p>
            <a:r>
              <a:rPr lang="id-ID" sz="2400" dirty="0" smtClean="0">
                <a:latin typeface="Adobe Heiti Std R" pitchFamily="34" charset="-128"/>
                <a:ea typeface="Adobe Heiti Std R" pitchFamily="34" charset="-128"/>
                <a:cs typeface="Adobe Devanagari" pitchFamily="18" charset="0"/>
              </a:rPr>
              <a:t>Aspek Keberagaman </a:t>
            </a:r>
          </a:p>
          <a:p>
            <a:r>
              <a:rPr lang="id-ID" sz="2400" dirty="0" smtClean="0">
                <a:latin typeface="Adobe Heiti Std R" pitchFamily="34" charset="-128"/>
                <a:ea typeface="Adobe Heiti Std R" pitchFamily="34" charset="-128"/>
                <a:cs typeface="Adobe Devanagari" pitchFamily="18" charset="0"/>
              </a:rPr>
              <a:t>Suku di Indonesia</a:t>
            </a:r>
            <a:endParaRPr lang="id-ID" sz="2400" dirty="0">
              <a:latin typeface="Adobe Heiti Std R" pitchFamily="34" charset="-128"/>
              <a:ea typeface="Adobe Heiti Std R" pitchFamily="34" charset="-128"/>
              <a:cs typeface="Adobe Devanagari"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04122" y="5877272"/>
            <a:ext cx="6696744" cy="881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156758" y="1490300"/>
            <a:ext cx="625492" cy="1107996"/>
          </a:xfrm>
          <a:prstGeom prst="rect">
            <a:avLst/>
          </a:prstGeom>
          <a:noFill/>
        </p:spPr>
        <p:txBody>
          <a:bodyPr wrap="none" rtlCol="0">
            <a:spAutoFit/>
          </a:bodyPr>
          <a:lstStyle/>
          <a:p>
            <a:r>
              <a:rPr lang="id-ID" sz="6600" dirty="0" smtClean="0">
                <a:latin typeface="Adobe Garamond Pro Bold" pitchFamily="18" charset="0"/>
              </a:rPr>
              <a:t>1</a:t>
            </a:r>
            <a:endParaRPr lang="id-ID" sz="6600" dirty="0">
              <a:latin typeface="Adobe Garamond Pro Bold" pitchFamily="18"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4614" y="4400420"/>
            <a:ext cx="1450975" cy="1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60465" y="1220851"/>
            <a:ext cx="1450975" cy="1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701736" y="4566625"/>
            <a:ext cx="1450975" cy="1768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3649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id-ID" dirty="0">
                <a:latin typeface="Adobe Heiti Std R" pitchFamily="34" charset="-128"/>
                <a:ea typeface="Adobe Heiti Std R" pitchFamily="34" charset="-128"/>
              </a:rPr>
              <a:t>Aspek Toleransi Antar </a:t>
            </a:r>
            <a:br>
              <a:rPr lang="id-ID" dirty="0">
                <a:latin typeface="Adobe Heiti Std R" pitchFamily="34" charset="-128"/>
                <a:ea typeface="Adobe Heiti Std R" pitchFamily="34" charset="-128"/>
              </a:rPr>
            </a:br>
            <a:r>
              <a:rPr lang="id-ID" dirty="0">
                <a:latin typeface="Adobe Heiti Std R" pitchFamily="34" charset="-128"/>
                <a:ea typeface="Adobe Heiti Std R" pitchFamily="34" charset="-128"/>
              </a:rPr>
              <a:t>Adat Istiadat</a:t>
            </a:r>
            <a:br>
              <a:rPr lang="id-ID" dirty="0">
                <a:latin typeface="Adobe Heiti Std R" pitchFamily="34" charset="-128"/>
                <a:ea typeface="Adobe Heiti Std R" pitchFamily="34" charset="-128"/>
              </a:rPr>
            </a:br>
            <a:endParaRPr lang="id-ID" dirty="0"/>
          </a:p>
        </p:txBody>
      </p:sp>
      <p:sp>
        <p:nvSpPr>
          <p:cNvPr id="4" name="Rectangle 3"/>
          <p:cNvSpPr/>
          <p:nvPr/>
        </p:nvSpPr>
        <p:spPr>
          <a:xfrm>
            <a:off x="323528" y="1916832"/>
            <a:ext cx="8496944" cy="3139321"/>
          </a:xfrm>
          <a:prstGeom prst="rect">
            <a:avLst/>
          </a:prstGeom>
        </p:spPr>
        <p:txBody>
          <a:bodyPr wrap="square">
            <a:spAutoFit/>
          </a:bodyPr>
          <a:lstStyle/>
          <a:p>
            <a:r>
              <a:rPr lang="id-ID" dirty="0" smtClean="0"/>
              <a:t>Melihat </a:t>
            </a:r>
            <a:r>
              <a:rPr lang="id-ID" dirty="0"/>
              <a:t>Indonesia secara keseluruhan, memberikan pengertian kepada kita bahwa “Indonesia dapat dianalogikan sebagai sebuah kain tenun”. Tenun yang tersusun dari berbagai macam warna dan benang. Walau berbeda warna tetap menjadi hasil tenun yang tak mudah koyak. Bukan hanya itu, warna-warna yang beraneka ragam menjadikan tenunan tersebut menjadi sebuah nilai seni yang tinggi. Hal ini memberi pengertian kepada kita bahwa keberagaman yang ada haruslah disikapi sebagai kasanah budaya yang juga merupakan kekayaan. Sama sekali bukan merupakan jurang pemisah diantara kita yang memiliki perbedaan. Negara Indonesia sebagai pemerintah yang diakui berdaulat atas Bangsa Indonesia mengakui keberadaan Indonesia sebagai bangsa yang terdiri dan berdiri dari berbagai macam keberagaman. Keberagaman mana yang salah satunya dapat kita lihat dari berbagai macam adat-istiadat yang ada di Indonesia.</a:t>
            </a:r>
            <a:endParaRPr lang="en-US" dirty="0"/>
          </a:p>
        </p:txBody>
      </p:sp>
    </p:spTree>
    <p:extLst>
      <p:ext uri="{BB962C8B-B14F-4D97-AF65-F5344CB8AC3E}">
        <p14:creationId xmlns:p14="http://schemas.microsoft.com/office/powerpoint/2010/main" xmlns="" val="2493491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id-ID" sz="2800" dirty="0" smtClean="0">
                <a:solidFill>
                  <a:schemeClr val="tx1"/>
                </a:solidFill>
                <a:latin typeface="Adobe Garamond Pro Bold" pitchFamily="18" charset="0"/>
                <a:cs typeface="Times New Roman" pitchFamily="18" charset="0"/>
              </a:rPr>
              <a:t>Implementasi Konsep Bhineka Tunggal Ika sebagai Landasan Multikulturalisme Bangsa Indonesia</a:t>
            </a:r>
            <a:endParaRPr lang="id-ID" sz="2800" dirty="0">
              <a:solidFill>
                <a:schemeClr val="tx1"/>
              </a:solidFill>
              <a:latin typeface="Adobe Garamond Pro Bold" pitchFamily="18" charset="0"/>
              <a:cs typeface="Times New Roman" pitchFamily="18" charset="0"/>
            </a:endParaRPr>
          </a:p>
        </p:txBody>
      </p:sp>
      <p:sp>
        <p:nvSpPr>
          <p:cNvPr id="3" name="TextBox 2"/>
          <p:cNvSpPr txBox="1"/>
          <p:nvPr/>
        </p:nvSpPr>
        <p:spPr>
          <a:xfrm>
            <a:off x="395536" y="1543725"/>
            <a:ext cx="8352928" cy="1477328"/>
          </a:xfrm>
          <a:prstGeom prst="rect">
            <a:avLst/>
          </a:prstGeom>
          <a:noFill/>
        </p:spPr>
        <p:txBody>
          <a:bodyPr wrap="square" rtlCol="0">
            <a:spAutoFit/>
          </a:bodyPr>
          <a:lstStyle/>
          <a:p>
            <a:pPr algn="just"/>
            <a:r>
              <a:rPr lang="id-ID" dirty="0" smtClean="0">
                <a:latin typeface="Times New Roman" pitchFamily="18" charset="0"/>
                <a:cs typeface="Times New Roman" pitchFamily="18" charset="0"/>
              </a:rPr>
              <a:t>Multikulturalisme memiliki sebuah ideologi  dan sebuah alat atau wahana untuk meningkatkan derajat manusia. Sebagai sebuah ide atau ideologi multukulturalisme terserap dalam berbagai interaksi yang ada dalam berbagai struktur kegiatan kehidupan manusia yang tercakup dalam kehidupan sosial, kehidupan ekonomi dan bisnis, kehidupan poliik dan berbagai kegiatan lainnya dalam masyarakat yang bersangkutan.</a:t>
            </a:r>
            <a:endParaRPr lang="id-ID" dirty="0">
              <a:latin typeface="Times New Roman" pitchFamily="18" charset="0"/>
              <a:cs typeface="Times New Roman" pitchFamily="18" charset="0"/>
            </a:endParaRPr>
          </a:p>
        </p:txBody>
      </p:sp>
      <p:sp>
        <p:nvSpPr>
          <p:cNvPr id="4" name="TextBox 3"/>
          <p:cNvSpPr txBox="1"/>
          <p:nvPr/>
        </p:nvSpPr>
        <p:spPr>
          <a:xfrm>
            <a:off x="395536" y="3021053"/>
            <a:ext cx="8352928" cy="2862322"/>
          </a:xfrm>
          <a:prstGeom prst="rect">
            <a:avLst/>
          </a:prstGeom>
          <a:noFill/>
        </p:spPr>
        <p:txBody>
          <a:bodyPr wrap="square" rtlCol="0">
            <a:spAutoFit/>
          </a:bodyPr>
          <a:lstStyle/>
          <a:p>
            <a:pPr algn="just"/>
            <a:r>
              <a:rPr lang="id-ID" dirty="0" smtClean="0">
                <a:latin typeface="Times New Roman" pitchFamily="18" charset="0"/>
                <a:cs typeface="Times New Roman" pitchFamily="18" charset="0"/>
              </a:rPr>
              <a:t>Bhineka tunggal ika berisi konsep multikulturalistik dalam kehidupan yang terkait dalam satu kesatuan.</a:t>
            </a:r>
          </a:p>
          <a:p>
            <a:pPr algn="just"/>
            <a:endParaRPr lang="id-ID" dirty="0">
              <a:latin typeface="Times New Roman" pitchFamily="18" charset="0"/>
              <a:cs typeface="Times New Roman" pitchFamily="18" charset="0"/>
            </a:endParaRPr>
          </a:p>
          <a:p>
            <a:pPr algn="just"/>
            <a:r>
              <a:rPr lang="id-ID" b="1" dirty="0" smtClean="0">
                <a:latin typeface="Times New Roman" pitchFamily="18" charset="0"/>
                <a:cs typeface="Times New Roman" pitchFamily="18" charset="0"/>
              </a:rPr>
              <a:t>Prinsip bhineka tunggal ika mendukung nilai-inilai seperti </a:t>
            </a:r>
            <a:r>
              <a:rPr lang="id-ID" dirty="0" smtClean="0">
                <a:latin typeface="Times New Roman" pitchFamily="18" charset="0"/>
                <a:cs typeface="Times New Roman" pitchFamily="18" charset="0"/>
              </a:rPr>
              <a:t>: </a:t>
            </a:r>
          </a:p>
          <a:p>
            <a:pPr marL="342900" indent="-342900" algn="just">
              <a:buAutoNum type="arabicPeriod"/>
            </a:pPr>
            <a:r>
              <a:rPr lang="id-ID" b="1" dirty="0" smtClean="0">
                <a:latin typeface="Times New Roman" pitchFamily="18" charset="0"/>
                <a:cs typeface="Times New Roman" pitchFamily="18" charset="0"/>
              </a:rPr>
              <a:t>Perilaku inklusif </a:t>
            </a:r>
          </a:p>
          <a:p>
            <a:pPr algn="just"/>
            <a:r>
              <a:rPr lang="id-ID" dirty="0" smtClean="0">
                <a:latin typeface="Times New Roman" pitchFamily="18" charset="0"/>
                <a:cs typeface="Times New Roman" pitchFamily="18" charset="0"/>
              </a:rPr>
              <a:t>Dalam kehidupan bersama yang menerapkan semboyan Bhineka Tuanggal Ika memandang bahwa dirinya, baik itu sebagai individu maupun kelompok masyarakat merasa dirinya hanya merupakan sebagian dari kesatuan dari masyarakat yang lebih luas. Betapa besar dan penting kelompoknya dalam kehidupan bersama, tidak memandang rendah dan menyepelekan kelompok yang lain.</a:t>
            </a:r>
            <a:endParaRPr lang="id-ID" dirty="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04122" y="5877272"/>
            <a:ext cx="6696744" cy="881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38225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3528" y="260648"/>
            <a:ext cx="8229600" cy="6192688"/>
          </a:xfrm>
        </p:spPr>
        <p:txBody>
          <a:bodyPr>
            <a:normAutofit/>
          </a:bodyPr>
          <a:lstStyle/>
          <a:p>
            <a:pPr marL="0" indent="0" algn="just">
              <a:buNone/>
            </a:pPr>
            <a:r>
              <a:rPr lang="id-ID" sz="1800" b="1" dirty="0" smtClean="0"/>
              <a:t>2. </a:t>
            </a:r>
            <a:r>
              <a:rPr lang="id-ID" sz="1800" b="1" dirty="0" smtClean="0">
                <a:latin typeface="Times New Roman" pitchFamily="18" charset="0"/>
                <a:cs typeface="Times New Roman" pitchFamily="18" charset="0"/>
              </a:rPr>
              <a:t>Sikap rukun dan Damai</a:t>
            </a:r>
          </a:p>
          <a:p>
            <a:pPr marL="0" indent="0" algn="just">
              <a:buNone/>
            </a:pPr>
            <a:r>
              <a:rPr lang="id-ID" sz="1800" dirty="0" smtClean="0">
                <a:latin typeface="Times New Roman" pitchFamily="18" charset="0"/>
                <a:cs typeface="Times New Roman" pitchFamily="18" charset="0"/>
              </a:rPr>
              <a:t>Sikap toleransi, saling hormat menghormati, mendukung masing-masing pihak sesuai dengan peran , harkar dan martabatnya secara tepat, tidak memandang remeh pihak lain, apalagi menghapus eksistensi kelompok dari kehidupan bersama, merupak syarat lestarinya negara-bangsa Indonesia.</a:t>
            </a:r>
          </a:p>
          <a:p>
            <a:pPr marL="0" indent="0" algn="just">
              <a:buNone/>
            </a:pPr>
            <a:endParaRPr lang="id-ID" sz="1800" dirty="0" smtClean="0">
              <a:latin typeface="Times New Roman" pitchFamily="18" charset="0"/>
              <a:cs typeface="Times New Roman" pitchFamily="18" charset="0"/>
            </a:endParaRPr>
          </a:p>
          <a:p>
            <a:pPr marL="0" indent="0" algn="just">
              <a:buNone/>
            </a:pPr>
            <a:r>
              <a:rPr lang="id-ID" sz="1800" b="1" dirty="0" smtClean="0">
                <a:latin typeface="Times New Roman" pitchFamily="18" charset="0"/>
                <a:cs typeface="Times New Roman" pitchFamily="18" charset="0"/>
              </a:rPr>
              <a:t>3. Musyawarah untuk Mencapai Mufakat</a:t>
            </a:r>
          </a:p>
          <a:p>
            <a:pPr marL="0" indent="0" algn="just">
              <a:buNone/>
            </a:pPr>
            <a:r>
              <a:rPr lang="id-ID" sz="1800" dirty="0" smtClean="0">
                <a:latin typeface="Times New Roman" pitchFamily="18" charset="0"/>
                <a:cs typeface="Times New Roman" pitchFamily="18" charset="0"/>
              </a:rPr>
              <a:t>Dalam rangka membentuk kesatuan dalama keanekaragaman ditrapkan pendekatan ‘’ musyawarah untuk mencapai mufakat’’ bukan pendapat sendiri yang harus dijadikan kesepakatan bersama. Hal ini akan tercapai dengan proses musyawarah untuk mencapai mufakat.</a:t>
            </a:r>
          </a:p>
          <a:p>
            <a:pPr marL="0" indent="0" algn="just">
              <a:buNone/>
            </a:pPr>
            <a:endParaRPr lang="id-ID" sz="1800" dirty="0">
              <a:latin typeface="Times New Roman" pitchFamily="18" charset="0"/>
              <a:cs typeface="Times New Roman" pitchFamily="18" charset="0"/>
            </a:endParaRPr>
          </a:p>
          <a:p>
            <a:pPr marL="0" indent="0" algn="just">
              <a:buNone/>
            </a:pPr>
            <a:r>
              <a:rPr lang="id-ID" sz="1800" b="1" dirty="0" smtClean="0">
                <a:latin typeface="Times New Roman" pitchFamily="18" charset="0"/>
                <a:cs typeface="Times New Roman" pitchFamily="18" charset="0"/>
              </a:rPr>
              <a:t>4. Sikap Kasih Sayang dan Rela Berkorban </a:t>
            </a:r>
          </a:p>
          <a:p>
            <a:pPr marL="0" indent="0" algn="just">
              <a:buNone/>
            </a:pPr>
            <a:r>
              <a:rPr lang="id-ID" sz="1800" dirty="0" smtClean="0">
                <a:latin typeface="Times New Roman" pitchFamily="18" charset="0"/>
                <a:cs typeface="Times New Roman" pitchFamily="18" charset="0"/>
              </a:rPr>
              <a:t>Saling curiga mencurigai harus dibuang jauh-jauh. Saling percaya mempercayai harus dikembangkan. Eksistensi kita dunia adalah untuk memberikan pelayan kepada pihak lain, dilandasi oleh tanpa pamrih dan golongan, diserta dengan pengorbanan. Seperti pepatah yang mengatakan ‘’Bersatu Kita Teguh Bercerai Kita Runtuh’’.</a:t>
            </a:r>
          </a:p>
          <a:p>
            <a:pPr marL="0" indent="0" algn="just">
              <a:buNone/>
            </a:pPr>
            <a:endParaRPr lang="id-ID" sz="1800" dirty="0" smtClean="0"/>
          </a:p>
          <a:p>
            <a:pPr marL="0" indent="0" algn="just">
              <a:buNone/>
            </a:pPr>
            <a:endParaRPr lang="id-ID" sz="1800" dirty="0" smtClean="0"/>
          </a:p>
          <a:p>
            <a:pPr marL="0" indent="0" algn="just">
              <a:buNone/>
            </a:pPr>
            <a:endParaRPr lang="id-ID" sz="1800" dirty="0"/>
          </a:p>
          <a:p>
            <a:pPr marL="0" indent="0" algn="just">
              <a:buNone/>
            </a:pPr>
            <a:endParaRPr lang="id-ID"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5749636"/>
            <a:ext cx="7115642" cy="939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842111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7499176" cy="580926"/>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lstStyle/>
          <a:p>
            <a:r>
              <a:rPr lang="id-ID" sz="3200" dirty="0" smtClean="0">
                <a:solidFill>
                  <a:schemeClr val="tx1"/>
                </a:solidFill>
                <a:latin typeface="Adobe Garamond Pro Bold" pitchFamily="18" charset="0"/>
              </a:rPr>
              <a:t>Pemahaman Nilai-nilai Bhineka Tunggal Ika</a:t>
            </a:r>
            <a:endParaRPr lang="id-ID" sz="3200" dirty="0">
              <a:solidFill>
                <a:schemeClr val="tx1"/>
              </a:solidFill>
              <a:latin typeface="Adobe Garamond Pro Bold" pitchFamily="18" charset="0"/>
            </a:endParaRPr>
          </a:p>
        </p:txBody>
      </p:sp>
      <p:sp>
        <p:nvSpPr>
          <p:cNvPr id="3" name="Content Placeholder 2"/>
          <p:cNvSpPr>
            <a:spLocks noGrp="1"/>
          </p:cNvSpPr>
          <p:nvPr>
            <p:ph idx="1"/>
          </p:nvPr>
        </p:nvSpPr>
        <p:spPr>
          <a:xfrm>
            <a:off x="395536" y="908720"/>
            <a:ext cx="8229600" cy="4741987"/>
          </a:xfrm>
        </p:spPr>
        <p:txBody>
          <a:bodyPr>
            <a:noAutofit/>
          </a:bodyPr>
          <a:lstStyle/>
          <a:p>
            <a:pPr marL="0" indent="0" algn="just">
              <a:buNone/>
            </a:pPr>
            <a:r>
              <a:rPr lang="id-ID" sz="1600" dirty="0" smtClean="0">
                <a:latin typeface="Times New Roman" pitchFamily="18" charset="0"/>
                <a:cs typeface="Times New Roman" pitchFamily="18" charset="0"/>
              </a:rPr>
              <a:t>Bangsa Indonesia menyadari bahwa kemajemukan etnik atau suku, ras, sosial, budaya dan agama merupakan bagian yang berbeda satu sama lain, namun demi kepentingan bersama, menuju masyarakat yang makmur dan sejahtera, bagian menjadi penguat sehingga terintegrasi secara nasional sejak indonesia merdeka dibawah ideologi pancasila.</a:t>
            </a:r>
          </a:p>
          <a:p>
            <a:pPr marL="0" indent="0" algn="just">
              <a:buNone/>
            </a:pPr>
            <a:endParaRPr lang="id-ID" sz="1600" dirty="0" smtClean="0">
              <a:latin typeface="Times New Roman" pitchFamily="18" charset="0"/>
              <a:cs typeface="Times New Roman" pitchFamily="18" charset="0"/>
            </a:endParaRPr>
          </a:p>
          <a:p>
            <a:pPr marL="0" indent="0" algn="just">
              <a:buNone/>
            </a:pPr>
            <a:r>
              <a:rPr lang="id-ID" sz="1600" dirty="0" smtClean="0">
                <a:latin typeface="Times New Roman" pitchFamily="18" charset="0"/>
                <a:cs typeface="Times New Roman" pitchFamily="18" charset="0"/>
              </a:rPr>
              <a:t>Pemahaman nilai-nilai ke-Bhineka Tunggal Ika harus dijadikan arahan, pedoman, acuan, dan tuntunan bagi setiap individu dalam bertindak dan membangun serta memelihara tuntunan bangsa yang terintegrasi secara nasional demi keutuhan NKRI yang dikenal dengan masyarakt mukti kultural</a:t>
            </a:r>
          </a:p>
          <a:p>
            <a:pPr marL="0" indent="0" algn="just">
              <a:buNone/>
            </a:pPr>
            <a:endParaRPr lang="id-ID" sz="1600" dirty="0" smtClean="0">
              <a:latin typeface="Times New Roman" pitchFamily="18" charset="0"/>
              <a:cs typeface="Times New Roman" pitchFamily="18" charset="0"/>
            </a:endParaRPr>
          </a:p>
          <a:p>
            <a:pPr marL="0" indent="0" algn="just">
              <a:buNone/>
            </a:pPr>
            <a:r>
              <a:rPr lang="id-ID" sz="1600" dirty="0" smtClean="0">
                <a:latin typeface="Times New Roman" pitchFamily="18" charset="0"/>
                <a:cs typeface="Times New Roman" pitchFamily="18" charset="0"/>
              </a:rPr>
              <a:t>Penerapan pemahaman nilai-nilai ke- Bhineka tunggal ika-an dalam kehidupan pertahanan keamanan juga akan menumbuh kembamgkan kesadaran cinta tanah air untuk lebih lanjut akan membentuk sikap bela negara pada setiap warga negara, kemudian akan menjadi modal utama dalam menggerakkan partisipasi setiap warga menanggapi setiap bentuk tantangan, seberapan kecilnya darimanapun datangnnya atas setiap gejala yang membahayakan kesiap keselamatan bangsa dan kedaulatan negara.</a:t>
            </a:r>
          </a:p>
          <a:p>
            <a:pPr marL="0" indent="0" algn="just">
              <a:buNone/>
            </a:pPr>
            <a:endParaRPr lang="id-ID" sz="1600" dirty="0" smtClean="0">
              <a:latin typeface="Times New Roman" pitchFamily="18" charset="0"/>
              <a:cs typeface="Times New Roman" pitchFamily="18" charset="0"/>
            </a:endParaRPr>
          </a:p>
          <a:p>
            <a:pPr marL="0" indent="0" algn="just">
              <a:buNone/>
            </a:pPr>
            <a:r>
              <a:rPr lang="id-ID" sz="1600" dirty="0" smtClean="0">
                <a:latin typeface="Times New Roman" pitchFamily="18" charset="0"/>
                <a:cs typeface="Times New Roman" pitchFamily="18" charset="0"/>
              </a:rPr>
              <a:t>Bila setiap warga negara memahami makna bhineka tunggal ika, meyakini akan ketepatannya bagi landasan kehidupan berbangsa dan bernegara, serta mau dan mampu mengimplementasikan serta tepat dan benar, negara Indonesia akan kokoh dan bersatu selamanya.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9" y="6201250"/>
            <a:ext cx="6120680" cy="554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3100052"/>
      </p:ext>
    </p:extLst>
  </p:cSld>
  <p:clrMapOvr>
    <a:masterClrMapping/>
  </p:clrMapOvr>
  <mc:AlternateContent xmlns:mc="http://schemas.openxmlformats.org/markup-compatibility/2006">
    <mc:Choice xmlns:p14="http://schemas.microsoft.com/office/powerpoint/2010/main" xmlns="" Requires="p14">
      <p:transition spd="slow" p14:dur="15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bhineka tunggal ika"/>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839" r="1804"/>
          <a:stretch/>
        </p:blipFill>
        <p:spPr bwMode="auto">
          <a:xfrm>
            <a:off x="0" y="3562854"/>
            <a:ext cx="9144000" cy="32793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39552" y="1268760"/>
            <a:ext cx="7920880" cy="2585323"/>
          </a:xfrm>
          <a:prstGeom prst="rect">
            <a:avLst/>
          </a:prstGeom>
        </p:spPr>
        <p:txBody>
          <a:bodyPr wrap="square">
            <a:spAutoFit/>
          </a:bodyPr>
          <a:lstStyle/>
          <a:p>
            <a:pPr algn="just"/>
            <a:r>
              <a:rPr lang="id-ID" dirty="0" smtClean="0">
                <a:latin typeface="Adobe Heiti Std R" pitchFamily="34" charset="-128"/>
                <a:ea typeface="Adobe Heiti Std R" pitchFamily="34" charset="-128"/>
              </a:rPr>
              <a:t>Pemahaman nilai-nilai Bhinneka-Tunggal Ika dalam masyarakat Indonesia dapat terwujud secara integral dengan kerjasama seluruh komponen bangsa, baik oleh pemerintah selaku penyelenggara negara maupun setiap insan pribadi warga. Peningkatan sosialisasi aktualisasi pemahaman nilai-nilai ke-Bhinneka Tunggal Ika-an harus dilakukan melalui tindakan nyata dalam kehidupan keseharian seluruh kompenen warga dalam rangka memperkuat integrasi nasional, karena Indonesia dengan keberagaman budaya, suku/etnik, bahasa, agama, kondisi geografis, dan strata sosial yang berbeda. </a:t>
            </a:r>
            <a:endParaRPr lang="id-ID" dirty="0">
              <a:latin typeface="Adobe Heiti Std R" pitchFamily="34" charset="-128"/>
              <a:ea typeface="Adobe Heiti Std R" pitchFamily="34" charset="-128"/>
            </a:endParaRPr>
          </a:p>
        </p:txBody>
      </p:sp>
      <p:sp>
        <p:nvSpPr>
          <p:cNvPr id="5" name="Rectangle 4"/>
          <p:cNvSpPr/>
          <p:nvPr/>
        </p:nvSpPr>
        <p:spPr>
          <a:xfrm>
            <a:off x="3190980" y="534794"/>
            <a:ext cx="2618024"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id-ID" sz="2800" b="1" dirty="0" smtClean="0">
                <a:latin typeface="Times New Roman" pitchFamily="18" charset="0"/>
                <a:cs typeface="Times New Roman" pitchFamily="18" charset="0"/>
              </a:rPr>
              <a:t>KESIMPULAN</a:t>
            </a:r>
            <a:endParaRPr lang="id-ID"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99824567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1772</Words>
  <Application>Microsoft Office PowerPoint</Application>
  <PresentationFormat>On-screen Show (4:3)</PresentationFormat>
  <Paragraphs>110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Bhineka Tunggal Ika</vt:lpstr>
      <vt:lpstr>Slide 4</vt:lpstr>
      <vt:lpstr>Aspek Toleransi Antar  Adat Istiadat </vt:lpstr>
      <vt:lpstr>Implementasi Konsep Bhineka Tunggal Ika sebagai Landasan Multikulturalisme Bangsa Indonesia</vt:lpstr>
      <vt:lpstr>Slide 7</vt:lpstr>
      <vt:lpstr>Pemahaman Nilai-nilai Bhineka Tunggal Ika</vt:lpstr>
      <vt:lpstr>Slide 9</vt:lpstr>
      <vt:lpstr>Slide 10</vt:lpstr>
      <vt:lpstr>ISTILAH DAN PENGERTIAN BHINNEKA TUNGGAL IKA</vt:lpstr>
      <vt:lpstr>Slide 12</vt:lpstr>
      <vt:lpstr>Slide 13</vt:lpstr>
      <vt:lpstr>BHINNEKA TUNGGAL IKA SEBAGAI SEMBOYAN NEGARA</vt:lpstr>
      <vt:lpstr>KEANEKARAGAMAN</vt:lpstr>
      <vt:lpstr>SUMPAH PEMUDA</vt:lpstr>
      <vt:lpstr>SEMBOYAN BHINNEKA TUNGGAL IKA</vt:lpstr>
      <vt:lpstr>KEKAYAAN DAN KEBERAGAMAN BANGSA</vt:lpstr>
      <vt:lpstr>SEMANGAT KEBHINNEKA TUNGGAL IKA DALAM UUD 1945</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USER's</cp:lastModifiedBy>
  <cp:revision>20</cp:revision>
  <dcterms:created xsi:type="dcterms:W3CDTF">2017-12-12T04:22:25Z</dcterms:created>
  <dcterms:modified xsi:type="dcterms:W3CDTF">2019-11-25T15:45:29Z</dcterms:modified>
</cp:coreProperties>
</file>