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66" r:id="rId2"/>
    <p:sldId id="325" r:id="rId3"/>
    <p:sldId id="328" r:id="rId4"/>
    <p:sldId id="329" r:id="rId5"/>
    <p:sldId id="330" r:id="rId6"/>
    <p:sldId id="331" r:id="rId7"/>
    <p:sldId id="332" r:id="rId8"/>
    <p:sldId id="334" r:id="rId9"/>
    <p:sldId id="335" r:id="rId10"/>
    <p:sldId id="339" r:id="rId11"/>
    <p:sldId id="343" r:id="rId12"/>
    <p:sldId id="347" r:id="rId13"/>
    <p:sldId id="351" r:id="rId14"/>
    <p:sldId id="353" r:id="rId15"/>
    <p:sldId id="363" r:id="rId16"/>
    <p:sldId id="364" r:id="rId17"/>
    <p:sldId id="3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481A7-F1BB-46C8-A030-4D36351DAA27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EC58D-F2CE-4068-AC2A-3BF85BF5EB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A1E48F-BC0C-44EC-848A-EAF313E4BFE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A1F4-107A-4898-9C07-4A2778AD611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Q (4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5908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d-ID" sz="2800" b="1" dirty="0" smtClean="0"/>
              <a:t>UNIVERSITAS LAMPUNG</a:t>
            </a:r>
            <a:endParaRPr lang="en-US" sz="28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dirty="0" smtClean="0"/>
              <a:t>		</a:t>
            </a:r>
            <a:r>
              <a:rPr lang="en-US" sz="2800" b="1" dirty="0" smtClean="0"/>
              <a:t>20</a:t>
            </a:r>
            <a:r>
              <a:rPr lang="id-ID" sz="2800" b="1" smtClean="0"/>
              <a:t>20</a:t>
            </a:r>
            <a:r>
              <a:rPr lang="en-US" sz="2800" b="1" dirty="0" smtClean="0">
                <a:latin typeface="Times New Roman" pitchFamily="18" charset="0"/>
              </a:rPr>
              <a:t>		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</p:txBody>
      </p:sp>
      <p:sp>
        <p:nvSpPr>
          <p:cNvPr id="2052" name="Title 5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2214563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id-ID" sz="4000" b="1" dirty="0" smtClean="0"/>
              <a:t>TATA </a:t>
            </a:r>
            <a:r>
              <a:rPr lang="id-ID" sz="4000" b="1" smtClean="0"/>
              <a:t>EJAAN  II</a:t>
            </a:r>
            <a:r>
              <a:rPr lang="id-ID" sz="4000" b="1" dirty="0" smtClean="0"/>
              <a:t/>
            </a:r>
            <a:br>
              <a:rPr lang="id-ID" sz="4000" b="1" dirty="0" smtClean="0"/>
            </a:br>
            <a:r>
              <a:rPr lang="en-US" sz="4000" b="1" dirty="0" smtClean="0"/>
              <a:t>BAHASA INDONESIA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 smtClean="0"/>
          </a:p>
        </p:txBody>
      </p:sp>
      <p:pic>
        <p:nvPicPr>
          <p:cNvPr id="2053" name="Picture 5" descr="LogoUni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4038600"/>
            <a:ext cx="10096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1857375" y="2786063"/>
            <a:ext cx="5357813" cy="1143000"/>
          </a:xfrm>
          <a:prstGeom prst="ellipse">
            <a:avLst/>
          </a:prstGeom>
          <a:solidFill>
            <a:srgbClr val="CC66F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id-ID" sz="2800" b="1" dirty="0" smtClean="0">
                <a:solidFill>
                  <a:schemeClr val="tx1"/>
                </a:solidFill>
              </a:rPr>
              <a:t>MKU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800" b="1" dirty="0">
                <a:solidFill>
                  <a:schemeClr val="tx1"/>
                </a:solidFill>
              </a:rPr>
              <a:t>BAHASA INDONESIA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solidFill>
                  <a:srgbClr val="FF0000"/>
                </a:solidFill>
              </a:rPr>
              <a:t>Tanda titik </a:t>
            </a:r>
            <a:r>
              <a:rPr lang="id-ID" u="sng" smtClean="0">
                <a:solidFill>
                  <a:srgbClr val="FF0000"/>
                </a:solidFill>
              </a:rPr>
              <a:t>tidak</a:t>
            </a:r>
          </a:p>
        </p:txBody>
      </p:sp>
      <p:sp>
        <p:nvSpPr>
          <p:cNvPr id="4" name="Bevel 3"/>
          <p:cNvSpPr/>
          <p:nvPr/>
        </p:nvSpPr>
        <p:spPr>
          <a:xfrm>
            <a:off x="0" y="1371600"/>
            <a:ext cx="4191000" cy="1042416"/>
          </a:xfrm>
          <a:prstGeom prst="bevel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 untuk memisahkan bilangan ribuan</a:t>
            </a:r>
          </a:p>
        </p:txBody>
      </p:sp>
      <p:sp>
        <p:nvSpPr>
          <p:cNvPr id="5" name="Bevel 4"/>
          <p:cNvSpPr/>
          <p:nvPr/>
        </p:nvSpPr>
        <p:spPr>
          <a:xfrm>
            <a:off x="0" y="2971800"/>
            <a:ext cx="4191000" cy="1295400"/>
          </a:xfrm>
          <a:prstGeom prst="beve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500" dist="50800" dir="5400000" sy="-100000" algn="bl" rotWithShape="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/>
              <a:t>Dipakai pada akhir judul yang merupakan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/>
              <a:t>Kepala karangan</a:t>
            </a:r>
          </a:p>
        </p:txBody>
      </p:sp>
      <p:sp>
        <p:nvSpPr>
          <p:cNvPr id="6" name="Bevel 5"/>
          <p:cNvSpPr/>
          <p:nvPr/>
        </p:nvSpPr>
        <p:spPr>
          <a:xfrm>
            <a:off x="0" y="4876800"/>
            <a:ext cx="4267200" cy="1447800"/>
          </a:xfrm>
          <a:prstGeom prst="bevel">
            <a:avLst/>
          </a:prstGeom>
          <a:solidFill>
            <a:schemeClr val="accent6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 di belakang nama, alamat penerima surat, dan di belakang tanggal surat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53000" y="1371600"/>
            <a:ext cx="41910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Saya lahir pada tahun 1994 di Bali.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Saya telah membaca halaman 150.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48200" y="2971800"/>
            <a:ext cx="4495800" cy="1295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Kenaikan BBM Yang Mempersulit Rakyat Kecil</a:t>
            </a:r>
          </a:p>
          <a:p>
            <a:r>
              <a:rPr lang="id-ID" dirty="0" smtClean="0"/>
              <a:t>Demokrasi Belum Berjalan Dengan Baik</a:t>
            </a:r>
          </a:p>
          <a:p>
            <a:endParaRPr lang="id-ID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5029200" y="4953000"/>
            <a:ext cx="41148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Yth . Kepala Kantor Penempatan Tenaga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Jalan Cikini 71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Jakarta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id-ID" dirty="0" smtClean="0">
                <a:solidFill>
                  <a:srgbClr val="FF0000"/>
                </a:solidFill>
              </a:rPr>
              <a:t>TANDA KOMA (,)</a:t>
            </a:r>
          </a:p>
        </p:txBody>
      </p:sp>
      <p:sp>
        <p:nvSpPr>
          <p:cNvPr id="4" name="Pentagon 3"/>
          <p:cNvSpPr/>
          <p:nvPr/>
        </p:nvSpPr>
        <p:spPr>
          <a:xfrm>
            <a:off x="0" y="1066800"/>
            <a:ext cx="3886200" cy="1143008"/>
          </a:xfrm>
          <a:prstGeom prst="homePlate">
            <a:avLst/>
          </a:prstGeom>
          <a:effectLst>
            <a:reflection blurRad="6350" stA="50000" endA="275" endPos="40000" dist="1016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Di antara unsur-unsur dalam suatu perincian</a:t>
            </a:r>
          </a:p>
        </p:txBody>
      </p:sp>
      <p:sp>
        <p:nvSpPr>
          <p:cNvPr id="5" name="Pentagon 4"/>
          <p:cNvSpPr/>
          <p:nvPr/>
        </p:nvSpPr>
        <p:spPr>
          <a:xfrm>
            <a:off x="0" y="3048000"/>
            <a:ext cx="3962400" cy="1143008"/>
          </a:xfrm>
          <a:prstGeom prst="homePlate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500" dist="50800" dir="5400000" sy="-100000" algn="bl" rotWithShape="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Untuk memisahkan kalimat setara</a:t>
            </a:r>
          </a:p>
        </p:txBody>
      </p:sp>
      <p:sp>
        <p:nvSpPr>
          <p:cNvPr id="7" name="Pentagon 6"/>
          <p:cNvSpPr/>
          <p:nvPr/>
        </p:nvSpPr>
        <p:spPr>
          <a:xfrm>
            <a:off x="0" y="4876800"/>
            <a:ext cx="3962400" cy="1143008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  <a:effectLst>
            <a:reflection blurRad="6350" stA="50000" endA="275" endPos="40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belakang kata atau ungkapan penghubung antar kalimat.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62400" y="1066800"/>
            <a:ext cx="5181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Ibu membawakan sayur, buah dan kue.</a:t>
            </a:r>
          </a:p>
          <a:p>
            <a:r>
              <a:rPr lang="id-ID" dirty="0" smtClean="0"/>
              <a:t>Satu, dua, tiga, empat, dst.</a:t>
            </a:r>
          </a:p>
          <a:p>
            <a:endParaRPr lang="id-ID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4038600" y="2971800"/>
            <a:ext cx="51054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Dina  akan membelikan baju, jika adiknya mendapat nilai yang bagus.</a:t>
            </a:r>
          </a:p>
          <a:p>
            <a:r>
              <a:rPr lang="id-ID" dirty="0" smtClean="0"/>
              <a:t>Tina suka memakan buah, sedangkan adiknya suka memakan sayur.</a:t>
            </a:r>
          </a:p>
          <a:p>
            <a:endParaRPr lang="id-ID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038600" y="4876800"/>
            <a:ext cx="5105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Andi suka membaca buku. Oleh karena itu, dia memiliki wawasan yang cukup luas.</a:t>
            </a:r>
          </a:p>
          <a:p>
            <a:r>
              <a:rPr lang="id-ID" dirty="0" smtClean="0"/>
              <a:t>Meskipun begitu, Andi tidak pernah meremehkan orang lain.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solidFill>
                  <a:srgbClr val="FF0000"/>
                </a:solidFill>
              </a:rPr>
              <a:t>Tanda titik koma (;)</a:t>
            </a:r>
          </a:p>
        </p:txBody>
      </p:sp>
      <p:sp>
        <p:nvSpPr>
          <p:cNvPr id="4" name="Oval 3"/>
          <p:cNvSpPr/>
          <p:nvPr/>
        </p:nvSpPr>
        <p:spPr>
          <a:xfrm>
            <a:off x="304800" y="1295400"/>
            <a:ext cx="4191000" cy="1500198"/>
          </a:xfrm>
          <a:prstGeom prst="ellipse">
            <a:avLst/>
          </a:prstGeom>
          <a:solidFill>
            <a:schemeClr val="accent6">
              <a:lumMod val="50000"/>
            </a:schemeClr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295" endPos="92000" dist="101600" dir="5400000" sy="-100000" algn="bl" rotWithShape="0"/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Pengganti kata penghubung untuk memisahkan kalimat setara</a:t>
            </a:r>
          </a:p>
        </p:txBody>
      </p:sp>
      <p:sp>
        <p:nvSpPr>
          <p:cNvPr id="5" name="Oval 4"/>
          <p:cNvSpPr/>
          <p:nvPr/>
        </p:nvSpPr>
        <p:spPr>
          <a:xfrm>
            <a:off x="304800" y="2971800"/>
            <a:ext cx="4191000" cy="1500198"/>
          </a:xfrm>
          <a:prstGeom prst="ellipse">
            <a:avLst/>
          </a:prstGeom>
          <a:solidFill>
            <a:srgbClr val="00B050"/>
          </a:solidFill>
          <a:effectLst>
            <a:reflection blurRad="6350" stA="50000" endA="295" endPos="92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Untuk mengakhiri pernyataan</a:t>
            </a:r>
          </a:p>
        </p:txBody>
      </p:sp>
      <p:sp>
        <p:nvSpPr>
          <p:cNvPr id="6" name="Oval 5"/>
          <p:cNvSpPr/>
          <p:nvPr/>
        </p:nvSpPr>
        <p:spPr>
          <a:xfrm>
            <a:off x="228600" y="4648200"/>
            <a:ext cx="4319587" cy="150018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 memisahkan 2 kalimat setara atau lebih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3048000"/>
            <a:ext cx="457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Memiliki berat badan 50 kg.</a:t>
            </a:r>
          </a:p>
          <a:p>
            <a:r>
              <a:rPr lang="id-ID" dirty="0" smtClean="0"/>
              <a:t>Tidak buta warna.</a:t>
            </a:r>
          </a:p>
          <a:p>
            <a:r>
              <a:rPr lang="id-ID" dirty="0" smtClean="0"/>
              <a:t>Tinggi minimal 160 cm.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0" y="4648200"/>
            <a:ext cx="457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Ibu membeli baju dan celana; sayur dan buah.</a:t>
            </a:r>
          </a:p>
          <a:p>
            <a:r>
              <a:rPr lang="id-ID" dirty="0" smtClean="0"/>
              <a:t>Dalam akuntansi terdapat beberapa neraca; neraca saldo, neraca lajur dan neraca setelah di sesuaikan.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0" y="1447800"/>
            <a:ext cx="457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dirty="0" smtClean="0"/>
              <a:t>Ayah  bekerja di ladang; ibu memasak di dapur.</a:t>
            </a:r>
          </a:p>
          <a:p>
            <a:r>
              <a:rPr lang="id-ID" dirty="0" smtClean="0"/>
              <a:t>Kakak bermain bola; adik bermain boneka di kamar.</a:t>
            </a:r>
          </a:p>
          <a:p>
            <a:pPr>
              <a:buFont typeface="Arial" pitchFamily="34" charset="0"/>
              <a:buNone/>
            </a:pPr>
            <a:endParaRPr lang="id-ID" dirty="0" smtClean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d-ID" dirty="0" smtClean="0"/>
              <a:t>Tanda titik dua (</a:t>
            </a:r>
            <a:r>
              <a:rPr lang="id-ID" dirty="0" smtClean="0">
                <a:sym typeface="Wingdings" pitchFamily="2" charset="2"/>
              </a:rPr>
              <a:t>:)</a:t>
            </a:r>
            <a:endParaRPr lang="id-ID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id-ID" dirty="0" smtClean="0"/>
              <a:t>Dipakai pada akhir suatu pernyataan lengkap yang diikuti rangkaian atau pemerian.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Tina membutuhkan alat tulis: pena, buku, penggaris, bolpoin dan penghapus.</a:t>
            </a:r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Dipakai sesudah kata atau ungkapan yang memerlukan pemerian.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Tempat : Aula K</a:t>
            </a:r>
          </a:p>
          <a:p>
            <a:endParaRPr lang="id-ID" dirty="0" smtClean="0"/>
          </a:p>
          <a:p>
            <a:r>
              <a:rPr lang="id-ID" dirty="0" smtClean="0"/>
              <a:t>Dipakai dalam naskah drama.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Ibu : “ jangan makan permen, nak!”</a:t>
            </a:r>
          </a:p>
          <a:p>
            <a:pPr>
              <a:buNone/>
            </a:pPr>
            <a:endParaRPr lang="id-ID" dirty="0" smtClean="0"/>
          </a:p>
          <a:p>
            <a:r>
              <a:rPr lang="id-ID" dirty="0" smtClean="0"/>
              <a:t>Dipakai di antara  a. Jilid atau nomor, b. Halaman dll.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Kamus Bahasa Indonesia. Bandung: Balai Pustaka</a:t>
            </a:r>
          </a:p>
          <a:p>
            <a:pPr>
              <a:buNone/>
            </a:pPr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id-ID" dirty="0" smtClean="0"/>
              <a:t>Tanda hubung (-)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id-ID" dirty="0" smtClean="0"/>
              <a:t>Menyambung suku-suku kata yang terpisah. 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Ibu guru mengajarkan kami dengan ber-</a:t>
            </a:r>
          </a:p>
          <a:p>
            <a:pPr marL="514350" indent="-514350">
              <a:buNone/>
            </a:pPr>
            <a:r>
              <a:rPr lang="id-ID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id-ID" dirty="0" smtClean="0">
                <a:solidFill>
                  <a:srgbClr val="FF0000"/>
                </a:solidFill>
              </a:rPr>
              <a:t>bagai cara.</a:t>
            </a:r>
          </a:p>
          <a:p>
            <a:r>
              <a:rPr lang="id-ID" dirty="0" smtClean="0"/>
              <a:t>Menyambung awalan dengan bagian kata yang mengikutinya.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 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Mengukur baju dengan menggunakan al-</a:t>
            </a:r>
          </a:p>
          <a:p>
            <a:pPr marL="514350" indent="-514350">
              <a:buNone/>
            </a:pPr>
            <a:r>
              <a:rPr lang="id-ID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 lat bantu.</a:t>
            </a:r>
          </a:p>
          <a:p>
            <a:r>
              <a:rPr lang="id-ID" dirty="0" smtClean="0"/>
              <a:t>Menyambung unsur-unsur kata ulang.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Murid-murid</a:t>
            </a:r>
          </a:p>
          <a:p>
            <a:r>
              <a:rPr lang="id-ID" dirty="0" smtClean="0"/>
              <a:t>Menyambung bagian tanggal dan huruf dalam kata yang dieja satu-satu.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Contoh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12-04-2-13</a:t>
            </a: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solidFill>
                  <a:srgbClr val="FF0000"/>
                </a:solidFill>
              </a:rPr>
              <a:t>Tanda garis miring (/)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1643050"/>
            <a:ext cx="6429420" cy="1785950"/>
          </a:xfrm>
          <a:prstGeom prst="rect">
            <a:avLst/>
          </a:prstGeom>
          <a:solidFill>
            <a:srgbClr val="FFC000"/>
          </a:solidFill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Dipakai di dalam nomor surat, nomor pada alamat, dan penandaan masa satu tahun yang terbagi dalam 2 tahun.</a:t>
            </a:r>
          </a:p>
        </p:txBody>
      </p:sp>
      <p:sp>
        <p:nvSpPr>
          <p:cNvPr id="5" name="Rectangle 4"/>
          <p:cNvSpPr/>
          <p:nvPr/>
        </p:nvSpPr>
        <p:spPr>
          <a:xfrm>
            <a:off x="2928926" y="4071942"/>
            <a:ext cx="5500726" cy="1785950"/>
          </a:xfrm>
          <a:prstGeom prst="rect">
            <a:avLst/>
          </a:prstGeom>
          <a:effectLst>
            <a:reflection blurRad="6350" stA="50000" endA="300" endPos="55500" dist="1016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Dipakai pengganti  kata atau, tiap, dan ataupun.</a:t>
            </a: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2400" dirty="0" err="1" smtClean="0"/>
              <a:t>Perbaikilah</a:t>
            </a:r>
            <a:r>
              <a:rPr lang="en-US" sz="2400" dirty="0" smtClean="0"/>
              <a:t> </a:t>
            </a:r>
            <a:r>
              <a:rPr lang="en-US" sz="2400" dirty="0" err="1" smtClean="0"/>
              <a:t>pemakaian</a:t>
            </a:r>
            <a:r>
              <a:rPr lang="en-US" sz="2400" dirty="0" smtClean="0"/>
              <a:t> </a:t>
            </a:r>
            <a:r>
              <a:rPr lang="en-US" sz="2400" dirty="0" err="1" smtClean="0"/>
              <a:t>tanda</a:t>
            </a:r>
            <a:r>
              <a:rPr lang="en-US" sz="2400" dirty="0" smtClean="0"/>
              <a:t> </a:t>
            </a:r>
            <a:r>
              <a:rPr lang="en-US" sz="2400" dirty="0" err="1" smtClean="0"/>
              <a:t>baca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salah</a:t>
            </a:r>
            <a:r>
              <a:rPr lang="en-US" sz="2400" dirty="0" smtClean="0"/>
              <a:t> 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teks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bawah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 </a:t>
            </a:r>
            <a:r>
              <a:rPr lang="en-US" sz="2400" i="1" dirty="0" err="1" smtClean="0"/>
              <a:t>Pedoman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Umum</a:t>
            </a:r>
            <a:r>
              <a:rPr lang="en-US" sz="2400" i="1" dirty="0" smtClean="0"/>
              <a:t> EYD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b="1" dirty="0" smtClean="0"/>
              <a:t> </a:t>
            </a:r>
            <a:r>
              <a:rPr lang="en-US" sz="2400" b="1" i="1" dirty="0" err="1" smtClean="0"/>
              <a:t>cerdas</a:t>
            </a:r>
            <a:r>
              <a:rPr lang="en-US" sz="2400" b="1" i="1" dirty="0" smtClean="0"/>
              <a:t>, </a:t>
            </a:r>
            <a:r>
              <a:rPr lang="en-US" sz="2400" b="1" i="1" dirty="0" err="1" smtClean="0"/>
              <a:t>cermat</a:t>
            </a:r>
            <a:r>
              <a:rPr lang="en-US" sz="2400" b="1" i="1" dirty="0" smtClean="0"/>
              <a:t>, </a:t>
            </a:r>
            <a:r>
              <a:rPr lang="en-US" sz="2400" dirty="0" err="1" smtClean="0"/>
              <a:t>dan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santun</a:t>
            </a:r>
            <a:r>
              <a:rPr lang="en-US" sz="2400" b="1" i="1" dirty="0" smtClean="0"/>
              <a:t>!</a:t>
            </a:r>
            <a:endParaRPr lang="en-US" sz="2400" dirty="0"/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533400" y="1905000"/>
            <a:ext cx="8001000" cy="449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Pemodernan bahasa menyangkut  dua aspek yaitu,  (1) pemekaran kosakata, dan (2) pengembangan jumlah laras (register) beserta bentuk-bentuk wacananya (Moeliono 1990,157).  Pemodernan bahasa dapat diartikan sebagai pemutakhiran bahasa yang sesuai dengan keperluan komunikasi masa kini di berbagai bidang seperti: industri, perniagaan, teknologi dan pendidikan. 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Pemekaran kosakata dilakukan dengan cara menggali dari sumber bahasa Indonesia, bahasa serumpun dan bahasa asing. Dengan demikian  bahasa Indonesia-dalam mengambangkan bahasanya-tidak mengabaikan kerja sama dengan negara tetangga dalam wagah MABBIM (Majelis Bahasa Brunei Darussalam-Indonesia-Malaysia). </a:t>
            </a:r>
            <a:endParaRPr kumimoji="0" 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Sejak awal abad ke 21, kontak budaya Indonesia dan budaya asing tidak bisa dihindari sehingga memicu terjadinya penyerapan kosakata asing.  Sebelum penyerapan dilakukan langkah pengalih-bahasaan. Oleh karena itu Alisyahbana dalam buku-bukunya senantiasa mengarah </a:t>
            </a:r>
            <a:r>
              <a:rPr kumimoji="0" lang="sv-SE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engineering</a:t>
            </a:r>
            <a:r>
              <a:rPr kumimoji="0" lang="sv-SE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bahasa yang harus ditempuh melalui pembakuan bahasa dan pengembangan istilah. Beliau selalu mengimbau bidang penerjemahan di Pusat Bahasa untuk aktif mengalih-bahasakan buku-buku ilmu pengetahuan dan teknologi.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  <a:ln w="38100">
            <a:solidFill>
              <a:schemeClr val="tx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9300" b="1" dirty="0" smtClean="0"/>
              <a:t>RUJUKAN</a:t>
            </a:r>
            <a:endParaRPr lang="en-US" sz="9300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Arifin</a:t>
            </a:r>
            <a:r>
              <a:rPr lang="en-US" dirty="0" smtClean="0"/>
              <a:t>, </a:t>
            </a:r>
            <a:r>
              <a:rPr lang="en-US" dirty="0" err="1" smtClean="0"/>
              <a:t>Zaenal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S. </a:t>
            </a:r>
            <a:r>
              <a:rPr lang="en-US" dirty="0" err="1" smtClean="0"/>
              <a:t>Amran</a:t>
            </a:r>
            <a:r>
              <a:rPr lang="en-US" dirty="0" smtClean="0"/>
              <a:t> </a:t>
            </a:r>
            <a:r>
              <a:rPr lang="en-US" dirty="0" err="1" smtClean="0"/>
              <a:t>Tasai</a:t>
            </a:r>
            <a:r>
              <a:rPr lang="en-US" dirty="0" smtClean="0"/>
              <a:t>. 2004. </a:t>
            </a:r>
            <a:r>
              <a:rPr lang="en-US" i="1" dirty="0" err="1" smtClean="0"/>
              <a:t>Cermat</a:t>
            </a:r>
            <a:r>
              <a:rPr lang="en-US" i="1" dirty="0" smtClean="0"/>
              <a:t> </a:t>
            </a:r>
            <a:r>
              <a:rPr lang="en-US" i="1" dirty="0" err="1" smtClean="0"/>
              <a:t>Berbahasa</a:t>
            </a:r>
            <a:r>
              <a:rPr lang="en-US" i="1" dirty="0" smtClean="0"/>
              <a:t> Indonesia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i="1" dirty="0" err="1" smtClean="0"/>
              <a:t>Perguruan</a:t>
            </a:r>
            <a:r>
              <a:rPr lang="en-US" i="1" dirty="0" smtClean="0"/>
              <a:t> </a:t>
            </a:r>
            <a:r>
              <a:rPr lang="en-US" i="1" dirty="0" err="1" smtClean="0"/>
              <a:t>Tinggi</a:t>
            </a:r>
            <a:r>
              <a:rPr lang="en-US" i="1" dirty="0" smtClean="0"/>
              <a:t>. </a:t>
            </a:r>
            <a:r>
              <a:rPr lang="en-US" dirty="0" smtClean="0"/>
              <a:t>Jakarta:  </a:t>
            </a:r>
            <a:r>
              <a:rPr lang="en-US" dirty="0" err="1" smtClean="0"/>
              <a:t>Akademi</a:t>
            </a:r>
            <a:r>
              <a:rPr lang="en-US" dirty="0" smtClean="0"/>
              <a:t> </a:t>
            </a:r>
            <a:r>
              <a:rPr lang="en-US" dirty="0" err="1" smtClean="0"/>
              <a:t>Pressindo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err="1" smtClean="0"/>
              <a:t>Alwi</a:t>
            </a:r>
            <a:r>
              <a:rPr lang="en-US" dirty="0" smtClean="0"/>
              <a:t>, </a:t>
            </a:r>
            <a:r>
              <a:rPr lang="en-US" dirty="0" err="1" smtClean="0"/>
              <a:t>Hasan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. 1996.  </a:t>
            </a:r>
            <a:r>
              <a:rPr lang="en-US" i="1" dirty="0" err="1" smtClean="0"/>
              <a:t>Senarai</a:t>
            </a:r>
            <a:r>
              <a:rPr lang="en-US" i="1" dirty="0" smtClean="0"/>
              <a:t> </a:t>
            </a:r>
            <a:r>
              <a:rPr lang="en-US" i="1" dirty="0" err="1" smtClean="0"/>
              <a:t>Kata</a:t>
            </a:r>
            <a:r>
              <a:rPr lang="en-US" i="1" dirty="0" smtClean="0"/>
              <a:t> </a:t>
            </a:r>
            <a:r>
              <a:rPr lang="en-US" i="1" dirty="0" err="1" smtClean="0"/>
              <a:t>Serapan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Bahasa</a:t>
            </a:r>
            <a:r>
              <a:rPr lang="en-US" i="1" dirty="0" smtClean="0"/>
              <a:t> Indonesia.  </a:t>
            </a:r>
            <a:r>
              <a:rPr lang="en-US" dirty="0" smtClean="0"/>
              <a:t>Jakarta: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__________.  2003. </a:t>
            </a:r>
            <a:r>
              <a:rPr lang="it-IT" i="1" dirty="0" smtClean="0"/>
              <a:t>Tata Bahasa Baku Bahasa Indonesia. </a:t>
            </a:r>
            <a:r>
              <a:rPr lang="it-IT" dirty="0" smtClean="0"/>
              <a:t>Jakarta: </a:t>
            </a:r>
            <a:r>
              <a:rPr lang="en-US" dirty="0" err="1" smtClean="0"/>
              <a:t>Balai</a:t>
            </a:r>
            <a:r>
              <a:rPr lang="en-US" dirty="0" smtClean="0"/>
              <a:t>  </a:t>
            </a:r>
            <a:r>
              <a:rPr lang="en-US" dirty="0" err="1" smtClean="0"/>
              <a:t>Pustaka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      </a:t>
            </a:r>
          </a:p>
          <a:p>
            <a:pPr>
              <a:buNone/>
            </a:pPr>
            <a:r>
              <a:rPr lang="en-US" dirty="0" smtClean="0"/>
              <a:t>Effendi, S. 2009. </a:t>
            </a:r>
            <a:r>
              <a:rPr lang="en-US" i="1" dirty="0" err="1" smtClean="0"/>
              <a:t>Panduan</a:t>
            </a:r>
            <a:r>
              <a:rPr lang="en-US" i="1" dirty="0" smtClean="0"/>
              <a:t> </a:t>
            </a:r>
            <a:r>
              <a:rPr lang="en-US" i="1" dirty="0" err="1" smtClean="0"/>
              <a:t>Berbahasa</a:t>
            </a:r>
            <a:r>
              <a:rPr lang="en-US" i="1" dirty="0" smtClean="0"/>
              <a:t> Indonesia </a:t>
            </a:r>
            <a:r>
              <a:rPr lang="en-US" i="1" dirty="0" err="1" smtClean="0"/>
              <a:t>dengan</a:t>
            </a:r>
            <a:r>
              <a:rPr lang="en-US" i="1" dirty="0" smtClean="0"/>
              <a:t> </a:t>
            </a:r>
            <a:r>
              <a:rPr lang="en-US" i="1" dirty="0" err="1" smtClean="0"/>
              <a:t>Baik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Benar</a:t>
            </a:r>
            <a:r>
              <a:rPr lang="en-US" u="sng" dirty="0" smtClean="0"/>
              <a:t>. </a:t>
            </a:r>
            <a:r>
              <a:rPr lang="en-US" dirty="0" smtClean="0"/>
              <a:t>Jakarta: </a:t>
            </a:r>
            <a:r>
              <a:rPr lang="en-US" dirty="0" err="1" smtClean="0"/>
              <a:t>Pustaka</a:t>
            </a:r>
            <a:r>
              <a:rPr lang="en-US" dirty="0" smtClean="0"/>
              <a:t> Jaya.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. </a:t>
            </a:r>
            <a:r>
              <a:rPr lang="fi-FI" dirty="0" smtClean="0"/>
              <a:t>2000.</a:t>
            </a:r>
            <a:r>
              <a:rPr lang="fi-FI" i="1" dirty="0" smtClean="0"/>
              <a:t>Pedoman Umum Ejaan Bahasa Indonesia yang Disempurnakan</a:t>
            </a:r>
            <a:r>
              <a:rPr lang="fi-FI" dirty="0" smtClean="0"/>
              <a:t>.  Jakarta: Balai Pustaka.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pt-BR" dirty="0" smtClean="0"/>
              <a:t>__________.  2008. </a:t>
            </a:r>
            <a:r>
              <a:rPr lang="pt-BR" i="1" dirty="0" smtClean="0"/>
              <a:t>Kamus Besar Bahasa Indonesia. </a:t>
            </a:r>
            <a:r>
              <a:rPr lang="fi-FI" dirty="0" smtClean="0"/>
              <a:t>Jakarta:</a:t>
            </a:r>
            <a:r>
              <a:rPr lang="fi-FI" i="1" dirty="0" smtClean="0"/>
              <a:t> </a:t>
            </a:r>
            <a:r>
              <a:rPr lang="pt-BR" dirty="0" smtClean="0"/>
              <a:t>Balai Pustaka. 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__________.  1995. </a:t>
            </a:r>
            <a:r>
              <a:rPr lang="fi-FI" i="1" dirty="0" smtClean="0"/>
              <a:t>Pedoman Pengindonesiaan Nama dan Kata Asing. </a:t>
            </a:r>
            <a:r>
              <a:rPr lang="fi-FI" dirty="0" smtClean="0"/>
              <a:t>Jakarta: Balai Pustaka.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Pusat Bahasa. </a:t>
            </a:r>
            <a:r>
              <a:rPr lang="es-ES" dirty="0" smtClean="0"/>
              <a:t>2008. </a:t>
            </a:r>
            <a:r>
              <a:rPr lang="es-ES" i="1" dirty="0" err="1" smtClean="0"/>
              <a:t>Pedoman</a:t>
            </a:r>
            <a:r>
              <a:rPr lang="es-ES" i="1" dirty="0" smtClean="0"/>
              <a:t> </a:t>
            </a:r>
            <a:r>
              <a:rPr lang="es-ES" i="1" dirty="0" err="1" smtClean="0"/>
              <a:t>Umum</a:t>
            </a:r>
            <a:r>
              <a:rPr lang="es-ES" i="1" dirty="0" smtClean="0"/>
              <a:t> </a:t>
            </a:r>
            <a:r>
              <a:rPr lang="es-ES" i="1" dirty="0" err="1" smtClean="0"/>
              <a:t>Pembentukan</a:t>
            </a:r>
            <a:r>
              <a:rPr lang="es-ES" i="1" dirty="0" smtClean="0"/>
              <a:t> </a:t>
            </a:r>
            <a:r>
              <a:rPr lang="es-ES" i="1" dirty="0" err="1" smtClean="0"/>
              <a:t>Istilah</a:t>
            </a:r>
            <a:r>
              <a:rPr lang="es-ES" i="1" dirty="0" smtClean="0"/>
              <a:t>. </a:t>
            </a:r>
            <a:r>
              <a:rPr lang="fi-FI" dirty="0" smtClean="0"/>
              <a:t>Jakarta</a:t>
            </a:r>
            <a:r>
              <a:rPr lang="es-ES" dirty="0" smtClean="0"/>
              <a:t> : </a:t>
            </a:r>
            <a:r>
              <a:rPr lang="es-ES" dirty="0" err="1" smtClean="0"/>
              <a:t>Pusat</a:t>
            </a:r>
            <a:r>
              <a:rPr lang="es-ES" dirty="0" smtClean="0"/>
              <a:t> </a:t>
            </a:r>
            <a:r>
              <a:rPr lang="es-ES" dirty="0" err="1" smtClean="0"/>
              <a:t>Bahasa</a:t>
            </a:r>
            <a:r>
              <a:rPr lang="es-ES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fi-FI" dirty="0" smtClean="0"/>
              <a:t>Sugono, Dendy. </a:t>
            </a:r>
            <a:r>
              <a:rPr lang="es-ES" dirty="0" smtClean="0"/>
              <a:t>2003. </a:t>
            </a:r>
            <a:r>
              <a:rPr lang="es-ES" i="1" dirty="0" err="1" smtClean="0"/>
              <a:t>Buku</a:t>
            </a:r>
            <a:r>
              <a:rPr lang="es-ES" i="1" dirty="0" smtClean="0"/>
              <a:t> </a:t>
            </a:r>
            <a:r>
              <a:rPr lang="es-ES" i="1" dirty="0" err="1" smtClean="0"/>
              <a:t>Praktis</a:t>
            </a:r>
            <a:r>
              <a:rPr lang="es-ES" i="1" dirty="0" smtClean="0"/>
              <a:t> </a:t>
            </a:r>
            <a:r>
              <a:rPr lang="es-ES" i="1" dirty="0" err="1" smtClean="0"/>
              <a:t>Bahasa</a:t>
            </a:r>
            <a:r>
              <a:rPr lang="es-ES" i="1" dirty="0" smtClean="0"/>
              <a:t> Indonesia </a:t>
            </a:r>
            <a:r>
              <a:rPr lang="es-ES" i="1" dirty="0" err="1" smtClean="0"/>
              <a:t>Jilid</a:t>
            </a:r>
            <a:r>
              <a:rPr lang="es-ES" i="1" dirty="0" smtClean="0"/>
              <a:t> 1 dan 2. </a:t>
            </a:r>
            <a:r>
              <a:rPr lang="en-US" dirty="0" smtClean="0"/>
              <a:t>Jakarta</a:t>
            </a:r>
            <a:r>
              <a:rPr lang="es-ES" dirty="0" smtClean="0"/>
              <a:t> : </a:t>
            </a:r>
            <a:r>
              <a:rPr lang="es-ES" dirty="0" err="1" smtClean="0"/>
              <a:t>Pusat</a:t>
            </a:r>
            <a:r>
              <a:rPr lang="es-ES" dirty="0" smtClean="0"/>
              <a:t> </a:t>
            </a:r>
            <a:r>
              <a:rPr lang="es-ES" dirty="0" err="1" smtClean="0"/>
              <a:t>Bahasa</a:t>
            </a:r>
            <a:r>
              <a:rPr lang="es-ES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Tim </a:t>
            </a:r>
            <a:r>
              <a:rPr lang="en-US" dirty="0" err="1" smtClean="0"/>
              <a:t>Pengembang</a:t>
            </a:r>
            <a:r>
              <a:rPr lang="en-US" dirty="0" smtClean="0"/>
              <a:t>. 2009. </a:t>
            </a:r>
            <a:r>
              <a:rPr lang="en-US" i="1" dirty="0" err="1" smtClean="0"/>
              <a:t>Penggunaan</a:t>
            </a:r>
            <a:r>
              <a:rPr lang="en-US" i="1" dirty="0" smtClean="0"/>
              <a:t> </a:t>
            </a:r>
            <a:r>
              <a:rPr lang="en-US" i="1" dirty="0" err="1" smtClean="0"/>
              <a:t>Bahasa</a:t>
            </a:r>
            <a:r>
              <a:rPr lang="en-US" i="1" dirty="0" smtClean="0"/>
              <a:t> Indonesia </a:t>
            </a:r>
            <a:r>
              <a:rPr lang="en-US" i="1" dirty="0" err="1" smtClean="0"/>
              <a:t>Laras</a:t>
            </a:r>
            <a:r>
              <a:rPr lang="en-US" i="1" dirty="0" smtClean="0"/>
              <a:t> </a:t>
            </a:r>
            <a:r>
              <a:rPr lang="en-US" i="1" dirty="0" err="1" smtClean="0"/>
              <a:t>Ilmiah</a:t>
            </a:r>
            <a:r>
              <a:rPr lang="en-US" i="1" dirty="0" smtClean="0"/>
              <a:t>. </a:t>
            </a:r>
            <a:r>
              <a:rPr lang="en-US" dirty="0" smtClean="0"/>
              <a:t>Yogyakarta: </a:t>
            </a:r>
            <a:r>
              <a:rPr lang="en-US" dirty="0" err="1" smtClean="0"/>
              <a:t>Ardana</a:t>
            </a:r>
            <a:r>
              <a:rPr lang="en-US" dirty="0" smtClean="0"/>
              <a:t> Media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458200" cy="2544762"/>
          </a:xfrm>
          <a:ln w="57150">
            <a:prstDash val="dash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fi-FI" b="1" dirty="0" smtClean="0">
                <a:latin typeface="+mn-lt"/>
              </a:rPr>
              <a:t>3.  Penulisan Unsur Serapan</a:t>
            </a:r>
            <a:br>
              <a:rPr lang="fi-FI" b="1" dirty="0" smtClean="0">
                <a:latin typeface="+mn-lt"/>
              </a:rPr>
            </a:br>
            <a:r>
              <a:rPr lang="fi-FI" sz="2800" b="1" dirty="0" smtClean="0">
                <a:latin typeface="+mn-lt"/>
              </a:rPr>
              <a:t/>
            </a:r>
            <a:br>
              <a:rPr lang="fi-FI" sz="2800" b="1" dirty="0" smtClean="0">
                <a:latin typeface="+mn-lt"/>
              </a:rPr>
            </a:br>
            <a:r>
              <a:rPr lang="id-ID" sz="2800" b="1" dirty="0" smtClean="0">
                <a:latin typeface="+mn-lt"/>
              </a:rPr>
              <a:t>Kata serapan</a:t>
            </a:r>
            <a:r>
              <a:rPr lang="id-ID" sz="2800" dirty="0" smtClean="0">
                <a:latin typeface="+mn-lt"/>
              </a:rPr>
              <a:t> adalah kata yang berasal dari bahasa lain (bahasa daerah/bahasa luar negeri) yang kemudian ejaan, ucapan, dan tulisannya disesuaikan dengan penuturan masyarakat Indonesia untuk memperkaya kosa kata.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534400" cy="3429000"/>
          </a:xfrm>
          <a:ln w="57150">
            <a:prstDash val="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 err="1" smtClean="0">
                <a:solidFill>
                  <a:schemeClr val="tx1"/>
                </a:solidFill>
              </a:rPr>
              <a:t>Berdasarkan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taraf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integrasinya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</a:rPr>
              <a:t>terbagi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dua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golongan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besar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asing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belum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sepenuhnya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terserap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Indonesia,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1" dirty="0" smtClean="0">
                <a:solidFill>
                  <a:schemeClr val="tx1"/>
                </a:solidFill>
              </a:rPr>
              <a:t>team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i="1" dirty="0" smtClean="0">
                <a:solidFill>
                  <a:schemeClr val="tx1"/>
                </a:solidFill>
              </a:rPr>
              <a:t>shuttle cock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asing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pengucapan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penulisannya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disesuaikan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kaidah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Indonesia,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 moderate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unsur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asing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kepentingan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peristilahan,ucapan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ejaannya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disesuaikan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kaidah-kaidah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Bahasa</a:t>
            </a:r>
            <a:r>
              <a:rPr lang="en-US" dirty="0" smtClean="0">
                <a:solidFill>
                  <a:schemeClr val="tx1"/>
                </a:solidFill>
              </a:rPr>
              <a:t> Indonesia,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aki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accu</a:t>
            </a:r>
            <a:r>
              <a:rPr lang="en-US" dirty="0" smtClean="0">
                <a:solidFill>
                  <a:schemeClr val="tx1"/>
                </a:solidFill>
              </a:rPr>
              <a:t>),</a:t>
            </a:r>
            <a:r>
              <a:rPr lang="en-US" dirty="0" err="1" smtClean="0">
                <a:solidFill>
                  <a:schemeClr val="tx1"/>
                </a:solidFill>
              </a:rPr>
              <a:t>komisi</a:t>
            </a:r>
            <a:r>
              <a:rPr lang="en-US" dirty="0" smtClean="0">
                <a:solidFill>
                  <a:schemeClr val="tx1"/>
                </a:solidFill>
              </a:rPr>
              <a:t> (commission),</a:t>
            </a:r>
            <a:r>
              <a:rPr lang="en-US" dirty="0" err="1" smtClean="0">
                <a:solidFill>
                  <a:schemeClr val="tx1"/>
                </a:solidFill>
              </a:rPr>
              <a:t>psikologi</a:t>
            </a:r>
            <a:r>
              <a:rPr lang="en-US" dirty="0" smtClean="0">
                <a:solidFill>
                  <a:schemeClr val="tx1"/>
                </a:solidFill>
              </a:rPr>
              <a:t> (psychology),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fase</a:t>
            </a:r>
            <a:r>
              <a:rPr lang="en-US" dirty="0" smtClean="0">
                <a:solidFill>
                  <a:schemeClr val="tx1"/>
                </a:solidFill>
              </a:rPr>
              <a:t> (phase).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kesalahan</a:t>
            </a:r>
            <a:r>
              <a:rPr lang="en-US" b="1" dirty="0" smtClean="0"/>
              <a:t> </a:t>
            </a:r>
            <a:r>
              <a:rPr lang="en-US" b="1" dirty="0" err="1" smtClean="0"/>
              <a:t>kata</a:t>
            </a:r>
            <a:r>
              <a:rPr lang="en-US" b="1" dirty="0" smtClean="0"/>
              <a:t> </a:t>
            </a:r>
            <a:r>
              <a:rPr lang="en-US" b="1" dirty="0" err="1" smtClean="0"/>
              <a:t>serapan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28597" y="1500174"/>
          <a:ext cx="8372476" cy="36433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4257676"/>
                <a:gridCol w="4114800"/>
              </a:tblGrid>
              <a:tr h="728668"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b="0" kern="1200" dirty="0" err="1" smtClean="0"/>
                        <a:t>Produktip</a:t>
                      </a:r>
                      <a:endParaRPr lang="en-US" sz="3600" b="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b="0" kern="1200" dirty="0" err="1" smtClean="0"/>
                        <a:t>Produktif</a:t>
                      </a:r>
                      <a:endParaRPr lang="en-US" sz="3600" b="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28668"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/>
                        <a:t>Aktip</a:t>
                      </a:r>
                      <a:endParaRPr lang="en-US" sz="3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/>
                        <a:t>Aktif</a:t>
                      </a:r>
                      <a:endParaRPr lang="en-US" sz="3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28668"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/>
                        <a:t>Deskriptip</a:t>
                      </a:r>
                      <a:endParaRPr lang="en-US" sz="3600" dirty="0"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/>
                        <a:t>Deskriptif</a:t>
                      </a:r>
                      <a:endParaRPr lang="en-US" sz="3600" dirty="0"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28668"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>
                          <a:solidFill>
                            <a:schemeClr val="bg1"/>
                          </a:solidFill>
                        </a:rPr>
                        <a:t>Objektip</a:t>
                      </a:r>
                      <a:endParaRPr lang="en-US" sz="36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>
                          <a:solidFill>
                            <a:schemeClr val="bg1"/>
                          </a:solidFill>
                        </a:rPr>
                        <a:t>Objektif</a:t>
                      </a:r>
                      <a:endParaRPr lang="en-US" sz="36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728668"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>
                          <a:solidFill>
                            <a:schemeClr val="bg1"/>
                          </a:solidFill>
                        </a:rPr>
                        <a:t>Demonstratip</a:t>
                      </a:r>
                      <a:endParaRPr lang="en-US" sz="36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dirty="0" err="1" smtClean="0">
                          <a:solidFill>
                            <a:schemeClr val="bg1"/>
                          </a:solidFill>
                        </a:rPr>
                        <a:t>Demonstratif</a:t>
                      </a:r>
                      <a:endParaRPr lang="en-US" sz="36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heel spokes="8"/>
    <p:sndAc>
      <p:stSnd>
        <p:snd r:embed="rId3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0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47840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Comic Sans MS" pitchFamily="66" charset="0"/>
              </a:rPr>
              <a:t>Kaidah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err="1" smtClean="0">
                <a:latin typeface="Comic Sans MS" pitchFamily="66" charset="0"/>
              </a:rPr>
              <a:t>Penyesuaian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err="1" smtClean="0">
                <a:latin typeface="Comic Sans MS" pitchFamily="66" charset="0"/>
              </a:rPr>
              <a:t>Ejaan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err="1" smtClean="0">
                <a:latin typeface="Comic Sans MS" pitchFamily="66" charset="0"/>
              </a:rPr>
              <a:t>Kata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err="1" smtClean="0">
                <a:latin typeface="Comic Sans MS" pitchFamily="66" charset="0"/>
              </a:rPr>
              <a:t>Serapan</a:t>
            </a:r>
            <a:r>
              <a:rPr lang="en-US" sz="3200" dirty="0" smtClean="0">
                <a:latin typeface="Comic Sans MS" pitchFamily="66" charset="0"/>
              </a:rPr>
              <a:t/>
            </a:r>
            <a:br>
              <a:rPr lang="en-US" sz="3200" dirty="0" smtClean="0">
                <a:latin typeface="Comic Sans MS" pitchFamily="66" charset="0"/>
              </a:rPr>
            </a:br>
            <a:r>
              <a:rPr lang="en-US" sz="3200" dirty="0" smtClean="0">
                <a:latin typeface="Comic Sans MS" pitchFamily="66" charset="0"/>
              </a:rPr>
              <a:t> </a:t>
            </a:r>
            <a:br>
              <a:rPr lang="en-US" sz="3200" dirty="0" smtClean="0">
                <a:latin typeface="Comic Sans MS" pitchFamily="66" charset="0"/>
              </a:rPr>
            </a:br>
            <a:endParaRPr lang="en-US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513909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err="1" smtClean="0"/>
              <a:t>Aa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a</a:t>
            </a:r>
            <a:endParaRPr lang="id-ID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smtClean="0"/>
              <a:t>c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 a, u, o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konsonan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k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43306" y="1500174"/>
          <a:ext cx="4786346" cy="981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173"/>
                <a:gridCol w="2393173"/>
              </a:tblGrid>
              <a:tr h="370840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Paal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pal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Octaaf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oktaf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ight Arrow 4"/>
          <p:cNvSpPr/>
          <p:nvPr/>
        </p:nvSpPr>
        <p:spPr>
          <a:xfrm>
            <a:off x="2667000" y="1785926"/>
            <a:ext cx="81170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85786" y="3500438"/>
          <a:ext cx="7715304" cy="308457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57652"/>
                <a:gridCol w="3857652"/>
              </a:tblGrid>
              <a:tr h="607223"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dirty="0">
                          <a:latin typeface="Times New Roman"/>
                          <a:ea typeface="Times New Roman"/>
                          <a:cs typeface="Times New Roman"/>
                        </a:rPr>
                        <a:t>cubic</a:t>
                      </a:r>
                      <a:endParaRPr lang="en-US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>
                          <a:latin typeface="Times New Roman"/>
                          <a:ea typeface="Times New Roman"/>
                          <a:cs typeface="Times New Roman"/>
                        </a:rPr>
                        <a:t>Kubik</a:t>
                      </a:r>
                      <a:endParaRPr lang="en-US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223"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>
                          <a:latin typeface="Times New Roman"/>
                          <a:ea typeface="Times New Roman"/>
                          <a:cs typeface="Times New Roman"/>
                        </a:rPr>
                        <a:t>crystal</a:t>
                      </a:r>
                      <a:endParaRPr lang="en-US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>
                          <a:latin typeface="Times New Roman"/>
                          <a:ea typeface="Times New Roman"/>
                          <a:cs typeface="Times New Roman"/>
                        </a:rPr>
                        <a:t>Kristal</a:t>
                      </a:r>
                      <a:endParaRPr lang="en-US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223"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dirty="0">
                          <a:latin typeface="Times New Roman"/>
                          <a:ea typeface="Times New Roman"/>
                          <a:cs typeface="Times New Roman"/>
                        </a:rPr>
                        <a:t>coupe</a:t>
                      </a:r>
                      <a:endParaRPr lang="en-US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>
                          <a:latin typeface="Times New Roman"/>
                          <a:ea typeface="Times New Roman"/>
                          <a:cs typeface="Times New Roman"/>
                        </a:rPr>
                        <a:t>Kup</a:t>
                      </a:r>
                      <a:endParaRPr lang="en-US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223"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>
                          <a:latin typeface="Times New Roman"/>
                          <a:ea typeface="Times New Roman"/>
                          <a:cs typeface="Times New Roman"/>
                        </a:rPr>
                        <a:t>calomel</a:t>
                      </a:r>
                      <a:endParaRPr lang="en-US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4400" dirty="0" err="1">
                          <a:latin typeface="Times New Roman"/>
                          <a:ea typeface="Times New Roman"/>
                          <a:cs typeface="Times New Roman"/>
                        </a:rPr>
                        <a:t>Kalomel</a:t>
                      </a:r>
                      <a:endParaRPr lang="en-US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split orient="vert"/>
    <p:sndAc>
      <p:stSnd>
        <p:snd r:embed="rId3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600" cy="70487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Comic Sans MS" pitchFamily="66" charset="0"/>
              </a:rPr>
              <a:t>Kaidah</a:t>
            </a:r>
            <a:r>
              <a:rPr lang="en-US" sz="3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mic Sans MS" pitchFamily="66" charset="0"/>
              </a:rPr>
              <a:t>Penyesuaian</a:t>
            </a:r>
            <a:r>
              <a:rPr lang="en-US" sz="3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mic Sans MS" pitchFamily="66" charset="0"/>
              </a:rPr>
              <a:t>Akhiran</a:t>
            </a:r>
            <a:r>
              <a:rPr lang="en-US" sz="36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Comic Sans MS" pitchFamily="66" charset="0"/>
              </a:rPr>
              <a:t>Asing</a:t>
            </a:r>
            <a:endParaRPr lang="en-US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828800"/>
            <a:ext cx="8077200" cy="3886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dirty="0" smtClean="0">
                <a:latin typeface="Perpetua" pitchFamily="18" charset="0"/>
              </a:rPr>
              <a:t>	</a:t>
            </a:r>
          </a:p>
          <a:p>
            <a:pPr>
              <a:buNone/>
            </a:pPr>
            <a:r>
              <a:rPr lang="en-US" sz="3600" dirty="0" smtClean="0">
                <a:latin typeface="Perpetua" pitchFamily="18" charset="0"/>
              </a:rPr>
              <a:t>	</a:t>
            </a:r>
            <a:r>
              <a:rPr lang="en-US" sz="3600" dirty="0" err="1" smtClean="0">
                <a:latin typeface="Perpetua" pitchFamily="18" charset="0"/>
              </a:rPr>
              <a:t>Akhiran-akhiran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dari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bahasa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asing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diserap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sebagai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bagian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kata</a:t>
            </a:r>
            <a:r>
              <a:rPr lang="en-US" sz="3600" dirty="0" smtClean="0">
                <a:latin typeface="Perpetua" pitchFamily="18" charset="0"/>
              </a:rPr>
              <a:t> yang </a:t>
            </a:r>
            <a:r>
              <a:rPr lang="en-US" sz="3600" dirty="0" err="1" smtClean="0">
                <a:latin typeface="Perpetua" pitchFamily="18" charset="0"/>
              </a:rPr>
              <a:t>utuh</a:t>
            </a:r>
            <a:r>
              <a:rPr lang="en-US" sz="3600" dirty="0" smtClean="0">
                <a:latin typeface="Perpetua" pitchFamily="18" charset="0"/>
              </a:rPr>
              <a:t>. </a:t>
            </a:r>
            <a:r>
              <a:rPr lang="en-US" sz="3600" dirty="0" err="1" smtClean="0">
                <a:latin typeface="Perpetua" pitchFamily="18" charset="0"/>
              </a:rPr>
              <a:t>Jadi</a:t>
            </a:r>
            <a:r>
              <a:rPr lang="en-US" sz="3600" dirty="0" smtClean="0">
                <a:latin typeface="Perpetua" pitchFamily="18" charset="0"/>
              </a:rPr>
              <a:t>,. </a:t>
            </a:r>
            <a:r>
              <a:rPr lang="en-US" sz="3600" dirty="0" err="1" smtClean="0">
                <a:latin typeface="Perpetua" pitchFamily="18" charset="0"/>
              </a:rPr>
              <a:t>Kata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seperti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standarisasi</a:t>
            </a:r>
            <a:r>
              <a:rPr lang="en-US" sz="3600" dirty="0" smtClean="0">
                <a:latin typeface="Perpetua" pitchFamily="18" charset="0"/>
              </a:rPr>
              <a:t>, </a:t>
            </a:r>
            <a:r>
              <a:rPr lang="en-US" sz="3600" dirty="0" err="1" smtClean="0">
                <a:latin typeface="Perpetua" pitchFamily="18" charset="0"/>
              </a:rPr>
              <a:t>implementasi</a:t>
            </a:r>
            <a:r>
              <a:rPr lang="en-US" sz="3600" dirty="0" smtClean="0">
                <a:latin typeface="Perpetua" pitchFamily="18" charset="0"/>
              </a:rPr>
              <a:t>, </a:t>
            </a:r>
            <a:r>
              <a:rPr lang="en-US" sz="3600" dirty="0" err="1" smtClean="0">
                <a:latin typeface="Perpetua" pitchFamily="18" charset="0"/>
              </a:rPr>
              <a:t>dan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objektif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diserap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secara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utuh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di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samping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diserap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juga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kata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standar</a:t>
            </a:r>
            <a:r>
              <a:rPr lang="en-US" sz="3600" dirty="0" smtClean="0">
                <a:latin typeface="Perpetua" pitchFamily="18" charset="0"/>
              </a:rPr>
              <a:t>, implement, </a:t>
            </a:r>
            <a:r>
              <a:rPr lang="en-US" sz="3600" dirty="0" err="1" smtClean="0">
                <a:latin typeface="Perpetua" pitchFamily="18" charset="0"/>
              </a:rPr>
              <a:t>dan</a:t>
            </a:r>
            <a:r>
              <a:rPr lang="en-US" sz="3600" dirty="0" smtClean="0">
                <a:latin typeface="Perpetua" pitchFamily="18" charset="0"/>
              </a:rPr>
              <a:t> </a:t>
            </a:r>
            <a:r>
              <a:rPr lang="en-US" sz="3600" dirty="0" err="1" smtClean="0">
                <a:latin typeface="Perpetua" pitchFamily="18" charset="0"/>
              </a:rPr>
              <a:t>objek</a:t>
            </a:r>
            <a:r>
              <a:rPr lang="en-US" sz="3600" dirty="0" smtClean="0">
                <a:latin typeface="Perpetua" pitchFamily="18" charset="0"/>
              </a:rPr>
              <a:t>.</a:t>
            </a:r>
          </a:p>
          <a:p>
            <a:pPr>
              <a:buNone/>
            </a:pPr>
            <a:endParaRPr lang="en-US" sz="3600" dirty="0" smtClean="0">
              <a:latin typeface="Perpetua" pitchFamily="18" charset="0"/>
            </a:endParaRPr>
          </a:p>
          <a:p>
            <a:pPr>
              <a:buNone/>
            </a:pPr>
            <a:endParaRPr lang="en-US" sz="3600" dirty="0">
              <a:latin typeface="Perpetua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3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0"/>
            <a:ext cx="6248400" cy="4191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19146"/>
          </a:xfr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latin typeface="Comic Sans MS" pitchFamily="66" charset="0"/>
              </a:rPr>
              <a:t/>
            </a:r>
            <a:br>
              <a:rPr lang="en-US" sz="2400" b="1" dirty="0" smtClean="0">
                <a:latin typeface="Comic Sans MS" pitchFamily="66" charset="0"/>
              </a:rPr>
            </a:br>
            <a:r>
              <a:rPr lang="en-US" sz="2400" b="1" dirty="0" err="1" smtClean="0">
                <a:latin typeface="Comic Sans MS" pitchFamily="66" charset="0"/>
              </a:rPr>
              <a:t>Kaidah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Penyesuaian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akhiran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asing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adalah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sebagi</a:t>
            </a:r>
            <a:r>
              <a:rPr lang="en-US" sz="2400" b="1" dirty="0" smtClean="0">
                <a:latin typeface="Comic Sans MS" pitchFamily="66" charset="0"/>
              </a:rPr>
              <a:t> </a:t>
            </a:r>
            <a:r>
              <a:rPr lang="en-US" sz="2400" b="1" dirty="0" err="1" smtClean="0">
                <a:latin typeface="Comic Sans MS" pitchFamily="66" charset="0"/>
              </a:rPr>
              <a:t>berikut</a:t>
            </a:r>
            <a:r>
              <a:rPr lang="en-US" sz="2400" b="1" dirty="0" smtClean="0">
                <a:latin typeface="Comic Sans MS" pitchFamily="66" charset="0"/>
              </a:rPr>
              <a:t>.</a:t>
            </a:r>
            <a:br>
              <a:rPr lang="en-US" sz="2400" b="1" dirty="0" smtClean="0">
                <a:latin typeface="Comic Sans MS" pitchFamily="66" charset="0"/>
              </a:rPr>
            </a:br>
            <a:endParaRPr lang="en-US" sz="2400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51391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1)  -</a:t>
            </a:r>
            <a:r>
              <a:rPr lang="en-US" dirty="0" err="1" smtClean="0"/>
              <a:t>ive</a:t>
            </a:r>
            <a:r>
              <a:rPr lang="en-US" dirty="0" smtClean="0"/>
              <a:t> –if </a:t>
            </a:r>
            <a:r>
              <a:rPr lang="en-US" dirty="0" err="1" smtClean="0"/>
              <a:t>menjadi</a:t>
            </a:r>
            <a:r>
              <a:rPr lang="en-US" dirty="0" smtClean="0"/>
              <a:t> if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4648200"/>
          <a:ext cx="8153400" cy="18288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076700"/>
                <a:gridCol w="4076700"/>
              </a:tblGrid>
              <a:tr h="914400"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/>
                        <a:t>Deskriptive</a:t>
                      </a:r>
                      <a:r>
                        <a:rPr lang="en-US" sz="2000" dirty="0"/>
                        <a:t>,  </a:t>
                      </a:r>
                      <a:r>
                        <a:rPr lang="en-US" sz="2000" dirty="0" err="1"/>
                        <a:t>deskriptief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/>
                        <a:t>Deskriptif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4400"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Demonstrative,  </a:t>
                      </a:r>
                      <a:r>
                        <a:rPr lang="en-US" sz="2000" dirty="0" err="1"/>
                        <a:t>demonstratief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marR="25209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/>
                        <a:t>Demonstratif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85800" y="533400"/>
          <a:ext cx="7858180" cy="5857920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3929090"/>
                <a:gridCol w="3929090"/>
              </a:tblGrid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Asal Bahasa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Jumlah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Arab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1.495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Belanda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3.280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Tionghoa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290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Hindi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7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Inggris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1.610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/>
                        <a:t>Parsi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63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Portugis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131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Sanskerta-Jawa Kuna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677 kata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85792"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/>
                        <a:t>Tamil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52095" marR="25209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/>
                        <a:t>83 </a:t>
                      </a:r>
                      <a:r>
                        <a:rPr lang="en-US" sz="2800" dirty="0" err="1"/>
                        <a:t>kata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42910" y="2571744"/>
            <a:ext cx="7772400" cy="1470025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57224" y="2428868"/>
            <a:ext cx="7786742" cy="1428760"/>
          </a:xfrm>
          <a:prstGeom prst="rect">
            <a:avLst/>
          </a:prstGeom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rgbClr val="FFFF00"/>
                </a:solidFill>
                <a:latin typeface="Algerian" pitchFamily="82" charset="0"/>
              </a:rPr>
              <a:t>Pemakaian</a:t>
            </a:r>
            <a:r>
              <a:rPr lang="en-US" sz="3600" dirty="0" smtClean="0">
                <a:solidFill>
                  <a:srgbClr val="FFFF00"/>
                </a:solidFill>
                <a:latin typeface="Algerian" pitchFamily="82" charset="0"/>
              </a:rPr>
              <a:t> </a:t>
            </a:r>
            <a:r>
              <a:rPr lang="id-ID" sz="3600" dirty="0" smtClean="0">
                <a:solidFill>
                  <a:srgbClr val="FFFF00"/>
                </a:solidFill>
                <a:latin typeface="Algerian" pitchFamily="82" charset="0"/>
              </a:rPr>
              <a:t>TANDA </a:t>
            </a:r>
            <a:r>
              <a:rPr lang="id-ID" sz="3600" dirty="0">
                <a:solidFill>
                  <a:srgbClr val="FFFF00"/>
                </a:solidFill>
                <a:latin typeface="Algerian" pitchFamily="82" charset="0"/>
              </a:rPr>
              <a:t>BACA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smtClean="0">
                <a:solidFill>
                  <a:srgbClr val="FF0000"/>
                </a:solidFill>
              </a:rPr>
              <a:t>Tanda titik (.)</a:t>
            </a:r>
          </a:p>
        </p:txBody>
      </p:sp>
      <p:sp>
        <p:nvSpPr>
          <p:cNvPr id="6" name="Bevel 5"/>
          <p:cNvSpPr/>
          <p:nvPr/>
        </p:nvSpPr>
        <p:spPr>
          <a:xfrm>
            <a:off x="0" y="1295400"/>
            <a:ext cx="4500594" cy="1042416"/>
          </a:xfrm>
          <a:prstGeom prst="bevel">
            <a:avLst/>
          </a:prstGeom>
          <a:solidFill>
            <a:srgbClr val="BA4CB5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Pada akhir kalimat yang bukan pertanyaan atau seruan.</a:t>
            </a:r>
          </a:p>
        </p:txBody>
      </p:sp>
      <p:sp>
        <p:nvSpPr>
          <p:cNvPr id="8" name="Bevel 7"/>
          <p:cNvSpPr/>
          <p:nvPr/>
        </p:nvSpPr>
        <p:spPr>
          <a:xfrm>
            <a:off x="0" y="3124200"/>
            <a:ext cx="4500594" cy="1042416"/>
          </a:xfrm>
          <a:prstGeom prst="beve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belakang angka atau huruf</a:t>
            </a:r>
          </a:p>
        </p:txBody>
      </p:sp>
      <p:sp>
        <p:nvSpPr>
          <p:cNvPr id="9" name="Bevel 8"/>
          <p:cNvSpPr/>
          <p:nvPr/>
        </p:nvSpPr>
        <p:spPr>
          <a:xfrm>
            <a:off x="0" y="4953000"/>
            <a:ext cx="4500594" cy="1042416"/>
          </a:xfrm>
          <a:prstGeom prst="bevel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Memisahkan angka jam, menit, dan detik.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53000" y="1371600"/>
            <a:ext cx="419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Ø"/>
            </a:pPr>
            <a:r>
              <a:rPr lang="id-ID" dirty="0" smtClean="0"/>
              <a:t>Nenekku tinggal di Madura.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Dia pergi ke sana.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Ibu menanyakan siapa yang akan main ke rumah.</a:t>
            </a:r>
          </a:p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953000" y="3124200"/>
            <a:ext cx="419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III. Departemen Pendidikan Nasional</a:t>
            </a:r>
          </a:p>
          <a:p>
            <a:pPr>
              <a:buFont typeface="Arial" pitchFamily="34" charset="0"/>
              <a:buNone/>
            </a:pPr>
            <a:endParaRPr lang="id-ID" dirty="0" smtClean="0"/>
          </a:p>
          <a:p>
            <a:pPr>
              <a:buFont typeface="Arial" pitchFamily="34" charset="0"/>
              <a:buNone/>
            </a:pPr>
            <a:r>
              <a:rPr lang="id-ID" dirty="0" smtClean="0"/>
              <a:t>Patokan umum: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1.1  Latar Belakang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1.2 Rumusan Masalah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53000" y="4953000"/>
            <a:ext cx="41910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None/>
            </a:pPr>
            <a:r>
              <a:rPr lang="id-ID" dirty="0" smtClean="0"/>
              <a:t>Pukul  12.00 siang</a:t>
            </a:r>
          </a:p>
          <a:p>
            <a:pPr>
              <a:buFont typeface="Arial" pitchFamily="34" charset="0"/>
              <a:buNone/>
            </a:pPr>
            <a:r>
              <a:rPr lang="id-ID" dirty="0" smtClean="0"/>
              <a:t>Pukul 1.40.20</a:t>
            </a:r>
          </a:p>
        </p:txBody>
      </p:sp>
      <p:cxnSp>
        <p:nvCxnSpPr>
          <p:cNvPr id="16" name="Straight Arrow Connector 15"/>
          <p:cNvCxnSpPr>
            <a:stCxn id="6" idx="0"/>
            <a:endCxn id="12" idx="1"/>
          </p:cNvCxnSpPr>
          <p:nvPr/>
        </p:nvCxnSpPr>
        <p:spPr>
          <a:xfrm>
            <a:off x="4500594" y="1816608"/>
            <a:ext cx="452406" cy="2788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495800" y="5486400"/>
            <a:ext cx="452406" cy="2788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495800" y="3581400"/>
            <a:ext cx="452406" cy="2788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666</Words>
  <Application>Microsoft Office PowerPoint</Application>
  <PresentationFormat>On-screen Show (4:3)</PresentationFormat>
  <Paragraphs>204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 TATA EJAAN  II BAHASA INDONESIA  </vt:lpstr>
      <vt:lpstr>3.  Penulisan Unsur Serapan  Kata serapan adalah kata yang berasal dari bahasa lain (bahasa daerah/bahasa luar negeri) yang kemudian ejaan, ucapan, dan tulisannya disesuaikan dengan penuturan masyarakat Indonesia untuk memperkaya kosa kata. </vt:lpstr>
      <vt:lpstr>contoh kesalahan kata serapan</vt:lpstr>
      <vt:lpstr>Kaidah Penyesuaian Ejaan Kata Serapan   </vt:lpstr>
      <vt:lpstr>Kaidah Penyesuaian Akhiran Asing</vt:lpstr>
      <vt:lpstr> Kaidah Penyesuaian akhiran asing adalah sebagi berikut. </vt:lpstr>
      <vt:lpstr>Slide 7</vt:lpstr>
      <vt:lpstr>Slide 8</vt:lpstr>
      <vt:lpstr>Tanda titik (.)</vt:lpstr>
      <vt:lpstr>Tanda titik tidak</vt:lpstr>
      <vt:lpstr>TANDA KOMA (,)</vt:lpstr>
      <vt:lpstr>Tanda titik koma (;)</vt:lpstr>
      <vt:lpstr>Tanda titik dua (:)</vt:lpstr>
      <vt:lpstr>Tanda hubung (-)</vt:lpstr>
      <vt:lpstr>Tanda garis miring (/)</vt:lpstr>
      <vt:lpstr>Perbaikilah pemakaian tanda baca yang salah  dalam teks di bawah ini sesuai  Pedoman Umum EYD dengan cerdas, cermat, dan santun!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BAB II PENGGUNAAN EJAAN  DALAM KARYA TULIS ILMIAH  </dc:title>
  <dc:creator>Comeko</dc:creator>
  <cp:lastModifiedBy>user</cp:lastModifiedBy>
  <cp:revision>104</cp:revision>
  <dcterms:created xsi:type="dcterms:W3CDTF">2006-08-16T00:00:00Z</dcterms:created>
  <dcterms:modified xsi:type="dcterms:W3CDTF">2020-09-25T06:40:24Z</dcterms:modified>
</cp:coreProperties>
</file>