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0080625" cy="5670550"/>
  <p:notesSz cx="7559675" cy="10691813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id-ID" sz="1400" b="0" i="0" u="none" strike="noStrike" kern="1200">
              <a:ln>
                <a:noFill/>
              </a:ln>
              <a:latin typeface="Liberation Sans" pitchFamily="18"/>
              <a:ea typeface="Droid Sans Fallback" pitchFamily="2"/>
              <a:cs typeface="Lohit Hindi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id-ID" sz="1400" b="0" i="0" u="none" strike="noStrike" kern="1200">
              <a:ln>
                <a:noFill/>
              </a:ln>
              <a:latin typeface="Liberation Sans" pitchFamily="18"/>
              <a:ea typeface="Droid Sans Fallback" pitchFamily="2"/>
              <a:cs typeface="Lohit Hindi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id-ID" sz="1400" b="0" i="0" u="none" strike="noStrike" kern="1200">
              <a:ln>
                <a:noFill/>
              </a:ln>
              <a:latin typeface="Liberation Sans" pitchFamily="18"/>
              <a:ea typeface="Droid Sans Fallback" pitchFamily="2"/>
              <a:cs typeface="Lohit Hindi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89D19B3B-3079-43F0-A731-09A1664FC2D7}" type="slidenum">
              <a:t>‹#›</a:t>
            </a:fld>
            <a:endParaRPr lang="id-ID" sz="1400" b="0" i="0" u="none" strike="noStrike" kern="1200">
              <a:ln>
                <a:noFill/>
              </a:ln>
              <a:latin typeface="Liberation Sans" pitchFamily="18"/>
              <a:ea typeface="Droid Sans Fallback" pitchFamily="2"/>
              <a:cs typeface="Lohit Hind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755667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720000" y="900000"/>
            <a:ext cx="6120000" cy="344160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20000" y="4680000"/>
            <a:ext cx="6120000" cy="504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id-ID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id-ID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id-ID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id-ID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id-ID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id-ID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id-ID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id-ID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CC63A1C9-AC42-46D6-AB26-90FBE0C55CE3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96441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0" rtl="0" hangingPunct="0">
      <a:tabLst/>
      <a:defRPr lang="id-ID" sz="2000" b="0" i="0" u="none" strike="noStrike" kern="1200">
        <a:ln>
          <a:noFill/>
        </a:ln>
        <a:latin typeface="Liberation Sans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7873D38-4BF0-4B94-87BC-A932B595A577}" type="slidenum">
              <a:t>1</a:t>
            </a:fld>
            <a:endParaRPr lang="id-ID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91968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4B4B477-5531-43E7-9E4F-4111A7BA3FD3}" type="slidenum">
              <a:t>2</a:t>
            </a:fld>
            <a:endParaRPr lang="id-ID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61272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D7A98A5-151F-4A7C-A386-D7D05E4AFF06}" type="slidenum">
              <a:t>3</a:t>
            </a:fld>
            <a:endParaRPr lang="id-ID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85197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BC28A6-1D21-4C65-946B-70175B9B2FE3}" type="slidenum">
              <a:t>4</a:t>
            </a:fld>
            <a:endParaRPr lang="id-ID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16541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CE7B40F-92B1-4155-B0C0-2ED6E6097AC4}" type="slidenum">
              <a:t>5</a:t>
            </a:fld>
            <a:endParaRPr lang="id-ID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9172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475" y="928688"/>
            <a:ext cx="7559675" cy="19732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475" y="2978150"/>
            <a:ext cx="7559675" cy="1370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61C0FBE-529B-4DC6-BB5B-C111A654DCA0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1335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096F7FE-E28A-48FA-9E44-CEEDB17BEC43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20741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2338" y="71438"/>
            <a:ext cx="2303462" cy="4584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363" y="71438"/>
            <a:ext cx="6759575" cy="4584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5FE351B-A637-4928-B14E-0CB0638A4C63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95459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F94A3E9-3C40-49D5-BC06-971A80B04273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24710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88" y="1414463"/>
            <a:ext cx="8694737" cy="23574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88" y="3794125"/>
            <a:ext cx="8694737" cy="12414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BBCB3E3-3A31-48BC-8AEE-76362A6CF18D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04196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368425"/>
            <a:ext cx="4459287" cy="32877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4925" y="1368425"/>
            <a:ext cx="4460875" cy="32877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1848494-03E4-4CA8-BC05-072748E17C9C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97168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301625"/>
            <a:ext cx="8694737" cy="10969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1390650"/>
            <a:ext cx="426561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38" y="2071688"/>
            <a:ext cx="4265612" cy="30464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813" y="1390650"/>
            <a:ext cx="428466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813" y="2071688"/>
            <a:ext cx="4284662" cy="30464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A377974-379B-41FA-924A-3EAEC39A13F0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64041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82C8A9A-4AA1-48EB-AD85-63FA9F645C5E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10653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C566C6-3089-4B33-A5CC-2DB9C18E38B0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12952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D5EC131-F4BA-4B17-96CA-3030C002FA1F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63013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63A6245-20FD-4F9B-B28B-4C47C59C51A8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07282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360000" y="72000"/>
            <a:ext cx="8424000" cy="10800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id-ID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03999" y="1368000"/>
            <a:ext cx="9072000" cy="328823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1224000" y="5165280"/>
            <a:ext cx="1628280" cy="39096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id-ID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id-ID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0" y="5165280"/>
            <a:ext cx="3195000" cy="39096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ctr" rtl="0" hangingPunct="0">
              <a:buNone/>
              <a:tabLst/>
              <a:defRPr lang="id-ID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id-ID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5165280"/>
            <a:ext cx="2348280" cy="39096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id-ID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C0FACA6A-981F-4A40-A244-8598388E6E7A}" type="slidenum"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id-ID" sz="4400" b="0" i="0" u="none" strike="noStrike" kern="1200">
          <a:ln>
            <a:noFill/>
          </a:ln>
          <a:latin typeface="Liberation Serif" pitchFamily="18"/>
        </a:defRPr>
      </a:lvl1pPr>
    </p:titleStyle>
    <p:bodyStyle>
      <a:lvl1pPr marL="0" marR="0" indent="0" rtl="0" hangingPunct="0">
        <a:spcBef>
          <a:spcPts val="0"/>
        </a:spcBef>
        <a:spcAft>
          <a:spcPts val="1236"/>
        </a:spcAft>
        <a:tabLst/>
        <a:defRPr lang="id-ID" sz="2800" b="0" i="0" u="none" strike="noStrike" kern="1200">
          <a:ln>
            <a:noFill/>
          </a:ln>
          <a:latin typeface="Liberation Serif" pitchFamily="1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/>
        <p:txBody>
          <a:bodyPr anchor="ctr"/>
          <a:lstStyle/>
          <a:p>
            <a:pPr lvl="0" algn="ctr"/>
            <a:r>
              <a:rPr lang="id-ID" sz="3200"/>
              <a:t>Bangkitnya teori efek terbatas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id-ID"/>
              <a:t>Tokoh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>
              <a:buClr>
                <a:srgbClr val="661900"/>
              </a:buClr>
              <a:buSzPct val="45000"/>
              <a:buFont typeface="StarSymbol"/>
              <a:buChar char="●"/>
            </a:pPr>
            <a:r>
              <a:rPr lang="id-ID"/>
              <a:t>Paul lazarfed</a:t>
            </a:r>
          </a:p>
          <a:p>
            <a:pPr lvl="0">
              <a:buClr>
                <a:srgbClr val="661900"/>
              </a:buClr>
              <a:buSzPct val="45000"/>
              <a:buFont typeface="StarSymbol"/>
              <a:buChar char="●"/>
            </a:pPr>
            <a:r>
              <a:rPr lang="id-ID"/>
              <a:t>Carl hovland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>
              <a:buClr>
                <a:srgbClr val="661900"/>
              </a:buClr>
              <a:buSzPct val="45000"/>
              <a:buFont typeface="StarSymbol"/>
              <a:buChar char="●"/>
            </a:pPr>
            <a:r>
              <a:rPr lang="id-ID"/>
              <a:t>Dari penelitian propaganda ke teori perubahan sikap</a:t>
            </a:r>
          </a:p>
          <a:p>
            <a:pPr lvl="0">
              <a:buClr>
                <a:srgbClr val="661900"/>
              </a:buClr>
              <a:buSzPct val="45000"/>
              <a:buFont typeface="StarSymbol"/>
              <a:buChar char="●"/>
            </a:pPr>
            <a:r>
              <a:rPr lang="id-ID"/>
              <a:t>Teori berjangkauan menengah dari efek media</a:t>
            </a:r>
          </a:p>
          <a:p>
            <a:pPr lvl="0">
              <a:buClr>
                <a:srgbClr val="661900"/>
              </a:buClr>
              <a:buSzPct val="45000"/>
              <a:buFont typeface="StarSymbol"/>
              <a:buChar char="●"/>
            </a:pPr>
            <a:r>
              <a:rPr lang="id-ID"/>
              <a:t>Teori perbedaan individual</a:t>
            </a:r>
          </a:p>
          <a:p>
            <a:pPr lvl="0">
              <a:buClr>
                <a:srgbClr val="661900"/>
              </a:buClr>
              <a:buSzPct val="45000"/>
              <a:buFont typeface="StarSymbol"/>
              <a:buChar char="●"/>
            </a:pPr>
            <a:r>
              <a:rPr lang="id-ID"/>
              <a:t>Teori kategori sosial</a:t>
            </a:r>
          </a:p>
          <a:p>
            <a:pPr lvl="0">
              <a:buClr>
                <a:srgbClr val="661900"/>
              </a:buClr>
              <a:buSzPct val="45000"/>
              <a:buFont typeface="StarSymbol"/>
              <a:buChar char="●"/>
            </a:pPr>
            <a:endParaRPr lang="id-ID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id-ID"/>
              <a:t>Contoh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>
              <a:buClr>
                <a:srgbClr val="661900"/>
              </a:buClr>
              <a:buSzPct val="45000"/>
              <a:buFont typeface="StarSymbol"/>
              <a:buChar char="●"/>
            </a:pPr>
            <a:r>
              <a:rPr lang="id-ID"/>
              <a:t>Teori efek terbatas</a:t>
            </a:r>
          </a:p>
          <a:p>
            <a:pPr lvl="0">
              <a:buClr>
                <a:srgbClr val="661900"/>
              </a:buClr>
              <a:buSzPct val="45000"/>
              <a:buFont typeface="StarSymbol"/>
              <a:buChar char="●"/>
            </a:pPr>
            <a:r>
              <a:rPr lang="id-ID"/>
              <a:t>Teori alir dua tahap</a:t>
            </a:r>
          </a:p>
          <a:p>
            <a:pPr lvl="0">
              <a:buClr>
                <a:srgbClr val="661900"/>
              </a:buClr>
              <a:buSzPct val="45000"/>
              <a:buFont typeface="StarSymbol"/>
              <a:buChar char="●"/>
            </a:pPr>
            <a:r>
              <a:rPr lang="id-ID"/>
              <a:t>Teori perubahan sikap</a:t>
            </a:r>
          </a:p>
          <a:p>
            <a:pPr lvl="0">
              <a:buClr>
                <a:srgbClr val="661900"/>
              </a:buClr>
              <a:buSzPct val="45000"/>
              <a:buFont typeface="StarSymbol"/>
              <a:buChar char="●"/>
            </a:pPr>
            <a:r>
              <a:rPr lang="id-ID"/>
              <a:t>Teori aliran informasi</a:t>
            </a:r>
          </a:p>
          <a:p>
            <a:pPr lvl="0">
              <a:buClr>
                <a:srgbClr val="661900"/>
              </a:buClr>
              <a:buSzPct val="45000"/>
              <a:buFont typeface="StarSymbol"/>
              <a:buChar char="●"/>
            </a:pPr>
            <a:r>
              <a:rPr lang="id-ID"/>
              <a:t>Teori fenomistik (John Klapper)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24000" y="792000"/>
            <a:ext cx="915119" cy="5965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d-ID" sz="1800" b="0" i="0" u="none" strike="noStrike" kern="1200">
                <a:ln>
                  <a:noFill/>
                </a:ln>
                <a:latin typeface="Liberation Sans" pitchFamily="18"/>
                <a:ea typeface="Droid Sans Fallback" pitchFamily="2"/>
                <a:cs typeface="Lohit Hindi" pitchFamily="2"/>
              </a:rPr>
              <a:t>Contoh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d-ID" sz="1800" b="0" i="0" u="none" strike="noStrike" kern="1200">
              <a:ln>
                <a:noFill/>
              </a:ln>
              <a:latin typeface="Liberation Sans" pitchFamily="18"/>
              <a:ea typeface="Droid Sans Fallback" pitchFamily="2"/>
              <a:cs typeface="Lohit Hindi" pitchFamily="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id-ID"/>
              <a:t>Aliran Fungsionalisme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>
              <a:buClr>
                <a:srgbClr val="661900"/>
              </a:buClr>
              <a:buSzPct val="45000"/>
              <a:buFont typeface="StarSymbol"/>
              <a:buChar char="●"/>
            </a:pPr>
            <a:r>
              <a:rPr lang="id-ID"/>
              <a:t>Teori Sistem</a:t>
            </a:r>
          </a:p>
          <a:p>
            <a:pPr lvl="0">
              <a:buClr>
                <a:srgbClr val="661900"/>
              </a:buClr>
              <a:buSzPct val="45000"/>
              <a:buFont typeface="StarSymbol"/>
              <a:buChar char="●"/>
            </a:pPr>
            <a:r>
              <a:rPr lang="id-ID"/>
              <a:t>Teori kekerasan televisi</a:t>
            </a:r>
          </a:p>
          <a:p>
            <a:pPr lvl="0">
              <a:buClr>
                <a:srgbClr val="661900"/>
              </a:buClr>
              <a:buSzPct val="45000"/>
              <a:buFont typeface="StarSymbol"/>
              <a:buChar char="●"/>
            </a:pPr>
            <a:r>
              <a:rPr lang="id-ID"/>
              <a:t>Teori Pembelajaran sosial</a:t>
            </a:r>
          </a:p>
          <a:p>
            <a:pPr lvl="0">
              <a:buClr>
                <a:srgbClr val="661900"/>
              </a:buClr>
              <a:buSzPct val="45000"/>
              <a:buFont typeface="StarSymbol"/>
              <a:buChar char="●"/>
            </a:pPr>
            <a:r>
              <a:rPr lang="id-ID"/>
              <a:t>Teori Kognitif sosial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Vint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67</Words>
  <Application>Microsoft Office PowerPoint</Application>
  <PresentationFormat>Widescreen</PresentationFormat>
  <Paragraphs>25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DejaVu Sans</vt:lpstr>
      <vt:lpstr>Droid Sans Fallback</vt:lpstr>
      <vt:lpstr>Liberation Sans</vt:lpstr>
      <vt:lpstr>Liberation Serif</vt:lpstr>
      <vt:lpstr>Lohit Hindi</vt:lpstr>
      <vt:lpstr>StarSymbol</vt:lpstr>
      <vt:lpstr>Vintage</vt:lpstr>
      <vt:lpstr>PowerPoint Presentation</vt:lpstr>
      <vt:lpstr>Tokoh</vt:lpstr>
      <vt:lpstr>PowerPoint Presentation</vt:lpstr>
      <vt:lpstr>Contoh</vt:lpstr>
      <vt:lpstr>Aliran Fungsionalisme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Vintage</dc:title>
  <dc:creator>User</dc:creator>
  <cp:lastModifiedBy>User</cp:lastModifiedBy>
  <cp:revision>3</cp:revision>
  <dcterms:created xsi:type="dcterms:W3CDTF">2017-10-19T09:53:50Z</dcterms:created>
  <dcterms:modified xsi:type="dcterms:W3CDTF">2019-11-22T01:54:32Z</dcterms:modified>
</cp:coreProperties>
</file>