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0" r:id="rId3"/>
    <p:sldId id="313" r:id="rId4"/>
    <p:sldId id="379" r:id="rId5"/>
    <p:sldId id="380" r:id="rId6"/>
    <p:sldId id="359" r:id="rId7"/>
    <p:sldId id="381" r:id="rId8"/>
    <p:sldId id="314" r:id="rId9"/>
    <p:sldId id="360" r:id="rId10"/>
    <p:sldId id="361" r:id="rId11"/>
    <p:sldId id="362" r:id="rId12"/>
    <p:sldId id="315" r:id="rId13"/>
    <p:sldId id="316" r:id="rId14"/>
    <p:sldId id="340" r:id="rId15"/>
    <p:sldId id="317" r:id="rId16"/>
    <p:sldId id="341" r:id="rId17"/>
    <p:sldId id="382" r:id="rId18"/>
    <p:sldId id="318" r:id="rId19"/>
    <p:sldId id="383" r:id="rId20"/>
    <p:sldId id="319" r:id="rId21"/>
    <p:sldId id="365" r:id="rId22"/>
    <p:sldId id="384" r:id="rId23"/>
    <p:sldId id="385" r:id="rId24"/>
    <p:sldId id="321" r:id="rId25"/>
    <p:sldId id="363" r:id="rId26"/>
    <p:sldId id="387" r:id="rId27"/>
    <p:sldId id="364" r:id="rId28"/>
    <p:sldId id="323" r:id="rId29"/>
    <p:sldId id="388" r:id="rId30"/>
    <p:sldId id="324" r:id="rId31"/>
    <p:sldId id="386" r:id="rId32"/>
    <p:sldId id="325" r:id="rId33"/>
    <p:sldId id="366" r:id="rId34"/>
    <p:sldId id="367" r:id="rId35"/>
    <p:sldId id="326" r:id="rId36"/>
    <p:sldId id="368" r:id="rId37"/>
    <p:sldId id="369" r:id="rId38"/>
    <p:sldId id="389" r:id="rId39"/>
  </p:sldIdLst>
  <p:sldSz cx="9144000" cy="6858000" type="screen4x3"/>
  <p:notesSz cx="6858000" cy="9144000"/>
  <p:custDataLst>
    <p:tags r:id="rId4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90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3178" autoAdjust="0"/>
    <p:restoredTop sz="94660"/>
  </p:normalViewPr>
  <p:slideViewPr>
    <p:cSldViewPr>
      <p:cViewPr varScale="1">
        <p:scale>
          <a:sx n="73" d="100"/>
          <a:sy n="73" d="100"/>
        </p:scale>
        <p:origin x="-13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8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502D447-CABE-46C4-8061-E4697015554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68300" y="395288"/>
            <a:ext cx="1384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 i="1">
                <a:solidFill>
                  <a:schemeClr val="accent2"/>
                </a:solidFill>
              </a:rPr>
              <a:t>LOGO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810000" y="5029200"/>
            <a:ext cx="47244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2057400"/>
            <a:ext cx="6096000" cy="6826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33256-762F-426B-81BC-C8B4197B2C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655638"/>
            <a:ext cx="2095500" cy="5592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655638"/>
            <a:ext cx="6134100" cy="5592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F6520-94AC-4620-ADAF-9A8AF7EFB8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8C0D53A5-F3C6-43B9-BE7E-B823CB201A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70B722B8-C3D5-4C22-BDCE-121C7F2195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93EEC-57BE-4C35-BE36-B7DC242C07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7E88AA-8077-4955-855E-32C260F947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44B51-F842-4684-9A19-84DC636E27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938354-E502-496F-A03A-A23F14A5F4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C868E-4376-4463-9BB8-846836320F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4DBCFC-F256-4C04-AAEB-C7EB681DBD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2E637E-7DC5-4473-ABC7-0C19E3CE01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0E4440-6BF1-41AC-B0D0-278C01A305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304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096000" y="64008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2971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2B550F2-3928-4FF5-8B9C-175B466023B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304800" y="655638"/>
            <a:ext cx="49530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701583" y="3717032"/>
            <a:ext cx="315669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id-ID" sz="2000" b="1" dirty="0" smtClean="0">
                <a:solidFill>
                  <a:schemeClr val="tx2"/>
                </a:solidFill>
              </a:rPr>
              <a:t>Dewi Lengkana, M. Sc.</a:t>
            </a:r>
          </a:p>
          <a:p>
            <a:pPr algn="r"/>
            <a:r>
              <a:rPr lang="id-ID" sz="2000" b="1" dirty="0" smtClean="0">
                <a:solidFill>
                  <a:schemeClr val="tx2"/>
                </a:solidFill>
              </a:rPr>
              <a:t>Berti Yolida, M. Pd.</a:t>
            </a:r>
          </a:p>
          <a:p>
            <a:pPr algn="r"/>
            <a:r>
              <a:rPr lang="id-ID" sz="2000" b="1" dirty="0" smtClean="0">
                <a:solidFill>
                  <a:schemeClr val="tx2"/>
                </a:solidFill>
              </a:rPr>
              <a:t>Dina Maulina, M. Si.</a:t>
            </a:r>
          </a:p>
          <a:p>
            <a:pPr algn="r"/>
            <a:r>
              <a:rPr lang="id-ID" sz="2000" b="1" dirty="0" smtClean="0">
                <a:solidFill>
                  <a:schemeClr val="tx2"/>
                </a:solidFill>
              </a:rPr>
              <a:t>Ismi Rakhmawati, M. Pd.</a:t>
            </a:r>
            <a:endParaRPr lang="en-US" sz="2000" b="1" dirty="0">
              <a:solidFill>
                <a:schemeClr val="tx2"/>
              </a:solidFill>
            </a:endParaRPr>
          </a:p>
        </p:txBody>
      </p:sp>
      <p:pic>
        <p:nvPicPr>
          <p:cNvPr id="2056" name="Picture 8" descr="E:\gambar\Logo\10. UNI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3" y="-24"/>
            <a:ext cx="1007545" cy="912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714612" y="2246309"/>
            <a:ext cx="6096000" cy="682625"/>
          </a:xfrm>
        </p:spPr>
        <p:txBody>
          <a:bodyPr/>
          <a:lstStyle/>
          <a:p>
            <a:r>
              <a:rPr lang="id-ID" sz="4800" dirty="0" smtClean="0"/>
              <a:t>ZOOLOGI INVERTEBRATA</a:t>
            </a:r>
            <a:endParaRPr lang="id-ID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234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5237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844824"/>
            <a:ext cx="9144000" cy="2694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9495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4282" y="1571612"/>
            <a:ext cx="8929718" cy="4114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lnSpc>
                <a:spcPct val="90000"/>
              </a:lnSpc>
              <a:buFontTx/>
              <a:buNone/>
            </a:pPr>
            <a:r>
              <a:rPr lang="en-US" sz="2400" dirty="0" err="1">
                <a:latin typeface="Berlin Sans FB Demi" pitchFamily="34" charset="0"/>
                <a:cs typeface="Times New Roman" pitchFamily="18" charset="0"/>
              </a:rPr>
              <a:t>Contohnya</a:t>
            </a:r>
            <a:r>
              <a:rPr lang="en-US" sz="2400" dirty="0">
                <a:latin typeface="Berlin Sans FB Demi" pitchFamily="34" charset="0"/>
                <a:cs typeface="Times New Roman" pitchFamily="18" charset="0"/>
              </a:rPr>
              <a:t>  </a:t>
            </a:r>
            <a:r>
              <a:rPr lang="en-US" sz="2400" i="1" dirty="0" err="1" smtClean="0">
                <a:latin typeface="Berlin Sans FB Demi" pitchFamily="34" charset="0"/>
                <a:cs typeface="Times New Roman" pitchFamily="18" charset="0"/>
              </a:rPr>
              <a:t>Planaria</a:t>
            </a:r>
            <a:r>
              <a:rPr lang="en-US" sz="2400" dirty="0" smtClean="0">
                <a:latin typeface="Berlin Sans FB Demi" pitchFamily="34" charset="0"/>
                <a:cs typeface="Times New Roman" pitchFamily="18" charset="0"/>
              </a:rPr>
              <a:t> </a:t>
            </a:r>
            <a:endParaRPr lang="en-US" sz="2400" dirty="0">
              <a:latin typeface="Berlin Sans FB Demi" pitchFamily="34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id-ID" sz="2400" dirty="0" smtClean="0">
                <a:latin typeface="Berlin Sans FB Demi" pitchFamily="34" charset="0"/>
                <a:cs typeface="Times New Roman" pitchFamily="18" charset="0"/>
              </a:rPr>
              <a:t>Tubuh pipih dorsoventral</a:t>
            </a:r>
          </a:p>
          <a:p>
            <a:pPr>
              <a:lnSpc>
                <a:spcPct val="90000"/>
              </a:lnSpc>
            </a:pPr>
            <a:r>
              <a:rPr lang="en-US" sz="2400" dirty="0" err="1" smtClean="0">
                <a:latin typeface="Berlin Sans FB Demi" pitchFamily="34" charset="0"/>
                <a:cs typeface="Times New Roman" pitchFamily="18" charset="0"/>
              </a:rPr>
              <a:t>Memiliki</a:t>
            </a:r>
            <a:r>
              <a:rPr lang="en-US" sz="2400" dirty="0" smtClean="0">
                <a:latin typeface="Berlin Sans FB Demi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  <a:cs typeface="Times New Roman" pitchFamily="18" charset="0"/>
              </a:rPr>
              <a:t>silia</a:t>
            </a:r>
            <a:r>
              <a:rPr lang="en-US" sz="2400" dirty="0" smtClean="0">
                <a:latin typeface="Berlin Sans FB Demi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Berlin Sans FB Demi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  <a:cs typeface="Times New Roman" pitchFamily="18" charset="0"/>
              </a:rPr>
              <a:t>alat</a:t>
            </a:r>
            <a:r>
              <a:rPr lang="en-US" sz="2400" dirty="0" smtClean="0">
                <a:latin typeface="Berlin Sans FB Demi" pitchFamily="34" charset="0"/>
                <a:cs typeface="Times New Roman" pitchFamily="18" charset="0"/>
              </a:rPr>
              <a:t> bantu </a:t>
            </a:r>
            <a:r>
              <a:rPr lang="en-US" sz="2400" dirty="0" err="1" smtClean="0">
                <a:latin typeface="Berlin Sans FB Demi" pitchFamily="34" charset="0"/>
                <a:cs typeface="Times New Roman" pitchFamily="18" charset="0"/>
              </a:rPr>
              <a:t>bergerak</a:t>
            </a:r>
            <a:endParaRPr lang="en-US" sz="2400" dirty="0" smtClean="0">
              <a:latin typeface="Berlin Sans FB Demi" pitchFamily="34" charset="0"/>
            </a:endParaRPr>
          </a:p>
          <a:p>
            <a:pPr marL="342900" indent="-342900">
              <a:lnSpc>
                <a:spcPct val="90000"/>
              </a:lnSpc>
            </a:pPr>
            <a:r>
              <a:rPr lang="id-ID" sz="2400" dirty="0" smtClean="0">
                <a:latin typeface="Berlin Sans FB Demi" pitchFamily="34" charset="0"/>
                <a:cs typeface="Times New Roman" pitchFamily="18" charset="0"/>
              </a:rPr>
              <a:t>H</a:t>
            </a:r>
            <a:r>
              <a:rPr lang="en-US" sz="2400" dirty="0" err="1" smtClean="0">
                <a:latin typeface="Berlin Sans FB Demi" pitchFamily="34" charset="0"/>
                <a:cs typeface="Times New Roman" pitchFamily="18" charset="0"/>
              </a:rPr>
              <a:t>idup</a:t>
            </a:r>
            <a:r>
              <a:rPr lang="en-US" sz="2400" dirty="0" smtClean="0">
                <a:latin typeface="Berlin Sans FB Dem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Berlin Sans FB Demi" pitchFamily="34" charset="0"/>
                <a:cs typeface="Times New Roman" pitchFamily="18" charset="0"/>
              </a:rPr>
              <a:t>secara</a:t>
            </a:r>
            <a:r>
              <a:rPr lang="en-US" sz="2400" dirty="0">
                <a:latin typeface="Berlin Sans FB Dem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Berlin Sans FB Demi" pitchFamily="34" charset="0"/>
                <a:cs typeface="Times New Roman" pitchFamily="18" charset="0"/>
              </a:rPr>
              <a:t>bebas</a:t>
            </a:r>
            <a:r>
              <a:rPr lang="en-US" sz="2400" dirty="0">
                <a:latin typeface="Berlin Sans FB Demi" pitchFamily="34" charset="0"/>
                <a:cs typeface="Times New Roman" pitchFamily="18" charset="0"/>
              </a:rPr>
              <a:t>/</a:t>
            </a:r>
            <a:r>
              <a:rPr lang="en-US" sz="2400" dirty="0" err="1">
                <a:latin typeface="Berlin Sans FB Demi" pitchFamily="34" charset="0"/>
                <a:cs typeface="Times New Roman" pitchFamily="18" charset="0"/>
              </a:rPr>
              <a:t>tidak</a:t>
            </a:r>
            <a:r>
              <a:rPr lang="en-US" sz="2400" dirty="0">
                <a:latin typeface="Berlin Sans FB Demi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Berlin Sans FB Demi" pitchFamily="34" charset="0"/>
                <a:cs typeface="Times New Roman" pitchFamily="18" charset="0"/>
              </a:rPr>
              <a:t>parasit</a:t>
            </a:r>
            <a:r>
              <a:rPr lang="en-US" sz="2400" dirty="0">
                <a:latin typeface="Berlin Sans FB Demi" pitchFamily="34" charset="0"/>
                <a:cs typeface="Times New Roman" pitchFamily="18" charset="0"/>
              </a:rPr>
              <a:t>.</a:t>
            </a:r>
            <a:endParaRPr lang="en-US" sz="2400" dirty="0">
              <a:latin typeface="Berlin Sans FB Demi" pitchFamily="34" charset="0"/>
            </a:endParaRPr>
          </a:p>
          <a:p>
            <a:pPr marL="342900" indent="-342900">
              <a:lnSpc>
                <a:spcPct val="90000"/>
              </a:lnSpc>
            </a:pPr>
            <a:r>
              <a:rPr lang="en-US" sz="2400" dirty="0">
                <a:latin typeface="Berlin Sans FB Demi" pitchFamily="34" charset="0"/>
              </a:rPr>
              <a:t>Habitat </a:t>
            </a:r>
            <a:r>
              <a:rPr lang="en-US" sz="2400" dirty="0" err="1">
                <a:latin typeface="Berlin Sans FB Demi" pitchFamily="34" charset="0"/>
              </a:rPr>
              <a:t>di</a:t>
            </a:r>
            <a:r>
              <a:rPr lang="en-US" sz="2400" dirty="0">
                <a:latin typeface="Berlin Sans FB Demi" pitchFamily="34" charset="0"/>
              </a:rPr>
              <a:t> air </a:t>
            </a:r>
            <a:r>
              <a:rPr lang="en-US" sz="2400" dirty="0" err="1">
                <a:latin typeface="Berlin Sans FB Demi" pitchFamily="34" charset="0"/>
              </a:rPr>
              <a:t>tawar</a:t>
            </a:r>
            <a:r>
              <a:rPr lang="en-US" sz="2400" dirty="0">
                <a:latin typeface="Berlin Sans FB Demi" pitchFamily="34" charset="0"/>
              </a:rPr>
              <a:t> (</a:t>
            </a:r>
            <a:r>
              <a:rPr lang="en-US" sz="2400" dirty="0" err="1">
                <a:latin typeface="Berlin Sans FB Demi" pitchFamily="34" charset="0"/>
              </a:rPr>
              <a:t>kolam</a:t>
            </a:r>
            <a:r>
              <a:rPr lang="en-US" sz="2400" dirty="0">
                <a:latin typeface="Berlin Sans FB Demi" pitchFamily="34" charset="0"/>
              </a:rPr>
              <a:t>, </a:t>
            </a:r>
            <a:r>
              <a:rPr lang="en-US" sz="2400" dirty="0" err="1">
                <a:latin typeface="Berlin Sans FB Demi" pitchFamily="34" charset="0"/>
              </a:rPr>
              <a:t>danau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atau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sungai</a:t>
            </a:r>
            <a:r>
              <a:rPr lang="en-US" sz="2400" dirty="0">
                <a:latin typeface="Berlin Sans FB Demi" pitchFamily="34" charset="0"/>
              </a:rPr>
              <a:t> yang </a:t>
            </a:r>
            <a:r>
              <a:rPr lang="en-US" sz="2400" dirty="0" err="1" smtClean="0">
                <a:latin typeface="Berlin Sans FB Demi" pitchFamily="34" charset="0"/>
              </a:rPr>
              <a:t>bersih</a:t>
            </a:r>
            <a:r>
              <a:rPr lang="en-US" sz="2400" dirty="0" smtClean="0">
                <a:latin typeface="Berlin Sans FB Demi" pitchFamily="34" charset="0"/>
              </a:rPr>
              <a:t>)</a:t>
            </a:r>
            <a:endParaRPr lang="en-US" sz="2400" dirty="0">
              <a:latin typeface="Berlin Sans FB Demi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400" dirty="0" err="1" smtClean="0">
                <a:latin typeface="Berlin Sans FB Demi" pitchFamily="34" charset="0"/>
              </a:rPr>
              <a:t>Hermaprodit</a:t>
            </a:r>
            <a:endParaRPr lang="en-US" sz="2400" dirty="0" smtClean="0">
              <a:latin typeface="Berlin Sans FB Demi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400" dirty="0" err="1" smtClean="0">
                <a:latin typeface="Berlin Sans FB Demi" pitchFamily="34" charset="0"/>
              </a:rPr>
              <a:t>Reproduksi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melalui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id-ID" sz="2400" dirty="0" smtClean="0">
                <a:latin typeface="Berlin Sans FB Demi" pitchFamily="34" charset="0"/>
              </a:rPr>
              <a:t>s</a:t>
            </a:r>
            <a:r>
              <a:rPr lang="en-US" sz="2400" dirty="0" err="1" smtClean="0">
                <a:latin typeface="Berlin Sans FB Demi" pitchFamily="34" charset="0"/>
              </a:rPr>
              <a:t>eksual</a:t>
            </a:r>
            <a:r>
              <a:rPr lang="id-ID" sz="2400" dirty="0" smtClean="0">
                <a:latin typeface="Berlin Sans FB Demi" pitchFamily="34" charset="0"/>
              </a:rPr>
              <a:t> &amp;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Aseksual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id-ID" sz="2400" dirty="0" smtClean="0">
                <a:latin typeface="Berlin Sans FB Demi" pitchFamily="34" charset="0"/>
              </a:rPr>
              <a:t>(f</a:t>
            </a:r>
            <a:r>
              <a:rPr lang="en-US" sz="2400" dirty="0" err="1" smtClean="0">
                <a:latin typeface="Berlin Sans FB Demi" pitchFamily="34" charset="0"/>
              </a:rPr>
              <a:t>ragmentasi</a:t>
            </a:r>
            <a:r>
              <a:rPr lang="en-US" sz="2400" dirty="0" smtClean="0">
                <a:latin typeface="Berlin Sans FB Demi" pitchFamily="34" charset="0"/>
              </a:rPr>
              <a:t>)</a:t>
            </a:r>
          </a:p>
          <a:p>
            <a:pPr marL="342900" indent="-342900">
              <a:lnSpc>
                <a:spcPct val="90000"/>
              </a:lnSpc>
            </a:pPr>
            <a:r>
              <a:rPr lang="en-US" sz="2400" dirty="0" err="1" smtClean="0">
                <a:latin typeface="Berlin Sans FB Demi" pitchFamily="34" charset="0"/>
              </a:rPr>
              <a:t>Pemakan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sisa-sisa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makhluk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hidup</a:t>
            </a:r>
            <a:r>
              <a:rPr lang="id-ID" sz="2400" dirty="0" smtClean="0">
                <a:latin typeface="Berlin Sans FB Demi" pitchFamily="34" charset="0"/>
              </a:rPr>
              <a:t>, karnivor</a:t>
            </a:r>
            <a:endParaRPr lang="en-US" sz="2400" dirty="0">
              <a:latin typeface="Berlin Sans FB Demi" pitchFamily="34" charset="0"/>
            </a:endParaRPr>
          </a:p>
          <a:p>
            <a:pPr marL="342900" indent="-342900">
              <a:lnSpc>
                <a:spcPct val="90000"/>
              </a:lnSpc>
            </a:pPr>
            <a:r>
              <a:rPr lang="en-US" sz="2400" dirty="0" err="1" smtClean="0">
                <a:latin typeface="Berlin Sans FB Demi" pitchFamily="34" charset="0"/>
              </a:rPr>
              <a:t>Bernafas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melalui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difusi</a:t>
            </a:r>
            <a:endParaRPr lang="id-ID" sz="2400" dirty="0" smtClean="0">
              <a:latin typeface="Berlin Sans FB Demi" pitchFamily="34" charset="0"/>
            </a:endParaRPr>
          </a:p>
          <a:p>
            <a:pPr marL="342900" indent="-342900">
              <a:lnSpc>
                <a:spcPct val="90000"/>
              </a:lnSpc>
            </a:pPr>
            <a:r>
              <a:rPr lang="id-ID" sz="2400" dirty="0" smtClean="0">
                <a:latin typeface="Berlin Sans FB Demi" pitchFamily="34" charset="0"/>
              </a:rPr>
              <a:t>Memiliki kemoreseptor</a:t>
            </a:r>
          </a:p>
          <a:p>
            <a:pPr marL="342900" indent="-342900">
              <a:lnSpc>
                <a:spcPct val="90000"/>
              </a:lnSpc>
            </a:pPr>
            <a:r>
              <a:rPr lang="id-ID" sz="2400" dirty="0" smtClean="0">
                <a:latin typeface="Berlin Sans FB Demi" pitchFamily="34" charset="0"/>
              </a:rPr>
              <a:t>Regenerasi tinggi</a:t>
            </a:r>
            <a:endParaRPr lang="en-US" sz="2400" dirty="0">
              <a:latin typeface="Berlin Sans FB Demi" pitchFamily="34" charset="0"/>
            </a:endParaRPr>
          </a:p>
          <a:p>
            <a:pPr marL="342900" indent="-342900">
              <a:lnSpc>
                <a:spcPct val="90000"/>
              </a:lnSpc>
            </a:pPr>
            <a:endParaRPr lang="en-US" sz="2400" dirty="0">
              <a:latin typeface="Berlin Sans FB Demi" pitchFamily="34" charset="0"/>
            </a:endParaRPr>
          </a:p>
        </p:txBody>
      </p:sp>
      <p:pic>
        <p:nvPicPr>
          <p:cNvPr id="590857" name="Picture 4" descr="014_10dugesia606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420" y="4929198"/>
            <a:ext cx="2357422" cy="1769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TURBELLARIA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8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6682" y="428604"/>
            <a:ext cx="77724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200" dirty="0" err="1"/>
              <a:t>Struktur</a:t>
            </a:r>
            <a:r>
              <a:rPr lang="en-US" sz="3200" dirty="0"/>
              <a:t> </a:t>
            </a:r>
            <a:r>
              <a:rPr lang="en-US" sz="3200" dirty="0" err="1"/>
              <a:t>Tubuh</a:t>
            </a:r>
            <a:r>
              <a:rPr lang="en-US" sz="3200" dirty="0"/>
              <a:t> </a:t>
            </a:r>
            <a:r>
              <a:rPr lang="en-US" sz="3200" dirty="0" err="1"/>
              <a:t>Planaria</a:t>
            </a:r>
            <a:endParaRPr lang="en-US" sz="3200" dirty="0"/>
          </a:p>
        </p:txBody>
      </p:sp>
      <p:sp>
        <p:nvSpPr>
          <p:cNvPr id="591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4282" y="4576786"/>
            <a:ext cx="7772400" cy="2209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/>
            <a:r>
              <a:rPr lang="en-US" sz="1400" b="1" i="1" dirty="0" err="1"/>
              <a:t>Mulut</a:t>
            </a:r>
            <a:r>
              <a:rPr lang="en-US" sz="1400" b="1" i="1" dirty="0"/>
              <a:t> </a:t>
            </a:r>
            <a:r>
              <a:rPr lang="en-US" sz="1400" dirty="0"/>
              <a:t>—</a:t>
            </a:r>
            <a:r>
              <a:rPr lang="en-US" sz="1400" dirty="0" err="1"/>
              <a:t>tempat</a:t>
            </a:r>
            <a:r>
              <a:rPr lang="en-US" sz="1400" dirty="0"/>
              <a:t> </a:t>
            </a:r>
            <a:r>
              <a:rPr lang="en-US" sz="1400" dirty="0" err="1"/>
              <a:t>masuknya</a:t>
            </a:r>
            <a:r>
              <a:rPr lang="en-US" sz="1400" dirty="0"/>
              <a:t> </a:t>
            </a:r>
            <a:r>
              <a:rPr lang="en-US" sz="1400" dirty="0" err="1"/>
              <a:t>makanan</a:t>
            </a:r>
            <a:r>
              <a:rPr lang="en-US" sz="1400" dirty="0"/>
              <a:t>, </a:t>
            </a:r>
            <a:r>
              <a:rPr lang="en-US" sz="1400" dirty="0" err="1"/>
              <a:t>terletak</a:t>
            </a:r>
            <a:r>
              <a:rPr lang="en-US" sz="1400" dirty="0"/>
              <a:t> </a:t>
            </a:r>
            <a:r>
              <a:rPr lang="en-US" sz="1400" dirty="0" err="1"/>
              <a:t>di</a:t>
            </a:r>
            <a:r>
              <a:rPr lang="en-US" sz="1400" dirty="0"/>
              <a:t> </a:t>
            </a:r>
            <a:r>
              <a:rPr lang="en-US" sz="1400" dirty="0" err="1"/>
              <a:t>bagian</a:t>
            </a:r>
            <a:r>
              <a:rPr lang="en-US" sz="1400" dirty="0"/>
              <a:t> ventral.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mulut</a:t>
            </a:r>
            <a:r>
              <a:rPr lang="en-US" sz="1400" dirty="0"/>
              <a:t>, </a:t>
            </a:r>
            <a:r>
              <a:rPr lang="en-US" sz="1400" dirty="0" err="1"/>
              <a:t>terdapat</a:t>
            </a:r>
            <a:r>
              <a:rPr lang="en-US" sz="1400" dirty="0"/>
              <a:t> </a:t>
            </a:r>
            <a:r>
              <a:rPr lang="en-US" sz="1400" dirty="0" err="1"/>
              <a:t>saluran</a:t>
            </a:r>
            <a:r>
              <a:rPr lang="en-US" sz="1400" dirty="0"/>
              <a:t> yang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dijulurkan</a:t>
            </a:r>
            <a:r>
              <a:rPr lang="en-US" sz="1400" dirty="0"/>
              <a:t> yang </a:t>
            </a:r>
            <a:r>
              <a:rPr lang="en-US" sz="1400" dirty="0" err="1"/>
              <a:t>disebut</a:t>
            </a:r>
            <a:r>
              <a:rPr lang="en-US" sz="1400" dirty="0"/>
              <a:t> faring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menyedot</a:t>
            </a:r>
            <a:r>
              <a:rPr lang="en-US" sz="1400" dirty="0"/>
              <a:t> </a:t>
            </a:r>
            <a:r>
              <a:rPr lang="en-US" sz="1400" dirty="0" err="1"/>
              <a:t>makanan</a:t>
            </a:r>
            <a:r>
              <a:rPr lang="en-US" sz="1400" dirty="0"/>
              <a:t>.</a:t>
            </a:r>
          </a:p>
          <a:p>
            <a:pPr marL="342900" indent="-342900"/>
            <a:r>
              <a:rPr lang="en-US" sz="1400" b="1" dirty="0" err="1"/>
              <a:t>Saluran</a:t>
            </a:r>
            <a:r>
              <a:rPr lang="en-US" sz="1400" b="1" dirty="0"/>
              <a:t> </a:t>
            </a:r>
            <a:r>
              <a:rPr lang="en-US" sz="1400" b="1" dirty="0" err="1"/>
              <a:t>pencernaan</a:t>
            </a:r>
            <a:r>
              <a:rPr lang="en-US" sz="1400" dirty="0"/>
              <a:t> —</a:t>
            </a:r>
            <a:r>
              <a:rPr lang="en-US" sz="1400" dirty="0" err="1"/>
              <a:t>mencerna</a:t>
            </a:r>
            <a:r>
              <a:rPr lang="en-US" sz="1400" dirty="0"/>
              <a:t> </a:t>
            </a:r>
            <a:r>
              <a:rPr lang="en-US" sz="1400" dirty="0" err="1"/>
              <a:t>makanan</a:t>
            </a:r>
            <a:endParaRPr lang="en-US" sz="1400" dirty="0"/>
          </a:p>
          <a:p>
            <a:pPr marL="342900" indent="-342900"/>
            <a:r>
              <a:rPr lang="en-US" sz="1400" b="1" i="1" dirty="0" err="1"/>
              <a:t>Bintik</a:t>
            </a:r>
            <a:r>
              <a:rPr lang="en-US" sz="1400" b="1" i="1" dirty="0"/>
              <a:t> Mata </a:t>
            </a:r>
            <a:r>
              <a:rPr lang="en-US" sz="1400" dirty="0"/>
              <a:t>—</a:t>
            </a:r>
            <a:r>
              <a:rPr lang="en-US" sz="1400" dirty="0" err="1"/>
              <a:t>alat</a:t>
            </a:r>
            <a:r>
              <a:rPr lang="en-US" sz="1400" dirty="0"/>
              <a:t> </a:t>
            </a:r>
            <a:r>
              <a:rPr lang="en-US" sz="1400" dirty="0" err="1"/>
              <a:t>indera</a:t>
            </a:r>
            <a:r>
              <a:rPr lang="en-US" sz="1400" dirty="0"/>
              <a:t> </a:t>
            </a:r>
            <a:r>
              <a:rPr lang="en-US" sz="1400" dirty="0" err="1"/>
              <a:t>digunakan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mendeteksi</a:t>
            </a:r>
            <a:r>
              <a:rPr lang="en-US" sz="1400" dirty="0"/>
              <a:t> </a:t>
            </a:r>
            <a:r>
              <a:rPr lang="en-US" sz="1400" dirty="0" err="1"/>
              <a:t>cahaya</a:t>
            </a:r>
            <a:r>
              <a:rPr lang="en-US" sz="1400" dirty="0"/>
              <a:t> (</a:t>
            </a:r>
            <a:r>
              <a:rPr lang="en-US" sz="1400" dirty="0" err="1"/>
              <a:t>planaria</a:t>
            </a:r>
            <a:r>
              <a:rPr lang="en-US" sz="1400" dirty="0"/>
              <a:t> </a:t>
            </a:r>
            <a:r>
              <a:rPr lang="en-US" sz="1400" dirty="0" err="1"/>
              <a:t>menyukai</a:t>
            </a:r>
            <a:r>
              <a:rPr lang="en-US" sz="1400" dirty="0"/>
              <a:t> </a:t>
            </a:r>
            <a:r>
              <a:rPr lang="en-US" sz="1400" dirty="0" err="1"/>
              <a:t>gelap</a:t>
            </a:r>
            <a:r>
              <a:rPr lang="en-US" sz="1400" dirty="0"/>
              <a:t>)</a:t>
            </a:r>
          </a:p>
          <a:p>
            <a:pPr marL="342900" indent="-342900"/>
            <a:r>
              <a:rPr lang="en-US" sz="1400" b="1" i="1" dirty="0" err="1"/>
              <a:t>Aurikel</a:t>
            </a:r>
            <a:r>
              <a:rPr lang="en-US" sz="1400" b="1" i="1" dirty="0"/>
              <a:t> </a:t>
            </a:r>
            <a:r>
              <a:rPr lang="en-US" sz="1400" dirty="0"/>
              <a:t>—organ </a:t>
            </a:r>
            <a:r>
              <a:rPr lang="en-US" sz="1400" dirty="0" err="1"/>
              <a:t>penciuman</a:t>
            </a:r>
            <a:endParaRPr lang="en-US" sz="1400" dirty="0"/>
          </a:p>
          <a:p>
            <a:pPr marL="342900" indent="-342900"/>
            <a:r>
              <a:rPr lang="en-US" sz="1400" b="1" i="1" dirty="0" err="1"/>
              <a:t>Protonephridia</a:t>
            </a:r>
            <a:r>
              <a:rPr lang="en-US" sz="1400" dirty="0"/>
              <a:t>— </a:t>
            </a:r>
            <a:r>
              <a:rPr lang="en-US" sz="1400" dirty="0" err="1"/>
              <a:t>yaitu</a:t>
            </a:r>
            <a:r>
              <a:rPr lang="en-US" sz="1400" dirty="0"/>
              <a:t> </a:t>
            </a:r>
            <a:r>
              <a:rPr lang="en-US" sz="1400" dirty="0" err="1"/>
              <a:t>saluran</a:t>
            </a:r>
            <a:r>
              <a:rPr lang="en-US" sz="1400" dirty="0"/>
              <a:t> yang </a:t>
            </a:r>
            <a:r>
              <a:rPr lang="en-US" sz="1400" dirty="0" err="1"/>
              <a:t>menghubungkan</a:t>
            </a:r>
            <a:r>
              <a:rPr lang="en-US" sz="1400" dirty="0"/>
              <a:t> </a:t>
            </a:r>
            <a:r>
              <a:rPr lang="en-US" sz="1400" dirty="0" err="1"/>
              <a:t>pori-pori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sel</a:t>
            </a:r>
            <a:r>
              <a:rPr lang="en-US" sz="1400" dirty="0"/>
              <a:t> </a:t>
            </a:r>
            <a:r>
              <a:rPr lang="en-US" sz="1400" dirty="0" err="1"/>
              <a:t>api</a:t>
            </a:r>
            <a:r>
              <a:rPr lang="en-US" sz="1400" dirty="0"/>
              <a:t> </a:t>
            </a:r>
            <a:r>
              <a:rPr lang="en-US" sz="1400" dirty="0" err="1"/>
              <a:t>sebagai</a:t>
            </a:r>
            <a:r>
              <a:rPr lang="en-US" sz="1400" dirty="0"/>
              <a:t> organ </a:t>
            </a:r>
            <a:r>
              <a:rPr lang="en-US" sz="1400" dirty="0" err="1"/>
              <a:t>eskresi</a:t>
            </a:r>
            <a:endParaRPr lang="en-US" sz="1400" dirty="0"/>
          </a:p>
        </p:txBody>
      </p:sp>
      <p:pic>
        <p:nvPicPr>
          <p:cNvPr id="5918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4482" y="1068411"/>
            <a:ext cx="5029200" cy="3516313"/>
          </a:xfrm>
          <a:prstGeom prst="rect">
            <a:avLst/>
          </a:prstGeom>
          <a:noFill/>
        </p:spPr>
      </p:pic>
      <p:sp>
        <p:nvSpPr>
          <p:cNvPr id="591877" name="Text Box 5"/>
          <p:cNvSpPr txBox="1">
            <a:spLocks noChangeArrowheads="1"/>
          </p:cNvSpPr>
          <p:nvPr/>
        </p:nvSpPr>
        <p:spPr bwMode="auto">
          <a:xfrm>
            <a:off x="2728882" y="4271986"/>
            <a:ext cx="914400" cy="274638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Ganglion</a:t>
            </a:r>
          </a:p>
        </p:txBody>
      </p:sp>
      <p:sp>
        <p:nvSpPr>
          <p:cNvPr id="591878" name="Text Box 6"/>
          <p:cNvSpPr txBox="1">
            <a:spLocks noChangeArrowheads="1"/>
          </p:cNvSpPr>
          <p:nvPr/>
        </p:nvSpPr>
        <p:spPr bwMode="auto">
          <a:xfrm>
            <a:off x="4786282" y="4271986"/>
            <a:ext cx="1676400" cy="274638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/>
              <a:t>Tali spinal</a:t>
            </a:r>
          </a:p>
        </p:txBody>
      </p:sp>
      <p:sp>
        <p:nvSpPr>
          <p:cNvPr id="591879" name="Text Box 7"/>
          <p:cNvSpPr txBox="1">
            <a:spLocks noChangeArrowheads="1"/>
          </p:cNvSpPr>
          <p:nvPr/>
        </p:nvSpPr>
        <p:spPr bwMode="auto">
          <a:xfrm>
            <a:off x="2562195" y="1085874"/>
            <a:ext cx="914400" cy="274637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/>
              <a:t>Faring</a:t>
            </a:r>
          </a:p>
        </p:txBody>
      </p:sp>
      <p:sp>
        <p:nvSpPr>
          <p:cNvPr id="591881" name="Text Box 9"/>
          <p:cNvSpPr txBox="1">
            <a:spLocks noChangeArrowheads="1"/>
          </p:cNvSpPr>
          <p:nvPr/>
        </p:nvSpPr>
        <p:spPr bwMode="auto">
          <a:xfrm>
            <a:off x="3471832" y="3333774"/>
            <a:ext cx="1066800" cy="274637"/>
          </a:xfrm>
          <a:prstGeom prst="rect">
            <a:avLst/>
          </a:prstGeom>
          <a:solidFill>
            <a:srgbClr val="66CCFF"/>
          </a:solidFill>
          <a:ln w="25400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Bintik mata</a:t>
            </a:r>
          </a:p>
        </p:txBody>
      </p:sp>
      <p:sp>
        <p:nvSpPr>
          <p:cNvPr id="591882" name="Line 10"/>
          <p:cNvSpPr>
            <a:spLocks noChangeShapeType="1"/>
          </p:cNvSpPr>
          <p:nvPr/>
        </p:nvSpPr>
        <p:spPr bwMode="auto">
          <a:xfrm flipV="1">
            <a:off x="4100482" y="1328761"/>
            <a:ext cx="18288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2075" tIns="46038" rIns="92075" bIns="46038" anchor="ctr">
            <a:spAutoFit/>
          </a:bodyPr>
          <a:lstStyle/>
          <a:p>
            <a:endParaRPr lang="id-ID"/>
          </a:p>
        </p:txBody>
      </p:sp>
      <p:sp>
        <p:nvSpPr>
          <p:cNvPr id="591883" name="Text Box 11"/>
          <p:cNvSpPr txBox="1">
            <a:spLocks noChangeArrowheads="1"/>
          </p:cNvSpPr>
          <p:nvPr/>
        </p:nvSpPr>
        <p:spPr bwMode="auto">
          <a:xfrm>
            <a:off x="5186332" y="1081111"/>
            <a:ext cx="1676400" cy="274638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/>
              <a:t>Mulut</a:t>
            </a:r>
          </a:p>
        </p:txBody>
      </p:sp>
      <p:sp>
        <p:nvSpPr>
          <p:cNvPr id="591884" name="Text Box 12"/>
          <p:cNvSpPr txBox="1">
            <a:spLocks noChangeArrowheads="1"/>
          </p:cNvSpPr>
          <p:nvPr/>
        </p:nvSpPr>
        <p:spPr bwMode="auto">
          <a:xfrm>
            <a:off x="1881157" y="1676424"/>
            <a:ext cx="1157288" cy="457200"/>
          </a:xfrm>
          <a:prstGeom prst="rect">
            <a:avLst/>
          </a:prstGeom>
          <a:solidFill>
            <a:srgbClr val="66CCFF"/>
          </a:solidFill>
          <a:ln w="25400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Saluran pencernaan</a:t>
            </a:r>
          </a:p>
        </p:txBody>
      </p:sp>
      <p:sp>
        <p:nvSpPr>
          <p:cNvPr id="591885" name="Rectangle 13"/>
          <p:cNvSpPr>
            <a:spLocks noChangeArrowheads="1"/>
          </p:cNvSpPr>
          <p:nvPr/>
        </p:nvSpPr>
        <p:spPr bwMode="auto">
          <a:xfrm>
            <a:off x="3033682" y="1738336"/>
            <a:ext cx="152400" cy="228600"/>
          </a:xfrm>
          <a:prstGeom prst="rect">
            <a:avLst/>
          </a:prstGeom>
          <a:solidFill>
            <a:srgbClr val="66CCFF"/>
          </a:solidFill>
          <a:ln w="25400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>
            <a:spAutoFit/>
          </a:bodyPr>
          <a:lstStyle/>
          <a:p>
            <a:endParaRPr lang="id-ID"/>
          </a:p>
        </p:txBody>
      </p:sp>
      <p:sp>
        <p:nvSpPr>
          <p:cNvPr id="591886" name="Line 14"/>
          <p:cNvSpPr>
            <a:spLocks noChangeShapeType="1"/>
          </p:cNvSpPr>
          <p:nvPr/>
        </p:nvSpPr>
        <p:spPr bwMode="auto">
          <a:xfrm flipH="1" flipV="1">
            <a:off x="2347882" y="2824186"/>
            <a:ext cx="1524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2075" tIns="46038" rIns="92075" bIns="46038" anchor="ctr">
            <a:spAutoFit/>
          </a:bodyPr>
          <a:lstStyle/>
          <a:p>
            <a:endParaRPr lang="id-ID"/>
          </a:p>
        </p:txBody>
      </p:sp>
      <p:sp>
        <p:nvSpPr>
          <p:cNvPr id="591887" name="Text Box 15"/>
          <p:cNvSpPr txBox="1">
            <a:spLocks noChangeArrowheads="1"/>
          </p:cNvSpPr>
          <p:nvPr/>
        </p:nvSpPr>
        <p:spPr bwMode="auto">
          <a:xfrm>
            <a:off x="1890682" y="2519386"/>
            <a:ext cx="762000" cy="274638"/>
          </a:xfrm>
          <a:prstGeom prst="rect">
            <a:avLst/>
          </a:prstGeom>
          <a:solidFill>
            <a:srgbClr val="66CCFF"/>
          </a:solidFill>
          <a:ln w="25400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Aurikel</a:t>
            </a:r>
          </a:p>
        </p:txBody>
      </p:sp>
      <p:pic>
        <p:nvPicPr>
          <p:cNvPr id="591888" name="Picture 16"/>
          <p:cNvPicPr>
            <a:picLocks noChangeAspect="1" noChangeArrowheads="1"/>
          </p:cNvPicPr>
          <p:nvPr/>
        </p:nvPicPr>
        <p:blipFill>
          <a:blip r:embed="rId3"/>
          <a:srcRect l="21393" t="8434" r="64345" b="46815"/>
          <a:stretch>
            <a:fillRect/>
          </a:stretch>
        </p:blipFill>
        <p:spPr bwMode="auto">
          <a:xfrm>
            <a:off x="519082" y="1300186"/>
            <a:ext cx="6254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5" descr="C:\WINDOWS\Desktop\Kelly\platyflame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315998" y="2616201"/>
            <a:ext cx="2142201" cy="1598618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Pencernaan </a:t>
            </a:r>
            <a:r>
              <a:rPr lang="id-ID" i="1" dirty="0" smtClean="0"/>
              <a:t>Planaria</a:t>
            </a:r>
            <a:endParaRPr lang="id-ID" i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1484784"/>
            <a:ext cx="5218328" cy="4648200"/>
          </a:xfrm>
        </p:spPr>
        <p:txBody>
          <a:bodyPr/>
          <a:lstStyle/>
          <a:p>
            <a:r>
              <a:rPr lang="id-ID" sz="2000" dirty="0" smtClean="0">
                <a:latin typeface="Berlin Sans FB Demi" pitchFamily="34" charset="0"/>
              </a:rPr>
              <a:t>Saluran: mulut, faring, esofagus, usus halus, faringeal</a:t>
            </a:r>
          </a:p>
          <a:p>
            <a:r>
              <a:rPr lang="id-ID" sz="2000" dirty="0" smtClean="0">
                <a:latin typeface="Berlin Sans FB Demi" pitchFamily="34" charset="0"/>
              </a:rPr>
              <a:t>Kemoreseptor - Mangsa tersentuh </a:t>
            </a:r>
          </a:p>
          <a:p>
            <a:r>
              <a:rPr lang="id-ID" sz="2000" dirty="0" smtClean="0">
                <a:latin typeface="Berlin Sans FB Demi" pitchFamily="34" charset="0"/>
              </a:rPr>
              <a:t>ujung anterior membelok ke arah mangsa </a:t>
            </a:r>
          </a:p>
          <a:p>
            <a:r>
              <a:rPr lang="id-ID" sz="2000" dirty="0" smtClean="0">
                <a:latin typeface="Berlin Sans FB Demi" pitchFamily="34" charset="0"/>
              </a:rPr>
              <a:t>tubuh melingkari mangsa</a:t>
            </a:r>
          </a:p>
          <a:p>
            <a:r>
              <a:rPr lang="id-ID" sz="2000" dirty="0" smtClean="0">
                <a:latin typeface="Berlin Sans FB Demi" pitchFamily="34" charset="0"/>
              </a:rPr>
              <a:t>Lendir kelenjar mukosa untuk mengikat mangsa</a:t>
            </a:r>
          </a:p>
          <a:p>
            <a:r>
              <a:rPr lang="id-ID" sz="2000" dirty="0" smtClean="0">
                <a:latin typeface="Berlin Sans FB Demi" pitchFamily="34" charset="0"/>
              </a:rPr>
              <a:t>Faring ditonjolkan untuk menangkap mangsa</a:t>
            </a:r>
          </a:p>
          <a:p>
            <a:r>
              <a:rPr lang="id-ID" sz="2000" dirty="0" smtClean="0">
                <a:latin typeface="Berlin Sans FB Demi" pitchFamily="34" charset="0"/>
              </a:rPr>
              <a:t>Mangsa masuk ke rongga mulut</a:t>
            </a:r>
          </a:p>
          <a:p>
            <a:r>
              <a:rPr lang="id-ID" sz="2000" dirty="0" smtClean="0">
                <a:latin typeface="Berlin Sans FB Demi" pitchFamily="34" charset="0"/>
              </a:rPr>
              <a:t>Epitel usus mencerna mangsa</a:t>
            </a:r>
          </a:p>
          <a:p>
            <a:r>
              <a:rPr lang="id-ID" sz="2000" dirty="0" smtClean="0">
                <a:latin typeface="Berlin Sans FB Demi" pitchFamily="34" charset="0"/>
              </a:rPr>
              <a:t>Nutrisi diserap</a:t>
            </a:r>
          </a:p>
          <a:p>
            <a:r>
              <a:rPr lang="id-ID" sz="2000" dirty="0" smtClean="0">
                <a:latin typeface="Berlin Sans FB Demi" pitchFamily="34" charset="0"/>
              </a:rPr>
              <a:t>Sisa makanan dikeluarkan ke usus – sel api</a:t>
            </a:r>
          </a:p>
          <a:p>
            <a:endParaRPr lang="id-ID" sz="2000" dirty="0" smtClean="0">
              <a:latin typeface="Berlin Sans FB Demi" pitchFamily="34" charset="0"/>
            </a:endParaRPr>
          </a:p>
          <a:p>
            <a:endParaRPr lang="id-ID" sz="2000" dirty="0">
              <a:latin typeface="Berlin Sans FB Dem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840" y="523875"/>
            <a:ext cx="3746160" cy="6334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Ekskresi </a:t>
            </a:r>
            <a:r>
              <a:rPr lang="id-ID" i="1" dirty="0" smtClean="0"/>
              <a:t>Planaria</a:t>
            </a:r>
            <a:endParaRPr lang="id-ID" i="1" dirty="0"/>
          </a:p>
        </p:txBody>
      </p:sp>
      <p:pic>
        <p:nvPicPr>
          <p:cNvPr id="593924" name="Picture 4" descr="8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-14771" y="-17802"/>
            <a:ext cx="5410590" cy="3950858"/>
          </a:xfrm>
          <a:noFill/>
          <a:ln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0" y="0"/>
            <a:ext cx="4381500" cy="510540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37" r="32676" b="21582"/>
          <a:stretch/>
        </p:blipFill>
        <p:spPr bwMode="auto">
          <a:xfrm>
            <a:off x="-32573" y="3328424"/>
            <a:ext cx="4892605" cy="3442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Indera &amp; Syaraf </a:t>
            </a:r>
            <a:r>
              <a:rPr lang="id-ID" i="1" dirty="0" smtClean="0"/>
              <a:t>Planaria</a:t>
            </a:r>
            <a:endParaRPr lang="id-ID" i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600200"/>
            <a:ext cx="3756640" cy="4648200"/>
          </a:xfrm>
        </p:spPr>
        <p:txBody>
          <a:bodyPr/>
          <a:lstStyle/>
          <a:p>
            <a:r>
              <a:rPr lang="id-ID" sz="2400" dirty="0" smtClean="0">
                <a:latin typeface="Berlin Sans FB Demi" pitchFamily="34" charset="0"/>
              </a:rPr>
              <a:t>Bintik mata &amp; aurikel</a:t>
            </a:r>
          </a:p>
          <a:p>
            <a:r>
              <a:rPr lang="id-ID" sz="2400" dirty="0" smtClean="0">
                <a:latin typeface="Berlin Sans FB Demi" pitchFamily="34" charset="0"/>
              </a:rPr>
              <a:t>Bintik mata terdiri dari sel-sel pigmen yg sensitif terhadap cahaya</a:t>
            </a:r>
          </a:p>
          <a:p>
            <a:r>
              <a:rPr lang="id-ID" sz="2400" dirty="0" smtClean="0">
                <a:latin typeface="Berlin Sans FB Demi" pitchFamily="34" charset="0"/>
              </a:rPr>
              <a:t>Bersifat photonegatif</a:t>
            </a:r>
          </a:p>
          <a:p>
            <a:r>
              <a:rPr lang="id-ID" sz="2400" dirty="0" smtClean="0">
                <a:latin typeface="Berlin Sans FB Demi" pitchFamily="34" charset="0"/>
              </a:rPr>
              <a:t>Aurikel indera rasa, bau, sentuhan </a:t>
            </a:r>
          </a:p>
          <a:p>
            <a:endParaRPr lang="id-ID" sz="2400" dirty="0" smtClean="0">
              <a:latin typeface="Berlin Sans FB Dem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7640" y="1576790"/>
            <a:ext cx="5006360" cy="3731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INDERA</a:t>
            </a:r>
            <a:endParaRPr lang="id-ID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5896" y="1558768"/>
            <a:ext cx="5544616" cy="48156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2477" y="1585245"/>
            <a:ext cx="345341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2000" dirty="0">
                <a:latin typeface="Berlin Sans FB Demi" pitchFamily="34" charset="0"/>
              </a:rPr>
              <a:t>Sistem saraf: ganglion serebral sebagai otak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2000" dirty="0">
                <a:latin typeface="Berlin Sans FB Demi" pitchFamily="34" charset="0"/>
              </a:rPr>
              <a:t>Cabang-cabang syaraf dari ganglion ke arah lateral (kemoreseptor), anterior (bintik mata), posterior (1 psg sejajar = tali syaraf)</a:t>
            </a:r>
          </a:p>
        </p:txBody>
      </p:sp>
    </p:spTree>
    <p:extLst>
      <p:ext uri="{BB962C8B-B14F-4D97-AF65-F5344CB8AC3E}">
        <p14:creationId xmlns:p14="http://schemas.microsoft.com/office/powerpoint/2010/main" xmlns="" val="1286843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Reproduksi </a:t>
            </a:r>
            <a:r>
              <a:rPr lang="id-ID" i="1" dirty="0" smtClean="0"/>
              <a:t>Planaria</a:t>
            </a:r>
            <a:endParaRPr lang="id-ID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444" y="1484784"/>
            <a:ext cx="5066644" cy="47444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829" y="1484784"/>
            <a:ext cx="3863171" cy="42529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Reproduksi </a:t>
            </a:r>
            <a:r>
              <a:rPr lang="id-ID" i="1" dirty="0" smtClean="0"/>
              <a:t>Planaria</a:t>
            </a:r>
            <a:endParaRPr lang="id-ID" i="1" dirty="0"/>
          </a:p>
        </p:txBody>
      </p:sp>
      <p:pic>
        <p:nvPicPr>
          <p:cNvPr id="628739" name="Picture 5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12000" contrast="36000"/>
          </a:blip>
          <a:stretch>
            <a:fillRect/>
          </a:stretch>
        </p:blipFill>
        <p:spPr bwMode="auto">
          <a:xfrm>
            <a:off x="4139952" y="188639"/>
            <a:ext cx="4932040" cy="6256575"/>
          </a:xfrm>
          <a:noFill/>
          <a:ln>
            <a:miter lim="800000"/>
            <a:headEnd/>
            <a:tailEnd/>
          </a:ln>
        </p:spPr>
      </p:pic>
      <p:sp>
        <p:nvSpPr>
          <p:cNvPr id="628742" name="Text Box 6"/>
          <p:cNvSpPr txBox="1">
            <a:spLocks noChangeArrowheads="1"/>
          </p:cNvSpPr>
          <p:nvPr/>
        </p:nvSpPr>
        <p:spPr bwMode="auto">
          <a:xfrm>
            <a:off x="304800" y="1686199"/>
            <a:ext cx="3907160" cy="107786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waktu</a:t>
            </a:r>
            <a:r>
              <a:rPr lang="en-US" sz="1600" dirty="0"/>
              <a:t>, </a:t>
            </a:r>
            <a:r>
              <a:rPr lang="en-US" sz="1600" dirty="0" err="1"/>
              <a:t>planaria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menghasilkan</a:t>
            </a:r>
            <a:r>
              <a:rPr lang="en-US" sz="1600" dirty="0"/>
              <a:t> 2 </a:t>
            </a:r>
            <a:r>
              <a:rPr lang="en-US" sz="1600" dirty="0" smtClean="0"/>
              <a:t>m</a:t>
            </a:r>
            <a:r>
              <a:rPr lang="id-ID" sz="1600" dirty="0" smtClean="0"/>
              <a:t>a</a:t>
            </a:r>
            <a:r>
              <a:rPr lang="en-US" sz="1600" dirty="0" smtClean="0"/>
              <a:t>cam </a:t>
            </a:r>
            <a:r>
              <a:rPr lang="en-US" sz="1600" dirty="0" err="1" smtClean="0"/>
              <a:t>gamet</a:t>
            </a:r>
            <a:r>
              <a:rPr lang="en-US" sz="1600" dirty="0"/>
              <a:t>. </a:t>
            </a:r>
            <a:r>
              <a:rPr lang="en-US" sz="1600" dirty="0" err="1"/>
              <a:t>Namun</a:t>
            </a:r>
            <a:r>
              <a:rPr lang="en-US" sz="1600" dirty="0"/>
              <a:t> </a:t>
            </a:r>
            <a:r>
              <a:rPr lang="en-US" sz="1600" dirty="0" err="1"/>
              <a:t>kedua</a:t>
            </a:r>
            <a:r>
              <a:rPr lang="en-US" sz="1600" dirty="0"/>
              <a:t> </a:t>
            </a:r>
            <a:r>
              <a:rPr lang="en-US" sz="1600" dirty="0" err="1"/>
              <a:t>gamet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pernah</a:t>
            </a:r>
            <a:r>
              <a:rPr lang="en-US" sz="1600" dirty="0"/>
              <a:t> </a:t>
            </a:r>
            <a:r>
              <a:rPr lang="en-US" sz="1600" dirty="0" err="1"/>
              <a:t>saling</a:t>
            </a:r>
            <a:r>
              <a:rPr lang="en-US" sz="1600" dirty="0"/>
              <a:t> </a:t>
            </a:r>
            <a:r>
              <a:rPr lang="en-US" sz="1600" dirty="0" err="1"/>
              <a:t>membuahi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87541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E:\gambar\Logo\10. UNI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3" y="-24"/>
            <a:ext cx="1007545" cy="912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714612" y="2246309"/>
            <a:ext cx="6096000" cy="682625"/>
          </a:xfrm>
        </p:spPr>
        <p:txBody>
          <a:bodyPr/>
          <a:lstStyle/>
          <a:p>
            <a:r>
              <a:rPr lang="id-ID" sz="4400" dirty="0" smtClean="0"/>
              <a:t>PLATYHELMINTES</a:t>
            </a:r>
            <a:endParaRPr lang="id-ID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9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4282" y="609600"/>
            <a:ext cx="77724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200" dirty="0" err="1"/>
              <a:t>Kelas</a:t>
            </a:r>
            <a:r>
              <a:rPr lang="en-US" sz="3200" dirty="0"/>
              <a:t> </a:t>
            </a:r>
            <a:r>
              <a:rPr lang="en-US" sz="3200" dirty="0" err="1" smtClean="0"/>
              <a:t>Trematoda</a:t>
            </a:r>
            <a:endParaRPr lang="en-US" sz="3200" dirty="0"/>
          </a:p>
        </p:txBody>
      </p:sp>
      <p:sp>
        <p:nvSpPr>
          <p:cNvPr id="5949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71650"/>
            <a:ext cx="7772400" cy="4114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/>
            <a:r>
              <a:rPr lang="en-US" dirty="0" err="1"/>
              <a:t>Contohnya</a:t>
            </a:r>
            <a:r>
              <a:rPr lang="en-US" dirty="0"/>
              <a:t> </a:t>
            </a:r>
            <a:r>
              <a:rPr lang="en-US" dirty="0" err="1"/>
              <a:t>cacing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 (</a:t>
            </a:r>
            <a:r>
              <a:rPr lang="en-US" i="1" dirty="0" err="1"/>
              <a:t>Fasciola</a:t>
            </a:r>
            <a:r>
              <a:rPr lang="en-US" i="1" dirty="0"/>
              <a:t> hepatica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i="1" dirty="0" err="1"/>
              <a:t>Clonorchis</a:t>
            </a:r>
            <a:r>
              <a:rPr lang="en-US" i="1" dirty="0"/>
              <a:t> sp</a:t>
            </a:r>
            <a:r>
              <a:rPr lang="en-US" dirty="0"/>
              <a:t>)</a:t>
            </a:r>
          </a:p>
          <a:p>
            <a:pPr marL="342900" indent="-342900"/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cacing</a:t>
            </a:r>
            <a:r>
              <a:rPr lang="en-US" sz="2000" dirty="0"/>
              <a:t> </a:t>
            </a:r>
            <a:r>
              <a:rPr lang="en-US" sz="2000" dirty="0" err="1"/>
              <a:t>parasit</a:t>
            </a:r>
            <a:r>
              <a:rPr lang="en-US" sz="2000" dirty="0"/>
              <a:t> (</a:t>
            </a:r>
            <a:r>
              <a:rPr lang="en-US" sz="2000" b="1" i="1" dirty="0" err="1"/>
              <a:t>parasit</a:t>
            </a:r>
            <a:r>
              <a:rPr lang="en-US" sz="2000" b="1" i="1" dirty="0"/>
              <a:t> internal</a:t>
            </a:r>
            <a:r>
              <a:rPr lang="en-US" sz="2000" dirty="0"/>
              <a:t>); </a:t>
            </a:r>
            <a:r>
              <a:rPr lang="en-US" sz="2000" dirty="0" err="1"/>
              <a:t>cacing</a:t>
            </a:r>
            <a:r>
              <a:rPr lang="en-US" sz="2000" dirty="0"/>
              <a:t> </a:t>
            </a:r>
            <a:r>
              <a:rPr lang="en-US" sz="2000" dirty="0" err="1"/>
              <a:t>hati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menginfeksi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.</a:t>
            </a:r>
          </a:p>
          <a:p>
            <a:pPr marL="342900" indent="-342900"/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alat</a:t>
            </a:r>
            <a:r>
              <a:rPr lang="en-US" sz="2000" dirty="0"/>
              <a:t> </a:t>
            </a:r>
            <a:r>
              <a:rPr lang="en-US" sz="2000" dirty="0" err="1"/>
              <a:t>penghisap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bagian</a:t>
            </a:r>
            <a:r>
              <a:rPr lang="en-US" sz="2000" dirty="0"/>
              <a:t> </a:t>
            </a:r>
            <a:r>
              <a:rPr lang="en-US" sz="2000" dirty="0" err="1"/>
              <a:t>mulutnya</a:t>
            </a:r>
            <a:r>
              <a:rPr lang="en-US" sz="2000" dirty="0"/>
              <a:t>, </a:t>
            </a:r>
            <a:r>
              <a:rPr lang="en-US" sz="2000" dirty="0" err="1"/>
              <a:t>berfungsi</a:t>
            </a:r>
            <a:r>
              <a:rPr lang="en-US" sz="2000" dirty="0"/>
              <a:t> </a:t>
            </a:r>
            <a:r>
              <a:rPr lang="en-US" sz="2000" dirty="0" err="1"/>
              <a:t>menempelkan</a:t>
            </a:r>
            <a:r>
              <a:rPr lang="en-US" sz="2000" dirty="0"/>
              <a:t> </a:t>
            </a:r>
            <a:r>
              <a:rPr lang="en-US" sz="2000" dirty="0" err="1"/>
              <a:t>cacing</a:t>
            </a:r>
            <a:r>
              <a:rPr lang="en-US" sz="2000" dirty="0"/>
              <a:t> </a:t>
            </a:r>
            <a:r>
              <a:rPr lang="en-US" sz="2000" dirty="0" err="1"/>
              <a:t>hati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inangnya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mendapatkan</a:t>
            </a:r>
            <a:r>
              <a:rPr lang="en-US" sz="2000" dirty="0"/>
              <a:t> </a:t>
            </a:r>
            <a:r>
              <a:rPr lang="en-US" sz="2000" dirty="0" err="1"/>
              <a:t>makanan</a:t>
            </a:r>
            <a:r>
              <a:rPr lang="en-US" sz="2000" dirty="0"/>
              <a:t>.</a:t>
            </a:r>
          </a:p>
          <a:p>
            <a:pPr marL="342900" indent="-342900"/>
            <a:r>
              <a:rPr lang="en-US" sz="2000" dirty="0" err="1"/>
              <a:t>Bersifat</a:t>
            </a:r>
            <a:r>
              <a:rPr lang="en-US" sz="2000" dirty="0"/>
              <a:t> </a:t>
            </a:r>
            <a:r>
              <a:rPr lang="en-US" sz="2000" dirty="0" err="1"/>
              <a:t>hermaprodit</a:t>
            </a:r>
            <a:r>
              <a:rPr lang="en-US" sz="2000" dirty="0"/>
              <a:t>; </a:t>
            </a:r>
            <a:r>
              <a:rPr lang="en-US" sz="2000" dirty="0" err="1"/>
              <a:t>tubuh</a:t>
            </a:r>
            <a:r>
              <a:rPr lang="en-US" sz="2000" dirty="0"/>
              <a:t> </a:t>
            </a:r>
            <a:r>
              <a:rPr lang="en-US" sz="2000" dirty="0" err="1"/>
              <a:t>dilengkapi</a:t>
            </a:r>
            <a:r>
              <a:rPr lang="en-US" sz="2000" dirty="0"/>
              <a:t> organ </a:t>
            </a:r>
            <a:r>
              <a:rPr lang="en-US" sz="2000" dirty="0" err="1"/>
              <a:t>reproduksi</a:t>
            </a:r>
            <a:r>
              <a:rPr lang="en-US" sz="2000" dirty="0"/>
              <a:t> yang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menghasilkan</a:t>
            </a:r>
            <a:r>
              <a:rPr lang="en-US" sz="2000" dirty="0"/>
              <a:t> 2 </a:t>
            </a:r>
            <a:r>
              <a:rPr lang="en-US" sz="2000" dirty="0" err="1"/>
              <a:t>macam</a:t>
            </a:r>
            <a:r>
              <a:rPr lang="en-US" sz="2000" dirty="0"/>
              <a:t> </a:t>
            </a:r>
            <a:r>
              <a:rPr lang="en-US" sz="2000" dirty="0" err="1"/>
              <a:t>gamet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-23085"/>
            <a:ext cx="7377608" cy="6890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0184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1"/>
            <a:ext cx="4442005" cy="6858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2005" y="5643"/>
            <a:ext cx="4701996" cy="460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7652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01607"/>
            <a:ext cx="9144000" cy="5846793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dirty="0" smtClean="0"/>
              <a:t>Miller &amp; Harley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909912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9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2844" y="506423"/>
            <a:ext cx="77724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200" dirty="0" err="1" smtClean="0"/>
              <a:t>Clonorchis</a:t>
            </a:r>
            <a:r>
              <a:rPr lang="en-US" sz="1900" dirty="0" smtClean="0"/>
              <a:t> </a:t>
            </a:r>
            <a:endParaRPr lang="en-US" sz="1900" dirty="0"/>
          </a:p>
        </p:txBody>
      </p:sp>
      <p:sp>
        <p:nvSpPr>
          <p:cNvPr id="595975" name="Text Box 7"/>
          <p:cNvSpPr txBox="1">
            <a:spLocks noChangeArrowheads="1"/>
          </p:cNvSpPr>
          <p:nvPr/>
        </p:nvSpPr>
        <p:spPr bwMode="auto">
          <a:xfrm>
            <a:off x="228100" y="4077072"/>
            <a:ext cx="8915900" cy="310918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marL="174625" indent="-174625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1400" b="1" dirty="0" err="1"/>
              <a:t>Telur</a:t>
            </a:r>
            <a:r>
              <a:rPr lang="en-US" sz="1400" b="1" dirty="0"/>
              <a:t> </a:t>
            </a:r>
            <a:r>
              <a:rPr lang="en-US" sz="1400" b="1" dirty="0" err="1"/>
              <a:t>dilepaskan</a:t>
            </a:r>
            <a:r>
              <a:rPr lang="en-US" sz="1400" b="1" dirty="0"/>
              <a:t> </a:t>
            </a:r>
            <a:r>
              <a:rPr lang="en-US" sz="1400" b="1" dirty="0" err="1"/>
              <a:t>bersamaan</a:t>
            </a:r>
            <a:r>
              <a:rPr lang="en-US" sz="1400" b="1" dirty="0"/>
              <a:t> </a:t>
            </a:r>
            <a:r>
              <a:rPr lang="en-US" sz="1400" b="1" dirty="0" err="1"/>
              <a:t>dengan</a:t>
            </a:r>
            <a:r>
              <a:rPr lang="en-US" sz="1400" b="1" dirty="0"/>
              <a:t> </a:t>
            </a:r>
            <a:r>
              <a:rPr lang="en-US" sz="1400" b="1" dirty="0" err="1"/>
              <a:t>kotoran</a:t>
            </a:r>
            <a:r>
              <a:rPr lang="en-US" sz="1400" b="1" dirty="0"/>
              <a:t> </a:t>
            </a:r>
            <a:r>
              <a:rPr lang="en-US" sz="1400" b="1" dirty="0" err="1"/>
              <a:t>dari</a:t>
            </a:r>
            <a:r>
              <a:rPr lang="en-US" sz="1400" b="1" dirty="0"/>
              <a:t> </a:t>
            </a:r>
            <a:r>
              <a:rPr lang="en-US" sz="1400" b="1" dirty="0" err="1"/>
              <a:t>penderita</a:t>
            </a:r>
            <a:endParaRPr lang="en-US" sz="1400" b="1" dirty="0"/>
          </a:p>
          <a:p>
            <a:pPr marL="174625" indent="-174625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1400" b="1" dirty="0" err="1"/>
              <a:t>Telur</a:t>
            </a:r>
            <a:r>
              <a:rPr lang="en-US" sz="1400" b="1" dirty="0"/>
              <a:t> </a:t>
            </a:r>
            <a:r>
              <a:rPr lang="en-US" sz="1400" b="1" dirty="0" err="1"/>
              <a:t>akan</a:t>
            </a:r>
            <a:r>
              <a:rPr lang="en-US" sz="1400" b="1" dirty="0"/>
              <a:t> </a:t>
            </a:r>
            <a:r>
              <a:rPr lang="en-US" sz="1400" b="1" dirty="0" err="1"/>
              <a:t>berkembang</a:t>
            </a:r>
            <a:r>
              <a:rPr lang="en-US" sz="1400" b="1" dirty="0"/>
              <a:t> </a:t>
            </a:r>
            <a:r>
              <a:rPr lang="en-US" sz="1400" b="1" dirty="0" err="1"/>
              <a:t>menjadi</a:t>
            </a:r>
            <a:r>
              <a:rPr lang="en-US" sz="1400" b="1" dirty="0"/>
              <a:t> larva </a:t>
            </a:r>
            <a:r>
              <a:rPr lang="en-US" sz="1400" b="1" dirty="0" err="1"/>
              <a:t>mirasidium</a:t>
            </a:r>
            <a:r>
              <a:rPr lang="en-US" sz="1400" b="1" dirty="0"/>
              <a:t> </a:t>
            </a:r>
            <a:r>
              <a:rPr lang="en-US" sz="1400" b="1" dirty="0" err="1"/>
              <a:t>dan</a:t>
            </a:r>
            <a:r>
              <a:rPr lang="en-US" sz="1400" b="1" dirty="0"/>
              <a:t> </a:t>
            </a:r>
            <a:r>
              <a:rPr lang="en-US" sz="1400" b="1" dirty="0" err="1"/>
              <a:t>masuk</a:t>
            </a:r>
            <a:r>
              <a:rPr lang="en-US" sz="1400" b="1" dirty="0"/>
              <a:t> </a:t>
            </a:r>
            <a:r>
              <a:rPr lang="en-US" sz="1400" b="1" dirty="0" err="1"/>
              <a:t>ke</a:t>
            </a:r>
            <a:r>
              <a:rPr lang="en-US" sz="1400" b="1" dirty="0"/>
              <a:t> </a:t>
            </a:r>
            <a:r>
              <a:rPr lang="en-US" sz="1400" b="1" dirty="0" err="1"/>
              <a:t>inang</a:t>
            </a:r>
            <a:r>
              <a:rPr lang="en-US" sz="1400" b="1" dirty="0"/>
              <a:t> </a:t>
            </a:r>
            <a:r>
              <a:rPr lang="en-US" sz="1400" b="1" dirty="0" err="1"/>
              <a:t>perantara</a:t>
            </a:r>
            <a:r>
              <a:rPr lang="en-US" sz="1400" b="1" dirty="0"/>
              <a:t> 1, </a:t>
            </a:r>
            <a:r>
              <a:rPr lang="en-US" sz="1400" b="1" dirty="0" err="1"/>
              <a:t>biasanya</a:t>
            </a:r>
            <a:r>
              <a:rPr lang="en-US" sz="1400" b="1" dirty="0"/>
              <a:t> </a:t>
            </a:r>
            <a:r>
              <a:rPr lang="en-US" sz="1400" b="1" dirty="0" err="1"/>
              <a:t>adalah</a:t>
            </a:r>
            <a:r>
              <a:rPr lang="en-US" sz="1400" b="1" dirty="0"/>
              <a:t> </a:t>
            </a:r>
            <a:r>
              <a:rPr lang="en-US" sz="1400" b="1" dirty="0" err="1"/>
              <a:t>siput</a:t>
            </a:r>
            <a:endParaRPr lang="en-US" sz="1400" b="1" dirty="0"/>
          </a:p>
          <a:p>
            <a:pPr marL="174625" indent="-174625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1400" b="1" dirty="0"/>
              <a:t>Di </a:t>
            </a:r>
            <a:r>
              <a:rPr lang="en-US" sz="1400" b="1" dirty="0" err="1"/>
              <a:t>tubuh</a:t>
            </a:r>
            <a:r>
              <a:rPr lang="en-US" sz="1400" b="1" dirty="0"/>
              <a:t> </a:t>
            </a:r>
            <a:r>
              <a:rPr lang="en-US" sz="1400" b="1" dirty="0" err="1"/>
              <a:t>siput</a:t>
            </a:r>
            <a:r>
              <a:rPr lang="en-US" sz="1400" b="1" dirty="0"/>
              <a:t>, larva </a:t>
            </a:r>
            <a:r>
              <a:rPr lang="en-US" sz="1400" b="1" dirty="0" err="1"/>
              <a:t>myrasidium</a:t>
            </a:r>
            <a:r>
              <a:rPr lang="en-US" sz="1400" b="1" dirty="0"/>
              <a:t> </a:t>
            </a:r>
            <a:r>
              <a:rPr lang="en-US" sz="1400" b="1" dirty="0" err="1"/>
              <a:t>akan</a:t>
            </a:r>
            <a:r>
              <a:rPr lang="en-US" sz="1400" b="1" dirty="0"/>
              <a:t> </a:t>
            </a:r>
            <a:r>
              <a:rPr lang="en-US" sz="1400" b="1" dirty="0" err="1"/>
              <a:t>bermetamorfosis</a:t>
            </a:r>
            <a:r>
              <a:rPr lang="en-US" sz="1400" b="1" dirty="0"/>
              <a:t>  </a:t>
            </a:r>
            <a:r>
              <a:rPr lang="en-US" sz="1400" b="1" dirty="0" err="1"/>
              <a:t>menjadi</a:t>
            </a:r>
            <a:r>
              <a:rPr lang="en-US" sz="1400" b="1" dirty="0"/>
              <a:t> </a:t>
            </a:r>
            <a:r>
              <a:rPr lang="en-US" sz="1400" b="1" dirty="0" err="1"/>
              <a:t>sporosit</a:t>
            </a:r>
            <a:endParaRPr lang="en-US" sz="1400" b="1" dirty="0"/>
          </a:p>
          <a:p>
            <a:pPr marL="174625" indent="-174625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1400" b="1" dirty="0" err="1"/>
              <a:t>Sporosit</a:t>
            </a:r>
            <a:r>
              <a:rPr lang="en-US" sz="1400" b="1" dirty="0"/>
              <a:t> </a:t>
            </a:r>
            <a:r>
              <a:rPr lang="en-US" sz="1400" b="1" dirty="0" err="1"/>
              <a:t>ini</a:t>
            </a:r>
            <a:r>
              <a:rPr lang="en-US" sz="1400" b="1" dirty="0"/>
              <a:t> </a:t>
            </a:r>
            <a:r>
              <a:rPr lang="en-US" sz="1400" b="1" dirty="0" err="1"/>
              <a:t>mengandung</a:t>
            </a:r>
            <a:r>
              <a:rPr lang="en-US" sz="1400" b="1" dirty="0"/>
              <a:t> </a:t>
            </a:r>
            <a:r>
              <a:rPr lang="en-US" sz="1400" b="1" dirty="0" err="1"/>
              <a:t>banyak</a:t>
            </a:r>
            <a:r>
              <a:rPr lang="en-US" sz="1400" b="1" dirty="0"/>
              <a:t> </a:t>
            </a:r>
            <a:r>
              <a:rPr lang="en-US" sz="1400" b="1" dirty="0" err="1"/>
              <a:t>kantung</a:t>
            </a:r>
            <a:r>
              <a:rPr lang="en-US" sz="1400" b="1" dirty="0"/>
              <a:t> </a:t>
            </a:r>
            <a:r>
              <a:rPr lang="en-US" sz="1400" b="1" dirty="0" err="1"/>
              <a:t>embrio</a:t>
            </a:r>
            <a:r>
              <a:rPr lang="en-US" sz="1400" b="1" dirty="0"/>
              <a:t>, yang </a:t>
            </a:r>
            <a:r>
              <a:rPr lang="en-US" sz="1400" b="1" dirty="0" err="1"/>
              <a:t>akan</a:t>
            </a:r>
            <a:r>
              <a:rPr lang="en-US" sz="1400" b="1" dirty="0"/>
              <a:t> </a:t>
            </a:r>
            <a:r>
              <a:rPr lang="en-US" sz="1400" b="1" dirty="0" err="1"/>
              <a:t>tumbuh</a:t>
            </a:r>
            <a:r>
              <a:rPr lang="en-US" sz="1400" b="1" dirty="0"/>
              <a:t> </a:t>
            </a:r>
            <a:r>
              <a:rPr lang="en-US" sz="1400" b="1" dirty="0" err="1"/>
              <a:t>menjadi</a:t>
            </a:r>
            <a:r>
              <a:rPr lang="en-US" sz="1400" b="1" dirty="0"/>
              <a:t> </a:t>
            </a:r>
            <a:r>
              <a:rPr lang="en-US" sz="1400" b="1" dirty="0" err="1"/>
              <a:t>Redia</a:t>
            </a:r>
            <a:endParaRPr lang="en-US" sz="1400" b="1" dirty="0"/>
          </a:p>
          <a:p>
            <a:pPr marL="174625" indent="-174625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1400" b="1" dirty="0" err="1"/>
              <a:t>Redia</a:t>
            </a:r>
            <a:r>
              <a:rPr lang="en-US" sz="1400" b="1" dirty="0"/>
              <a:t> </a:t>
            </a:r>
            <a:r>
              <a:rPr lang="en-US" sz="1400" b="1" dirty="0" err="1"/>
              <a:t>akan</a:t>
            </a:r>
            <a:r>
              <a:rPr lang="en-US" sz="1400" b="1" dirty="0"/>
              <a:t> </a:t>
            </a:r>
            <a:r>
              <a:rPr lang="en-US" sz="1400" b="1" dirty="0" err="1"/>
              <a:t>tumbuh</a:t>
            </a:r>
            <a:r>
              <a:rPr lang="en-US" sz="1400" b="1" dirty="0"/>
              <a:t> </a:t>
            </a:r>
            <a:r>
              <a:rPr lang="en-US" sz="1400" b="1" dirty="0" err="1"/>
              <a:t>dan</a:t>
            </a:r>
            <a:r>
              <a:rPr lang="en-US" sz="1400" b="1" dirty="0"/>
              <a:t> </a:t>
            </a:r>
            <a:r>
              <a:rPr lang="en-US" sz="1400" b="1" dirty="0" err="1"/>
              <a:t>mengandung</a:t>
            </a:r>
            <a:r>
              <a:rPr lang="en-US" sz="1400" b="1" dirty="0"/>
              <a:t> </a:t>
            </a:r>
            <a:r>
              <a:rPr lang="en-US" sz="1400" b="1" dirty="0" err="1"/>
              <a:t>embrio</a:t>
            </a:r>
            <a:r>
              <a:rPr lang="en-US" sz="1400" b="1" dirty="0"/>
              <a:t> yang </a:t>
            </a:r>
            <a:r>
              <a:rPr lang="en-US" sz="1400" b="1" dirty="0" err="1"/>
              <a:t>akan</a:t>
            </a:r>
            <a:r>
              <a:rPr lang="en-US" sz="1400" b="1" dirty="0"/>
              <a:t> </a:t>
            </a:r>
            <a:r>
              <a:rPr lang="en-US" sz="1400" b="1" dirty="0" err="1"/>
              <a:t>berkembang</a:t>
            </a:r>
            <a:r>
              <a:rPr lang="en-US" sz="1400" b="1" dirty="0"/>
              <a:t> </a:t>
            </a:r>
            <a:r>
              <a:rPr lang="en-US" sz="1400" b="1" dirty="0" err="1"/>
              <a:t>menjadi</a:t>
            </a:r>
            <a:r>
              <a:rPr lang="en-US" sz="1400" b="1" dirty="0"/>
              <a:t> </a:t>
            </a:r>
            <a:r>
              <a:rPr lang="en-US" sz="1400" b="1" dirty="0" err="1"/>
              <a:t>Sercaria</a:t>
            </a:r>
            <a:endParaRPr lang="en-US" sz="1400" b="1" dirty="0"/>
          </a:p>
          <a:p>
            <a:pPr marL="174625" indent="-174625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1400" b="1" dirty="0" err="1"/>
              <a:t>Sercaria</a:t>
            </a:r>
            <a:r>
              <a:rPr lang="en-US" sz="1400" b="1" dirty="0"/>
              <a:t> yang </a:t>
            </a:r>
            <a:r>
              <a:rPr lang="en-US" sz="1400" b="1" dirty="0" err="1"/>
              <a:t>dihasilkan</a:t>
            </a:r>
            <a:r>
              <a:rPr lang="en-US" sz="1400" b="1" dirty="0"/>
              <a:t> </a:t>
            </a:r>
            <a:r>
              <a:rPr lang="en-US" sz="1400" b="1" dirty="0" err="1"/>
              <a:t>akan</a:t>
            </a:r>
            <a:r>
              <a:rPr lang="en-US" sz="1400" b="1" dirty="0"/>
              <a:t> </a:t>
            </a:r>
            <a:r>
              <a:rPr lang="en-US" sz="1400" b="1" dirty="0" err="1"/>
              <a:t>berpindah</a:t>
            </a:r>
            <a:r>
              <a:rPr lang="en-US" sz="1400" b="1" dirty="0"/>
              <a:t> </a:t>
            </a:r>
            <a:r>
              <a:rPr lang="en-US" sz="1400" b="1" dirty="0" err="1"/>
              <a:t>inang</a:t>
            </a:r>
            <a:r>
              <a:rPr lang="en-US" sz="1400" b="1" dirty="0"/>
              <a:t> </a:t>
            </a:r>
            <a:r>
              <a:rPr lang="en-US" sz="1400" b="1" dirty="0" err="1"/>
              <a:t>ke</a:t>
            </a:r>
            <a:r>
              <a:rPr lang="en-US" sz="1400" b="1" dirty="0"/>
              <a:t> </a:t>
            </a:r>
            <a:r>
              <a:rPr lang="en-US" sz="1400" b="1" dirty="0" err="1"/>
              <a:t>inang</a:t>
            </a:r>
            <a:r>
              <a:rPr lang="en-US" sz="1400" b="1" dirty="0"/>
              <a:t> </a:t>
            </a:r>
            <a:r>
              <a:rPr lang="en-US" sz="1400" b="1" dirty="0" err="1"/>
              <a:t>perantara</a:t>
            </a:r>
            <a:r>
              <a:rPr lang="en-US" sz="1400" b="1" dirty="0"/>
              <a:t> 2, </a:t>
            </a:r>
            <a:r>
              <a:rPr lang="en-US" sz="1400" b="1" dirty="0" err="1"/>
              <a:t>biasanya</a:t>
            </a:r>
            <a:r>
              <a:rPr lang="en-US" sz="1400" b="1" dirty="0"/>
              <a:t> </a:t>
            </a:r>
            <a:r>
              <a:rPr lang="en-US" sz="1400" b="1" dirty="0" err="1"/>
              <a:t>ikan</a:t>
            </a:r>
            <a:endParaRPr lang="en-US" sz="1400" b="1" dirty="0"/>
          </a:p>
          <a:p>
            <a:pPr marL="174625" indent="-174625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1400" b="1" dirty="0" err="1"/>
              <a:t>Pada</a:t>
            </a:r>
            <a:r>
              <a:rPr lang="en-US" sz="1400" b="1" dirty="0"/>
              <a:t> </a:t>
            </a:r>
            <a:r>
              <a:rPr lang="en-US" sz="1400" b="1" dirty="0" err="1"/>
              <a:t>tubuh</a:t>
            </a:r>
            <a:r>
              <a:rPr lang="en-US" sz="1400" b="1" dirty="0"/>
              <a:t> </a:t>
            </a:r>
            <a:r>
              <a:rPr lang="en-US" sz="1400" b="1" dirty="0" err="1"/>
              <a:t>ikan</a:t>
            </a:r>
            <a:r>
              <a:rPr lang="en-US" sz="1400" b="1" dirty="0"/>
              <a:t>, </a:t>
            </a:r>
            <a:r>
              <a:rPr lang="en-US" sz="1400" b="1" dirty="0" err="1"/>
              <a:t>metaserkaria</a:t>
            </a:r>
            <a:r>
              <a:rPr lang="en-US" sz="1400" b="1" dirty="0"/>
              <a:t> </a:t>
            </a:r>
            <a:r>
              <a:rPr lang="en-US" sz="1400" b="1" dirty="0" err="1"/>
              <a:t>akan</a:t>
            </a:r>
            <a:r>
              <a:rPr lang="en-US" sz="1400" b="1" dirty="0"/>
              <a:t> </a:t>
            </a:r>
            <a:r>
              <a:rPr lang="en-US" sz="1400" b="1" dirty="0" err="1"/>
              <a:t>membentuk</a:t>
            </a:r>
            <a:r>
              <a:rPr lang="en-US" sz="1400" b="1" dirty="0"/>
              <a:t> </a:t>
            </a:r>
            <a:r>
              <a:rPr lang="en-US" sz="1400" b="1" dirty="0" err="1"/>
              <a:t>kista</a:t>
            </a:r>
            <a:r>
              <a:rPr lang="en-US" sz="1400" b="1" dirty="0"/>
              <a:t>.</a:t>
            </a:r>
          </a:p>
          <a:p>
            <a:pPr marL="174625" indent="-174625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1400" b="1" dirty="0" err="1"/>
              <a:t>Ikan</a:t>
            </a:r>
            <a:r>
              <a:rPr lang="en-US" sz="1400" b="1" dirty="0"/>
              <a:t> yang </a:t>
            </a:r>
            <a:r>
              <a:rPr lang="en-US" sz="1400" b="1" dirty="0" err="1"/>
              <a:t>terinfeksi</a:t>
            </a:r>
            <a:r>
              <a:rPr lang="en-US" sz="1400" b="1" dirty="0"/>
              <a:t> </a:t>
            </a:r>
            <a:r>
              <a:rPr lang="en-US" sz="1400" b="1" dirty="0" err="1"/>
              <a:t>di</a:t>
            </a:r>
            <a:r>
              <a:rPr lang="en-US" sz="1400" b="1" dirty="0"/>
              <a:t> </a:t>
            </a:r>
            <a:r>
              <a:rPr lang="en-US" sz="1400" b="1" dirty="0" err="1"/>
              <a:t>makan</a:t>
            </a:r>
            <a:r>
              <a:rPr lang="en-US" sz="1400" b="1" dirty="0"/>
              <a:t> </a:t>
            </a:r>
            <a:r>
              <a:rPr lang="en-US" sz="1400" b="1" dirty="0" err="1"/>
              <a:t>oleh</a:t>
            </a:r>
            <a:r>
              <a:rPr lang="en-US" sz="1400" b="1" dirty="0"/>
              <a:t> </a:t>
            </a:r>
            <a:r>
              <a:rPr lang="en-US" sz="1400" b="1" dirty="0" err="1"/>
              <a:t>manusia</a:t>
            </a:r>
            <a:r>
              <a:rPr lang="en-US" sz="1400" b="1" dirty="0"/>
              <a:t>, </a:t>
            </a:r>
            <a:r>
              <a:rPr lang="en-US" sz="1400" b="1" dirty="0" err="1"/>
              <a:t>maka</a:t>
            </a:r>
            <a:r>
              <a:rPr lang="en-US" sz="1400" b="1" dirty="0"/>
              <a:t> </a:t>
            </a:r>
            <a:r>
              <a:rPr lang="en-US" sz="1400" b="1" dirty="0" err="1"/>
              <a:t>kista</a:t>
            </a:r>
            <a:r>
              <a:rPr lang="en-US" sz="1400" b="1" dirty="0"/>
              <a:t> </a:t>
            </a:r>
            <a:r>
              <a:rPr lang="en-US" sz="1400" b="1" dirty="0" err="1"/>
              <a:t>akan</a:t>
            </a:r>
            <a:r>
              <a:rPr lang="en-US" sz="1400" b="1" dirty="0"/>
              <a:t> </a:t>
            </a:r>
            <a:r>
              <a:rPr lang="en-US" sz="1400" b="1" dirty="0" err="1"/>
              <a:t>berkembang</a:t>
            </a:r>
            <a:r>
              <a:rPr lang="en-US" sz="1400" b="1" dirty="0"/>
              <a:t> </a:t>
            </a:r>
            <a:r>
              <a:rPr lang="en-US" sz="1400" b="1" dirty="0" err="1"/>
              <a:t>menjadi</a:t>
            </a:r>
            <a:r>
              <a:rPr lang="en-US" sz="1400" b="1" dirty="0"/>
              <a:t> </a:t>
            </a:r>
            <a:r>
              <a:rPr lang="en-US" sz="1400" b="1" dirty="0" err="1"/>
              <a:t>cacing</a:t>
            </a:r>
            <a:r>
              <a:rPr lang="en-US" sz="1400" b="1" dirty="0"/>
              <a:t> </a:t>
            </a:r>
            <a:r>
              <a:rPr lang="en-US" sz="1400" b="1" dirty="0" err="1"/>
              <a:t>ati</a:t>
            </a:r>
            <a:r>
              <a:rPr lang="en-US" sz="1400" b="1" dirty="0"/>
              <a:t> </a:t>
            </a:r>
            <a:r>
              <a:rPr lang="en-US" sz="1400" b="1" dirty="0" err="1"/>
              <a:t>dewasa</a:t>
            </a:r>
            <a:r>
              <a:rPr lang="en-US" sz="1400" b="1" dirty="0"/>
              <a:t>.</a:t>
            </a:r>
          </a:p>
          <a:p>
            <a:pPr marL="174625" indent="-174625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sz="1400" b="1" dirty="0"/>
          </a:p>
        </p:txBody>
      </p:sp>
      <p:sp>
        <p:nvSpPr>
          <p:cNvPr id="595972" name="Text Box 4"/>
          <p:cNvSpPr txBox="1">
            <a:spLocks noChangeArrowheads="1"/>
          </p:cNvSpPr>
          <p:nvPr/>
        </p:nvSpPr>
        <p:spPr bwMode="auto">
          <a:xfrm>
            <a:off x="228100" y="1556792"/>
            <a:ext cx="2039644" cy="193963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marL="228600" indent="-228600">
              <a:spcBef>
                <a:spcPct val="50000"/>
              </a:spcBef>
              <a:buFont typeface="+mj-lt"/>
              <a:buAutoNum type="arabicPeriod"/>
            </a:pPr>
            <a:r>
              <a:rPr kumimoji="0" lang="en-US" sz="1200" b="1" dirty="0" err="1"/>
              <a:t>Zygot</a:t>
            </a:r>
            <a:r>
              <a:rPr kumimoji="0" lang="en-US" sz="1200" b="1" dirty="0"/>
              <a:t> </a:t>
            </a:r>
            <a:endParaRPr lang="id-ID" sz="1200" b="1" dirty="0"/>
          </a:p>
          <a:p>
            <a:pPr marL="228600" indent="-228600">
              <a:spcBef>
                <a:spcPct val="50000"/>
              </a:spcBef>
              <a:buFont typeface="+mj-lt"/>
              <a:buAutoNum type="arabicPeriod"/>
            </a:pPr>
            <a:r>
              <a:rPr kumimoji="0" lang="en-US" sz="1200" b="1" dirty="0" smtClean="0"/>
              <a:t>Larva </a:t>
            </a:r>
            <a:endParaRPr kumimoji="0" lang="id-ID" sz="1200" b="1" dirty="0" smtClean="0"/>
          </a:p>
          <a:p>
            <a:pPr marL="228600" indent="-228600">
              <a:spcBef>
                <a:spcPct val="50000"/>
              </a:spcBef>
              <a:buFont typeface="+mj-lt"/>
              <a:buAutoNum type="arabicPeriod"/>
            </a:pPr>
            <a:r>
              <a:rPr kumimoji="0" lang="en-US" sz="1200" b="1" dirty="0" err="1" smtClean="0"/>
              <a:t>Myrasidium</a:t>
            </a:r>
            <a:r>
              <a:rPr kumimoji="0" lang="en-US" sz="1200" b="1" dirty="0" smtClean="0"/>
              <a:t> </a:t>
            </a:r>
            <a:endParaRPr kumimoji="0" lang="id-ID" sz="1200" b="1" dirty="0" smtClean="0"/>
          </a:p>
          <a:p>
            <a:pPr marL="228600" indent="-228600">
              <a:spcBef>
                <a:spcPct val="50000"/>
              </a:spcBef>
              <a:buFont typeface="+mj-lt"/>
              <a:buAutoNum type="arabicPeriod"/>
            </a:pPr>
            <a:r>
              <a:rPr kumimoji="0" lang="id-ID" sz="1200" b="1" dirty="0" smtClean="0"/>
              <a:t>S</a:t>
            </a:r>
            <a:r>
              <a:rPr kumimoji="0" lang="en-US" sz="1200" b="1" dirty="0" err="1" smtClean="0"/>
              <a:t>porokis</a:t>
            </a:r>
            <a:endParaRPr lang="id-ID" sz="1200" b="1" dirty="0"/>
          </a:p>
          <a:p>
            <a:pPr marL="228600" indent="-228600">
              <a:spcBef>
                <a:spcPct val="50000"/>
              </a:spcBef>
              <a:buFont typeface="+mj-lt"/>
              <a:buAutoNum type="arabicPeriod"/>
            </a:pPr>
            <a:r>
              <a:rPr kumimoji="0" lang="en-US" sz="1200" b="1" dirty="0" err="1" smtClean="0"/>
              <a:t>Redia</a:t>
            </a:r>
            <a:r>
              <a:rPr kumimoji="0" lang="en-US" sz="1200" b="1" dirty="0" smtClean="0"/>
              <a:t> </a:t>
            </a:r>
            <a:endParaRPr kumimoji="0" lang="id-ID" sz="1200" b="1" dirty="0" smtClean="0"/>
          </a:p>
          <a:p>
            <a:pPr marL="228600" indent="-228600">
              <a:spcBef>
                <a:spcPct val="50000"/>
              </a:spcBef>
              <a:buFont typeface="+mj-lt"/>
              <a:buAutoNum type="arabicPeriod"/>
            </a:pPr>
            <a:r>
              <a:rPr kumimoji="0" lang="en-US" sz="1200" b="1" dirty="0" err="1" smtClean="0"/>
              <a:t>Sercaria</a:t>
            </a:r>
            <a:r>
              <a:rPr kumimoji="0" lang="en-US" sz="1200" b="1" dirty="0" smtClean="0"/>
              <a:t>  </a:t>
            </a:r>
            <a:r>
              <a:rPr kumimoji="0" lang="en-US" sz="1200" b="1" dirty="0" err="1"/>
              <a:t>Metacercaria</a:t>
            </a:r>
            <a:r>
              <a:rPr kumimoji="0" lang="en-US" sz="1200" b="1" dirty="0"/>
              <a:t> </a:t>
            </a:r>
            <a:endParaRPr kumimoji="0" lang="id-ID" sz="1200" b="1" dirty="0" smtClean="0"/>
          </a:p>
          <a:p>
            <a:pPr marL="228600" indent="-228600">
              <a:spcBef>
                <a:spcPct val="50000"/>
              </a:spcBef>
              <a:buFont typeface="+mj-lt"/>
              <a:buAutoNum type="arabicPeriod"/>
            </a:pPr>
            <a:r>
              <a:rPr kumimoji="0" lang="en-US" sz="1200" b="1" dirty="0" err="1" smtClean="0"/>
              <a:t>Cacing</a:t>
            </a:r>
            <a:r>
              <a:rPr kumimoji="0" lang="en-US" sz="1200" b="1" dirty="0" smtClean="0"/>
              <a:t> </a:t>
            </a:r>
            <a:r>
              <a:rPr kumimoji="0" lang="en-US" sz="1200" b="1" dirty="0" err="1"/>
              <a:t>Dewasa</a:t>
            </a:r>
            <a:endParaRPr kumimoji="0" lang="en-US" sz="1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5161" y="-1993"/>
            <a:ext cx="6811416" cy="4079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505742"/>
            <a:ext cx="8460432" cy="6352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1470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025" y="28182"/>
            <a:ext cx="8830471" cy="679875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83819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9" y="4575"/>
            <a:ext cx="5580112" cy="6853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4643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8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" y="1682775"/>
            <a:ext cx="5486400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2835" name="Rectangle 3"/>
          <p:cNvSpPr>
            <a:spLocks noChangeArrowheads="1"/>
          </p:cNvSpPr>
          <p:nvPr/>
        </p:nvSpPr>
        <p:spPr bwMode="auto">
          <a:xfrm>
            <a:off x="-32" y="428612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0850" indent="-450850" eaLnBrk="1" hangingPunct="1">
              <a:lnSpc>
                <a:spcPct val="90000"/>
              </a:lnSpc>
            </a:pPr>
            <a:r>
              <a:rPr kumimoji="0" lang="en-US" sz="3200" b="1" dirty="0" err="1">
                <a:solidFill>
                  <a:schemeClr val="tx2"/>
                </a:solidFill>
                <a:latin typeface="Times New Roman" pitchFamily="18" charset="0"/>
              </a:rPr>
              <a:t>Siklus</a:t>
            </a:r>
            <a:r>
              <a:rPr kumimoji="0" lang="en-US" sz="32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kumimoji="0" lang="en-US" sz="3200" b="1" dirty="0" err="1">
                <a:solidFill>
                  <a:schemeClr val="tx2"/>
                </a:solidFill>
                <a:latin typeface="Times New Roman" pitchFamily="18" charset="0"/>
              </a:rPr>
              <a:t>Hidup</a:t>
            </a:r>
            <a:r>
              <a:rPr kumimoji="0" lang="en-US" sz="32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kumimoji="0" lang="en-US" sz="3200" b="1" dirty="0" err="1">
                <a:solidFill>
                  <a:schemeClr val="tx2"/>
                </a:solidFill>
                <a:latin typeface="Times New Roman" pitchFamily="18" charset="0"/>
              </a:rPr>
              <a:t>Fasciola</a:t>
            </a:r>
            <a:r>
              <a:rPr kumimoji="0" lang="en-US" sz="32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kumimoji="0" lang="en-US" sz="3200" b="1" dirty="0" smtClean="0">
                <a:solidFill>
                  <a:schemeClr val="tx2"/>
                </a:solidFill>
                <a:latin typeface="Times New Roman" pitchFamily="18" charset="0"/>
              </a:rPr>
              <a:t>Hepatica</a:t>
            </a:r>
            <a:r>
              <a:rPr kumimoji="0" lang="id-ID" sz="3200" b="1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endParaRPr kumimoji="0" lang="en-US" sz="1900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632836" name="Text Box 4"/>
          <p:cNvSpPr txBox="1">
            <a:spLocks noChangeArrowheads="1"/>
          </p:cNvSpPr>
          <p:nvPr/>
        </p:nvSpPr>
        <p:spPr bwMode="auto">
          <a:xfrm>
            <a:off x="5405470" y="1697063"/>
            <a:ext cx="3810000" cy="494045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171450" indent="-171450">
              <a:spcBef>
                <a:spcPct val="50000"/>
              </a:spcBef>
              <a:buFontTx/>
              <a:buAutoNum type="arabicPeriod"/>
            </a:pPr>
            <a:r>
              <a:rPr lang="en-US" sz="1400" dirty="0" err="1"/>
              <a:t>Telur</a:t>
            </a:r>
            <a:r>
              <a:rPr lang="en-US" sz="1400" dirty="0"/>
              <a:t> </a:t>
            </a:r>
            <a:r>
              <a:rPr lang="en-US" sz="1400" dirty="0" err="1"/>
              <a:t>dilepaskan</a:t>
            </a:r>
            <a:r>
              <a:rPr lang="en-US" sz="1400" dirty="0"/>
              <a:t> </a:t>
            </a:r>
            <a:r>
              <a:rPr lang="en-US" sz="1400" dirty="0" err="1"/>
              <a:t>bersamaan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kotoran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penderita</a:t>
            </a:r>
            <a:endParaRPr lang="en-US" sz="1400" dirty="0"/>
          </a:p>
          <a:p>
            <a:pPr marL="171450" indent="-171450">
              <a:spcBef>
                <a:spcPct val="50000"/>
              </a:spcBef>
              <a:buFontTx/>
              <a:buAutoNum type="arabicPeriod"/>
            </a:pPr>
            <a:r>
              <a:rPr lang="en-US" sz="1400" dirty="0" err="1"/>
              <a:t>Telur</a:t>
            </a:r>
            <a:r>
              <a:rPr lang="en-US" sz="1400" dirty="0"/>
              <a:t>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berkembang</a:t>
            </a:r>
            <a:r>
              <a:rPr lang="en-US" sz="1400" dirty="0"/>
              <a:t> </a:t>
            </a:r>
            <a:r>
              <a:rPr lang="en-US" sz="1400" dirty="0" err="1"/>
              <a:t>menjadi</a:t>
            </a:r>
            <a:r>
              <a:rPr lang="en-US" sz="1400" dirty="0"/>
              <a:t> larva </a:t>
            </a:r>
            <a:r>
              <a:rPr lang="en-US" sz="1400" dirty="0" err="1"/>
              <a:t>mirasidium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masuk</a:t>
            </a:r>
            <a:r>
              <a:rPr lang="en-US" sz="1400" dirty="0"/>
              <a:t> </a:t>
            </a:r>
            <a:r>
              <a:rPr lang="en-US" sz="1400" dirty="0" err="1"/>
              <a:t>ke</a:t>
            </a:r>
            <a:r>
              <a:rPr lang="en-US" sz="1400" dirty="0"/>
              <a:t> </a:t>
            </a:r>
            <a:r>
              <a:rPr lang="en-US" sz="1400" dirty="0" err="1"/>
              <a:t>inang</a:t>
            </a:r>
            <a:r>
              <a:rPr lang="en-US" sz="1400" dirty="0"/>
              <a:t> </a:t>
            </a:r>
            <a:r>
              <a:rPr lang="en-US" sz="1400" dirty="0" err="1"/>
              <a:t>perantara</a:t>
            </a:r>
            <a:r>
              <a:rPr lang="en-US" sz="1400" dirty="0"/>
              <a:t> 1, </a:t>
            </a:r>
            <a:r>
              <a:rPr lang="en-US" sz="1400" dirty="0" err="1"/>
              <a:t>biasanya</a:t>
            </a:r>
            <a:r>
              <a:rPr lang="en-US" sz="1400" dirty="0"/>
              <a:t> </a:t>
            </a:r>
            <a:r>
              <a:rPr lang="en-US" sz="1400" dirty="0" err="1"/>
              <a:t>adalah</a:t>
            </a:r>
            <a:r>
              <a:rPr lang="en-US" sz="1400" dirty="0"/>
              <a:t> </a:t>
            </a:r>
            <a:r>
              <a:rPr lang="en-US" sz="1400" dirty="0" err="1"/>
              <a:t>siput</a:t>
            </a:r>
            <a:endParaRPr lang="en-US" sz="1400" dirty="0"/>
          </a:p>
          <a:p>
            <a:pPr marL="171450" indent="-171450">
              <a:spcBef>
                <a:spcPct val="50000"/>
              </a:spcBef>
              <a:buFontTx/>
              <a:buAutoNum type="arabicPeriod"/>
            </a:pPr>
            <a:r>
              <a:rPr lang="en-US" sz="1400" dirty="0"/>
              <a:t>Di </a:t>
            </a:r>
            <a:r>
              <a:rPr lang="en-US" sz="1400" dirty="0" err="1"/>
              <a:t>tubuh</a:t>
            </a:r>
            <a:r>
              <a:rPr lang="en-US" sz="1400" dirty="0"/>
              <a:t> </a:t>
            </a:r>
            <a:r>
              <a:rPr lang="en-US" sz="1400" dirty="0" err="1"/>
              <a:t>siput</a:t>
            </a:r>
            <a:r>
              <a:rPr lang="en-US" sz="1400" dirty="0"/>
              <a:t>, larva </a:t>
            </a:r>
            <a:r>
              <a:rPr lang="en-US" sz="1400" dirty="0" err="1"/>
              <a:t>myrasidium</a:t>
            </a:r>
            <a:r>
              <a:rPr lang="en-US" sz="1400" dirty="0"/>
              <a:t>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bermetamorfosis</a:t>
            </a:r>
            <a:r>
              <a:rPr lang="en-US" sz="1400" dirty="0"/>
              <a:t>  </a:t>
            </a:r>
            <a:r>
              <a:rPr lang="en-US" sz="1400" dirty="0" err="1"/>
              <a:t>menjadi</a:t>
            </a:r>
            <a:r>
              <a:rPr lang="en-US" sz="1400" dirty="0"/>
              <a:t> </a:t>
            </a:r>
            <a:r>
              <a:rPr lang="en-US" sz="1400" dirty="0" err="1"/>
              <a:t>sporosit</a:t>
            </a:r>
            <a:endParaRPr lang="en-US" sz="1400" dirty="0"/>
          </a:p>
          <a:p>
            <a:pPr marL="171450" indent="-171450">
              <a:spcBef>
                <a:spcPct val="50000"/>
              </a:spcBef>
              <a:buFontTx/>
              <a:buAutoNum type="arabicPeriod"/>
            </a:pPr>
            <a:r>
              <a:rPr lang="en-US" sz="1400" dirty="0" err="1"/>
              <a:t>Sporosit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mengandung</a:t>
            </a:r>
            <a:r>
              <a:rPr lang="en-US" sz="1400" dirty="0"/>
              <a:t> </a:t>
            </a:r>
            <a:r>
              <a:rPr lang="en-US" sz="1400" dirty="0" err="1"/>
              <a:t>banyak</a:t>
            </a:r>
            <a:r>
              <a:rPr lang="en-US" sz="1400" dirty="0"/>
              <a:t> </a:t>
            </a:r>
            <a:r>
              <a:rPr lang="en-US" sz="1400" dirty="0" err="1"/>
              <a:t>kantung</a:t>
            </a:r>
            <a:r>
              <a:rPr lang="en-US" sz="1400" dirty="0"/>
              <a:t> </a:t>
            </a:r>
            <a:r>
              <a:rPr lang="en-US" sz="1400" dirty="0" err="1"/>
              <a:t>embrio</a:t>
            </a:r>
            <a:r>
              <a:rPr lang="en-US" sz="1400" dirty="0"/>
              <a:t>, yang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tumbuh</a:t>
            </a:r>
            <a:r>
              <a:rPr lang="en-US" sz="1400" dirty="0"/>
              <a:t> </a:t>
            </a:r>
            <a:r>
              <a:rPr lang="en-US" sz="1400" dirty="0" err="1"/>
              <a:t>menjadi</a:t>
            </a:r>
            <a:r>
              <a:rPr lang="en-US" sz="1400" dirty="0"/>
              <a:t> </a:t>
            </a:r>
            <a:r>
              <a:rPr lang="en-US" sz="1400" dirty="0" err="1"/>
              <a:t>Redia</a:t>
            </a:r>
            <a:endParaRPr lang="en-US" sz="1400" dirty="0"/>
          </a:p>
          <a:p>
            <a:pPr marL="171450" indent="-171450">
              <a:spcBef>
                <a:spcPct val="50000"/>
              </a:spcBef>
              <a:buFontTx/>
              <a:buAutoNum type="arabicPeriod"/>
            </a:pPr>
            <a:r>
              <a:rPr lang="en-US" sz="1400" dirty="0" err="1"/>
              <a:t>Redia</a:t>
            </a:r>
            <a:r>
              <a:rPr lang="en-US" sz="1400" dirty="0"/>
              <a:t>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tumbuh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mengandung</a:t>
            </a:r>
            <a:r>
              <a:rPr lang="en-US" sz="1400" dirty="0"/>
              <a:t> </a:t>
            </a:r>
            <a:r>
              <a:rPr lang="en-US" sz="1400" dirty="0" err="1"/>
              <a:t>embrio</a:t>
            </a:r>
            <a:r>
              <a:rPr lang="en-US" sz="1400" dirty="0"/>
              <a:t> yang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berkembang</a:t>
            </a:r>
            <a:r>
              <a:rPr lang="en-US" sz="1400" dirty="0"/>
              <a:t> </a:t>
            </a:r>
            <a:r>
              <a:rPr lang="en-US" sz="1400" dirty="0" err="1"/>
              <a:t>menjadi</a:t>
            </a:r>
            <a:r>
              <a:rPr lang="en-US" sz="1400" dirty="0"/>
              <a:t> </a:t>
            </a:r>
            <a:r>
              <a:rPr lang="en-US" sz="1400" dirty="0" err="1"/>
              <a:t>Sercaria</a:t>
            </a:r>
            <a:endParaRPr lang="en-US" sz="1400" dirty="0"/>
          </a:p>
          <a:p>
            <a:pPr marL="171450" indent="-171450">
              <a:spcBef>
                <a:spcPct val="50000"/>
              </a:spcBef>
              <a:buFontTx/>
              <a:buAutoNum type="arabicPeriod"/>
            </a:pPr>
            <a:r>
              <a:rPr lang="en-US" sz="1400" dirty="0" err="1"/>
              <a:t>Sercaria</a:t>
            </a:r>
            <a:r>
              <a:rPr lang="en-US" sz="1400" dirty="0"/>
              <a:t> yang </a:t>
            </a:r>
            <a:r>
              <a:rPr lang="en-US" sz="1400" dirty="0" err="1"/>
              <a:t>dihasilkan</a:t>
            </a:r>
            <a:r>
              <a:rPr lang="en-US" sz="1400" dirty="0"/>
              <a:t>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berpindah</a:t>
            </a:r>
            <a:r>
              <a:rPr lang="en-US" sz="1400" dirty="0"/>
              <a:t> </a:t>
            </a:r>
            <a:r>
              <a:rPr lang="en-US" sz="1400" dirty="0" err="1"/>
              <a:t>menempel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tumbuhan</a:t>
            </a:r>
            <a:r>
              <a:rPr lang="en-US" sz="1400" dirty="0"/>
              <a:t> air </a:t>
            </a:r>
            <a:r>
              <a:rPr lang="en-US" sz="1400" dirty="0" err="1"/>
              <a:t>membentuk</a:t>
            </a:r>
            <a:r>
              <a:rPr lang="en-US" sz="1400" dirty="0"/>
              <a:t> </a:t>
            </a:r>
            <a:r>
              <a:rPr lang="en-US" sz="1400" dirty="0" err="1"/>
              <a:t>kista</a:t>
            </a:r>
            <a:r>
              <a:rPr lang="en-US" sz="1400" dirty="0"/>
              <a:t> </a:t>
            </a:r>
            <a:r>
              <a:rPr lang="en-US" sz="1400" dirty="0" err="1"/>
              <a:t>metasercaria</a:t>
            </a:r>
            <a:endParaRPr lang="en-US" sz="1400" dirty="0"/>
          </a:p>
          <a:p>
            <a:pPr marL="171450" indent="-171450">
              <a:spcBef>
                <a:spcPct val="50000"/>
              </a:spcBef>
              <a:buFontTx/>
              <a:buAutoNum type="arabicPeriod"/>
            </a:pPr>
            <a:r>
              <a:rPr lang="en-US" sz="1400" dirty="0" err="1"/>
              <a:t>Tumbuhan</a:t>
            </a:r>
            <a:r>
              <a:rPr lang="en-US" sz="1400" dirty="0"/>
              <a:t> yang </a:t>
            </a:r>
            <a:r>
              <a:rPr lang="en-US" sz="1400" dirty="0" err="1"/>
              <a:t>mengandung</a:t>
            </a:r>
            <a:r>
              <a:rPr lang="en-US" sz="1400" dirty="0"/>
              <a:t> </a:t>
            </a:r>
            <a:r>
              <a:rPr lang="en-US" sz="1400" dirty="0" err="1"/>
              <a:t>kista</a:t>
            </a:r>
            <a:r>
              <a:rPr lang="en-US" sz="1400" dirty="0"/>
              <a:t> </a:t>
            </a:r>
            <a:r>
              <a:rPr lang="en-US" sz="1400" dirty="0" err="1"/>
              <a:t>di</a:t>
            </a:r>
            <a:r>
              <a:rPr lang="en-US" sz="1400" dirty="0"/>
              <a:t> </a:t>
            </a:r>
            <a:r>
              <a:rPr lang="en-US" sz="1400" dirty="0" err="1"/>
              <a:t>makan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domba</a:t>
            </a:r>
            <a:r>
              <a:rPr lang="en-US" sz="1400" dirty="0"/>
              <a:t>, </a:t>
            </a:r>
            <a:r>
              <a:rPr lang="en-US" sz="1400" dirty="0" err="1"/>
              <a:t>maka</a:t>
            </a:r>
            <a:r>
              <a:rPr lang="en-US" sz="1400" dirty="0"/>
              <a:t> </a:t>
            </a:r>
            <a:r>
              <a:rPr lang="en-US" sz="1400" dirty="0" err="1"/>
              <a:t>kista</a:t>
            </a:r>
            <a:r>
              <a:rPr lang="en-US" sz="1400" dirty="0"/>
              <a:t>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berkembang</a:t>
            </a:r>
            <a:r>
              <a:rPr lang="en-US" sz="1400" dirty="0"/>
              <a:t> </a:t>
            </a:r>
            <a:r>
              <a:rPr lang="en-US" sz="1400" dirty="0" err="1"/>
              <a:t>menjadi</a:t>
            </a:r>
            <a:r>
              <a:rPr lang="en-US" sz="1400" dirty="0"/>
              <a:t> </a:t>
            </a:r>
            <a:r>
              <a:rPr lang="en-US" sz="1400" dirty="0" err="1"/>
              <a:t>cacing</a:t>
            </a:r>
            <a:r>
              <a:rPr lang="en-US" sz="1400" dirty="0"/>
              <a:t> </a:t>
            </a:r>
            <a:r>
              <a:rPr lang="en-US" sz="1400" dirty="0" err="1"/>
              <a:t>hati</a:t>
            </a:r>
            <a:r>
              <a:rPr lang="en-US" sz="1400" dirty="0"/>
              <a:t> </a:t>
            </a:r>
            <a:r>
              <a:rPr lang="en-US" sz="1400" dirty="0" err="1"/>
              <a:t>dewasa</a:t>
            </a:r>
            <a:r>
              <a:rPr lang="en-US" sz="1400" dirty="0"/>
              <a:t>.</a:t>
            </a:r>
          </a:p>
          <a:p>
            <a:pPr marL="171450" indent="-171450">
              <a:spcBef>
                <a:spcPct val="50000"/>
              </a:spcBef>
              <a:buFontTx/>
              <a:buAutoNum type="arabicPeriod"/>
            </a:pPr>
            <a:endParaRPr lang="en-US" sz="1400" dirty="0"/>
          </a:p>
        </p:txBody>
      </p:sp>
      <p:sp>
        <p:nvSpPr>
          <p:cNvPr id="632837" name="Text Box 5"/>
          <p:cNvSpPr txBox="1">
            <a:spLocks noChangeArrowheads="1"/>
          </p:cNvSpPr>
          <p:nvPr/>
        </p:nvSpPr>
        <p:spPr bwMode="auto">
          <a:xfrm>
            <a:off x="71406" y="1409688"/>
            <a:ext cx="7696200" cy="3048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sz="1400" b="1" dirty="0" err="1"/>
              <a:t>Zygot</a:t>
            </a:r>
            <a:r>
              <a:rPr kumimoji="0" lang="en-US" sz="1400" b="1" dirty="0"/>
              <a:t> – Larva </a:t>
            </a:r>
            <a:r>
              <a:rPr kumimoji="0" lang="en-US" sz="1400" b="1" dirty="0" err="1"/>
              <a:t>Myrasidium</a:t>
            </a:r>
            <a:r>
              <a:rPr kumimoji="0" lang="en-US" sz="1400" b="1" dirty="0"/>
              <a:t> – </a:t>
            </a:r>
            <a:r>
              <a:rPr kumimoji="0" lang="en-US" sz="1400" b="1" dirty="0" err="1"/>
              <a:t>Sporosit</a:t>
            </a:r>
            <a:r>
              <a:rPr kumimoji="0" lang="en-US" sz="1400" b="1" dirty="0"/>
              <a:t> – </a:t>
            </a:r>
            <a:r>
              <a:rPr kumimoji="0" lang="en-US" sz="1400" b="1" dirty="0" err="1"/>
              <a:t>Redia</a:t>
            </a:r>
            <a:r>
              <a:rPr kumimoji="0" lang="en-US" sz="1400" b="1" dirty="0"/>
              <a:t> – </a:t>
            </a:r>
            <a:r>
              <a:rPr kumimoji="0" lang="en-US" sz="1400" b="1" dirty="0" err="1"/>
              <a:t>Sercaria</a:t>
            </a:r>
            <a:r>
              <a:rPr kumimoji="0" lang="en-US" sz="1400" b="1" dirty="0"/>
              <a:t> – </a:t>
            </a:r>
            <a:r>
              <a:rPr kumimoji="0" lang="en-US" sz="1400" b="1" dirty="0" err="1"/>
              <a:t>Metacercaria</a:t>
            </a:r>
            <a:r>
              <a:rPr kumimoji="0" lang="en-US" sz="1400" b="1" dirty="0"/>
              <a:t> – </a:t>
            </a:r>
            <a:r>
              <a:rPr kumimoji="0" lang="en-US" sz="1400" b="1" dirty="0" err="1"/>
              <a:t>Cacing</a:t>
            </a:r>
            <a:r>
              <a:rPr kumimoji="0" lang="en-US" sz="1400" b="1" dirty="0"/>
              <a:t> </a:t>
            </a:r>
            <a:r>
              <a:rPr kumimoji="0" lang="en-US" sz="1400" b="1" dirty="0" err="1"/>
              <a:t>Dewasa</a:t>
            </a:r>
            <a:endParaRPr kumimoji="0"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563" y="1125120"/>
            <a:ext cx="9183563" cy="573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3775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8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1524000"/>
            <a:ext cx="8572560" cy="4114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/>
            <a:r>
              <a:rPr lang="en-US" sz="2400" dirty="0" err="1" smtClean="0">
                <a:latin typeface="Berlin Sans FB Demi" pitchFamily="34" charset="0"/>
              </a:rPr>
              <a:t>Bentuk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tubuh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pipih</a:t>
            </a:r>
            <a:r>
              <a:rPr lang="en-US" sz="2400" dirty="0">
                <a:latin typeface="Berlin Sans FB Demi" pitchFamily="34" charset="0"/>
              </a:rPr>
              <a:t>, </a:t>
            </a:r>
            <a:r>
              <a:rPr lang="en-US" sz="2400" dirty="0" err="1">
                <a:latin typeface="Berlin Sans FB Demi" pitchFamily="34" charset="0"/>
              </a:rPr>
              <a:t>dan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simetri</a:t>
            </a:r>
            <a:r>
              <a:rPr lang="en-US" sz="2400" dirty="0">
                <a:latin typeface="Berlin Sans FB Demi" pitchFamily="34" charset="0"/>
              </a:rPr>
              <a:t> bilateral.</a:t>
            </a:r>
          </a:p>
          <a:p>
            <a:pPr marL="342900" indent="-342900"/>
            <a:r>
              <a:rPr lang="en-US" sz="2400" dirty="0" err="1">
                <a:latin typeface="Berlin Sans FB Demi" pitchFamily="34" charset="0"/>
              </a:rPr>
              <a:t>Aselomata</a:t>
            </a:r>
            <a:r>
              <a:rPr lang="en-US" sz="2400" dirty="0">
                <a:latin typeface="Berlin Sans FB Demi" pitchFamily="34" charset="0"/>
              </a:rPr>
              <a:t> (</a:t>
            </a:r>
            <a:r>
              <a:rPr lang="en-US" sz="2400" dirty="0" err="1">
                <a:latin typeface="Berlin Sans FB Demi" pitchFamily="34" charset="0"/>
              </a:rPr>
              <a:t>belum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memiliki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rongga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tubuh</a:t>
            </a:r>
            <a:r>
              <a:rPr lang="en-US" sz="2400" dirty="0">
                <a:latin typeface="Berlin Sans FB Demi" pitchFamily="34" charset="0"/>
              </a:rPr>
              <a:t>).</a:t>
            </a:r>
          </a:p>
          <a:p>
            <a:pPr marL="342900" indent="-342900"/>
            <a:r>
              <a:rPr lang="en-US" sz="2400" dirty="0" err="1">
                <a:latin typeface="Berlin Sans FB Demi" pitchFamily="34" charset="0"/>
              </a:rPr>
              <a:t>Bersifat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hermaprodit</a:t>
            </a:r>
            <a:r>
              <a:rPr lang="en-US" sz="2400" dirty="0">
                <a:latin typeface="Berlin Sans FB Demi" pitchFamily="34" charset="0"/>
              </a:rPr>
              <a:t>.</a:t>
            </a:r>
          </a:p>
          <a:p>
            <a:pPr marL="342900" indent="-342900"/>
            <a:r>
              <a:rPr lang="en-US" sz="2400" dirty="0" err="1">
                <a:latin typeface="Berlin Sans FB Demi" pitchFamily="34" charset="0"/>
              </a:rPr>
              <a:t>Memiliki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sistem</a:t>
            </a:r>
            <a:r>
              <a:rPr lang="en-US" sz="2400" dirty="0">
                <a:latin typeface="Berlin Sans FB Demi" pitchFamily="34" charset="0"/>
              </a:rPr>
              <a:t> organ </a:t>
            </a:r>
            <a:r>
              <a:rPr lang="en-US" sz="2400" dirty="0" err="1">
                <a:latin typeface="Berlin Sans FB Demi" pitchFamily="34" charset="0"/>
              </a:rPr>
              <a:t>sederhana</a:t>
            </a:r>
            <a:r>
              <a:rPr lang="en-US" sz="2400" dirty="0">
                <a:latin typeface="Berlin Sans FB Demi" pitchFamily="34" charset="0"/>
              </a:rPr>
              <a:t> </a:t>
            </a:r>
            <a:endParaRPr lang="id-ID" sz="2400" dirty="0" smtClean="0">
              <a:latin typeface="Berlin Sans FB Demi" pitchFamily="34" charset="0"/>
            </a:endParaRPr>
          </a:p>
          <a:p>
            <a:pPr marL="363538" indent="0">
              <a:buNone/>
            </a:pPr>
            <a:r>
              <a:rPr lang="id-ID" sz="2400" dirty="0">
                <a:latin typeface="Berlin Sans FB Demi" pitchFamily="34" charset="0"/>
              </a:rPr>
              <a:t> </a:t>
            </a:r>
            <a:r>
              <a:rPr lang="id-ID" sz="2400" dirty="0" smtClean="0">
                <a:latin typeface="Berlin Sans FB Demi" pitchFamily="34" charset="0"/>
              </a:rPr>
              <a:t>S</a:t>
            </a:r>
            <a:r>
              <a:rPr lang="en-US" sz="2400" dirty="0" err="1" smtClean="0">
                <a:latin typeface="Berlin Sans FB Demi" pitchFamily="34" charset="0"/>
              </a:rPr>
              <a:t>istem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pencernaan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terdiri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atas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mulut</a:t>
            </a:r>
            <a:r>
              <a:rPr lang="en-US" sz="2400" dirty="0">
                <a:latin typeface="Berlin Sans FB Demi" pitchFamily="34" charset="0"/>
              </a:rPr>
              <a:t>, faring, </a:t>
            </a:r>
            <a:r>
              <a:rPr lang="en-US" sz="2400" dirty="0" err="1">
                <a:latin typeface="Berlin Sans FB Demi" pitchFamily="34" charset="0"/>
              </a:rPr>
              <a:t>usus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dan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tanpa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smtClean="0">
                <a:latin typeface="Berlin Sans FB Demi" pitchFamily="34" charset="0"/>
              </a:rPr>
              <a:t>anus</a:t>
            </a:r>
            <a:endParaRPr lang="id-ID" sz="2400" dirty="0" smtClean="0">
              <a:latin typeface="Berlin Sans FB Demi" pitchFamily="34" charset="0"/>
            </a:endParaRPr>
          </a:p>
          <a:p>
            <a:pPr marL="363538" indent="0">
              <a:buNone/>
            </a:pPr>
            <a:r>
              <a:rPr lang="en-US" sz="2400" dirty="0" err="1" smtClean="0">
                <a:latin typeface="Berlin Sans FB Demi" pitchFamily="34" charset="0"/>
              </a:rPr>
              <a:t>Respirasi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melalui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difusi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dari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permukaan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tubuhnya</a:t>
            </a:r>
            <a:endParaRPr lang="en-US" sz="2400" dirty="0">
              <a:latin typeface="Berlin Sans FB Demi" pitchFamily="34" charset="0"/>
            </a:endParaRPr>
          </a:p>
          <a:p>
            <a:pPr marL="342900" indent="-342900"/>
            <a:r>
              <a:rPr lang="en-US" sz="2400" dirty="0" err="1">
                <a:latin typeface="Berlin Sans FB Demi" pitchFamily="34" charset="0"/>
              </a:rPr>
              <a:t>Hidup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secara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bebas</a:t>
            </a:r>
            <a:r>
              <a:rPr lang="en-US" sz="2400" dirty="0">
                <a:latin typeface="Berlin Sans FB Demi" pitchFamily="34" charset="0"/>
              </a:rPr>
              <a:t>, </a:t>
            </a:r>
            <a:r>
              <a:rPr lang="en-US" sz="2400" dirty="0" err="1">
                <a:latin typeface="Berlin Sans FB Demi" pitchFamily="34" charset="0"/>
              </a:rPr>
              <a:t>dan</a:t>
            </a:r>
            <a:r>
              <a:rPr lang="en-US" sz="2400" dirty="0">
                <a:latin typeface="Berlin Sans FB Demi" pitchFamily="34" charset="0"/>
              </a:rPr>
              <a:t> </a:t>
            </a:r>
            <a:r>
              <a:rPr lang="en-US" sz="2400" dirty="0" err="1">
                <a:latin typeface="Berlin Sans FB Demi" pitchFamily="34" charset="0"/>
              </a:rPr>
              <a:t>ada</a:t>
            </a:r>
            <a:r>
              <a:rPr lang="en-US" sz="2400" dirty="0">
                <a:latin typeface="Berlin Sans FB Demi" pitchFamily="34" charset="0"/>
              </a:rPr>
              <a:t> pula yang </a:t>
            </a:r>
            <a:r>
              <a:rPr lang="en-US" sz="2400" dirty="0" err="1">
                <a:latin typeface="Berlin Sans FB Demi" pitchFamily="34" charset="0"/>
              </a:rPr>
              <a:t>parasit</a:t>
            </a:r>
            <a:r>
              <a:rPr lang="en-US" sz="2400" dirty="0">
                <a:latin typeface="Berlin Sans FB Demi" pitchFamily="34" charset="0"/>
              </a:rPr>
              <a:t>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0504" y="650860"/>
            <a:ext cx="4953000" cy="563562"/>
          </a:xfrm>
        </p:spPr>
        <p:txBody>
          <a:bodyPr/>
          <a:lstStyle/>
          <a:p>
            <a:r>
              <a:rPr lang="id-ID" dirty="0" smtClean="0"/>
              <a:t>PLATYHELMINTES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9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20" y="642926"/>
            <a:ext cx="77724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200" dirty="0" err="1"/>
              <a:t>Kelas</a:t>
            </a:r>
            <a:r>
              <a:rPr lang="en-US" sz="3200" dirty="0"/>
              <a:t> </a:t>
            </a:r>
            <a:r>
              <a:rPr lang="en-US" sz="3200" dirty="0" err="1"/>
              <a:t>Cestoda</a:t>
            </a:r>
            <a:endParaRPr lang="en-US" sz="3200" dirty="0"/>
          </a:p>
        </p:txBody>
      </p:sp>
      <p:sp>
        <p:nvSpPr>
          <p:cNvPr id="596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28596" y="1719282"/>
            <a:ext cx="7772400" cy="4495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lnSpc>
                <a:spcPct val="90000"/>
              </a:lnSpc>
            </a:pPr>
            <a:r>
              <a:rPr lang="en-US" dirty="0" err="1"/>
              <a:t>Contohnya</a:t>
            </a:r>
            <a:r>
              <a:rPr lang="en-US" dirty="0"/>
              <a:t> </a:t>
            </a:r>
            <a:r>
              <a:rPr lang="en-US" dirty="0" err="1"/>
              <a:t>cacing</a:t>
            </a:r>
            <a:r>
              <a:rPr lang="en-US" dirty="0"/>
              <a:t> pita (</a:t>
            </a:r>
            <a:r>
              <a:rPr lang="en-US" i="1" dirty="0" err="1"/>
              <a:t>Taenia</a:t>
            </a:r>
            <a:r>
              <a:rPr lang="en-US" i="1" dirty="0"/>
              <a:t> </a:t>
            </a:r>
            <a:r>
              <a:rPr lang="en-US" i="1" dirty="0" err="1"/>
              <a:t>solium</a:t>
            </a:r>
            <a:r>
              <a:rPr lang="en-US" dirty="0"/>
              <a:t>)</a:t>
            </a:r>
          </a:p>
          <a:p>
            <a:pPr marL="342900" indent="-342900">
              <a:lnSpc>
                <a:spcPct val="90000"/>
              </a:lnSpc>
            </a:pP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cacing</a:t>
            </a:r>
            <a:r>
              <a:rPr lang="en-US" sz="2000" dirty="0"/>
              <a:t> </a:t>
            </a:r>
            <a:r>
              <a:rPr lang="en-US" sz="2000" dirty="0" err="1"/>
              <a:t>pipih</a:t>
            </a:r>
            <a:r>
              <a:rPr lang="en-US" sz="2000" dirty="0"/>
              <a:t> </a:t>
            </a:r>
            <a:r>
              <a:rPr lang="en-US" sz="2000" dirty="0" err="1"/>
              <a:t>parasit</a:t>
            </a:r>
            <a:r>
              <a:rPr lang="en-US" sz="2000" dirty="0"/>
              <a:t> (</a:t>
            </a:r>
            <a:r>
              <a:rPr lang="en-US" sz="2000" dirty="0" err="1"/>
              <a:t>parasit</a:t>
            </a:r>
            <a:r>
              <a:rPr lang="en-US" sz="2000" dirty="0"/>
              <a:t> internal);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babi</a:t>
            </a:r>
            <a:r>
              <a:rPr lang="en-US" sz="2000" dirty="0"/>
              <a:t>, </a:t>
            </a:r>
            <a:r>
              <a:rPr lang="en-US" sz="2000" dirty="0" err="1"/>
              <a:t>ikan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sapi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menginfeksi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.</a:t>
            </a:r>
          </a:p>
          <a:p>
            <a:pPr marL="342900" indent="-342900">
              <a:lnSpc>
                <a:spcPct val="90000"/>
              </a:lnSpc>
            </a:pPr>
            <a:r>
              <a:rPr lang="en-US" sz="2000" dirty="0" err="1"/>
              <a:t>Tubuh</a:t>
            </a:r>
            <a:r>
              <a:rPr lang="en-US" sz="2000" dirty="0"/>
              <a:t> </a:t>
            </a:r>
            <a:r>
              <a:rPr lang="en-US" sz="2000" dirty="0" err="1"/>
              <a:t>pipih</a:t>
            </a:r>
            <a:r>
              <a:rPr lang="en-US" sz="2000" dirty="0"/>
              <a:t> </a:t>
            </a:r>
            <a:r>
              <a:rPr lang="en-US" sz="2000" dirty="0" err="1"/>
              <a:t>panjang</a:t>
            </a:r>
            <a:r>
              <a:rPr lang="en-US" sz="2000" dirty="0"/>
              <a:t> </a:t>
            </a:r>
            <a:r>
              <a:rPr lang="en-US" sz="2000" dirty="0" err="1"/>
              <a:t>terdiri</a:t>
            </a:r>
            <a:r>
              <a:rPr lang="en-US" sz="2000" dirty="0"/>
              <a:t> </a:t>
            </a:r>
            <a:r>
              <a:rPr lang="en-US" sz="2000" dirty="0" err="1"/>
              <a:t>atas</a:t>
            </a:r>
            <a:r>
              <a:rPr lang="en-US" sz="2000" dirty="0"/>
              <a:t> </a:t>
            </a:r>
            <a:r>
              <a:rPr lang="en-US" sz="2000" dirty="0" err="1"/>
              <a:t>kepala</a:t>
            </a:r>
            <a:r>
              <a:rPr lang="en-US" sz="2000" dirty="0"/>
              <a:t> (</a:t>
            </a:r>
            <a:r>
              <a:rPr lang="en-US" sz="2000" dirty="0" err="1"/>
              <a:t>scolex</a:t>
            </a:r>
            <a:r>
              <a:rPr lang="en-US" sz="2000" dirty="0"/>
              <a:t>) </a:t>
            </a:r>
            <a:r>
              <a:rPr lang="en-US" sz="2000" dirty="0" err="1"/>
              <a:t>dilengkapi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pengait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penghisap</a:t>
            </a:r>
            <a:r>
              <a:rPr lang="en-US" sz="2000" dirty="0"/>
              <a:t>, </a:t>
            </a:r>
            <a:r>
              <a:rPr lang="en-US" sz="2000" dirty="0" err="1"/>
              <a:t>berguna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melekat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usus</a:t>
            </a:r>
            <a:r>
              <a:rPr lang="en-US" sz="2000" dirty="0"/>
              <a:t> </a:t>
            </a:r>
            <a:r>
              <a:rPr lang="en-US" sz="2000" dirty="0" err="1"/>
              <a:t>inangnya</a:t>
            </a:r>
            <a:r>
              <a:rPr lang="en-US" sz="2000" dirty="0"/>
              <a:t>.</a:t>
            </a:r>
          </a:p>
          <a:p>
            <a:pPr marL="342900" indent="-342900">
              <a:lnSpc>
                <a:spcPct val="90000"/>
              </a:lnSpc>
            </a:pPr>
            <a:r>
              <a:rPr lang="en-US" sz="2000" dirty="0" err="1"/>
              <a:t>Selain</a:t>
            </a:r>
            <a:r>
              <a:rPr lang="en-US" sz="2000" dirty="0"/>
              <a:t> </a:t>
            </a:r>
            <a:r>
              <a:rPr lang="en-US" sz="2000" dirty="0" err="1"/>
              <a:t>scolex</a:t>
            </a:r>
            <a:r>
              <a:rPr lang="en-US" sz="2000" dirty="0"/>
              <a:t>, </a:t>
            </a:r>
            <a:r>
              <a:rPr lang="en-US" sz="2000" dirty="0" err="1"/>
              <a:t>tubuh</a:t>
            </a:r>
            <a:r>
              <a:rPr lang="en-US" sz="2000" dirty="0"/>
              <a:t> </a:t>
            </a:r>
            <a:r>
              <a:rPr lang="en-US" sz="2000" dirty="0" err="1"/>
              <a:t>disusun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rantai</a:t>
            </a:r>
            <a:r>
              <a:rPr lang="en-US" sz="2000" dirty="0"/>
              <a:t> </a:t>
            </a:r>
            <a:r>
              <a:rPr lang="en-US" sz="2000" dirty="0" err="1"/>
              <a:t>panjang</a:t>
            </a:r>
            <a:r>
              <a:rPr lang="en-US" sz="2000" dirty="0"/>
              <a:t> yang </a:t>
            </a:r>
            <a:r>
              <a:rPr lang="en-US" sz="2000" dirty="0" err="1"/>
              <a:t>disebut</a:t>
            </a:r>
            <a:r>
              <a:rPr lang="en-US" sz="2000" dirty="0"/>
              <a:t> </a:t>
            </a:r>
            <a:r>
              <a:rPr lang="en-US" sz="2000" dirty="0" err="1"/>
              <a:t>proglotid</a:t>
            </a:r>
            <a:r>
              <a:rPr lang="en-US" sz="2000" dirty="0"/>
              <a:t>, </a:t>
            </a:r>
            <a:r>
              <a:rPr lang="en-US" sz="2000" dirty="0" err="1"/>
              <a:t>dimana</a:t>
            </a:r>
            <a:r>
              <a:rPr lang="en-US" sz="2000" dirty="0"/>
              <a:t> </a:t>
            </a:r>
            <a:r>
              <a:rPr lang="en-US" sz="2000" dirty="0" err="1"/>
              <a:t>masing-masing</a:t>
            </a:r>
            <a:r>
              <a:rPr lang="en-US" sz="2000" dirty="0"/>
              <a:t> </a:t>
            </a:r>
            <a:r>
              <a:rPr lang="en-US" sz="2000" dirty="0" err="1"/>
              <a:t>proglotid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2 </a:t>
            </a:r>
            <a:r>
              <a:rPr lang="en-US" sz="2000" dirty="0" err="1"/>
              <a:t>macam</a:t>
            </a:r>
            <a:r>
              <a:rPr lang="en-US" sz="2000" dirty="0"/>
              <a:t> </a:t>
            </a:r>
            <a:r>
              <a:rPr lang="en-US" sz="2000" dirty="0" err="1"/>
              <a:t>alat</a:t>
            </a:r>
            <a:r>
              <a:rPr lang="en-US" sz="2000" dirty="0"/>
              <a:t> </a:t>
            </a:r>
            <a:r>
              <a:rPr lang="en-US" sz="2000" dirty="0" err="1"/>
              <a:t>kelamin</a:t>
            </a:r>
            <a:r>
              <a:rPr lang="en-US" sz="2000" dirty="0"/>
              <a:t> (</a:t>
            </a:r>
            <a:r>
              <a:rPr lang="en-US" sz="2000" dirty="0" err="1"/>
              <a:t>hermaprodit</a:t>
            </a:r>
            <a:r>
              <a:rPr lang="en-US" sz="2000" dirty="0"/>
              <a:t>).</a:t>
            </a:r>
          </a:p>
          <a:p>
            <a:pPr marL="342900" indent="-342900">
              <a:lnSpc>
                <a:spcPct val="90000"/>
              </a:lnSpc>
            </a:pPr>
            <a:r>
              <a:rPr lang="en-US" sz="2000" dirty="0" err="1"/>
              <a:t>Proglotid</a:t>
            </a:r>
            <a:r>
              <a:rPr lang="en-US" sz="2000" dirty="0"/>
              <a:t> paling </a:t>
            </a:r>
            <a:r>
              <a:rPr lang="en-US" sz="2000" dirty="0" err="1"/>
              <a:t>ujung</a:t>
            </a:r>
            <a:r>
              <a:rPr lang="en-US" sz="2000" dirty="0"/>
              <a:t>, </a:t>
            </a:r>
            <a:r>
              <a:rPr lang="en-US" sz="2000" dirty="0" err="1"/>
              <a:t>mengandung</a:t>
            </a:r>
            <a:r>
              <a:rPr lang="en-US" sz="2000" dirty="0"/>
              <a:t> </a:t>
            </a:r>
            <a:r>
              <a:rPr lang="en-US" sz="2000" dirty="0" err="1"/>
              <a:t>telur</a:t>
            </a:r>
            <a:r>
              <a:rPr lang="en-US" sz="2000" dirty="0"/>
              <a:t> yang </a:t>
            </a:r>
            <a:r>
              <a:rPr lang="en-US" sz="2000" dirty="0" err="1"/>
              <a:t>matang</a:t>
            </a:r>
            <a:r>
              <a:rPr lang="en-US" sz="2000" dirty="0"/>
              <a:t> yang </a:t>
            </a:r>
            <a:r>
              <a:rPr lang="en-US" sz="2000" dirty="0" err="1"/>
              <a:t>siap</a:t>
            </a:r>
            <a:r>
              <a:rPr lang="en-US" sz="2000" dirty="0"/>
              <a:t> </a:t>
            </a:r>
            <a:r>
              <a:rPr lang="en-US" sz="2000" dirty="0" err="1"/>
              <a:t>dikeluarkan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inang</a:t>
            </a:r>
            <a:r>
              <a:rPr lang="en-US" sz="2000" dirty="0"/>
              <a:t> </a:t>
            </a:r>
            <a:r>
              <a:rPr lang="en-US" sz="2000" dirty="0" err="1"/>
              <a:t>bersama</a:t>
            </a:r>
            <a:r>
              <a:rPr lang="en-US" sz="2000" dirty="0"/>
              <a:t> </a:t>
            </a:r>
            <a:r>
              <a:rPr lang="en-US" sz="2000" dirty="0" err="1"/>
              <a:t>feses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kemudian</a:t>
            </a:r>
            <a:r>
              <a:rPr lang="en-US" sz="2000" dirty="0"/>
              <a:t> </a:t>
            </a:r>
            <a:r>
              <a:rPr lang="en-US" sz="2000" dirty="0" err="1"/>
              <a:t>menginfeksi</a:t>
            </a:r>
            <a:r>
              <a:rPr lang="en-US" sz="2000" dirty="0"/>
              <a:t> </a:t>
            </a:r>
            <a:r>
              <a:rPr lang="en-US" sz="2000" dirty="0" err="1"/>
              <a:t>lagi</a:t>
            </a:r>
            <a:r>
              <a:rPr lang="en-US" sz="20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0"/>
            <a:ext cx="8692099" cy="6816241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5443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82" name="Picture 2" descr="Image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295400"/>
            <a:ext cx="7700963" cy="4525963"/>
          </a:xfrm>
          <a:prstGeom prst="rect">
            <a:avLst/>
          </a:prstGeom>
          <a:noFill/>
        </p:spPr>
      </p:pic>
      <p:sp>
        <p:nvSpPr>
          <p:cNvPr id="634883" name="Rectangle 3"/>
          <p:cNvSpPr>
            <a:spLocks noChangeArrowheads="1"/>
          </p:cNvSpPr>
          <p:nvPr/>
        </p:nvSpPr>
        <p:spPr bwMode="auto">
          <a:xfrm>
            <a:off x="71406" y="64291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0850" indent="-450850" eaLnBrk="1" hangingPunct="1">
              <a:lnSpc>
                <a:spcPct val="90000"/>
              </a:lnSpc>
            </a:pPr>
            <a:r>
              <a:rPr kumimoji="0" lang="en-US" sz="3200" b="1" dirty="0" err="1">
                <a:solidFill>
                  <a:schemeClr val="tx2"/>
                </a:solidFill>
                <a:latin typeface="Times New Roman" pitchFamily="18" charset="0"/>
              </a:rPr>
              <a:t>Struktur</a:t>
            </a:r>
            <a:r>
              <a:rPr kumimoji="0" lang="en-US" sz="32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kumimoji="0" lang="en-US" sz="3200" b="1" dirty="0" err="1">
                <a:solidFill>
                  <a:schemeClr val="tx2"/>
                </a:solidFill>
                <a:latin typeface="Times New Roman" pitchFamily="18" charset="0"/>
              </a:rPr>
              <a:t>Tubuh</a:t>
            </a:r>
            <a:r>
              <a:rPr kumimoji="0" lang="en-US" sz="32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kumimoji="0" lang="en-US" sz="3200" b="1" dirty="0" err="1">
                <a:solidFill>
                  <a:schemeClr val="tx2"/>
                </a:solidFill>
                <a:latin typeface="Times New Roman" pitchFamily="18" charset="0"/>
              </a:rPr>
              <a:t>Taenia</a:t>
            </a:r>
            <a:r>
              <a:rPr kumimoji="0" lang="en-US" sz="3200" b="1" dirty="0">
                <a:solidFill>
                  <a:schemeClr val="tx2"/>
                </a:solidFill>
                <a:latin typeface="Times New Roman" pitchFamily="18" charset="0"/>
              </a:rPr>
              <a:t> sp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02794" y="0"/>
            <a:ext cx="634120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1178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65" t="8621" r="30324" b="26627"/>
          <a:stretch/>
        </p:blipFill>
        <p:spPr bwMode="auto">
          <a:xfrm>
            <a:off x="3779912" y="2546"/>
            <a:ext cx="5364088" cy="6867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0082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042" name="Rectangle 2" descr="2211 none"/>
          <p:cNvSpPr>
            <a:spLocks noGrp="1" noChangeAspect="1" noChangeArrowheads="1"/>
          </p:cNvSpPr>
          <p:nvPr/>
        </p:nvSpPr>
        <p:spPr bwMode="auto">
          <a:xfrm>
            <a:off x="0" y="1279553"/>
            <a:ext cx="9144000" cy="5449887"/>
          </a:xfrm>
          <a:prstGeom prst="rect">
            <a:avLst/>
          </a:prstGeom>
          <a:blipFill dpi="0" rotWithShape="1">
            <a:blip r:embed="rId2"/>
            <a:srcRect/>
            <a:stretch>
              <a:fillRect r="-1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599043" name="Text Box 3"/>
          <p:cNvSpPr txBox="1">
            <a:spLocks noChangeArrowheads="1"/>
          </p:cNvSpPr>
          <p:nvPr/>
        </p:nvSpPr>
        <p:spPr bwMode="auto">
          <a:xfrm>
            <a:off x="152400" y="2352703"/>
            <a:ext cx="1247775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0" lang="en-US" sz="1000" b="1">
                <a:solidFill>
                  <a:srgbClr val="FF0000"/>
                </a:solidFill>
              </a:rPr>
              <a:t>a</a:t>
            </a:r>
            <a:r>
              <a:rPr kumimoji="0" lang="en-US" sz="1000" b="1"/>
              <a:t>  Larva, yang dilengkapi dengan scolex akan berkembang menjadi kista pada jaringan tubuh inang, misal pada otot</a:t>
            </a:r>
          </a:p>
        </p:txBody>
      </p:sp>
      <p:sp>
        <p:nvSpPr>
          <p:cNvPr id="599044" name="Text Box 4"/>
          <p:cNvSpPr txBox="1">
            <a:spLocks noChangeArrowheads="1"/>
          </p:cNvSpPr>
          <p:nvPr/>
        </p:nvSpPr>
        <p:spPr bwMode="auto">
          <a:xfrm>
            <a:off x="1371600" y="2271740"/>
            <a:ext cx="25431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0" lang="en-US" sz="1200" b="1">
                <a:solidFill>
                  <a:srgbClr val="FF0000"/>
                </a:solidFill>
              </a:rPr>
              <a:t>b</a:t>
            </a:r>
            <a:r>
              <a:rPr kumimoji="0" lang="en-US" sz="1200" b="1"/>
              <a:t>  Manusia yang memakan daging yang terinfeksi, akan menyebabkan kista berkembang menjadi cacing pita  dewasa</a:t>
            </a:r>
          </a:p>
        </p:txBody>
      </p:sp>
      <p:sp>
        <p:nvSpPr>
          <p:cNvPr id="599045" name="Text Box 5"/>
          <p:cNvSpPr txBox="1">
            <a:spLocks noChangeArrowheads="1"/>
          </p:cNvSpPr>
          <p:nvPr/>
        </p:nvSpPr>
        <p:spPr bwMode="auto">
          <a:xfrm>
            <a:off x="6210300" y="1747865"/>
            <a:ext cx="99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kumimoji="0" lang="en-US" sz="1200" b="1"/>
              <a:t>proglottids</a:t>
            </a:r>
          </a:p>
        </p:txBody>
      </p:sp>
      <p:sp>
        <p:nvSpPr>
          <p:cNvPr id="599046" name="Text Box 6"/>
          <p:cNvSpPr txBox="1">
            <a:spLocks noChangeArrowheads="1"/>
          </p:cNvSpPr>
          <p:nvPr/>
        </p:nvSpPr>
        <p:spPr bwMode="auto">
          <a:xfrm>
            <a:off x="6858000" y="4919690"/>
            <a:ext cx="1981200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0" lang="en-US" sz="1200" b="1">
                <a:solidFill>
                  <a:srgbClr val="FF0000"/>
                </a:solidFill>
              </a:rPr>
              <a:t>c</a:t>
            </a:r>
            <a:r>
              <a:rPr kumimoji="0" lang="en-US" sz="1200" b="1"/>
              <a:t>  Cacing pita dewasa terdiri dari scolex dan proglotid.Proglotid pada bagian ujung mengandung telur yang telah dibuahi yang siap dikeluarkan bersama feses untuk menginfeksi kembali</a:t>
            </a:r>
          </a:p>
        </p:txBody>
      </p:sp>
      <p:sp>
        <p:nvSpPr>
          <p:cNvPr id="599047" name="Text Box 7"/>
          <p:cNvSpPr txBox="1">
            <a:spLocks noChangeArrowheads="1"/>
          </p:cNvSpPr>
          <p:nvPr/>
        </p:nvSpPr>
        <p:spPr bwMode="auto">
          <a:xfrm>
            <a:off x="2795588" y="4786340"/>
            <a:ext cx="3224212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0" lang="en-US" sz="1200" b="1" dirty="0">
                <a:solidFill>
                  <a:srgbClr val="FF0000"/>
                </a:solidFill>
              </a:rPr>
              <a:t>d</a:t>
            </a:r>
            <a:r>
              <a:rPr kumimoji="0" lang="en-US" sz="1200" b="1" dirty="0"/>
              <a:t>  Di </a:t>
            </a:r>
            <a:r>
              <a:rPr kumimoji="0" lang="en-US" sz="1200" b="1" dirty="0" err="1"/>
              <a:t>dalam</a:t>
            </a:r>
            <a:r>
              <a:rPr kumimoji="0" lang="en-US" sz="1200" b="1" dirty="0"/>
              <a:t> </a:t>
            </a:r>
            <a:r>
              <a:rPr kumimoji="0" lang="en-US" sz="1200" b="1" dirty="0" err="1"/>
              <a:t>telur</a:t>
            </a:r>
            <a:r>
              <a:rPr kumimoji="0" lang="en-US" sz="1200" b="1" dirty="0"/>
              <a:t> yang </a:t>
            </a:r>
            <a:r>
              <a:rPr kumimoji="0" lang="en-US" sz="1200" b="1" dirty="0" err="1"/>
              <a:t>telah</a:t>
            </a:r>
            <a:r>
              <a:rPr kumimoji="0" lang="en-US" sz="1200" b="1" dirty="0"/>
              <a:t> </a:t>
            </a:r>
            <a:r>
              <a:rPr kumimoji="0" lang="en-US" sz="1200" b="1" dirty="0" err="1"/>
              <a:t>dibuahi</a:t>
            </a:r>
            <a:r>
              <a:rPr kumimoji="0" lang="en-US" sz="1200" b="1" dirty="0"/>
              <a:t>, </a:t>
            </a:r>
            <a:r>
              <a:rPr kumimoji="0" lang="en-US" sz="1200" b="1" dirty="0" err="1"/>
              <a:t>embrio</a:t>
            </a:r>
            <a:r>
              <a:rPr kumimoji="0" lang="en-US" sz="1200" b="1" dirty="0"/>
              <a:t> </a:t>
            </a:r>
            <a:r>
              <a:rPr kumimoji="0" lang="en-US" sz="1200" b="1" dirty="0" err="1"/>
              <a:t>berkembang</a:t>
            </a:r>
            <a:r>
              <a:rPr kumimoji="0" lang="en-US" sz="1200" b="1" dirty="0"/>
              <a:t> </a:t>
            </a:r>
            <a:r>
              <a:rPr kumimoji="0" lang="en-US" sz="1200" b="1" dirty="0" err="1"/>
              <a:t>menjadi</a:t>
            </a:r>
            <a:r>
              <a:rPr kumimoji="0" lang="en-US" sz="1200" b="1" dirty="0"/>
              <a:t> larva. </a:t>
            </a:r>
            <a:r>
              <a:rPr kumimoji="0" lang="en-US" sz="1200" b="1" dirty="0" err="1"/>
              <a:t>Sapi</a:t>
            </a:r>
            <a:r>
              <a:rPr kumimoji="0" lang="en-US" sz="1200" b="1" dirty="0"/>
              <a:t> </a:t>
            </a:r>
            <a:r>
              <a:rPr kumimoji="0" lang="en-US" sz="1200" b="1" dirty="0" err="1"/>
              <a:t>mungkin</a:t>
            </a:r>
            <a:r>
              <a:rPr kumimoji="0" lang="en-US" sz="1200" b="1" dirty="0"/>
              <a:t> </a:t>
            </a:r>
            <a:r>
              <a:rPr kumimoji="0" lang="en-US" sz="1200" b="1" dirty="0" err="1"/>
              <a:t>akan</a:t>
            </a:r>
            <a:r>
              <a:rPr kumimoji="0" lang="en-US" sz="1200" b="1" dirty="0"/>
              <a:t> </a:t>
            </a:r>
            <a:r>
              <a:rPr kumimoji="0" lang="en-US" sz="1200" b="1" dirty="0" err="1"/>
              <a:t>memakan</a:t>
            </a:r>
            <a:r>
              <a:rPr kumimoji="0" lang="en-US" sz="1200" b="1" dirty="0"/>
              <a:t> </a:t>
            </a:r>
            <a:r>
              <a:rPr kumimoji="0" lang="en-US" sz="1200" b="1" dirty="0" err="1"/>
              <a:t>telur</a:t>
            </a:r>
            <a:r>
              <a:rPr kumimoji="0" lang="en-US" sz="1200" b="1" dirty="0"/>
              <a:t> </a:t>
            </a:r>
            <a:r>
              <a:rPr kumimoji="0" lang="en-US" sz="1200" b="1" dirty="0" err="1"/>
              <a:t>bersama</a:t>
            </a:r>
            <a:r>
              <a:rPr kumimoji="0" lang="en-US" sz="1200" b="1" dirty="0"/>
              <a:t> </a:t>
            </a:r>
            <a:r>
              <a:rPr kumimoji="0" lang="en-US" sz="1200" b="1" dirty="0" err="1"/>
              <a:t>rumput</a:t>
            </a:r>
            <a:r>
              <a:rPr kumimoji="0" lang="en-US" sz="1200" b="1" dirty="0"/>
              <a:t> </a:t>
            </a:r>
            <a:r>
              <a:rPr kumimoji="0" lang="en-US" sz="1200" b="1" dirty="0" err="1"/>
              <a:t>dan</a:t>
            </a:r>
            <a:r>
              <a:rPr kumimoji="0" lang="en-US" sz="1200" b="1" dirty="0"/>
              <a:t> </a:t>
            </a:r>
            <a:r>
              <a:rPr kumimoji="0" lang="en-US" sz="1200" b="1" dirty="0" err="1"/>
              <a:t>akan</a:t>
            </a:r>
            <a:r>
              <a:rPr kumimoji="0" lang="en-US" sz="1200" b="1" dirty="0"/>
              <a:t> </a:t>
            </a:r>
            <a:r>
              <a:rPr kumimoji="0" lang="en-US" sz="1200" b="1" dirty="0" err="1"/>
              <a:t>menjadi</a:t>
            </a:r>
            <a:r>
              <a:rPr kumimoji="0" lang="en-US" sz="1200" b="1" dirty="0"/>
              <a:t> </a:t>
            </a:r>
            <a:r>
              <a:rPr kumimoji="0" lang="en-US" sz="1200" b="1" dirty="0" err="1"/>
              <a:t>inang</a:t>
            </a:r>
            <a:r>
              <a:rPr kumimoji="0" lang="en-US" sz="1200" b="1" dirty="0"/>
              <a:t> </a:t>
            </a:r>
            <a:r>
              <a:rPr kumimoji="0" lang="en-US" sz="1200" b="1" dirty="0" err="1"/>
              <a:t>sementara</a:t>
            </a:r>
            <a:r>
              <a:rPr kumimoji="0" lang="en-US" sz="1200" b="1" dirty="0"/>
              <a:t> </a:t>
            </a:r>
            <a:r>
              <a:rPr kumimoji="0" lang="en-US" sz="1200" b="1" dirty="0" err="1"/>
              <a:t>bagi</a:t>
            </a:r>
            <a:r>
              <a:rPr kumimoji="0" lang="en-US" sz="1200" b="1" dirty="0"/>
              <a:t> </a:t>
            </a:r>
            <a:r>
              <a:rPr kumimoji="0" lang="en-US" sz="1200" b="1" dirty="0" err="1"/>
              <a:t>cacing</a:t>
            </a:r>
            <a:r>
              <a:rPr kumimoji="0" lang="en-US" sz="1200" b="1" dirty="0"/>
              <a:t> pita</a:t>
            </a:r>
          </a:p>
        </p:txBody>
      </p:sp>
      <p:sp>
        <p:nvSpPr>
          <p:cNvPr id="599049" name="Text Box 9"/>
          <p:cNvSpPr txBox="1">
            <a:spLocks noChangeArrowheads="1"/>
          </p:cNvSpPr>
          <p:nvPr/>
        </p:nvSpPr>
        <p:spPr bwMode="auto">
          <a:xfrm>
            <a:off x="7810500" y="1747865"/>
            <a:ext cx="99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kumimoji="0" lang="en-US" sz="1200" b="1"/>
              <a:t>scolex</a:t>
            </a:r>
          </a:p>
        </p:txBody>
      </p:sp>
      <p:sp>
        <p:nvSpPr>
          <p:cNvPr id="599050" name="Line 10"/>
          <p:cNvSpPr>
            <a:spLocks noChangeShapeType="1"/>
          </p:cNvSpPr>
          <p:nvPr/>
        </p:nvSpPr>
        <p:spPr bwMode="auto">
          <a:xfrm flipV="1">
            <a:off x="6705600" y="2024090"/>
            <a:ext cx="0" cy="990600"/>
          </a:xfrm>
          <a:prstGeom prst="line">
            <a:avLst/>
          </a:prstGeom>
          <a:noFill/>
          <a:ln w="1587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599051" name="Line 11"/>
          <p:cNvSpPr>
            <a:spLocks noChangeShapeType="1"/>
          </p:cNvSpPr>
          <p:nvPr/>
        </p:nvSpPr>
        <p:spPr bwMode="auto">
          <a:xfrm flipV="1">
            <a:off x="8382000" y="2014565"/>
            <a:ext cx="0" cy="381000"/>
          </a:xfrm>
          <a:prstGeom prst="line">
            <a:avLst/>
          </a:prstGeom>
          <a:noFill/>
          <a:ln w="1587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599052" name="Line 12"/>
          <p:cNvSpPr>
            <a:spLocks noChangeShapeType="1"/>
          </p:cNvSpPr>
          <p:nvPr/>
        </p:nvSpPr>
        <p:spPr bwMode="auto">
          <a:xfrm flipH="1">
            <a:off x="5867400" y="4386290"/>
            <a:ext cx="4572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599053" name="Rectangle 13" descr="22COa"/>
          <p:cNvSpPr>
            <a:spLocks noChangeArrowheads="1"/>
          </p:cNvSpPr>
          <p:nvPr/>
        </p:nvSpPr>
        <p:spPr bwMode="auto">
          <a:xfrm>
            <a:off x="5257800" y="4262465"/>
            <a:ext cx="609600" cy="38100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599054" name="Rectangle 14"/>
          <p:cNvSpPr>
            <a:spLocks noChangeArrowheads="1"/>
          </p:cNvSpPr>
          <p:nvPr/>
        </p:nvSpPr>
        <p:spPr bwMode="auto">
          <a:xfrm>
            <a:off x="171450" y="571488"/>
            <a:ext cx="7772400" cy="571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0850" indent="-450850" eaLnBrk="1" hangingPunct="1">
              <a:lnSpc>
                <a:spcPct val="90000"/>
              </a:lnSpc>
            </a:pPr>
            <a:r>
              <a:rPr kumimoji="0" lang="en-US" sz="3200" b="1" dirty="0" err="1">
                <a:solidFill>
                  <a:schemeClr val="tx2"/>
                </a:solidFill>
                <a:latin typeface="Times New Roman" pitchFamily="18" charset="0"/>
              </a:rPr>
              <a:t>Siklus</a:t>
            </a:r>
            <a:r>
              <a:rPr kumimoji="0" lang="en-US" sz="32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kumimoji="0" lang="en-US" sz="3200" b="1" dirty="0" err="1">
                <a:solidFill>
                  <a:schemeClr val="tx2"/>
                </a:solidFill>
                <a:latin typeface="Times New Roman" pitchFamily="18" charset="0"/>
              </a:rPr>
              <a:t>Hidup</a:t>
            </a:r>
            <a:r>
              <a:rPr kumimoji="0" lang="en-US" sz="32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kumimoji="0" lang="en-US" sz="3200" b="1" dirty="0" err="1">
                <a:solidFill>
                  <a:schemeClr val="tx2"/>
                </a:solidFill>
                <a:latin typeface="Times New Roman" pitchFamily="18" charset="0"/>
              </a:rPr>
              <a:t>Taenia</a:t>
            </a:r>
            <a:endParaRPr kumimoji="0" lang="en-US" sz="3200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77853"/>
            <a:ext cx="9166678" cy="5315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3092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6130" y="116632"/>
            <a:ext cx="7437870" cy="6676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5329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0870"/>
            <a:ext cx="5666940" cy="59384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0108" y="1407565"/>
            <a:ext cx="3673892" cy="545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560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4" y="0"/>
            <a:ext cx="4777190" cy="688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9968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1679" y="-1"/>
            <a:ext cx="8904159" cy="677643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77815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1628800"/>
            <a:ext cx="9081124" cy="448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6038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2122" y="-1"/>
            <a:ext cx="4378097" cy="68753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6110" y="1988839"/>
            <a:ext cx="1283965" cy="34680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5534" y="175418"/>
            <a:ext cx="2663462" cy="18134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6286" y="231477"/>
            <a:ext cx="1335785" cy="26934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1250" y="3356992"/>
            <a:ext cx="1982750" cy="35010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0210" y="2071104"/>
            <a:ext cx="1501110" cy="338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2565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7158" y="2600348"/>
            <a:ext cx="7772400" cy="4114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66700" lvl="1" indent="-266700"/>
            <a:r>
              <a:rPr lang="en-US" sz="2400" b="1" i="1" dirty="0" err="1" smtClean="0"/>
              <a:t>Turbellaria</a:t>
            </a:r>
            <a:r>
              <a:rPr lang="en-US" sz="2400" dirty="0" err="1" smtClean="0"/>
              <a:t>—diwakili</a:t>
            </a:r>
            <a:r>
              <a:rPr lang="en-US" sz="2400" dirty="0" smtClean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planaria</a:t>
            </a:r>
            <a:r>
              <a:rPr lang="en-US" sz="2400" dirty="0"/>
              <a:t> (</a:t>
            </a:r>
            <a:r>
              <a:rPr lang="en-US" sz="2400" dirty="0" err="1"/>
              <a:t>hidup</a:t>
            </a:r>
            <a:r>
              <a:rPr lang="en-US" sz="2400" dirty="0"/>
              <a:t> </a:t>
            </a:r>
            <a:r>
              <a:rPr lang="en-US" sz="2400" dirty="0" err="1"/>
              <a:t>bebas</a:t>
            </a:r>
            <a:r>
              <a:rPr lang="en-US" sz="2400" dirty="0"/>
              <a:t>)</a:t>
            </a:r>
          </a:p>
          <a:p>
            <a:pPr marL="266700" lvl="1" indent="-266700"/>
            <a:r>
              <a:rPr lang="en-US" sz="2400" b="1" i="1" dirty="0" err="1"/>
              <a:t>Trematoda</a:t>
            </a:r>
            <a:r>
              <a:rPr lang="en-US" sz="2400" dirty="0" err="1"/>
              <a:t>—diwakili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cacing</a:t>
            </a:r>
            <a:r>
              <a:rPr lang="en-US" sz="2400" dirty="0"/>
              <a:t> </a:t>
            </a:r>
            <a:r>
              <a:rPr lang="en-US" sz="2400" dirty="0" err="1"/>
              <a:t>hisap</a:t>
            </a:r>
            <a:r>
              <a:rPr lang="en-US" sz="2400" dirty="0"/>
              <a:t> (</a:t>
            </a:r>
            <a:r>
              <a:rPr lang="en-US" sz="2400" dirty="0" err="1"/>
              <a:t>parasit</a:t>
            </a:r>
            <a:r>
              <a:rPr lang="en-US" sz="2400" dirty="0"/>
              <a:t>)</a:t>
            </a:r>
          </a:p>
          <a:p>
            <a:pPr marL="266700" lvl="1" indent="-266700"/>
            <a:r>
              <a:rPr lang="en-US" sz="2400" b="1" i="1" dirty="0" err="1"/>
              <a:t>Cestoda</a:t>
            </a:r>
            <a:r>
              <a:rPr lang="en-US" sz="2400" dirty="0" err="1"/>
              <a:t>—diwakili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cacing</a:t>
            </a:r>
            <a:r>
              <a:rPr lang="en-US" sz="2400" dirty="0"/>
              <a:t> pita (</a:t>
            </a:r>
            <a:r>
              <a:rPr lang="en-US" sz="2400" dirty="0" err="1"/>
              <a:t>parasit</a:t>
            </a:r>
            <a:r>
              <a:rPr lang="en-US" sz="2400" dirty="0"/>
              <a:t>)</a:t>
            </a:r>
          </a:p>
        </p:txBody>
      </p:sp>
      <p:sp>
        <p:nvSpPr>
          <p:cNvPr id="589828" name="Text Box 4"/>
          <p:cNvSpPr txBox="1">
            <a:spLocks noChangeArrowheads="1"/>
          </p:cNvSpPr>
          <p:nvPr/>
        </p:nvSpPr>
        <p:spPr bwMode="auto">
          <a:xfrm>
            <a:off x="357158" y="1785926"/>
            <a:ext cx="7772400" cy="97472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err="1"/>
              <a:t>didasarkan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: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PLATYHELMINTES</a:t>
            </a:r>
            <a:endParaRPr lang="id-ID" dirty="0"/>
          </a:p>
        </p:txBody>
      </p:sp>
      <p:pic>
        <p:nvPicPr>
          <p:cNvPr id="6" name="Picture 3" descr="14_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149080"/>
            <a:ext cx="3428969" cy="1954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 descr="14_c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929066"/>
            <a:ext cx="2289201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211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1589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74e8afc9219fdc894ae56414a7f625145f82946"/>
</p:tagLst>
</file>

<file path=ppt/theme/theme1.xml><?xml version="1.0" encoding="utf-8"?>
<a:theme xmlns:a="http://schemas.openxmlformats.org/drawingml/2006/main" name="cdb2004211gl">
  <a:themeElements>
    <a:clrScheme name="1922tgp_connection_light 2">
      <a:dk1>
        <a:srgbClr val="000000"/>
      </a:dk1>
      <a:lt1>
        <a:srgbClr val="FFFFFF"/>
      </a:lt1>
      <a:dk2>
        <a:srgbClr val="37399B"/>
      </a:dk2>
      <a:lt2>
        <a:srgbClr val="C0C0C0"/>
      </a:lt2>
      <a:accent1>
        <a:srgbClr val="4987E3"/>
      </a:accent1>
      <a:accent2>
        <a:srgbClr val="D23516"/>
      </a:accent2>
      <a:accent3>
        <a:srgbClr val="FFFFFF"/>
      </a:accent3>
      <a:accent4>
        <a:srgbClr val="000000"/>
      </a:accent4>
      <a:accent5>
        <a:srgbClr val="B1C3EF"/>
      </a:accent5>
      <a:accent6>
        <a:srgbClr val="BE2F13"/>
      </a:accent6>
      <a:hlink>
        <a:srgbClr val="36A1B6"/>
      </a:hlink>
      <a:folHlink>
        <a:srgbClr val="7FB242"/>
      </a:folHlink>
    </a:clrScheme>
    <a:fontScheme name="1922tgp_connection_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22tgp_connection_light 1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2AA08A"/>
        </a:accent1>
        <a:accent2>
          <a:srgbClr val="AA67DD"/>
        </a:accent2>
        <a:accent3>
          <a:srgbClr val="FFFFFF"/>
        </a:accent3>
        <a:accent4>
          <a:srgbClr val="000000"/>
        </a:accent4>
        <a:accent5>
          <a:srgbClr val="ACCDC4"/>
        </a:accent5>
        <a:accent6>
          <a:srgbClr val="9A5DC8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2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4987E3"/>
        </a:accent1>
        <a:accent2>
          <a:srgbClr val="D23516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E2F13"/>
        </a:accent6>
        <a:hlink>
          <a:srgbClr val="36A1B6"/>
        </a:hlink>
        <a:folHlink>
          <a:srgbClr val="7FB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3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117AC1"/>
        </a:accent1>
        <a:accent2>
          <a:srgbClr val="3E9887"/>
        </a:accent2>
        <a:accent3>
          <a:srgbClr val="FFFFFF"/>
        </a:accent3>
        <a:accent4>
          <a:srgbClr val="000000"/>
        </a:accent4>
        <a:accent5>
          <a:srgbClr val="AABEDD"/>
        </a:accent5>
        <a:accent6>
          <a:srgbClr val="37897A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cdb2004211gl</Template>
  <TotalTime>3525</TotalTime>
  <Words>864</Words>
  <Application>Microsoft Office PowerPoint</Application>
  <PresentationFormat>On-screen Show (4:3)</PresentationFormat>
  <Paragraphs>127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cdb2004211gl</vt:lpstr>
      <vt:lpstr>ZOOLOGI INVERTEBRATA</vt:lpstr>
      <vt:lpstr>PLATYHELMINTES</vt:lpstr>
      <vt:lpstr>PLATYHELMINTES</vt:lpstr>
      <vt:lpstr>Slide 4</vt:lpstr>
      <vt:lpstr>Slide 5</vt:lpstr>
      <vt:lpstr>Slide 6</vt:lpstr>
      <vt:lpstr>Slide 7</vt:lpstr>
      <vt:lpstr>PLATYHELMINTES</vt:lpstr>
      <vt:lpstr>Slide 9</vt:lpstr>
      <vt:lpstr>Slide 10</vt:lpstr>
      <vt:lpstr>Slide 11</vt:lpstr>
      <vt:lpstr>TURBELLARIA</vt:lpstr>
      <vt:lpstr>Struktur Tubuh Planaria</vt:lpstr>
      <vt:lpstr>Pencernaan Planaria</vt:lpstr>
      <vt:lpstr>Ekskresi Planaria</vt:lpstr>
      <vt:lpstr>Indera &amp; Syaraf Planaria</vt:lpstr>
      <vt:lpstr>INDERA</vt:lpstr>
      <vt:lpstr>Reproduksi Planaria</vt:lpstr>
      <vt:lpstr>Reproduksi Planaria</vt:lpstr>
      <vt:lpstr>Kelas Trematoda</vt:lpstr>
      <vt:lpstr>Slide 21</vt:lpstr>
      <vt:lpstr>Slide 22</vt:lpstr>
      <vt:lpstr>Slide 23</vt:lpstr>
      <vt:lpstr>Clonorchis </vt:lpstr>
      <vt:lpstr>Slide 25</vt:lpstr>
      <vt:lpstr>Slide 26</vt:lpstr>
      <vt:lpstr>Slide 27</vt:lpstr>
      <vt:lpstr>Slide 28</vt:lpstr>
      <vt:lpstr>Slide 29</vt:lpstr>
      <vt:lpstr>Kelas Cestoda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Company>Amihnah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Amih</dc:creator>
  <cp:lastModifiedBy>Windows User</cp:lastModifiedBy>
  <cp:revision>94</cp:revision>
  <dcterms:created xsi:type="dcterms:W3CDTF">2014-09-19T22:55:37Z</dcterms:created>
  <dcterms:modified xsi:type="dcterms:W3CDTF">2020-11-08T10:31:25Z</dcterms:modified>
</cp:coreProperties>
</file>