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9" r:id="rId12"/>
    <p:sldId id="265" r:id="rId13"/>
    <p:sldId id="266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08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90" y="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31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931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637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804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105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211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886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807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095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89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831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A3226-F336-497B-8534-442BAF4D0C36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15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MATEMATIKA KEUANGAN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PENDAHULUAN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Simbol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4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9100" y="541867"/>
                <a:ext cx="11353800" cy="5584296"/>
              </a:xfrm>
            </p:spPr>
            <p:txBody>
              <a:bodyPr/>
              <a:lstStyle/>
              <a:p>
                <a:r>
                  <a:rPr lang="en-US" dirty="0" err="1" smtClean="0"/>
                  <a:t>jika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suku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bunga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sederhana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maka</a:t>
                </a:r>
                <a:r>
                  <a:rPr lang="en-US" dirty="0" smtClean="0"/>
                  <a:t>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:r>
                  <a:rPr lang="en-US" dirty="0" err="1"/>
                  <a:t>kita</a:t>
                </a:r>
                <a:r>
                  <a:rPr lang="en-US" dirty="0"/>
                  <a:t> </a:t>
                </a:r>
                <a:r>
                  <a:rPr lang="en-US" dirty="0" err="1"/>
                  <a:t>akan</a:t>
                </a:r>
                <a:r>
                  <a:rPr lang="en-US" dirty="0"/>
                  <a:t> </a:t>
                </a:r>
                <a:r>
                  <a:rPr lang="en-US" dirty="0" err="1"/>
                  <a:t>mencari</a:t>
                </a:r>
                <a:r>
                  <a:rPr lang="en-US" dirty="0"/>
                  <a:t> </a:t>
                </a:r>
                <a:r>
                  <a:rPr lang="en-US" dirty="0" err="1"/>
                  <a:t>tingkat</a:t>
                </a:r>
                <a:r>
                  <a:rPr lang="en-US" dirty="0"/>
                  <a:t> </a:t>
                </a:r>
                <a:r>
                  <a:rPr lang="en-US" dirty="0" err="1"/>
                  <a:t>suku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</a:t>
                </a:r>
                <a:r>
                  <a:rPr lang="en-US" dirty="0" err="1"/>
                  <a:t>efektif</a:t>
                </a:r>
                <a:r>
                  <a:rPr lang="en-US" dirty="0"/>
                  <a:t> </a:t>
                </a:r>
                <a:r>
                  <a:rPr lang="en-US" dirty="0" err="1" smtClean="0"/>
                  <a:t>periode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ke</a:t>
                </a:r>
                <a:r>
                  <a:rPr lang="en-US" dirty="0" smtClean="0"/>
                  <a:t>-n </a:t>
                </a:r>
                <a:r>
                  <a:rPr lang="en-US" dirty="0" err="1" smtClean="0"/>
                  <a:t>adalah</a:t>
                </a:r>
                <a:r>
                  <a:rPr lang="en-US" dirty="0" smtClean="0"/>
                  <a:t>:</a:t>
                </a:r>
                <a:endParaRPr lang="en-US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 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−[1+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]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;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≥1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9100" y="541867"/>
                <a:ext cx="11353800" cy="5584296"/>
              </a:xfrm>
              <a:blipFill rotWithShape="0">
                <a:blip r:embed="rId2"/>
                <a:stretch>
                  <a:fillRect l="-967" t="-18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452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unit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t + s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t </a:t>
            </a:r>
            <a:r>
              <a:rPr lang="en-US" dirty="0" err="1"/>
              <a:t>ditambah</a:t>
            </a:r>
            <a:r>
              <a:rPr lang="en-US" dirty="0"/>
              <a:t> </a:t>
            </a:r>
            <a:r>
              <a:rPr lang="en-US" dirty="0" err="1"/>
              <a:t>jumlah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akumulasi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a(t </a:t>
            </a:r>
            <a:r>
              <a:rPr lang="en-US" dirty="0"/>
              <a:t>+ s) = a(t) + a(s) − 1 for t ≥ 0 and t ≥ 0.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</p:spPr>
            <p:txBody>
              <a:bodyPr/>
              <a:lstStyle/>
              <a:p>
                <a:r>
                  <a:rPr lang="sv-SE" dirty="0"/>
                  <a:t>Sifat-sifat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sv-SE" dirty="0"/>
                  <a:t> bunga </a:t>
                </a:r>
                <a:r>
                  <a:rPr lang="sv-SE" dirty="0" smtClean="0"/>
                  <a:t>sederhana :</a:t>
                </a:r>
                <a:endParaRPr lang="en-US" dirty="0"/>
              </a:p>
            </p:txBody>
          </p:sp>
        </mc:Choice>
        <mc:Fallback xmlns="">
          <p:sp>
            <p:nvSpPr>
              <p:cNvPr id="5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65125"/>
                <a:ext cx="10515600" cy="1325563"/>
              </a:xfrm>
              <a:blipFill rotWithShape="0"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6259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1:</a:t>
            </a: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Hitung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nilai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akumulasi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dana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awal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$2000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yang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diinvestasikan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selama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tahun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tingkat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suku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bunga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8% per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tahun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Jawab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Dik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A(0)=k=P= $2000, t=4,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=0.08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maka</a:t>
            </a:r>
            <a:endParaRPr lang="en-US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A(t) = A(0).(1+it)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A(4)= $2000.(1+0,08.4) = $2.640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02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541867"/>
                <a:ext cx="10515600" cy="5635096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Bunga</a:t>
                </a:r>
                <a:r>
                  <a:rPr lang="en-US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:r>
                  <a:rPr lang="en-US" b="1" dirty="0" err="1" smtClean="0">
                    <a:solidFill>
                      <a:schemeClr val="bg2">
                        <a:lumMod val="50000"/>
                      </a:schemeClr>
                    </a:solidFill>
                  </a:rPr>
                  <a:t>Majemuk</a:t>
                </a:r>
                <a:endParaRPr lang="en-US" b="1" dirty="0" smtClean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en-US" b="1" dirty="0" smtClean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en-US" b="1" dirty="0" err="1" smtClean="0">
                    <a:solidFill>
                      <a:schemeClr val="bg2">
                        <a:lumMod val="50000"/>
                      </a:schemeClr>
                    </a:solidFill>
                  </a:rPr>
                  <a:t>Definisi</a:t>
                </a:r>
                <a:r>
                  <a:rPr lang="en-US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 :</a:t>
                </a:r>
              </a:p>
              <a:p>
                <a:pPr marL="0" indent="0" algn="just">
                  <a:lnSpc>
                    <a:spcPct val="160000"/>
                  </a:lnSpc>
                  <a:buNone/>
                </a:pPr>
                <a:r>
                  <a:rPr lang="en-US" b="1" dirty="0" err="1"/>
                  <a:t>Nilai</a:t>
                </a:r>
                <a:r>
                  <a:rPr lang="en-US" b="1" dirty="0"/>
                  <a:t> </a:t>
                </a:r>
                <a:r>
                  <a:rPr lang="en-US" b="1" dirty="0" err="1"/>
                  <a:t>akumulasi</a:t>
                </a:r>
                <a:r>
                  <a:rPr lang="en-US" b="1" dirty="0"/>
                  <a:t> 1 </a:t>
                </a:r>
                <a:r>
                  <a:rPr lang="en-US" b="1" dirty="0" err="1"/>
                  <a:t>pada</a:t>
                </a:r>
                <a:r>
                  <a:rPr lang="en-US" b="1" dirty="0"/>
                  <a:t> </a:t>
                </a:r>
                <a:r>
                  <a:rPr lang="en-US" b="1" dirty="0" err="1"/>
                  <a:t>akhir</a:t>
                </a:r>
                <a:r>
                  <a:rPr lang="en-US" b="1" dirty="0"/>
                  <a:t> </a:t>
                </a:r>
                <a:r>
                  <a:rPr lang="en-US" b="1" dirty="0" err="1"/>
                  <a:t>periode</a:t>
                </a:r>
                <a:r>
                  <a:rPr lang="en-US" b="1" dirty="0"/>
                  <a:t> </a:t>
                </a:r>
                <a:r>
                  <a:rPr lang="en-US" b="1" dirty="0" err="1"/>
                  <a:t>pertama</a:t>
                </a:r>
                <a:r>
                  <a:rPr lang="en-US" b="1" dirty="0"/>
                  <a:t> </a:t>
                </a:r>
                <a:r>
                  <a:rPr lang="en-US" b="1" dirty="0" err="1"/>
                  <a:t>adalah</a:t>
                </a:r>
                <a:r>
                  <a:rPr lang="en-US" b="1" dirty="0"/>
                  <a:t> </a:t>
                </a:r>
                <a:r>
                  <a:rPr lang="en-US" b="1" dirty="0" smtClean="0"/>
                  <a:t>(1 </a:t>
                </a:r>
                <a:r>
                  <a:rPr lang="en-US" b="1" dirty="0"/>
                  <a:t>+ </a:t>
                </a:r>
                <a:r>
                  <a:rPr lang="en-US" b="1" dirty="0" err="1" smtClean="0"/>
                  <a:t>i</a:t>
                </a:r>
                <a:r>
                  <a:rPr lang="en-US" b="1" dirty="0" smtClean="0"/>
                  <a:t>), </a:t>
                </a:r>
                <a:r>
                  <a:rPr lang="en-US" b="1" dirty="0" err="1" smtClean="0"/>
                  <a:t>saldo</a:t>
                </a:r>
                <a:r>
                  <a:rPr lang="en-US" b="1" dirty="0" smtClean="0"/>
                  <a:t> (1 </a:t>
                </a:r>
                <a:r>
                  <a:rPr lang="en-US" b="1" dirty="0"/>
                  <a:t>+ </a:t>
                </a:r>
                <a:r>
                  <a:rPr lang="en-US" b="1" dirty="0" err="1" smtClean="0"/>
                  <a:t>i</a:t>
                </a:r>
                <a:r>
                  <a:rPr lang="en-US" b="1" dirty="0" smtClean="0"/>
                  <a:t>) </a:t>
                </a:r>
                <a:r>
                  <a:rPr lang="en-US" b="1" dirty="0" err="1"/>
                  <a:t>ini</a:t>
                </a:r>
                <a:r>
                  <a:rPr lang="en-US" b="1" dirty="0"/>
                  <a:t> </a:t>
                </a:r>
                <a:r>
                  <a:rPr lang="en-US" b="1" dirty="0" err="1"/>
                  <a:t>dapat</a:t>
                </a:r>
                <a:r>
                  <a:rPr lang="en-US" b="1" dirty="0"/>
                  <a:t> </a:t>
                </a:r>
                <a:r>
                  <a:rPr lang="en-US" b="1" dirty="0" err="1" smtClean="0"/>
                  <a:t>dianggap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sebagai</a:t>
                </a:r>
                <a:r>
                  <a:rPr lang="en-US" b="1" dirty="0" smtClean="0"/>
                  <a:t> principal (modal) </a:t>
                </a:r>
                <a:r>
                  <a:rPr lang="en-US" b="1" dirty="0" err="1"/>
                  <a:t>pada</a:t>
                </a:r>
                <a:r>
                  <a:rPr lang="en-US" b="1" dirty="0"/>
                  <a:t> </a:t>
                </a:r>
                <a:r>
                  <a:rPr lang="en-US" b="1" dirty="0" err="1" smtClean="0"/>
                  <a:t>awal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periode</a:t>
                </a:r>
                <a:r>
                  <a:rPr lang="en-US" b="1" dirty="0" smtClean="0"/>
                  <a:t> </a:t>
                </a:r>
                <a:r>
                  <a:rPr lang="en-US" b="1" dirty="0" err="1"/>
                  <a:t>kedua</a:t>
                </a:r>
                <a:r>
                  <a:rPr lang="en-US" b="1" dirty="0"/>
                  <a:t>. </a:t>
                </a:r>
                <a:r>
                  <a:rPr lang="en-US" b="1" dirty="0" err="1"/>
                  <a:t>dan</a:t>
                </a:r>
                <a:r>
                  <a:rPr lang="en-US" b="1" dirty="0"/>
                  <a:t> </a:t>
                </a:r>
                <a:r>
                  <a:rPr lang="en-US" b="1" dirty="0" err="1"/>
                  <a:t>akan</a:t>
                </a:r>
                <a:r>
                  <a:rPr lang="en-US" b="1" dirty="0"/>
                  <a:t> </a:t>
                </a:r>
                <a:r>
                  <a:rPr lang="en-US" b="1" dirty="0" err="1"/>
                  <a:t>mendapatkan</a:t>
                </a:r>
                <a:r>
                  <a:rPr lang="en-US" b="1" dirty="0"/>
                  <a:t> </a:t>
                </a:r>
                <a:r>
                  <a:rPr lang="en-US" b="1" dirty="0" err="1"/>
                  <a:t>bunga</a:t>
                </a:r>
                <a:r>
                  <a:rPr lang="en-US" b="1" dirty="0"/>
                  <a:t> </a:t>
                </a:r>
                <a:r>
                  <a:rPr lang="en-US" b="1" dirty="0" err="1"/>
                  <a:t>i</a:t>
                </a:r>
                <a:r>
                  <a:rPr lang="en-US" b="1" dirty="0"/>
                  <a:t>(1 + </a:t>
                </a:r>
                <a:r>
                  <a:rPr lang="en-US" b="1" dirty="0" err="1"/>
                  <a:t>i</a:t>
                </a:r>
                <a:r>
                  <a:rPr lang="en-US" b="1" dirty="0"/>
                  <a:t>) </a:t>
                </a:r>
                <a:r>
                  <a:rPr lang="en-US" b="1" dirty="0" err="1" smtClean="0"/>
                  <a:t>selama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Periode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kedua</a:t>
                </a:r>
                <a:r>
                  <a:rPr lang="en-US" b="1" dirty="0" smtClean="0"/>
                  <a:t>. </a:t>
                </a:r>
                <a:r>
                  <a:rPr lang="en-US" b="1" dirty="0" err="1"/>
                  <a:t>Saldo</a:t>
                </a:r>
                <a:r>
                  <a:rPr lang="en-US" b="1" dirty="0"/>
                  <a:t> </a:t>
                </a:r>
                <a:r>
                  <a:rPr lang="en-US" b="1" dirty="0" err="1"/>
                  <a:t>pada</a:t>
                </a:r>
                <a:r>
                  <a:rPr lang="en-US" b="1" dirty="0"/>
                  <a:t> </a:t>
                </a:r>
                <a:r>
                  <a:rPr lang="en-US" b="1" dirty="0" err="1"/>
                  <a:t>akhir</a:t>
                </a:r>
                <a:r>
                  <a:rPr lang="en-US" b="1" dirty="0"/>
                  <a:t> </a:t>
                </a:r>
                <a:r>
                  <a:rPr lang="en-US" b="1" dirty="0" err="1"/>
                  <a:t>periode</a:t>
                </a:r>
                <a:r>
                  <a:rPr lang="en-US" b="1" dirty="0"/>
                  <a:t> </a:t>
                </a:r>
                <a:r>
                  <a:rPr lang="en-US" b="1" dirty="0" err="1"/>
                  <a:t>kedua</a:t>
                </a:r>
                <a:r>
                  <a:rPr lang="en-US" b="1" dirty="0"/>
                  <a:t> </a:t>
                </a:r>
                <a:r>
                  <a:rPr lang="en-US" b="1" dirty="0" err="1" smtClean="0"/>
                  <a:t>adalah</a:t>
                </a:r>
                <a:r>
                  <a:rPr lang="en-US" b="1" dirty="0" smtClean="0"/>
                  <a:t> (</a:t>
                </a:r>
                <a:r>
                  <a:rPr lang="en-US" b="1" dirty="0"/>
                  <a:t>1 + </a:t>
                </a:r>
                <a:r>
                  <a:rPr lang="en-US" b="1" dirty="0" err="1"/>
                  <a:t>i</a:t>
                </a:r>
                <a:r>
                  <a:rPr lang="en-US" b="1" dirty="0"/>
                  <a:t>) + </a:t>
                </a:r>
                <a:r>
                  <a:rPr lang="en-US" b="1" dirty="0" err="1"/>
                  <a:t>i</a:t>
                </a:r>
                <a:r>
                  <a:rPr lang="en-US" b="1" dirty="0"/>
                  <a:t>(1 + </a:t>
                </a:r>
                <a:r>
                  <a:rPr lang="en-US" b="1" dirty="0" err="1"/>
                  <a:t>i</a:t>
                </a:r>
                <a:r>
                  <a:rPr lang="en-US" b="1" dirty="0"/>
                  <a:t>)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b="1" dirty="0"/>
                          <m:t>(1 + </m:t>
                        </m:r>
                        <m:r>
                          <m:rPr>
                            <m:nor/>
                          </m:rPr>
                          <a:rPr lang="en-US" b="1" dirty="0"/>
                          <m:t>i</m:t>
                        </m:r>
                        <m:r>
                          <m:rPr>
                            <m:nor/>
                          </m:rPr>
                          <a:rPr lang="en-US" b="1" dirty="0"/>
                          <m:t>)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 smtClean="0"/>
                  <a:t> </a:t>
                </a:r>
                <a:r>
                  <a:rPr lang="en-US" b="1" dirty="0" err="1" smtClean="0"/>
                  <a:t>dst</a:t>
                </a:r>
                <a:r>
                  <a:rPr lang="en-US" b="1" dirty="0" smtClean="0"/>
                  <a:t>. </a:t>
                </a:r>
                <a:r>
                  <a:rPr lang="en-US" b="1" dirty="0" err="1"/>
                  <a:t>Perolehan</a:t>
                </a:r>
                <a:r>
                  <a:rPr lang="en-US" b="1" dirty="0"/>
                  <a:t> </a:t>
                </a:r>
                <a:r>
                  <a:rPr lang="en-US" b="1" dirty="0" err="1" smtClean="0"/>
                  <a:t>bunga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menurut</a:t>
                </a:r>
                <a:r>
                  <a:rPr lang="en-US" b="1" dirty="0" smtClean="0"/>
                  <a:t> </a:t>
                </a:r>
                <a:r>
                  <a:rPr lang="en-US" b="1" dirty="0" err="1"/>
                  <a:t>pola</a:t>
                </a:r>
                <a:r>
                  <a:rPr lang="en-US" b="1" dirty="0"/>
                  <a:t> </a:t>
                </a:r>
                <a:r>
                  <a:rPr lang="en-US" b="1" dirty="0" err="1"/>
                  <a:t>ini</a:t>
                </a:r>
                <a:r>
                  <a:rPr lang="en-US" b="1" dirty="0"/>
                  <a:t> </a:t>
                </a:r>
                <a:r>
                  <a:rPr lang="en-US" b="1" dirty="0" err="1"/>
                  <a:t>disebut</a:t>
                </a:r>
                <a:r>
                  <a:rPr lang="en-US" b="1" dirty="0"/>
                  <a:t> </a:t>
                </a:r>
                <a:r>
                  <a:rPr lang="en-US" b="1" dirty="0" err="1"/>
                  <a:t>bunga</a:t>
                </a:r>
                <a:r>
                  <a:rPr lang="en-US" b="1" dirty="0"/>
                  <a:t> </a:t>
                </a:r>
                <a:r>
                  <a:rPr lang="en-US" b="1" dirty="0" err="1"/>
                  <a:t>majemuk</a:t>
                </a:r>
                <a:r>
                  <a:rPr lang="en-US" b="1" dirty="0"/>
                  <a:t>.</a:t>
                </a:r>
              </a:p>
              <a:p>
                <a:pPr marL="0" indent="0">
                  <a:buNone/>
                </a:pPr>
                <a:endParaRPr lang="en-US" b="1" dirty="0" smtClean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en-US" b="1" dirty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en-US" b="0" dirty="0" err="1" smtClean="0"/>
                  <a:t>Dengan</a:t>
                </a:r>
                <a:r>
                  <a:rPr lang="en-US" b="0" dirty="0" smtClean="0"/>
                  <a:t> </a:t>
                </a:r>
                <a:r>
                  <a:rPr lang="en-US" b="0" dirty="0" err="1" smtClean="0"/>
                  <a:t>fungsi</a:t>
                </a:r>
                <a:r>
                  <a:rPr lang="en-US" b="0" dirty="0" smtClean="0"/>
                  <a:t> </a:t>
                </a:r>
                <a:r>
                  <a:rPr lang="en-US" b="0" dirty="0" err="1" smtClean="0"/>
                  <a:t>akumulasi</a:t>
                </a:r>
                <a:r>
                  <a:rPr lang="en-US" b="0" dirty="0" smtClean="0"/>
                  <a:t> :</a:t>
                </a:r>
              </a:p>
              <a:p>
                <a:pPr marL="0" indent="0">
                  <a:buNone/>
                </a:pPr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𝑑𝑎𝑛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;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US" dirty="0" smtClean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t </a:t>
                </a:r>
                <a:r>
                  <a:rPr lang="en-US" dirty="0" err="1" smtClean="0"/>
                  <a:t>menyatakan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waktu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dalam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tahun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err="1" smtClean="0"/>
                  <a:t>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menyatakan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suku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bunga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efektif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tahunan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41867"/>
                <a:ext cx="10515600" cy="5635096"/>
              </a:xfrm>
              <a:blipFill rotWithShape="0">
                <a:blip r:embed="rId2"/>
                <a:stretch>
                  <a:fillRect l="-638" t="-2056" r="-580" b="-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287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78366" y="1869743"/>
                <a:ext cx="11235267" cy="4494201"/>
              </a:xfrm>
            </p:spPr>
            <p:txBody>
              <a:bodyPr/>
              <a:lstStyle/>
              <a:p>
                <a:r>
                  <a:rPr lang="en-US" dirty="0" smtClean="0"/>
                  <a:t>jika</a:t>
                </a:r>
                <a:r>
                  <a:rPr lang="en-US" dirty="0"/>
                  <a:t> </a:t>
                </a:r>
                <a:r>
                  <a:rPr lang="en-US" dirty="0" err="1"/>
                  <a:t>i</a:t>
                </a:r>
                <a:r>
                  <a:rPr lang="en-US" dirty="0"/>
                  <a:t> </a:t>
                </a:r>
                <a:r>
                  <a:rPr lang="en-US" dirty="0" err="1"/>
                  <a:t>suku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</a:t>
                </a:r>
                <a:r>
                  <a:rPr lang="en-US" dirty="0" err="1" smtClean="0"/>
                  <a:t>majemuk</a:t>
                </a:r>
                <a:r>
                  <a:rPr lang="en-US" dirty="0" smtClean="0"/>
                  <a:t>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:r>
                  <a:rPr lang="en-US" dirty="0" err="1"/>
                  <a:t>kita</a:t>
                </a:r>
                <a:r>
                  <a:rPr lang="en-US" dirty="0"/>
                  <a:t> </a:t>
                </a:r>
                <a:r>
                  <a:rPr lang="en-US" dirty="0" err="1"/>
                  <a:t>akan</a:t>
                </a:r>
                <a:r>
                  <a:rPr lang="en-US" dirty="0"/>
                  <a:t> </a:t>
                </a:r>
                <a:r>
                  <a:rPr lang="en-US" dirty="0" err="1"/>
                  <a:t>mencari</a:t>
                </a:r>
                <a:r>
                  <a:rPr lang="en-US" dirty="0"/>
                  <a:t> </a:t>
                </a:r>
                <a:r>
                  <a:rPr lang="en-US" dirty="0" err="1"/>
                  <a:t>tingkat</a:t>
                </a:r>
                <a:r>
                  <a:rPr lang="en-US" dirty="0"/>
                  <a:t> </a:t>
                </a:r>
                <a:r>
                  <a:rPr lang="en-US" dirty="0" err="1"/>
                  <a:t>suku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</a:t>
                </a:r>
                <a:r>
                  <a:rPr lang="en-US" dirty="0" err="1"/>
                  <a:t>efektif</a:t>
                </a:r>
                <a:r>
                  <a:rPr lang="en-US" dirty="0"/>
                  <a:t> </a:t>
                </a:r>
                <a:r>
                  <a:rPr lang="en-US" dirty="0" err="1"/>
                  <a:t>periode</a:t>
                </a:r>
                <a:r>
                  <a:rPr lang="en-US" dirty="0"/>
                  <a:t> </a:t>
                </a:r>
                <a:r>
                  <a:rPr lang="en-US" dirty="0" err="1" smtClean="0"/>
                  <a:t>ke</a:t>
                </a:r>
                <a:r>
                  <a:rPr lang="en-US" dirty="0" smtClean="0"/>
                  <a:t>-n </a:t>
                </a:r>
                <a:r>
                  <a:rPr lang="en-US" dirty="0" err="1"/>
                  <a:t>adalah</a:t>
                </a:r>
                <a:r>
                  <a:rPr lang="en-US" dirty="0" smtClean="0"/>
                  <a:t>:</a:t>
                </a:r>
              </a:p>
              <a:p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 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;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≥1</m:t>
                      </m:r>
                    </m:oMath>
                  </m:oMathPara>
                </a14:m>
                <a:endParaRPr lang="en-US" dirty="0"/>
              </a:p>
              <a:p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8366" y="1869743"/>
                <a:ext cx="11235267" cy="4494201"/>
              </a:xfrm>
              <a:blipFill rotWithShape="0">
                <a:blip r:embed="rId2"/>
                <a:stretch>
                  <a:fillRect l="-976" t="-2307" r="-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241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352399"/>
                <a:ext cx="11235267" cy="580763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v-SE" dirty="0" smtClean="0"/>
                  <a:t>Sifat-sifat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sv-SE" dirty="0" smtClean="0"/>
                  <a:t> bunga </a:t>
                </a:r>
                <a:r>
                  <a:rPr lang="sv-SE" dirty="0"/>
                  <a:t>majemuk </a:t>
                </a:r>
                <a:r>
                  <a:rPr lang="sv-SE" dirty="0" smtClean="0"/>
                  <a:t>:</a:t>
                </a:r>
              </a:p>
              <a:p>
                <a:pPr marL="0" indent="0">
                  <a:buNone/>
                </a:pPr>
                <a:r>
                  <a:rPr lang="en-US" dirty="0" err="1"/>
                  <a:t>Investasi</a:t>
                </a:r>
                <a:r>
                  <a:rPr lang="en-US" dirty="0"/>
                  <a:t> </a:t>
                </a:r>
                <a:r>
                  <a:rPr lang="en-US" dirty="0" err="1"/>
                  <a:t>awal</a:t>
                </a:r>
                <a:r>
                  <a:rPr lang="en-US" dirty="0"/>
                  <a:t> </a:t>
                </a:r>
                <a:r>
                  <a:rPr lang="en-US" dirty="0" err="1"/>
                  <a:t>satu</a:t>
                </a:r>
                <a:r>
                  <a:rPr lang="en-US" dirty="0"/>
                  <a:t> unit </a:t>
                </a:r>
                <a:r>
                  <a:rPr lang="en-US" dirty="0" err="1"/>
                  <a:t>selama</a:t>
                </a:r>
                <a:r>
                  <a:rPr lang="en-US" dirty="0"/>
                  <a:t> </a:t>
                </a:r>
                <a:r>
                  <a:rPr lang="en-US" dirty="0" err="1"/>
                  <a:t>periode</a:t>
                </a:r>
                <a:r>
                  <a:rPr lang="en-US" dirty="0"/>
                  <a:t> t + s </a:t>
                </a:r>
                <a:r>
                  <a:rPr lang="en-US" dirty="0" err="1"/>
                  <a:t>sama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jumlah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yang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:r>
                  <a:rPr lang="en-US" dirty="0" err="1"/>
                  <a:t>investasi</a:t>
                </a:r>
                <a:r>
                  <a:rPr lang="en-US" dirty="0"/>
                  <a:t> </a:t>
                </a:r>
                <a:r>
                  <a:rPr lang="en-US" dirty="0" err="1"/>
                  <a:t>diakhiri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akhir</a:t>
                </a:r>
                <a:r>
                  <a:rPr lang="en-US" dirty="0"/>
                  <a:t> </a:t>
                </a:r>
                <a:r>
                  <a:rPr lang="en-US" dirty="0" err="1"/>
                  <a:t>periode</a:t>
                </a:r>
                <a:r>
                  <a:rPr lang="en-US" dirty="0"/>
                  <a:t> t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yang </a:t>
                </a:r>
                <a:r>
                  <a:rPr lang="en-US" dirty="0" err="1"/>
                  <a:t>terakumulasi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saat</a:t>
                </a:r>
                <a:r>
                  <a:rPr lang="en-US" dirty="0"/>
                  <a:t> </a:t>
                </a:r>
                <a:r>
                  <a:rPr lang="en-US" dirty="0" err="1"/>
                  <a:t>itu</a:t>
                </a:r>
                <a:r>
                  <a:rPr lang="en-US" dirty="0"/>
                  <a:t> </a:t>
                </a:r>
                <a:r>
                  <a:rPr lang="en-US" dirty="0" err="1"/>
                  <a:t>segera</a:t>
                </a:r>
                <a:r>
                  <a:rPr lang="en-US" dirty="0"/>
                  <a:t> </a:t>
                </a:r>
                <a:r>
                  <a:rPr lang="en-US" dirty="0" err="1"/>
                  <a:t>diinvestasikan</a:t>
                </a:r>
                <a:r>
                  <a:rPr lang="en-US" dirty="0"/>
                  <a:t> </a:t>
                </a:r>
                <a:r>
                  <a:rPr lang="en-US" dirty="0" err="1"/>
                  <a:t>kembali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periode</a:t>
                </a:r>
                <a:r>
                  <a:rPr lang="en-US" dirty="0"/>
                  <a:t> </a:t>
                </a:r>
                <a:r>
                  <a:rPr lang="en-US" dirty="0" err="1"/>
                  <a:t>tambahan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err="1" smtClean="0"/>
                  <a:t>Dengan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fungsi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akumulasi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		a(t </a:t>
                </a:r>
                <a:r>
                  <a:rPr lang="en-US" dirty="0"/>
                  <a:t>+ s) = a(t</a:t>
                </a:r>
                <a:r>
                  <a:rPr lang="en-US" dirty="0" smtClean="0"/>
                  <a:t>).a(s</a:t>
                </a:r>
                <a:r>
                  <a:rPr lang="en-US" dirty="0"/>
                  <a:t>) for t ≥ 0 and t ≥ 0. </a:t>
                </a:r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352399"/>
                <a:ext cx="11235267" cy="5807631"/>
              </a:xfrm>
              <a:blipFill rotWithShape="0">
                <a:blip r:embed="rId2"/>
                <a:stretch>
                  <a:fillRect l="-1085" t="-17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843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352399"/>
                <a:ext cx="11235267" cy="580763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v-SE" b="1" dirty="0" smtClean="0"/>
                  <a:t>Sifat-sifat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</m:oMath>
                </a14:m>
                <a:r>
                  <a:rPr lang="sv-SE" b="1" dirty="0" smtClean="0"/>
                  <a:t> bunga </a:t>
                </a:r>
                <a:r>
                  <a:rPr lang="sv-SE" b="1" dirty="0"/>
                  <a:t>majemuk </a:t>
                </a:r>
                <a:r>
                  <a:rPr lang="sv-SE" dirty="0" smtClean="0"/>
                  <a:t>:</a:t>
                </a:r>
              </a:p>
              <a:p>
                <a:pPr marL="0" indent="0">
                  <a:buNone/>
                </a:pPr>
                <a:endParaRPr lang="sv-SE" dirty="0" smtClean="0"/>
              </a:p>
              <a:p>
                <a:pPr marL="0" indent="0">
                  <a:buNone/>
                </a:pPr>
                <a:r>
                  <a:rPr lang="en-US" dirty="0" err="1"/>
                  <a:t>Investasi</a:t>
                </a:r>
                <a:r>
                  <a:rPr lang="en-US" dirty="0"/>
                  <a:t> </a:t>
                </a:r>
                <a:r>
                  <a:rPr lang="en-US" dirty="0" err="1"/>
                  <a:t>awal</a:t>
                </a:r>
                <a:r>
                  <a:rPr lang="en-US" dirty="0"/>
                  <a:t> </a:t>
                </a:r>
                <a:r>
                  <a:rPr lang="en-US" dirty="0" err="1"/>
                  <a:t>satu</a:t>
                </a:r>
                <a:r>
                  <a:rPr lang="en-US" dirty="0"/>
                  <a:t> unit </a:t>
                </a:r>
                <a:r>
                  <a:rPr lang="en-US" dirty="0" err="1"/>
                  <a:t>selama</a:t>
                </a:r>
                <a:r>
                  <a:rPr lang="en-US" dirty="0"/>
                  <a:t> </a:t>
                </a:r>
                <a:r>
                  <a:rPr lang="en-US" dirty="0" err="1"/>
                  <a:t>periode</a:t>
                </a:r>
                <a:r>
                  <a:rPr lang="en-US" dirty="0"/>
                  <a:t> t + s </a:t>
                </a:r>
                <a:r>
                  <a:rPr lang="en-US" dirty="0" err="1"/>
                  <a:t>sama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jumlah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yang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:r>
                  <a:rPr lang="en-US" dirty="0" err="1"/>
                  <a:t>investasi</a:t>
                </a:r>
                <a:r>
                  <a:rPr lang="en-US" dirty="0"/>
                  <a:t> </a:t>
                </a:r>
                <a:r>
                  <a:rPr lang="en-US" dirty="0" err="1"/>
                  <a:t>diakhiri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akhir</a:t>
                </a:r>
                <a:r>
                  <a:rPr lang="en-US" dirty="0"/>
                  <a:t> </a:t>
                </a:r>
                <a:r>
                  <a:rPr lang="en-US" dirty="0" err="1"/>
                  <a:t>periode</a:t>
                </a:r>
                <a:r>
                  <a:rPr lang="en-US" dirty="0"/>
                  <a:t> t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yang </a:t>
                </a:r>
                <a:r>
                  <a:rPr lang="en-US" dirty="0" err="1"/>
                  <a:t>terakumulasi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saat</a:t>
                </a:r>
                <a:r>
                  <a:rPr lang="en-US" dirty="0"/>
                  <a:t> </a:t>
                </a:r>
                <a:r>
                  <a:rPr lang="en-US" dirty="0" err="1"/>
                  <a:t>itu</a:t>
                </a:r>
                <a:r>
                  <a:rPr lang="en-US" dirty="0"/>
                  <a:t> </a:t>
                </a:r>
                <a:r>
                  <a:rPr lang="en-US" dirty="0" err="1"/>
                  <a:t>segera</a:t>
                </a:r>
                <a:r>
                  <a:rPr lang="en-US" dirty="0"/>
                  <a:t> </a:t>
                </a:r>
                <a:r>
                  <a:rPr lang="en-US" dirty="0" err="1"/>
                  <a:t>diinvestasikan</a:t>
                </a:r>
                <a:r>
                  <a:rPr lang="en-US" dirty="0"/>
                  <a:t> </a:t>
                </a:r>
                <a:r>
                  <a:rPr lang="en-US" dirty="0" err="1"/>
                  <a:t>kembali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periode</a:t>
                </a:r>
                <a:r>
                  <a:rPr lang="en-US" dirty="0"/>
                  <a:t> </a:t>
                </a:r>
                <a:r>
                  <a:rPr lang="en-US" dirty="0" err="1"/>
                  <a:t>tambahan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err="1" smtClean="0"/>
                  <a:t>Dengan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fungsi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akumulasi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		a(t </a:t>
                </a:r>
                <a:r>
                  <a:rPr lang="en-US" dirty="0"/>
                  <a:t>+ s) = a(t</a:t>
                </a:r>
                <a:r>
                  <a:rPr lang="en-US" dirty="0" smtClean="0"/>
                  <a:t>).a(s</a:t>
                </a:r>
                <a:r>
                  <a:rPr lang="en-US" dirty="0"/>
                  <a:t>) for t ≥ 0 and t ≥ 0. </a:t>
                </a:r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352399"/>
                <a:ext cx="11235267" cy="5807631"/>
              </a:xfrm>
              <a:blipFill rotWithShape="0">
                <a:blip r:embed="rId2"/>
                <a:stretch>
                  <a:fillRect l="-1085" t="-17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8461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v-SE" dirty="0" smtClean="0"/>
                  <a:t>Contoh 2:</a:t>
                </a:r>
              </a:p>
              <a:p>
                <a:pPr marL="0" indent="0">
                  <a:buNone/>
                </a:pPr>
                <a:endParaRPr lang="sv-SE" dirty="0"/>
              </a:p>
              <a:p>
                <a:pPr marL="0" indent="0">
                  <a:buNone/>
                </a:pPr>
                <a:r>
                  <a:rPr lang="sv-SE" dirty="0" smtClean="0"/>
                  <a:t>Tentukan </a:t>
                </a:r>
                <a:r>
                  <a:rPr lang="sv-SE" dirty="0"/>
                  <a:t>nilai akumulasi 2000 yang diinvestasikan selama empat tahun, jika</a:t>
                </a:r>
              </a:p>
              <a:p>
                <a:pPr marL="0" indent="0">
                  <a:buNone/>
                </a:pPr>
                <a:r>
                  <a:rPr lang="sv-SE" dirty="0"/>
                  <a:t>tingkat bunga majemuk adalah 0,08 tahun</a:t>
                </a:r>
                <a:r>
                  <a:rPr lang="sv-SE" dirty="0" smtClean="0"/>
                  <a:t>.</a:t>
                </a:r>
              </a:p>
              <a:p>
                <a:pPr marL="0" indent="0">
                  <a:buNone/>
                </a:pPr>
                <a:r>
                  <a:rPr lang="sv-SE" dirty="0" smtClean="0"/>
                  <a:t>Jawab:</a:t>
                </a:r>
              </a:p>
              <a:p>
                <a:pPr marL="0" indent="0">
                  <a:buNone/>
                </a:pPr>
                <a:r>
                  <a:rPr lang="sv-SE" dirty="0" smtClean="0"/>
                  <a:t>Dik: A(0)=k=P=2000, </a:t>
                </a:r>
                <a:r>
                  <a:rPr lang="sv-SE" dirty="0" smtClean="0"/>
                  <a:t>n=t=4</a:t>
                </a:r>
                <a:r>
                  <a:rPr lang="sv-SE" dirty="0" smtClean="0"/>
                  <a:t>, i=0.08</a:t>
                </a:r>
              </a:p>
              <a:p>
                <a:pPr marL="0" indent="0">
                  <a:buNone/>
                </a:pPr>
                <a:r>
                  <a:rPr lang="sv-SE" dirty="0" smtClean="0"/>
                  <a:t>A(4)?</a:t>
                </a:r>
              </a:p>
              <a:p>
                <a:pPr marL="0" indent="0">
                  <a:buNone/>
                </a:pPr>
                <a:r>
                  <a:rPr lang="sv-SE" dirty="0" smtClean="0"/>
                  <a:t>			A(t)=k.a(t) = k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v-S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=2000.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(1+0.08)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=2720.98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1085" t="-1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347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Present Value (</a:t>
                </a:r>
                <a:r>
                  <a:rPr lang="en-US" b="1" dirty="0" err="1" smtClean="0"/>
                  <a:t>Nilai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Sekarang</a:t>
                </a:r>
                <a:r>
                  <a:rPr lang="en-US" b="1" dirty="0" smtClean="0"/>
                  <a:t>)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err="1" smtClean="0"/>
                  <a:t>Definisi</a:t>
                </a:r>
                <a:r>
                  <a:rPr lang="en-US" dirty="0" smtClean="0"/>
                  <a:t>:</a:t>
                </a:r>
              </a:p>
              <a:p>
                <a:pPr marL="0" indent="0" algn="just">
                  <a:buNone/>
                </a:pPr>
                <a:r>
                  <a:rPr lang="en-US" dirty="0" err="1" smtClean="0"/>
                  <a:t>Seringkali</a:t>
                </a:r>
                <a:r>
                  <a:rPr lang="en-US" dirty="0" smtClean="0"/>
                  <a:t> </a:t>
                </a:r>
                <a:r>
                  <a:rPr lang="en-US" dirty="0" err="1"/>
                  <a:t>perlu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menentukan</a:t>
                </a:r>
                <a:r>
                  <a:rPr lang="en-US" dirty="0"/>
                  <a:t> </a:t>
                </a:r>
                <a:r>
                  <a:rPr lang="en-US" dirty="0" err="1"/>
                  <a:t>berapa</a:t>
                </a:r>
                <a:r>
                  <a:rPr lang="en-US" dirty="0"/>
                  <a:t> </a:t>
                </a:r>
                <a:r>
                  <a:rPr lang="en-US" dirty="0" err="1"/>
                  <a:t>banyak</a:t>
                </a:r>
                <a:r>
                  <a:rPr lang="en-US" dirty="0"/>
                  <a:t> </a:t>
                </a:r>
                <a:r>
                  <a:rPr lang="en-US" dirty="0" err="1"/>
                  <a:t>seseorang</a:t>
                </a:r>
                <a:r>
                  <a:rPr lang="en-US" dirty="0"/>
                  <a:t> </a:t>
                </a:r>
                <a:r>
                  <a:rPr lang="en-US" dirty="0" err="1"/>
                  <a:t>harus</a:t>
                </a:r>
                <a:r>
                  <a:rPr lang="en-US" dirty="0"/>
                  <a:t> </a:t>
                </a:r>
                <a:r>
                  <a:rPr lang="en-US" dirty="0" err="1"/>
                  <a:t>berinvestasi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awalnya</a:t>
                </a:r>
                <a:r>
                  <a:rPr lang="en-US" dirty="0"/>
                  <a:t> </a:t>
                </a:r>
                <a:r>
                  <a:rPr lang="en-US" dirty="0" err="1"/>
                  <a:t>sehingga</a:t>
                </a:r>
                <a:r>
                  <a:rPr lang="en-US" dirty="0"/>
                  <a:t> </a:t>
                </a:r>
                <a:r>
                  <a:rPr lang="en-US" dirty="0" err="1"/>
                  <a:t>saldonya</a:t>
                </a:r>
                <a:r>
                  <a:rPr lang="en-US" dirty="0"/>
                  <a:t> </a:t>
                </a:r>
                <a:r>
                  <a:rPr lang="en-US" dirty="0" err="1"/>
                  <a:t>menjadi</a:t>
                </a:r>
                <a:r>
                  <a:rPr lang="en-US" dirty="0"/>
                  <a:t> 1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akhir</a:t>
                </a:r>
                <a:r>
                  <a:rPr lang="en-US" dirty="0"/>
                  <a:t> </a:t>
                </a:r>
                <a:r>
                  <a:rPr lang="en-US" dirty="0" err="1"/>
                  <a:t>satu</a:t>
                </a:r>
                <a:r>
                  <a:rPr lang="en-US" dirty="0"/>
                  <a:t> </a:t>
                </a:r>
                <a:r>
                  <a:rPr lang="en-US" dirty="0" err="1"/>
                  <a:t>periode</a:t>
                </a:r>
                <a:r>
                  <a:rPr lang="en-US" dirty="0"/>
                  <a:t>. </a:t>
                </a:r>
                <a:r>
                  <a:rPr lang="en-US" dirty="0" err="1" smtClean="0"/>
                  <a:t>jawabannya</a:t>
                </a:r>
                <a:r>
                  <a:rPr lang="en-US" dirty="0" smtClean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dirty="0"/>
                          <m:t>(1 + </m:t>
                        </m:r>
                        <m:r>
                          <m:rPr>
                            <m:nor/>
                          </m:rPr>
                          <a:rPr lang="en-US" dirty="0"/>
                          <m:t>i</m:t>
                        </m:r>
                        <m:r>
                          <m:rPr>
                            <m:nor/>
                          </m:rPr>
                          <a:rPr lang="en-US" dirty="0"/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dirty="0" smtClean="0"/>
                  <a:t>= </a:t>
                </a:r>
                <a:r>
                  <a:rPr lang="el-GR" dirty="0"/>
                  <a:t>ν. </a:t>
                </a:r>
                <a:r>
                  <a:rPr lang="en-US" dirty="0" err="1"/>
                  <a:t>Istilah</a:t>
                </a:r>
                <a:r>
                  <a:rPr lang="en-US" dirty="0"/>
                  <a:t> </a:t>
                </a:r>
                <a:r>
                  <a:rPr lang="el-GR" dirty="0"/>
                  <a:t>ν </a:t>
                </a:r>
                <a:r>
                  <a:rPr lang="en-US" dirty="0" err="1"/>
                  <a:t>sering</a:t>
                </a:r>
                <a:r>
                  <a:rPr lang="en-US" dirty="0"/>
                  <a:t> </a:t>
                </a:r>
                <a:r>
                  <a:rPr lang="en-US" dirty="0" err="1"/>
                  <a:t>juga</a:t>
                </a:r>
                <a:r>
                  <a:rPr lang="en-US" dirty="0"/>
                  <a:t> </a:t>
                </a:r>
                <a:r>
                  <a:rPr lang="en-US" dirty="0" err="1"/>
                  <a:t>disebut</a:t>
                </a:r>
                <a:r>
                  <a:rPr lang="en-US" dirty="0"/>
                  <a:t> </a:t>
                </a:r>
                <a:r>
                  <a:rPr lang="en-US" dirty="0" err="1">
                    <a:solidFill>
                      <a:srgbClr val="FF0000"/>
                    </a:solidFill>
                  </a:rPr>
                  <a:t>faktor</a:t>
                </a:r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 err="1">
                    <a:solidFill>
                      <a:srgbClr val="FF0000"/>
                    </a:solidFill>
                  </a:rPr>
                  <a:t>diskon</a:t>
                </a:r>
                <a:r>
                  <a:rPr lang="en-US" dirty="0"/>
                  <a:t>. </a:t>
                </a:r>
                <a:r>
                  <a:rPr lang="en-US" dirty="0" err="1"/>
                  <a:t>Istilah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dirty="0" smtClean="0"/>
                  <a:t> dikatakan </a:t>
                </a:r>
                <a:r>
                  <a:rPr lang="en-US" dirty="0" err="1"/>
                  <a:t>sebagai</a:t>
                </a:r>
                <a:r>
                  <a:rPr lang="en-US" dirty="0"/>
                  <a:t> </a:t>
                </a:r>
                <a:r>
                  <a:rPr lang="en-US" dirty="0" err="1">
                    <a:solidFill>
                      <a:srgbClr val="FF0000"/>
                    </a:solidFill>
                  </a:rPr>
                  <a:t>nilai</a:t>
                </a:r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 err="1">
                    <a:solidFill>
                      <a:srgbClr val="FF0000"/>
                    </a:solidFill>
                  </a:rPr>
                  <a:t>sekarang</a:t>
                </a:r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1 yang </a:t>
                </a:r>
                <a:r>
                  <a:rPr lang="en-US" dirty="0" err="1"/>
                  <a:t>harus</a:t>
                </a:r>
                <a:r>
                  <a:rPr lang="en-US" dirty="0"/>
                  <a:t> </a:t>
                </a:r>
                <a:r>
                  <a:rPr lang="en-US" dirty="0" err="1"/>
                  <a:t>dibayar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akhir</a:t>
                </a:r>
                <a:r>
                  <a:rPr lang="en-US" dirty="0"/>
                  <a:t> </a:t>
                </a:r>
                <a:r>
                  <a:rPr lang="en-US" dirty="0" err="1"/>
                  <a:t>periode</a:t>
                </a:r>
                <a:r>
                  <a:rPr lang="en-US" dirty="0"/>
                  <a:t> t</a:t>
                </a:r>
                <a:r>
                  <a:rPr lang="en-US" dirty="0" smtClean="0"/>
                  <a:t>.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en-US" dirty="0" err="1" smtClean="0"/>
                  <a:t>Dengan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Fungsi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Diskon</a:t>
                </a:r>
                <a:r>
                  <a:rPr lang="en-US" dirty="0" smtClean="0"/>
                  <a:t>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;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𝑢𝑛𝑡𝑢𝑘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𝑏𝑢𝑛𝑔𝑎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𝑠𝑒𝑑𝑒𝑟h𝑎𝑛𝑎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 algn="just">
                  <a:buNone/>
                </a:pPr>
                <a:endParaRPr lang="en-US" b="0" dirty="0" smtClean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𝑢𝑛𝑡𝑢𝑘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𝑏𝑢𝑛𝑔𝑎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𝑚𝑎𝑗𝑒𝑚𝑢𝑘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922" t="-2208" r="-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25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838199" y="641684"/>
            <a:ext cx="11235267" cy="55183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Contoh</a:t>
            </a:r>
            <a:r>
              <a:rPr lang="en-US" dirty="0" smtClean="0"/>
              <a:t> 3:</a:t>
            </a:r>
          </a:p>
          <a:p>
            <a:pPr marL="0" indent="0">
              <a:buNone/>
            </a:pPr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/>
              <a:t>jumlah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diinvestasikan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 0,09 per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mengakumulasi</a:t>
            </a:r>
            <a:r>
              <a:rPr lang="en-US" dirty="0"/>
              <a:t> 1000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 smtClean="0"/>
              <a:t>tahun</a:t>
            </a:r>
            <a:r>
              <a:rPr lang="en-US" dirty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Jawab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err="1" smtClean="0"/>
              <a:t>Dik</a:t>
            </a:r>
            <a:r>
              <a:rPr lang="en-US" dirty="0" smtClean="0"/>
              <a:t>: </a:t>
            </a:r>
            <a:r>
              <a:rPr lang="pt-BR" dirty="0"/>
              <a:t>A(3) = 1000, </a:t>
            </a:r>
            <a:r>
              <a:rPr lang="pt-BR" dirty="0" smtClean="0"/>
              <a:t>t=n </a:t>
            </a:r>
            <a:r>
              <a:rPr lang="pt-BR" dirty="0"/>
              <a:t>= 3, i = </a:t>
            </a:r>
            <a:r>
              <a:rPr lang="pt-BR" dirty="0" smtClean="0"/>
              <a:t>0.09,</a:t>
            </a:r>
          </a:p>
          <a:p>
            <a:pPr marL="0" indent="0">
              <a:buNone/>
            </a:pPr>
            <a:r>
              <a:rPr lang="pt-BR" dirty="0" smtClean="0"/>
              <a:t>K=A(0)?</a:t>
            </a:r>
            <a:endParaRPr lang="pt-BR" dirty="0" smtClean="0"/>
          </a:p>
          <a:p>
            <a:pPr marL="0" indent="0">
              <a:buNone/>
            </a:pPr>
            <a:r>
              <a:rPr lang="pt-BR" dirty="0"/>
              <a:t>	</a:t>
            </a:r>
            <a:r>
              <a:rPr lang="en-US" dirty="0" smtClean="0"/>
              <a:t>A(t) </a:t>
            </a:r>
            <a:r>
              <a:rPr lang="en-US" dirty="0"/>
              <a:t>= </a:t>
            </a:r>
            <a:r>
              <a:rPr lang="en-US" dirty="0" err="1" smtClean="0"/>
              <a:t>k.a</a:t>
            </a:r>
            <a:r>
              <a:rPr lang="en-US" dirty="0" smtClean="0"/>
              <a:t>(t) </a:t>
            </a:r>
            <a:r>
              <a:rPr lang="en-US" dirty="0"/>
              <a:t>= k(1 + </a:t>
            </a:r>
            <a:r>
              <a:rPr lang="en-US" dirty="0" smtClean="0"/>
              <a:t>it)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k = A(t)/1+it</a:t>
            </a:r>
          </a:p>
          <a:p>
            <a:pPr marL="0" indent="0">
              <a:buNone/>
            </a:pPr>
            <a:r>
              <a:rPr lang="en-US" dirty="0"/>
              <a:t>	 </a:t>
            </a:r>
            <a:r>
              <a:rPr lang="en-US" dirty="0" smtClean="0"/>
              <a:t>  = 1000/ 1+0.09*3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  </a:t>
            </a:r>
            <a:r>
              <a:rPr lang="en-US" dirty="0"/>
              <a:t>= </a:t>
            </a:r>
            <a:r>
              <a:rPr lang="en-US" dirty="0" smtClean="0"/>
              <a:t>787.40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79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solidFill>
                  <a:schemeClr val="bg2">
                    <a:lumMod val="50000"/>
                  </a:schemeClr>
                </a:solidFill>
              </a:rPr>
              <a:t>Simbol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bg2">
                    <a:lumMod val="50000"/>
                  </a:schemeClr>
                </a:solidFill>
              </a:rPr>
              <a:t>dan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bg2">
                    <a:lumMod val="50000"/>
                  </a:schemeClr>
                </a:solidFill>
              </a:rPr>
              <a:t>Prinsip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</a:rPr>
              <a:t>D</a:t>
            </a:r>
            <a:r>
              <a:rPr lang="en-US" sz="4000" b="1" dirty="0" err="1" smtClean="0">
                <a:solidFill>
                  <a:schemeClr val="bg2">
                    <a:lumMod val="50000"/>
                  </a:schemeClr>
                </a:solidFill>
              </a:rPr>
              <a:t>asar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bg2">
                    <a:lumMod val="50000"/>
                  </a:schemeClr>
                </a:solidFill>
              </a:rPr>
              <a:t>Matematika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bg2">
                    <a:lumMod val="50000"/>
                  </a:schemeClr>
                </a:solidFill>
              </a:rPr>
              <a:t>Keuangan</a:t>
            </a:r>
            <a:endParaRPr lang="en-US" sz="4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 </a:t>
            </a:r>
            <a:r>
              <a:rPr lang="en-US" dirty="0" smtClean="0"/>
              <a:t>= Principal </a:t>
            </a:r>
            <a:r>
              <a:rPr lang="en-US" dirty="0"/>
              <a:t>(Modal</a:t>
            </a:r>
            <a:r>
              <a:rPr lang="en-US" dirty="0" smtClean="0"/>
              <a:t>),   </a:t>
            </a:r>
            <a:r>
              <a:rPr lang="en-US" dirty="0" err="1"/>
              <a:t>sejumlah</a:t>
            </a:r>
            <a:r>
              <a:rPr lang="en-US" dirty="0"/>
              <a:t> </a:t>
            </a:r>
            <a:r>
              <a:rPr lang="en-US" dirty="0" err="1"/>
              <a:t>uang</a:t>
            </a:r>
            <a:r>
              <a:rPr lang="en-US" dirty="0"/>
              <a:t> yang </a:t>
            </a:r>
            <a:r>
              <a:rPr lang="en-US" dirty="0" err="1"/>
              <a:t>diinvestasikan</a:t>
            </a:r>
            <a:endParaRPr lang="en-US" dirty="0"/>
          </a:p>
          <a:p>
            <a:pPr marL="0" indent="0">
              <a:buNone/>
            </a:pPr>
            <a:r>
              <a:rPr lang="en-US" i="1" dirty="0" smtClean="0"/>
              <a:t>		(the </a:t>
            </a:r>
            <a:r>
              <a:rPr lang="en-US" i="1" dirty="0"/>
              <a:t>initial amount of money </a:t>
            </a:r>
            <a:r>
              <a:rPr lang="en-US" i="1" dirty="0" smtClean="0"/>
              <a:t>invested) , </a:t>
            </a:r>
            <a:r>
              <a:rPr lang="en-US" dirty="0" smtClean="0"/>
              <a:t>P=k.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 smtClean="0"/>
              <a:t>n=t </a:t>
            </a:r>
            <a:r>
              <a:rPr lang="en-US" dirty="0"/>
              <a:t>=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,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satuan</a:t>
            </a:r>
            <a:r>
              <a:rPr lang="en-US" dirty="0"/>
              <a:t> </a:t>
            </a:r>
            <a:r>
              <a:rPr lang="en-US" dirty="0" err="1"/>
              <a:t>tahun</a:t>
            </a:r>
            <a:endParaRPr lang="en-US" dirty="0"/>
          </a:p>
          <a:p>
            <a:pPr marL="0" indent="0">
              <a:buNone/>
            </a:pPr>
            <a:r>
              <a:rPr lang="en-US" i="1" dirty="0" smtClean="0"/>
              <a:t>   period </a:t>
            </a:r>
            <a:r>
              <a:rPr lang="en-US" i="1" dirty="0"/>
              <a:t>= measure time  from the date of  investment  (day, month, </a:t>
            </a:r>
            <a:r>
              <a:rPr lang="en-US" i="1" dirty="0" smtClean="0"/>
              <a:t> </a:t>
            </a:r>
          </a:p>
          <a:p>
            <a:pPr marL="0" indent="0">
              <a:buNone/>
            </a:pPr>
            <a:r>
              <a:rPr lang="en-US" i="1" dirty="0"/>
              <a:t> </a:t>
            </a:r>
            <a:r>
              <a:rPr lang="en-US" i="1" dirty="0" smtClean="0"/>
              <a:t>  year </a:t>
            </a:r>
            <a:r>
              <a:rPr lang="en-US" i="1" dirty="0" err="1"/>
              <a:t>etc</a:t>
            </a:r>
            <a:r>
              <a:rPr lang="en-US" i="1" dirty="0"/>
              <a:t>)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22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buNone/>
                </a:pPr>
                <a:r>
                  <a:rPr lang="en-US" dirty="0" err="1" smtClean="0"/>
                  <a:t>Contoh</a:t>
                </a:r>
                <a:r>
                  <a:rPr lang="en-US" dirty="0" smtClean="0"/>
                  <a:t> 4: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en-US" dirty="0" err="1" smtClean="0"/>
                  <a:t>Tentukan</a:t>
                </a:r>
                <a:r>
                  <a:rPr lang="en-US" dirty="0" smtClean="0"/>
                  <a:t> </a:t>
                </a:r>
                <a:r>
                  <a:rPr lang="en-US" dirty="0" err="1"/>
                  <a:t>jumlah</a:t>
                </a:r>
                <a:r>
                  <a:rPr lang="en-US" dirty="0"/>
                  <a:t> yang </a:t>
                </a:r>
                <a:r>
                  <a:rPr lang="en-US" dirty="0" err="1"/>
                  <a:t>harus</a:t>
                </a:r>
                <a:r>
                  <a:rPr lang="en-US" dirty="0"/>
                  <a:t> </a:t>
                </a:r>
                <a:r>
                  <a:rPr lang="en-US" dirty="0" err="1"/>
                  <a:t>diinvestasikan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tingkat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</a:t>
                </a:r>
                <a:r>
                  <a:rPr lang="en-US" dirty="0" err="1"/>
                  <a:t>majemuk</a:t>
                </a:r>
                <a:r>
                  <a:rPr lang="en-US" dirty="0"/>
                  <a:t> 0,09 per </a:t>
                </a:r>
                <a:r>
                  <a:rPr lang="en-US" dirty="0" err="1"/>
                  <a:t>tahun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mengakumulasi</a:t>
                </a:r>
                <a:r>
                  <a:rPr lang="en-US" dirty="0"/>
                  <a:t> 1000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 smtClean="0"/>
                  <a:t>akhir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tahun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ke</a:t>
                </a:r>
                <a:r>
                  <a:rPr lang="en-US" dirty="0"/>
                  <a:t> </a:t>
                </a:r>
                <a:r>
                  <a:rPr lang="en-US" dirty="0" err="1"/>
                  <a:t>tiga</a:t>
                </a:r>
                <a:r>
                  <a:rPr lang="en-US" dirty="0"/>
                  <a:t> </a:t>
                </a:r>
                <a:r>
                  <a:rPr lang="en-US" dirty="0" smtClean="0"/>
                  <a:t>.</a:t>
                </a:r>
                <a:endParaRPr lang="en-US" dirty="0"/>
              </a:p>
              <a:p>
                <a:pPr marL="0" indent="0" algn="just">
                  <a:buNone/>
                </a:pPr>
                <a:r>
                  <a:rPr lang="en-US" dirty="0" err="1" smtClean="0"/>
                  <a:t>Jawab</a:t>
                </a:r>
                <a:r>
                  <a:rPr lang="en-US" dirty="0" smtClean="0"/>
                  <a:t>:</a:t>
                </a:r>
              </a:p>
              <a:p>
                <a:pPr marL="0" indent="0" algn="just">
                  <a:buNone/>
                </a:pPr>
                <a:r>
                  <a:rPr lang="en-US" dirty="0" err="1" smtClean="0"/>
                  <a:t>Dik</a:t>
                </a:r>
                <a:r>
                  <a:rPr lang="en-US" dirty="0" smtClean="0"/>
                  <a:t> : </a:t>
                </a:r>
                <a:r>
                  <a:rPr lang="pt-BR" dirty="0"/>
                  <a:t>A(3) = 1000, </a:t>
                </a:r>
                <a:r>
                  <a:rPr lang="pt-BR" dirty="0" smtClean="0"/>
                  <a:t>t </a:t>
                </a:r>
                <a:r>
                  <a:rPr lang="pt-BR" dirty="0" smtClean="0"/>
                  <a:t>=n= </a:t>
                </a:r>
                <a:r>
                  <a:rPr lang="pt-BR" dirty="0"/>
                  <a:t>3, i = 0.09 </a:t>
                </a:r>
                <a:endParaRPr lang="pt-BR" dirty="0" smtClean="0"/>
              </a:p>
              <a:p>
                <a:pPr marL="0" indent="0" algn="just">
                  <a:buNone/>
                </a:pPr>
                <a:r>
                  <a:rPr lang="en-US" dirty="0" smtClean="0"/>
                  <a:t>K?</a:t>
                </a:r>
              </a:p>
              <a:p>
                <a:pPr marL="0" indent="0" algn="just">
                  <a:buNone/>
                </a:pPr>
                <a:r>
                  <a:rPr lang="en-US" dirty="0" smtClean="0"/>
                  <a:t>	A(t) =  </a:t>
                </a:r>
                <a:r>
                  <a:rPr lang="en-US" dirty="0" err="1" smtClean="0"/>
                  <a:t>ka</a:t>
                </a:r>
                <a:r>
                  <a:rPr lang="en-US" dirty="0" smtClean="0"/>
                  <a:t>(t) </a:t>
                </a:r>
                <a:r>
                  <a:rPr lang="en-US" dirty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dirty="0"/>
                          <m:t>k</m:t>
                        </m:r>
                        <m:r>
                          <m:rPr>
                            <m:nor/>
                          </m:rPr>
                          <a:rPr lang="en-US" dirty="0"/>
                          <m:t>(1 +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n-US" b="0" dirty="0" smtClean="0"/>
                  <a:t>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dirty="0"/>
                              <m:t>(1 +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n-US" b="0" dirty="0" smtClean="0"/>
                  <a:t>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1000∗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dirty="0"/>
                          <m:t>(1 +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0.09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=772.18</m:t>
                    </m:r>
                  </m:oMath>
                </a14:m>
                <a:endParaRPr lang="pt-BR" dirty="0"/>
              </a:p>
            </p:txBody>
          </p:sp>
        </mc:Choice>
        <mc:Fallback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1085" t="-2428" r="-1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35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Definisi</a:t>
                </a:r>
                <a:r>
                  <a:rPr lang="en-US" b="1" dirty="0"/>
                  <a:t> </a:t>
                </a:r>
                <a:r>
                  <a:rPr lang="en-US" b="1" dirty="0" err="1"/>
                  <a:t>tingkat</a:t>
                </a:r>
                <a:r>
                  <a:rPr lang="en-US" b="1" dirty="0"/>
                  <a:t> </a:t>
                </a:r>
                <a:r>
                  <a:rPr lang="en-US" b="1" dirty="0" err="1"/>
                  <a:t>diskon</a:t>
                </a:r>
                <a:r>
                  <a:rPr lang="en-US" b="1" dirty="0"/>
                  <a:t> </a:t>
                </a:r>
                <a:r>
                  <a:rPr lang="en-US" b="1" dirty="0" err="1"/>
                  <a:t>efektif</a:t>
                </a:r>
                <a:endParaRPr lang="en-US" b="1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Tingkat </a:t>
                </a:r>
                <a:r>
                  <a:rPr lang="en-US" dirty="0" err="1"/>
                  <a:t>diskon</a:t>
                </a:r>
                <a:r>
                  <a:rPr lang="en-US" dirty="0"/>
                  <a:t> </a:t>
                </a:r>
                <a:r>
                  <a:rPr lang="en-US" dirty="0" err="1" smtClean="0"/>
                  <a:t>efektif</a:t>
                </a:r>
                <a:r>
                  <a:rPr lang="en-US" dirty="0" smtClean="0"/>
                  <a:t> </a:t>
                </a:r>
                <a:r>
                  <a:rPr lang="en-US" i="1" dirty="0" smtClean="0"/>
                  <a:t>d</a:t>
                </a:r>
                <a:r>
                  <a:rPr lang="en-US" dirty="0" smtClean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:r>
                  <a:rPr lang="en-US" dirty="0" err="1"/>
                  <a:t>ukuran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yang </a:t>
                </a:r>
                <a:r>
                  <a:rPr lang="en-US" dirty="0" err="1"/>
                  <a:t>dibayarkan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awal</a:t>
                </a:r>
                <a:r>
                  <a:rPr lang="en-US" dirty="0"/>
                  <a:t> </a:t>
                </a:r>
                <a:r>
                  <a:rPr lang="en-US" dirty="0" err="1" smtClean="0"/>
                  <a:t>periode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err="1" smtClean="0"/>
                  <a:t>Dengan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fungsi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jumlah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(0)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(1)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(1)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err="1" smtClean="0"/>
                  <a:t>Jika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dalam</a:t>
                </a:r>
                <a:r>
                  <a:rPr lang="en-US" dirty="0" smtClean="0"/>
                  <a:t> n </a:t>
                </a:r>
                <a:r>
                  <a:rPr lang="en-US" dirty="0" err="1" smtClean="0"/>
                  <a:t>periode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𝑢𝑛𝑡𝑢𝑘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1085" t="-1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10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Definisi</a:t>
                </a:r>
                <a:r>
                  <a:rPr lang="en-US" b="1" dirty="0"/>
                  <a:t> </a:t>
                </a:r>
                <a:r>
                  <a:rPr lang="en-US" b="1" dirty="0" err="1" smtClean="0"/>
                  <a:t>Nilai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Sekarang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dibawah</a:t>
                </a:r>
                <a:r>
                  <a:rPr lang="en-US" b="1" dirty="0" smtClean="0"/>
                  <a:t> d</a:t>
                </a:r>
                <a:endParaRPr lang="en-US" b="1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Dari </a:t>
                </a:r>
                <a:r>
                  <a:rPr lang="en-US" dirty="0" err="1"/>
                  <a:t>definisi</a:t>
                </a:r>
                <a:r>
                  <a:rPr lang="en-US" dirty="0"/>
                  <a:t> </a:t>
                </a:r>
                <a:r>
                  <a:rPr lang="en-US" dirty="0" err="1"/>
                  <a:t>dasar</a:t>
                </a:r>
                <a:r>
                  <a:rPr lang="en-US" dirty="0"/>
                  <a:t> </a:t>
                </a:r>
                <a:r>
                  <a:rPr lang="en-US" dirty="0" err="1"/>
                  <a:t>i</a:t>
                </a:r>
                <a:r>
                  <a:rPr lang="en-US" dirty="0"/>
                  <a:t> </a:t>
                </a:r>
                <a:r>
                  <a:rPr lang="en-US" dirty="0" err="1"/>
                  <a:t>sebagai</a:t>
                </a:r>
                <a:r>
                  <a:rPr lang="en-US" dirty="0"/>
                  <a:t> </a:t>
                </a:r>
                <a:r>
                  <a:rPr lang="en-US" dirty="0" err="1"/>
                  <a:t>rasio</a:t>
                </a:r>
                <a:r>
                  <a:rPr lang="en-US" dirty="0"/>
                  <a:t> </a:t>
                </a:r>
                <a:r>
                  <a:rPr lang="en-US" dirty="0" err="1"/>
                  <a:t>jumlah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(</a:t>
                </a:r>
                <a:r>
                  <a:rPr lang="en-US" dirty="0" err="1" smtClean="0"/>
                  <a:t>diskon</a:t>
                </a:r>
                <a:r>
                  <a:rPr lang="en-US" dirty="0" smtClean="0"/>
                  <a:t>) </a:t>
                </a:r>
                <a:r>
                  <a:rPr lang="en-US" dirty="0" err="1"/>
                  <a:t>terhadap</a:t>
                </a:r>
                <a:r>
                  <a:rPr lang="en-US" dirty="0"/>
                  <a:t> </a:t>
                </a:r>
                <a:r>
                  <a:rPr lang="en-US" dirty="0" err="1" smtClean="0"/>
                  <a:t>pokok</a:t>
                </a:r>
                <a:r>
                  <a:rPr lang="en-US" dirty="0" smtClean="0"/>
                  <a:t>/modal,</a:t>
                </a: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:r>
                  <a:rPr lang="en-US" dirty="0" err="1" smtClean="0"/>
                  <a:t>Dalam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hal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fungsi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diskon</a:t>
                </a:r>
                <a:r>
                  <a:rPr lang="en-US" dirty="0" smtClean="0"/>
                  <a:t> 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;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𝑢𝑛𝑡𝑢𝑘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0≤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𝑏𝑢𝑛𝑔𝑎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𝑠𝑒𝑑𝑒𝑟h𝑎𝑛𝑎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;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𝑢𝑛𝑡𝑢𝑘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≥0 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𝑏𝑢𝑛𝑔𝑎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𝑚𝑎𝑗𝑒𝑚𝑢𝑘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1085" t="-1766" b="-8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91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dirty="0" err="1" smtClean="0"/>
                  <a:t>Contoh</a:t>
                </a:r>
                <a:r>
                  <a:rPr lang="en-US" dirty="0" smtClean="0"/>
                  <a:t>  5: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sv-SE" dirty="0" smtClean="0"/>
                  <a:t>Tentukan </a:t>
                </a:r>
                <a:r>
                  <a:rPr lang="sv-SE" dirty="0"/>
                  <a:t>jumlah yang harus diinvestasikan dengan tingkat diskon sederhana 0,09 per tahun untuk mengakumulasi 1000 pada akhir </a:t>
                </a:r>
                <a:r>
                  <a:rPr lang="sv-SE" dirty="0" smtClean="0"/>
                  <a:t>tahun ke</a:t>
                </a:r>
                <a:r>
                  <a:rPr lang="sv-SE" dirty="0"/>
                  <a:t> tiga</a:t>
                </a:r>
                <a:r>
                  <a:rPr lang="sv-SE" dirty="0" smtClean="0"/>
                  <a:t>.</a:t>
                </a:r>
              </a:p>
              <a:p>
                <a:pPr marL="0" indent="0" algn="just">
                  <a:buNone/>
                </a:pPr>
                <a:r>
                  <a:rPr lang="en-US" dirty="0" err="1" smtClean="0"/>
                  <a:t>Jawab</a:t>
                </a:r>
                <a:r>
                  <a:rPr lang="en-US" dirty="0" smtClean="0"/>
                  <a:t>:</a:t>
                </a:r>
              </a:p>
              <a:p>
                <a:pPr marL="0" indent="0" algn="just">
                  <a:buNone/>
                </a:pPr>
                <a:r>
                  <a:rPr lang="en-US" dirty="0" err="1" smtClean="0"/>
                  <a:t>Dik</a:t>
                </a:r>
                <a:r>
                  <a:rPr lang="en-US" dirty="0" smtClean="0"/>
                  <a:t> : </a:t>
                </a:r>
                <a:r>
                  <a:rPr lang="pt-BR" dirty="0"/>
                  <a:t>A(3) = 1000, </a:t>
                </a:r>
                <a:r>
                  <a:rPr lang="pt-BR" dirty="0" smtClean="0"/>
                  <a:t>t </a:t>
                </a:r>
                <a:r>
                  <a:rPr lang="pt-BR" dirty="0"/>
                  <a:t>= 3, </a:t>
                </a:r>
                <a:r>
                  <a:rPr lang="pt-BR" dirty="0" smtClean="0"/>
                  <a:t>d = </a:t>
                </a:r>
                <a:r>
                  <a:rPr lang="pt-BR" dirty="0"/>
                  <a:t>0.09 </a:t>
                </a:r>
                <a:endParaRPr lang="pt-BR" dirty="0" smtClean="0"/>
              </a:p>
              <a:p>
                <a:pPr marL="0" indent="0" algn="just">
                  <a:buNone/>
                </a:pPr>
                <a:r>
                  <a:rPr lang="en-US" dirty="0" smtClean="0"/>
                  <a:t>K?</a:t>
                </a:r>
              </a:p>
              <a:p>
                <a:pPr marL="0" indent="0" algn="just">
                  <a:buNone/>
                </a:pPr>
                <a:r>
                  <a:rPr lang="en-US" dirty="0" smtClean="0"/>
                  <a:t>	A(t) =  </a:t>
                </a:r>
                <a:r>
                  <a:rPr lang="en-US" dirty="0" err="1" smtClean="0"/>
                  <a:t>ka</a:t>
                </a:r>
                <a:r>
                  <a:rPr lang="en-US" dirty="0" smtClean="0"/>
                  <a:t>(t) </a:t>
                </a: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n-US" b="0" dirty="0" smtClean="0"/>
                  <a:t>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∗(1−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n-US" b="0" dirty="0" smtClean="0"/>
                  <a:t>		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=1000∗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1−0.09∗3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=730</m:t>
                    </m:r>
                  </m:oMath>
                </a14:m>
                <a:endParaRPr lang="pt-BR" dirty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1085" t="-1766" r="-1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3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just">
                  <a:buNone/>
                </a:pPr>
                <a:r>
                  <a:rPr lang="en-US" dirty="0" err="1" smtClean="0"/>
                  <a:t>Contoh</a:t>
                </a:r>
                <a:r>
                  <a:rPr lang="en-US" dirty="0" smtClean="0"/>
                  <a:t>  6: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sv-SE" dirty="0" smtClean="0"/>
                  <a:t>Tentukan </a:t>
                </a:r>
                <a:r>
                  <a:rPr lang="sv-SE" dirty="0"/>
                  <a:t>jumlah yang harus diinvestasikan dengan tingkat diskon </a:t>
                </a:r>
                <a:r>
                  <a:rPr lang="sv-SE" dirty="0" smtClean="0"/>
                  <a:t>majemuk </a:t>
                </a:r>
                <a:r>
                  <a:rPr lang="sv-SE" dirty="0"/>
                  <a:t>0,09 per tahun untuk mengakumulasi 1000 pada akhir tahun ke tiga</a:t>
                </a:r>
                <a:endParaRPr lang="sv-SE" dirty="0" smtClean="0"/>
              </a:p>
              <a:p>
                <a:pPr marL="0" indent="0" algn="just">
                  <a:buNone/>
                </a:pPr>
                <a:r>
                  <a:rPr lang="en-US" dirty="0" err="1" smtClean="0"/>
                  <a:t>Jawab</a:t>
                </a:r>
                <a:r>
                  <a:rPr lang="en-US" dirty="0" smtClean="0"/>
                  <a:t>:</a:t>
                </a:r>
              </a:p>
              <a:p>
                <a:pPr marL="0" indent="0" algn="just">
                  <a:buNone/>
                </a:pPr>
                <a:r>
                  <a:rPr lang="en-US" dirty="0" err="1" smtClean="0"/>
                  <a:t>Dik</a:t>
                </a:r>
                <a:r>
                  <a:rPr lang="en-US" dirty="0" smtClean="0"/>
                  <a:t> : </a:t>
                </a:r>
                <a:r>
                  <a:rPr lang="pt-BR" dirty="0"/>
                  <a:t>A(3) = 1000, </a:t>
                </a:r>
                <a:r>
                  <a:rPr lang="pt-BR" dirty="0" smtClean="0"/>
                  <a:t>t </a:t>
                </a:r>
                <a:r>
                  <a:rPr lang="pt-BR" dirty="0"/>
                  <a:t>= 3, </a:t>
                </a:r>
                <a:r>
                  <a:rPr lang="pt-BR" dirty="0" smtClean="0"/>
                  <a:t>d </a:t>
                </a:r>
                <a:r>
                  <a:rPr lang="pt-BR" dirty="0"/>
                  <a:t>= 0.09 </a:t>
                </a:r>
                <a:endParaRPr lang="pt-BR" dirty="0" smtClean="0"/>
              </a:p>
              <a:p>
                <a:pPr marL="0" indent="0" algn="just">
                  <a:buNone/>
                </a:pPr>
                <a:r>
                  <a:rPr lang="en-US" dirty="0" smtClean="0"/>
                  <a:t>K?</a:t>
                </a:r>
              </a:p>
              <a:p>
                <a:pPr marL="0" indent="0" algn="just">
                  <a:buNone/>
                </a:pPr>
                <a:r>
                  <a:rPr lang="en-US" dirty="0" smtClean="0"/>
                  <a:t>	A(t) =  </a:t>
                </a:r>
                <a:r>
                  <a:rPr lang="en-US" dirty="0" err="1" smtClean="0"/>
                  <a:t>ka</a:t>
                </a:r>
                <a:r>
                  <a:rPr lang="en-US" dirty="0" smtClean="0"/>
                  <a:t>(t) </a:t>
                </a: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n-US" b="0" dirty="0" smtClean="0"/>
                  <a:t>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n-US" b="0" dirty="0" smtClean="0"/>
                  <a:t>		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b="0" dirty="0" smtClean="0"/>
              </a:p>
              <a:p>
                <a:pPr marL="0" indent="0" algn="just">
                  <a:buNone/>
                </a:pPr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n-US" b="0" dirty="0" smtClean="0"/>
                  <a:t>			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=1000∗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0.09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=1000∗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0.91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=753.57</m:t>
                    </m:r>
                  </m:oMath>
                </a14:m>
                <a:endParaRPr lang="pt-BR" dirty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922" t="-2208" r="-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1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Definisi suku bunga nominal</a:t>
                </a:r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lnSpc>
                    <a:spcPct val="170000"/>
                  </a:lnSpc>
                  <a:buNone/>
                </a:pPr>
                <a:r>
                  <a:rPr lang="en-US" dirty="0" err="1" smtClean="0"/>
                  <a:t>Simbol</a:t>
                </a:r>
                <a:r>
                  <a:rPr lang="en-US" dirty="0" smtClean="0"/>
                  <a:t> </a:t>
                </a:r>
                <a:r>
                  <a:rPr lang="en-US" dirty="0"/>
                  <a:t>tingkat bunga nominal yang harus dibayar m kali per </a:t>
                </a:r>
                <a:r>
                  <a:rPr lang="en-US" dirty="0" err="1"/>
                  <a:t>periode</a:t>
                </a:r>
                <a:r>
                  <a:rPr lang="en-US" dirty="0"/>
                  <a:t> </a:t>
                </a:r>
                <a:r>
                  <a:rPr lang="en-US" dirty="0" err="1" smtClean="0"/>
                  <a:t>adalah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&gt;1</m:t>
                    </m:r>
                  </m:oMath>
                </a14:m>
                <a:r>
                  <a:rPr lang="en-US" dirty="0"/>
                  <a:t>. Artinya </a:t>
                </a:r>
                <a:r>
                  <a:rPr lang="en-US" dirty="0" err="1"/>
                  <a:t>tingkat</a:t>
                </a:r>
                <a:r>
                  <a:rPr lang="en-US" dirty="0"/>
                  <a:t> </a:t>
                </a:r>
                <a:r>
                  <a:rPr lang="en-US" dirty="0" err="1" smtClean="0"/>
                  <a:t>bunga</a:t>
                </a:r>
                <a:r>
                  <a:rPr lang="en-US" dirty="0" smtClean="0"/>
                  <a:t> yang </a:t>
                </a:r>
                <a:r>
                  <a:rPr lang="en-US" dirty="0"/>
                  <a:t>harus dibayar bulanan, </a:t>
                </a:r>
                <a:r>
                  <a:rPr lang="en-US" dirty="0" err="1"/>
                  <a:t>yaitu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untuk setiap bulan suatu periode</a:t>
                </a:r>
                <a:r>
                  <a:rPr lang="en-US" b="1" dirty="0"/>
                  <a:t>.</a:t>
                </a:r>
                <a:endParaRPr lang="en-US" b="1" dirty="0" smtClean="0"/>
              </a:p>
              <a:p>
                <a:pPr marL="0" indent="0">
                  <a:buNone/>
                </a:pPr>
                <a:endParaRPr lang="en-US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(1+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(1+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[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−1]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813" t="-25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50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Definisi Tingkat </a:t>
                </a:r>
                <a:r>
                  <a:rPr lang="en-US" b="1" dirty="0" err="1" smtClean="0"/>
                  <a:t>Diskon</a:t>
                </a:r>
                <a:r>
                  <a:rPr lang="en-US" b="1" dirty="0" smtClean="0"/>
                  <a:t> Nominal</a:t>
                </a:r>
              </a:p>
              <a:p>
                <a:pPr marL="0" indent="0">
                  <a:buNone/>
                </a:pPr>
                <a:endParaRPr lang="en-US" b="1" dirty="0" smtClean="0"/>
              </a:p>
              <a:p>
                <a:pPr marL="0" indent="0">
                  <a:lnSpc>
                    <a:spcPct val="170000"/>
                  </a:lnSpc>
                  <a:buNone/>
                </a:pPr>
                <a:r>
                  <a:rPr lang="en-US" dirty="0" err="1" smtClean="0"/>
                  <a:t>Simbol</a:t>
                </a:r>
                <a:r>
                  <a:rPr lang="en-US" dirty="0" smtClean="0"/>
                  <a:t> </a:t>
                </a:r>
                <a:r>
                  <a:rPr lang="en-US" dirty="0" err="1"/>
                  <a:t>tingkat</a:t>
                </a:r>
                <a:r>
                  <a:rPr lang="en-US" dirty="0"/>
                  <a:t> </a:t>
                </a:r>
                <a:r>
                  <a:rPr lang="en-US" dirty="0" err="1" smtClean="0"/>
                  <a:t>diskon</a:t>
                </a:r>
                <a:r>
                  <a:rPr lang="en-US" dirty="0" smtClean="0"/>
                  <a:t> </a:t>
                </a:r>
                <a:r>
                  <a:rPr lang="en-US" dirty="0"/>
                  <a:t>nominal yang harus dibayar m kali per </a:t>
                </a:r>
                <a:r>
                  <a:rPr lang="en-US" dirty="0" err="1"/>
                  <a:t>periode</a:t>
                </a:r>
                <a:r>
                  <a:rPr lang="en-US" dirty="0"/>
                  <a:t> </a:t>
                </a:r>
                <a:r>
                  <a:rPr lang="en-US" dirty="0" err="1" smtClean="0"/>
                  <a:t>adalah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&gt;1</m:t>
                    </m:r>
                  </m:oMath>
                </a14:m>
                <a:r>
                  <a:rPr lang="en-US" dirty="0"/>
                  <a:t>. Artinya </a:t>
                </a:r>
                <a:r>
                  <a:rPr lang="en-US" dirty="0" err="1"/>
                  <a:t>tingkat</a:t>
                </a:r>
                <a:r>
                  <a:rPr lang="en-US" dirty="0"/>
                  <a:t> </a:t>
                </a:r>
                <a:r>
                  <a:rPr lang="en-US" dirty="0" err="1" smtClean="0"/>
                  <a:t>bunga</a:t>
                </a:r>
                <a:r>
                  <a:rPr lang="en-US" dirty="0" smtClean="0"/>
                  <a:t> yang </a:t>
                </a:r>
                <a:r>
                  <a:rPr lang="en-US" dirty="0"/>
                  <a:t>harus dibayar bulanan, </a:t>
                </a:r>
                <a:r>
                  <a:rPr lang="en-US" dirty="0" err="1"/>
                  <a:t>yaitu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untuk setiap bulan suatu periode</a:t>
                </a:r>
                <a:r>
                  <a:rPr lang="en-US" b="1" dirty="0"/>
                  <a:t>.</a:t>
                </a:r>
                <a:endParaRPr lang="en-US" b="1" dirty="0" smtClean="0"/>
              </a:p>
              <a:p>
                <a:pPr marL="0" indent="0">
                  <a:buNone/>
                </a:pPr>
                <a:endParaRPr lang="en-US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(1−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den>
                              </m:f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den>
                              </m:f>
                            </m:sup>
                          </m:sSup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813" t="-25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56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369331"/>
                <a:ext cx="11235267" cy="618159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Hubungan Antara </a:t>
                </a:r>
                <a:r>
                  <a:rPr lang="en-US" b="1" dirty="0" err="1" smtClean="0"/>
                  <a:t>suku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bunga</a:t>
                </a:r>
                <a:r>
                  <a:rPr lang="en-US" b="1" dirty="0" smtClean="0"/>
                  <a:t> nominal </a:t>
                </a:r>
                <a:r>
                  <a:rPr lang="en-US" b="1" dirty="0" err="1" smtClean="0"/>
                  <a:t>dan</a:t>
                </a:r>
                <a:r>
                  <a:rPr lang="en-US" b="1" dirty="0" smtClean="0"/>
                  <a:t> Tingkat </a:t>
                </a:r>
                <a:r>
                  <a:rPr lang="en-US" b="1" dirty="0" err="1" smtClean="0"/>
                  <a:t>Diskon</a:t>
                </a:r>
                <a:r>
                  <a:rPr lang="en-US" b="1" dirty="0" smtClean="0"/>
                  <a:t> Nominal</a:t>
                </a:r>
              </a:p>
              <a:p>
                <a:pPr marL="0" indent="0">
                  <a:buNone/>
                </a:pPr>
                <a:endParaRPr lang="en-US" b="1" dirty="0" smtClean="0"/>
              </a:p>
              <a:p>
                <a:pPr marL="0" indent="0">
                  <a:lnSpc>
                    <a:spcPct val="170000"/>
                  </a:lnSpc>
                  <a:buNone/>
                </a:pPr>
                <a:r>
                  <a:rPr lang="sv-SE" dirty="0"/>
                  <a:t>Hubungan berikut berlaku, karena kedua sisi persamaan sama dengan 1 + i,</a:t>
                </a:r>
                <a:endParaRPr lang="en-US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(1+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(1−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err="1" smtClean="0"/>
                  <a:t>Jika</a:t>
                </a:r>
                <a:r>
                  <a:rPr lang="en-US" dirty="0" smtClean="0"/>
                  <a:t> m=p, </a:t>
                </a:r>
                <a:r>
                  <a:rPr lang="en-US" dirty="0" err="1" smtClean="0"/>
                  <a:t>maka</a:t>
                </a: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(1+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(1−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err="1" smtClean="0"/>
                  <a:t>Bukti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(1+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=1+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(1−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369331"/>
                <a:ext cx="11235267" cy="6181593"/>
              </a:xfrm>
              <a:blipFill rotWithShape="0">
                <a:blip r:embed="rId2"/>
                <a:stretch>
                  <a:fillRect l="-1085" t="-1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4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369331"/>
                <a:ext cx="11235267" cy="618159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Hubungan Antara </a:t>
                </a:r>
                <a:r>
                  <a:rPr lang="en-US" b="1" dirty="0" err="1" smtClean="0"/>
                  <a:t>suku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bunga</a:t>
                </a:r>
                <a:r>
                  <a:rPr lang="en-US" b="1" dirty="0" smtClean="0"/>
                  <a:t> nominal </a:t>
                </a:r>
                <a:r>
                  <a:rPr lang="en-US" b="1" dirty="0" err="1" smtClean="0"/>
                  <a:t>dan</a:t>
                </a:r>
                <a:r>
                  <a:rPr lang="en-US" b="1" dirty="0" smtClean="0"/>
                  <a:t> Tingkat </a:t>
                </a:r>
                <a:r>
                  <a:rPr lang="en-US" b="1" dirty="0" err="1" smtClean="0"/>
                  <a:t>Diskon</a:t>
                </a:r>
                <a:r>
                  <a:rPr lang="en-US" b="1" dirty="0" smtClean="0"/>
                  <a:t> Nominal</a:t>
                </a:r>
              </a:p>
              <a:p>
                <a:pPr marL="0" indent="0">
                  <a:buNone/>
                </a:pPr>
                <a:endParaRPr lang="en-US" b="1" dirty="0" smtClean="0"/>
              </a:p>
              <a:p>
                <a:pPr marL="0" indent="0">
                  <a:lnSpc>
                    <a:spcPct val="170000"/>
                  </a:lnSpc>
                  <a:buNone/>
                </a:pPr>
                <a:r>
                  <a:rPr lang="en-US" dirty="0" smtClean="0"/>
                  <a:t>Analog </a:t>
                </a:r>
                <a:r>
                  <a:rPr lang="en-US" dirty="0" err="1" smtClean="0"/>
                  <a:t>untuk</a:t>
                </a:r>
                <a:r>
                  <a:rPr lang="en-US" dirty="0"/>
                  <a:t> </a:t>
                </a:r>
                <a:r>
                  <a:rPr lang="en-US" dirty="0" smtClean="0"/>
                  <a:t>formula, 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:r>
                  <a:rPr lang="en-US" dirty="0" smtClean="0"/>
                  <a:t>       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den>
                    </m:f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en-US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en-US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 err="1" smtClean="0"/>
                  <a:t>Bukti</a:t>
                </a:r>
                <a:r>
                  <a:rPr lang="en-US" dirty="0" smtClean="0"/>
                  <a:t> : ?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369331"/>
                <a:ext cx="11235267" cy="6181593"/>
              </a:xfrm>
              <a:blipFill rotWithShape="0">
                <a:blip r:embed="rId2"/>
                <a:stretch>
                  <a:fillRect l="-1085" t="-1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6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 algn="just">
                  <a:buNone/>
                </a:pPr>
                <a:r>
                  <a:rPr lang="en-US" dirty="0" smtClean="0"/>
                  <a:t>Contoh  7: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sv-SE" dirty="0" smtClean="0"/>
                  <a:t>Tentukan </a:t>
                </a:r>
                <a:r>
                  <a:rPr lang="sv-SE" dirty="0"/>
                  <a:t>nilai akumulasi 5.000 yang diinvestasikan selama lima tahun pada 0, 08 per tahun konversi triwulanan</a:t>
                </a:r>
                <a:r>
                  <a:rPr lang="sv-SE" dirty="0" smtClean="0"/>
                  <a:t>.</a:t>
                </a:r>
              </a:p>
              <a:p>
                <a:pPr marL="0" indent="0" algn="just">
                  <a:buNone/>
                </a:pPr>
                <a:r>
                  <a:rPr lang="sv-SE" dirty="0" smtClean="0"/>
                  <a:t>Jawab:</a:t>
                </a:r>
              </a:p>
              <a:p>
                <a:pPr marL="0" indent="0" algn="just">
                  <a:buNone/>
                </a:pPr>
                <a:r>
                  <a:rPr lang="en-US" dirty="0" err="1" smtClean="0"/>
                  <a:t>Dik</a:t>
                </a:r>
                <a:r>
                  <a:rPr lang="en-US" dirty="0" smtClean="0"/>
                  <a:t> : k</a:t>
                </a:r>
                <a:r>
                  <a:rPr lang="pt-BR" dirty="0" smtClean="0"/>
                  <a:t> </a:t>
                </a:r>
                <a:r>
                  <a:rPr lang="pt-BR" dirty="0"/>
                  <a:t>= </a:t>
                </a:r>
                <a:r>
                  <a:rPr lang="pt-BR" dirty="0" smtClean="0"/>
                  <a:t>5000</a:t>
                </a:r>
                <a:r>
                  <a:rPr lang="pt-BR" dirty="0"/>
                  <a:t>, n</a:t>
                </a:r>
                <a:r>
                  <a:rPr lang="pt-BR" dirty="0" smtClean="0"/>
                  <a:t>= 5, m=4,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pt-BR" dirty="0" smtClean="0"/>
                  <a:t>=0.08</a:t>
                </a:r>
              </a:p>
              <a:p>
                <a:pPr marL="0" indent="0" algn="just">
                  <a:buNone/>
                </a:pPr>
                <a:r>
                  <a:rPr lang="en-US" dirty="0" smtClean="0"/>
                  <a:t>A(5)=?</a:t>
                </a:r>
              </a:p>
              <a:p>
                <a:pPr marL="0" indent="0" algn="just">
                  <a:buNone/>
                </a:pPr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(1+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p>
                            </m:sSup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n-US" b="0" dirty="0" smtClean="0"/>
                  <a:t>			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=5000∗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(1+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4∗5</m:t>
                        </m:r>
                      </m:sup>
                    </m:sSup>
                  </m:oMath>
                </a14:m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n-US" b="0" dirty="0" smtClean="0"/>
                  <a:t>		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=5000∗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0.08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sup>
                    </m:sSup>
                  </m:oMath>
                </a14:m>
                <a:endParaRPr lang="en-US" b="0" dirty="0" smtClean="0"/>
              </a:p>
              <a:p>
                <a:pPr marL="0" indent="0" algn="just">
                  <a:buNone/>
                </a:pPr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n-US" b="0" dirty="0" smtClean="0"/>
                  <a:t>			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=5000∗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.02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=742.9727</m:t>
                    </m:r>
                  </m:oMath>
                </a14:m>
                <a:endParaRPr lang="pt-BR" dirty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922" t="-2759" r="-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93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Nilai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Akumulasi</a:t>
            </a:r>
            <a:endParaRPr 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00050" y="1825625"/>
                <a:ext cx="11410950" cy="4351338"/>
              </a:xfrm>
            </p:spPr>
            <p:txBody>
              <a:bodyPr>
                <a:normAutofit fontScale="85000" lnSpcReduction="20000"/>
              </a:bodyPr>
              <a:lstStyle/>
              <a:p>
                <a:pPr lvl="0"/>
                <a:r>
                  <a:rPr lang="en-US" dirty="0" smtClean="0"/>
                  <a:t>Nilai</a:t>
                </a:r>
                <a:r>
                  <a:rPr lang="en-US" dirty="0"/>
                  <a:t> </a:t>
                </a:r>
                <a:r>
                  <a:rPr lang="en-US" dirty="0" err="1"/>
                  <a:t>akumulasi</a:t>
                </a:r>
                <a:r>
                  <a:rPr lang="en-US" dirty="0"/>
                  <a:t> (accumulation value) = Total </a:t>
                </a:r>
                <a:r>
                  <a:rPr lang="en-US" dirty="0" err="1"/>
                  <a:t>jumlah</a:t>
                </a:r>
                <a:r>
                  <a:rPr lang="en-US" dirty="0"/>
                  <a:t> </a:t>
                </a:r>
                <a:r>
                  <a:rPr lang="en-US" dirty="0" err="1"/>
                  <a:t>dana</a:t>
                </a:r>
                <a:r>
                  <a:rPr lang="en-US" dirty="0"/>
                  <a:t> yang </a:t>
                </a:r>
                <a:r>
                  <a:rPr lang="en-US" dirty="0" err="1"/>
                  <a:t>diterima</a:t>
                </a:r>
                <a:r>
                  <a:rPr lang="en-US" dirty="0"/>
                  <a:t> </a:t>
                </a:r>
                <a:r>
                  <a:rPr lang="en-US" dirty="0" err="1"/>
                  <a:t>setelah</a:t>
                </a:r>
                <a:r>
                  <a:rPr lang="en-US" dirty="0"/>
                  <a:t> </a:t>
                </a:r>
                <a:r>
                  <a:rPr lang="en-US" dirty="0" err="1"/>
                  <a:t>periode</a:t>
                </a:r>
                <a:r>
                  <a:rPr lang="en-US" dirty="0"/>
                  <a:t> </a:t>
                </a:r>
                <a:r>
                  <a:rPr lang="en-US" dirty="0" err="1"/>
                  <a:t>waktu</a:t>
                </a:r>
                <a:r>
                  <a:rPr lang="en-US" dirty="0"/>
                  <a:t> t.</a:t>
                </a:r>
              </a:p>
              <a:p>
                <a:pPr marL="0" lvl="0" indent="0">
                  <a:buNone/>
                </a:pPr>
                <a:endParaRPr lang="en-US" i="1" dirty="0" smtClean="0"/>
              </a:p>
              <a:p>
                <a:pPr marL="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dirty="0"/>
                  <a:t> =  </a:t>
                </a:r>
                <a:r>
                  <a:rPr lang="en-US" b="1" dirty="0" err="1"/>
                  <a:t>fungsi</a:t>
                </a:r>
                <a:r>
                  <a:rPr lang="en-US" b="1" dirty="0"/>
                  <a:t> </a:t>
                </a:r>
                <a:r>
                  <a:rPr lang="en-US" b="1" dirty="0" err="1"/>
                  <a:t>akumulasi</a:t>
                </a:r>
                <a:r>
                  <a:rPr lang="en-US" dirty="0"/>
                  <a:t> (accumulation </a:t>
                </a:r>
                <a:r>
                  <a:rPr lang="en-US" dirty="0" smtClean="0"/>
                  <a:t>fs) </a:t>
                </a:r>
                <a:r>
                  <a:rPr lang="en-US" dirty="0"/>
                  <a:t>yang </a:t>
                </a:r>
                <a:r>
                  <a:rPr lang="en-US" dirty="0" err="1"/>
                  <a:t>bergantung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t </a:t>
                </a:r>
                <a:r>
                  <a:rPr lang="en-US" dirty="0" err="1"/>
                  <a:t>dengan</a:t>
                </a:r>
                <a:r>
                  <a:rPr lang="en-US" dirty="0"/>
                  <a:t> t ≥ 0   </a:t>
                </a:r>
              </a:p>
              <a:p>
                <a:pPr marL="0" indent="0">
                  <a:buNone/>
                </a:pPr>
                <a:r>
                  <a:rPr lang="en-US" dirty="0" smtClean="0"/>
                  <a:t>	</a:t>
                </a:r>
                <a:r>
                  <a:rPr lang="en-US" dirty="0" err="1" smtClean="0"/>
                  <a:t>Untuk</a:t>
                </a:r>
                <a:r>
                  <a:rPr lang="en-US" dirty="0" smtClean="0"/>
                  <a:t> </a:t>
                </a:r>
                <a:r>
                  <a:rPr lang="en-US" dirty="0"/>
                  <a:t>t ≥ 0   </a:t>
                </a:r>
                <a:r>
                  <a:rPr lang="en-US" dirty="0" err="1"/>
                  <a:t>dan</a:t>
                </a:r>
                <a:r>
                  <a:rPr lang="en-US" dirty="0"/>
                  <a:t>  P = 1 (</a:t>
                </a:r>
                <a:r>
                  <a:rPr lang="en-US" dirty="0" err="1"/>
                  <a:t>satuan</a:t>
                </a:r>
                <a:r>
                  <a:rPr lang="en-US" dirty="0"/>
                  <a:t>),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(0)</m:t>
                        </m:r>
                      </m:sub>
                    </m:sSub>
                  </m:oMath>
                </a14:m>
                <a:r>
                  <a:rPr lang="en-US" dirty="0"/>
                  <a:t> = 1</a:t>
                </a:r>
              </a:p>
              <a:p>
                <a:pPr marL="0" indent="0">
                  <a:buNone/>
                </a:pPr>
                <a:r>
                  <a:rPr lang="en-US" dirty="0" smtClean="0"/>
                  <a:t>	</a:t>
                </a:r>
                <a:r>
                  <a:rPr lang="en-US" dirty="0" err="1" smtClean="0"/>
                  <a:t>Pada</a:t>
                </a:r>
                <a:r>
                  <a:rPr lang="en-US" dirty="0" smtClean="0"/>
                  <a:t> </a:t>
                </a:r>
                <a:r>
                  <a:rPr lang="en-US" dirty="0" err="1"/>
                  <a:t>umumnya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dirty="0"/>
                  <a:t> = </a:t>
                </a:r>
                <a:r>
                  <a:rPr lang="en-US" dirty="0" err="1"/>
                  <a:t>fungsi</a:t>
                </a:r>
                <a:r>
                  <a:rPr lang="en-US" dirty="0"/>
                  <a:t> </a:t>
                </a:r>
                <a:r>
                  <a:rPr lang="en-US" dirty="0" err="1"/>
                  <a:t>naik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err="1" smtClean="0"/>
                  <a:t>Jika</a:t>
                </a:r>
                <a:r>
                  <a:rPr lang="en-US" dirty="0" smtClean="0"/>
                  <a:t> </a:t>
                </a:r>
                <a:r>
                  <a:rPr lang="en-US" dirty="0" err="1"/>
                  <a:t>tingkat</a:t>
                </a:r>
                <a:r>
                  <a:rPr lang="en-US" dirty="0"/>
                  <a:t> </a:t>
                </a:r>
                <a:r>
                  <a:rPr lang="en-US" dirty="0" err="1"/>
                  <a:t>suku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</a:t>
                </a:r>
                <a:r>
                  <a:rPr lang="en-US" dirty="0" err="1"/>
                  <a:t>naik</a:t>
                </a:r>
                <a:r>
                  <a:rPr lang="en-US" dirty="0"/>
                  <a:t> (</a:t>
                </a:r>
                <a:r>
                  <a:rPr lang="en-US" dirty="0" err="1"/>
                  <a:t>bertambah</a:t>
                </a:r>
                <a:r>
                  <a:rPr lang="en-US" dirty="0"/>
                  <a:t>) </a:t>
                </a:r>
                <a:r>
                  <a:rPr lang="en-US" dirty="0" err="1"/>
                  <a:t>secara</a:t>
                </a:r>
                <a:r>
                  <a:rPr lang="en-US" dirty="0"/>
                  <a:t> </a:t>
                </a:r>
                <a:r>
                  <a:rPr lang="en-US" dirty="0" err="1"/>
                  <a:t>kontinu</a:t>
                </a:r>
                <a:r>
                  <a:rPr lang="en-US" dirty="0"/>
                  <a:t>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dirty="0"/>
                  <a:t> = </a:t>
                </a:r>
                <a:r>
                  <a:rPr lang="en-US" dirty="0" err="1"/>
                  <a:t>fungsi</a:t>
                </a:r>
                <a:r>
                  <a:rPr lang="en-US" dirty="0"/>
                  <a:t> yang </a:t>
                </a:r>
                <a:r>
                  <a:rPr lang="en-US" dirty="0" err="1" smtClean="0"/>
                  <a:t>kontinu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2100" dirty="0" smtClean="0"/>
                  <a:t>Note: </a:t>
                </a:r>
              </a:p>
              <a:p>
                <a:pPr marL="0" indent="0">
                  <a:buNone/>
                </a:pPr>
                <a:r>
                  <a:rPr lang="en-US" sz="2100" dirty="0" err="1" smtClean="0"/>
                  <a:t>secara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sederhana</a:t>
                </a:r>
                <a:r>
                  <a:rPr lang="en-US" sz="21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sz="2100" dirty="0" smtClean="0"/>
                  <a:t> </a:t>
                </a:r>
                <a:r>
                  <a:rPr lang="en-US" sz="2100" dirty="0" err="1" smtClean="0"/>
                  <a:t>disebut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sebagai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nilai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akumulasi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pada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waktu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ke</a:t>
                </a:r>
                <a:r>
                  <a:rPr lang="en-US" sz="2100" dirty="0" smtClean="0"/>
                  <a:t>-t </a:t>
                </a:r>
                <a:r>
                  <a:rPr lang="en-US" sz="2100" dirty="0" err="1" smtClean="0"/>
                  <a:t>dari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investasi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awal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sebesar</a:t>
                </a:r>
                <a:r>
                  <a:rPr lang="en-US" sz="2100" dirty="0" smtClean="0"/>
                  <a:t> 1 di </a:t>
                </a:r>
                <a:r>
                  <a:rPr lang="en-US" sz="2100" dirty="0" err="1" smtClean="0"/>
                  <a:t>tahun</a:t>
                </a:r>
                <a:r>
                  <a:rPr lang="en-US" sz="2100" dirty="0" smtClean="0"/>
                  <a:t> ke-0</a:t>
                </a:r>
                <a:endParaRPr lang="en-US" sz="21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0050" y="1825625"/>
                <a:ext cx="11410950" cy="4351338"/>
              </a:xfrm>
              <a:blipFill rotWithShape="0">
                <a:blip r:embed="rId2"/>
                <a:stretch>
                  <a:fillRect l="-855" t="-32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03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just">
                  <a:buNone/>
                </a:pPr>
                <a:r>
                  <a:rPr lang="en-US" dirty="0" smtClean="0"/>
                  <a:t>Contoh  8:</a:t>
                </a:r>
              </a:p>
              <a:p>
                <a:pPr marL="0" indent="0" algn="just">
                  <a:buNone/>
                </a:pPr>
                <a:r>
                  <a:rPr lang="sv-SE" dirty="0" smtClean="0"/>
                  <a:t>Tentukan </a:t>
                </a:r>
                <a:r>
                  <a:rPr lang="sv-SE" dirty="0"/>
                  <a:t>nilai sekarang 1000 yang harus dibayar pada akhir tahun </a:t>
                </a:r>
                <a:r>
                  <a:rPr lang="sv-SE" dirty="0" smtClean="0"/>
                  <a:t>ke enam pada 0,06 </a:t>
                </a:r>
                <a:r>
                  <a:rPr lang="sv-SE" dirty="0"/>
                  <a:t>per tahun dibayarkan di muka dan dapat dikonversi setengah tahunan</a:t>
                </a:r>
                <a:r>
                  <a:rPr lang="sv-SE" dirty="0" smtClean="0"/>
                  <a:t>.</a:t>
                </a:r>
              </a:p>
              <a:p>
                <a:pPr marL="0" indent="0" algn="just">
                  <a:buNone/>
                </a:pPr>
                <a:r>
                  <a:rPr lang="sv-SE" dirty="0" smtClean="0"/>
                  <a:t>Jawab:</a:t>
                </a:r>
              </a:p>
              <a:p>
                <a:pPr marL="0" indent="0" algn="just">
                  <a:buNone/>
                </a:pPr>
                <a:r>
                  <a:rPr lang="en-US" dirty="0" err="1" smtClean="0"/>
                  <a:t>Dik</a:t>
                </a:r>
                <a:r>
                  <a:rPr lang="en-US" dirty="0" smtClean="0"/>
                  <a:t> : A(6)</a:t>
                </a:r>
                <a:r>
                  <a:rPr lang="pt-BR" dirty="0" smtClean="0"/>
                  <a:t> </a:t>
                </a:r>
                <a:r>
                  <a:rPr lang="pt-BR" dirty="0"/>
                  <a:t>= </a:t>
                </a:r>
                <a:r>
                  <a:rPr lang="pt-BR" dirty="0" smtClean="0"/>
                  <a:t>1000</a:t>
                </a:r>
                <a:r>
                  <a:rPr lang="pt-BR" dirty="0"/>
                  <a:t>, n</a:t>
                </a:r>
                <a:r>
                  <a:rPr lang="pt-BR" dirty="0" smtClean="0"/>
                  <a:t> </a:t>
                </a:r>
                <a:r>
                  <a:rPr lang="pt-BR" dirty="0"/>
                  <a:t>= </a:t>
                </a:r>
                <a:r>
                  <a:rPr lang="pt-BR" dirty="0" smtClean="0"/>
                  <a:t>6, m=2,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pt-BR" dirty="0" smtClean="0"/>
                  <a:t>=0.06</a:t>
                </a:r>
              </a:p>
              <a:p>
                <a:pPr marL="0" indent="0" algn="just">
                  <a:buNone/>
                </a:pPr>
                <a:r>
                  <a:rPr lang="en-US" dirty="0" smtClean="0"/>
                  <a:t>A(0)=?</a:t>
                </a:r>
                <a:endParaRPr lang="en-US" dirty="0" smtClean="0"/>
              </a:p>
              <a:p>
                <a:pPr marL="0" indent="0">
                  <a:buNone/>
                </a:pPr>
                <a:endParaRPr lang="en-US" b="0" i="0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A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ka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</m:d>
                    </m:oMath>
                  </m:oMathPara>
                </a14:m>
                <a:endParaRPr lang="en-US" b="0" i="0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pt-BR" dirty="0" smtClean="0"/>
              </a:p>
              <a:p>
                <a:pPr marL="0" indent="0">
                  <a:buNone/>
                </a:pPr>
                <a:r>
                  <a:rPr lang="en-US" dirty="0" smtClean="0"/>
                  <a:t>		    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b="0" dirty="0" smtClean="0"/>
                  <a:t>	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1000∗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0.06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2∗6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=1000∗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0.97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=693.8424</m:t>
                    </m:r>
                  </m:oMath>
                </a14:m>
                <a:endParaRPr lang="pt-BR" dirty="0"/>
              </a:p>
            </p:txBody>
          </p:sp>
        </mc:Choice>
        <mc:Fallback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641684"/>
                <a:ext cx="11235267" cy="5518346"/>
              </a:xfrm>
              <a:blipFill rotWithShape="0">
                <a:blip r:embed="rId2"/>
                <a:stretch>
                  <a:fillRect l="-922" t="-2208" r="-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0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pPr lvl="0"/>
                <a:r>
                  <a:rPr lang="en-US" dirty="0"/>
                  <a:t>A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 = </a:t>
                </a:r>
                <a:r>
                  <a:rPr lang="en-US" b="1" dirty="0" err="1"/>
                  <a:t>fungsi</a:t>
                </a:r>
                <a:r>
                  <a:rPr lang="en-US" b="1" dirty="0"/>
                  <a:t> </a:t>
                </a:r>
                <a:r>
                  <a:rPr lang="en-US" b="1" dirty="0" err="1"/>
                  <a:t>jumlah</a:t>
                </a:r>
                <a:r>
                  <a:rPr lang="en-US" dirty="0"/>
                  <a:t> ( amount </a:t>
                </a:r>
                <a:r>
                  <a:rPr lang="en-US" dirty="0" smtClean="0"/>
                  <a:t>fs) </a:t>
                </a:r>
                <a:r>
                  <a:rPr lang="en-US" dirty="0" err="1"/>
                  <a:t>dengan</a:t>
                </a:r>
                <a:r>
                  <a:rPr lang="en-US" dirty="0"/>
                  <a:t> t ≥ 0   </a:t>
                </a:r>
                <a:r>
                  <a:rPr lang="en-US" dirty="0" err="1"/>
                  <a:t>dan</a:t>
                </a:r>
                <a:r>
                  <a:rPr lang="en-US" dirty="0"/>
                  <a:t> P </a:t>
                </a:r>
                <a:r>
                  <a:rPr lang="en-US" dirty="0" err="1"/>
                  <a:t>dana</a:t>
                </a:r>
                <a:r>
                  <a:rPr lang="en-US" dirty="0"/>
                  <a:t> </a:t>
                </a:r>
                <a:r>
                  <a:rPr lang="en-US" dirty="0" err="1"/>
                  <a:t>awal</a:t>
                </a:r>
                <a:r>
                  <a:rPr lang="en-US" dirty="0"/>
                  <a:t> yang </a:t>
                </a:r>
                <a:r>
                  <a:rPr lang="en-US" dirty="0" err="1" smtClean="0"/>
                  <a:t>diinvestasikan</a:t>
                </a:r>
                <a:endParaRPr lang="en-US" dirty="0" smtClean="0"/>
              </a:p>
              <a:p>
                <a:pPr marL="0" lvl="0" indent="0">
                  <a:buNone/>
                </a:pPr>
                <a:endParaRPr lang="en-US" dirty="0"/>
              </a:p>
              <a:p>
                <a:pPr marL="0" lvl="0" indent="0">
                  <a:buNone/>
                </a:pPr>
                <a:r>
                  <a:rPr lang="en-US" dirty="0" smtClean="0"/>
                  <a:t>A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 = P.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dirty="0"/>
                  <a:t>    </a:t>
                </a:r>
                <a:r>
                  <a:rPr lang="en-US" dirty="0" err="1"/>
                  <a:t>untuk</a:t>
                </a:r>
                <a:r>
                  <a:rPr lang="en-US" dirty="0"/>
                  <a:t> t = 0, </a:t>
                </a:r>
                <a:r>
                  <a:rPr lang="en-US" dirty="0" err="1" smtClean="0"/>
                  <a:t>maka</a:t>
                </a:r>
                <a:r>
                  <a:rPr lang="en-US" dirty="0" smtClean="0"/>
                  <a:t> </a:t>
                </a:r>
                <a:r>
                  <a:rPr lang="en-US" dirty="0"/>
                  <a:t>A</a:t>
                </a:r>
                <a:r>
                  <a:rPr lang="en-US" baseline="-25000" dirty="0"/>
                  <a:t>(0)</a:t>
                </a:r>
                <a:r>
                  <a:rPr lang="en-US" dirty="0"/>
                  <a:t> = </a:t>
                </a:r>
                <a:r>
                  <a:rPr lang="en-US" dirty="0" smtClean="0"/>
                  <a:t>P</a:t>
                </a:r>
              </a:p>
              <a:p>
                <a:pPr marL="0" lv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	     </a:t>
                </a:r>
                <a:r>
                  <a:rPr lang="en-US" dirty="0" err="1" smtClean="0"/>
                  <a:t>untuk</a:t>
                </a:r>
                <a:r>
                  <a:rPr lang="en-US" dirty="0" smtClean="0"/>
                  <a:t> </a:t>
                </a:r>
                <a:r>
                  <a:rPr lang="en-US" dirty="0"/>
                  <a:t>P = 1,  A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 =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pPr marL="0" lv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b="1" dirty="0" err="1"/>
                  <a:t>fungsi</a:t>
                </a:r>
                <a:r>
                  <a:rPr lang="en-US" b="1" dirty="0"/>
                  <a:t> </a:t>
                </a:r>
                <a:r>
                  <a:rPr lang="en-US" b="1" dirty="0" err="1"/>
                  <a:t>jumlah</a:t>
                </a:r>
                <a:r>
                  <a:rPr lang="en-US" b="1" dirty="0"/>
                  <a:t> </a:t>
                </a:r>
                <a:r>
                  <a:rPr lang="en-US" dirty="0"/>
                  <a:t>= Principal x </a:t>
                </a:r>
                <a:r>
                  <a:rPr lang="en-US" b="1" dirty="0" err="1"/>
                  <a:t>fungsi</a:t>
                </a:r>
                <a:r>
                  <a:rPr lang="en-US" b="1" dirty="0"/>
                  <a:t> </a:t>
                </a:r>
                <a:r>
                  <a:rPr lang="en-US" b="1" dirty="0" err="1"/>
                  <a:t>akumulasi</a:t>
                </a: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Note: P </a:t>
                </a:r>
                <a:r>
                  <a:rPr lang="en-US" dirty="0"/>
                  <a:t>= </a:t>
                </a:r>
                <a:r>
                  <a:rPr lang="en-US" dirty="0" smtClean="0"/>
                  <a:t>k, (</a:t>
                </a:r>
                <a:r>
                  <a:rPr lang="en-US" dirty="0" err="1" smtClean="0"/>
                  <a:t>Kellison</a:t>
                </a:r>
                <a:r>
                  <a:rPr lang="en-US" dirty="0"/>
                  <a:t>)</a:t>
                </a:r>
              </a:p>
              <a:p>
                <a:endParaRPr lang="en-US" dirty="0" smtClean="0"/>
              </a:p>
              <a:p>
                <a:pPr marL="0" indent="0">
                  <a:buNone/>
                </a:pPr>
                <a:endParaRPr lang="en-US" sz="2300" dirty="0" smtClean="0"/>
              </a:p>
              <a:p>
                <a:pPr marL="0" indent="0">
                  <a:buNone/>
                </a:pPr>
                <a:r>
                  <a:rPr lang="en-US" sz="2300" dirty="0" smtClean="0"/>
                  <a:t>Note</a:t>
                </a:r>
                <a:r>
                  <a:rPr lang="en-US" sz="2300" dirty="0"/>
                  <a:t>: </a:t>
                </a:r>
              </a:p>
              <a:p>
                <a:pPr marL="0" indent="0">
                  <a:buNone/>
                </a:pPr>
                <a:r>
                  <a:rPr lang="en-US" sz="2300" dirty="0" err="1"/>
                  <a:t>secara</a:t>
                </a:r>
                <a:r>
                  <a:rPr lang="en-US" sz="2300" dirty="0"/>
                  <a:t> </a:t>
                </a:r>
                <a:r>
                  <a:rPr lang="en-US" sz="2300" dirty="0" err="1" smtClean="0"/>
                  <a:t>sederhana</a:t>
                </a:r>
                <a:r>
                  <a:rPr lang="en-US" sz="2300" dirty="0" smtClean="0"/>
                  <a:t> </a:t>
                </a:r>
                <a:r>
                  <a:rPr lang="en-US" sz="1800" dirty="0" smtClean="0"/>
                  <a:t>A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 smtClean="0"/>
                  <a:t> </a:t>
                </a:r>
                <a:r>
                  <a:rPr lang="en-US" sz="2300" dirty="0" err="1"/>
                  <a:t>disebut</a:t>
                </a:r>
                <a:r>
                  <a:rPr lang="en-US" sz="2300" dirty="0"/>
                  <a:t> </a:t>
                </a:r>
                <a:r>
                  <a:rPr lang="en-US" sz="2300" dirty="0" err="1"/>
                  <a:t>sebagai</a:t>
                </a:r>
                <a:r>
                  <a:rPr lang="en-US" sz="2300" dirty="0"/>
                  <a:t> </a:t>
                </a:r>
                <a:r>
                  <a:rPr lang="en-US" sz="2300" dirty="0" err="1"/>
                  <a:t>nilai</a:t>
                </a:r>
                <a:r>
                  <a:rPr lang="en-US" sz="2300" dirty="0"/>
                  <a:t> </a:t>
                </a:r>
                <a:r>
                  <a:rPr lang="en-US" sz="2300" dirty="0" err="1"/>
                  <a:t>akumulasi</a:t>
                </a:r>
                <a:r>
                  <a:rPr lang="en-US" sz="2300" dirty="0"/>
                  <a:t> </a:t>
                </a:r>
                <a:r>
                  <a:rPr lang="en-US" sz="2300" dirty="0" err="1"/>
                  <a:t>pada</a:t>
                </a:r>
                <a:r>
                  <a:rPr lang="en-US" sz="2300" dirty="0"/>
                  <a:t> </a:t>
                </a:r>
                <a:r>
                  <a:rPr lang="en-US" sz="2300" dirty="0" err="1"/>
                  <a:t>waktu</a:t>
                </a:r>
                <a:r>
                  <a:rPr lang="en-US" sz="2300" dirty="0"/>
                  <a:t> </a:t>
                </a:r>
                <a:r>
                  <a:rPr lang="en-US" sz="2300" dirty="0" err="1"/>
                  <a:t>ke</a:t>
                </a:r>
                <a:r>
                  <a:rPr lang="en-US" sz="2300" dirty="0"/>
                  <a:t>-t </a:t>
                </a:r>
                <a:r>
                  <a:rPr lang="en-US" sz="2300" dirty="0" err="1"/>
                  <a:t>dari</a:t>
                </a:r>
                <a:r>
                  <a:rPr lang="en-US" sz="2300" dirty="0"/>
                  <a:t> </a:t>
                </a:r>
                <a:r>
                  <a:rPr lang="en-US" sz="2300" dirty="0" err="1"/>
                  <a:t>investasi</a:t>
                </a:r>
                <a:r>
                  <a:rPr lang="en-US" sz="2300" dirty="0"/>
                  <a:t> </a:t>
                </a:r>
                <a:r>
                  <a:rPr lang="en-US" sz="2300" dirty="0" err="1"/>
                  <a:t>awal</a:t>
                </a:r>
                <a:r>
                  <a:rPr lang="en-US" sz="2300" dirty="0"/>
                  <a:t> </a:t>
                </a:r>
                <a:r>
                  <a:rPr lang="en-US" sz="2300" dirty="0" err="1"/>
                  <a:t>sebesar</a:t>
                </a:r>
                <a:r>
                  <a:rPr lang="en-US" sz="2300" dirty="0"/>
                  <a:t> </a:t>
                </a:r>
                <a:r>
                  <a:rPr lang="en-US" sz="2300" dirty="0" smtClean="0"/>
                  <a:t>A(0) </a:t>
                </a:r>
                <a:r>
                  <a:rPr lang="en-US" sz="2300" dirty="0"/>
                  <a:t>di </a:t>
                </a:r>
                <a:r>
                  <a:rPr lang="en-US" sz="2300" dirty="0" err="1"/>
                  <a:t>tahun</a:t>
                </a:r>
                <a:r>
                  <a:rPr lang="en-US" sz="2300" dirty="0"/>
                  <a:t> ke-0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638" t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061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I</a:t>
            </a:r>
            <a:r>
              <a:rPr lang="en-US" baseline="-25000" dirty="0"/>
              <a:t>n</a:t>
            </a:r>
            <a:r>
              <a:rPr lang="en-US" dirty="0"/>
              <a:t> = </a:t>
            </a:r>
            <a:r>
              <a:rPr lang="en-US" b="1" dirty="0"/>
              <a:t>amount of interest earned during n period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</a:t>
            </a:r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/>
              <a:t>dana</a:t>
            </a:r>
            <a:r>
              <a:rPr lang="en-US" dirty="0"/>
              <a:t> yang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dibungakan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n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</a:t>
            </a:r>
            <a:r>
              <a:rPr lang="en-US" dirty="0" err="1" smtClean="0"/>
              <a:t>periode</a:t>
            </a:r>
            <a:r>
              <a:rPr lang="en-US" dirty="0" smtClean="0"/>
              <a:t>,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 smtClean="0"/>
              <a:t>	I</a:t>
            </a:r>
            <a:r>
              <a:rPr lang="en-US" b="1" baseline="-25000" dirty="0" smtClean="0"/>
              <a:t>n</a:t>
            </a:r>
            <a:r>
              <a:rPr lang="en-US" b="1" dirty="0" smtClean="0"/>
              <a:t> </a:t>
            </a:r>
            <a:r>
              <a:rPr lang="en-US" b="1" dirty="0"/>
              <a:t>= A</a:t>
            </a:r>
            <a:r>
              <a:rPr lang="en-US" b="1" baseline="-25000" dirty="0"/>
              <a:t>(n)</a:t>
            </a:r>
            <a:r>
              <a:rPr lang="en-US" b="1" dirty="0"/>
              <a:t> – A</a:t>
            </a:r>
            <a:r>
              <a:rPr lang="en-US" b="1" baseline="-25000" dirty="0"/>
              <a:t>(n-1)</a:t>
            </a:r>
            <a:r>
              <a:rPr lang="en-US" b="1" dirty="0"/>
              <a:t> ;  n ≥ 1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catatan</a:t>
            </a:r>
            <a:r>
              <a:rPr lang="en-US" dirty="0" smtClean="0"/>
              <a:t> :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US" b="1" dirty="0" smtClean="0"/>
              <a:t>I</a:t>
            </a:r>
            <a:r>
              <a:rPr lang="en-US" b="1" baseline="-25000" dirty="0" smtClean="0"/>
              <a:t>n </a:t>
            </a:r>
            <a:r>
              <a:rPr lang="en-US" b="1" dirty="0" smtClean="0"/>
              <a:t> </a:t>
            </a: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selang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,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US" dirty="0" smtClean="0"/>
              <a:t>A(n)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154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102" t="38467" r="31255" b="19746"/>
          <a:stretch/>
        </p:blipFill>
        <p:spPr>
          <a:xfrm>
            <a:off x="2973649" y="820319"/>
            <a:ext cx="7776840" cy="48562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267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>
            <a:normAutofit/>
          </a:bodyPr>
          <a:lstStyle/>
          <a:p>
            <a:pPr lvl="0"/>
            <a:r>
              <a:rPr lang="en-US" sz="2800" dirty="0"/>
              <a:t>Interest rate = </a:t>
            </a:r>
            <a:r>
              <a:rPr lang="en-US" sz="2800" dirty="0" err="1"/>
              <a:t>tingkat</a:t>
            </a:r>
            <a:r>
              <a:rPr lang="en-US" sz="2800" dirty="0"/>
              <a:t> </a:t>
            </a:r>
            <a:r>
              <a:rPr lang="en-US" sz="2800" dirty="0" err="1"/>
              <a:t>suku</a:t>
            </a:r>
            <a:r>
              <a:rPr lang="en-US" sz="2800" dirty="0"/>
              <a:t> </a:t>
            </a:r>
            <a:r>
              <a:rPr lang="en-US" sz="2800" dirty="0" err="1"/>
              <a:t>bunga</a:t>
            </a:r>
            <a:r>
              <a:rPr lang="en-US" sz="2800" dirty="0"/>
              <a:t>,  </a:t>
            </a:r>
            <a:r>
              <a:rPr lang="en-US" sz="2800" dirty="0" err="1"/>
              <a:t>selisih</a:t>
            </a:r>
            <a:r>
              <a:rPr lang="en-US" sz="2800" dirty="0"/>
              <a:t> </a:t>
            </a:r>
            <a:r>
              <a:rPr lang="en-US" sz="2800" dirty="0" err="1"/>
              <a:t>antara</a:t>
            </a:r>
            <a:r>
              <a:rPr lang="en-US" sz="2800" dirty="0"/>
              <a:t> (</a:t>
            </a:r>
            <a:r>
              <a:rPr lang="en-US" sz="2800" dirty="0" err="1"/>
              <a:t>Nilai</a:t>
            </a:r>
            <a:r>
              <a:rPr lang="en-US" sz="2800" dirty="0"/>
              <a:t> </a:t>
            </a:r>
            <a:r>
              <a:rPr lang="en-US" sz="2800" dirty="0" err="1"/>
              <a:t>akumulasi</a:t>
            </a:r>
            <a:r>
              <a:rPr lang="en-US" sz="2800" dirty="0"/>
              <a:t> – Modal), </a:t>
            </a:r>
            <a:r>
              <a:rPr lang="en-US" sz="2800" dirty="0" smtClean="0"/>
              <a:t>			    </a:t>
            </a:r>
            <a:r>
              <a:rPr lang="en-US" sz="2800" dirty="0" err="1" smtClean="0"/>
              <a:t>biasa</a:t>
            </a:r>
            <a:r>
              <a:rPr lang="en-US" sz="2800" dirty="0" smtClean="0"/>
              <a:t> </a:t>
            </a:r>
            <a:r>
              <a:rPr lang="en-US" sz="2800" dirty="0" err="1"/>
              <a:t>dinyatakan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%.</a:t>
            </a:r>
            <a:br>
              <a:rPr lang="en-US" sz="2800" dirty="0"/>
            </a:b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8053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i </a:t>
                </a:r>
                <a:r>
                  <a:rPr lang="en-US" dirty="0"/>
                  <a:t>= the effective rate of interest ( </a:t>
                </a:r>
                <a:r>
                  <a:rPr lang="en-US" dirty="0" err="1"/>
                  <a:t>tingkat</a:t>
                </a:r>
                <a:r>
                  <a:rPr lang="en-US" dirty="0"/>
                  <a:t> </a:t>
                </a:r>
                <a:r>
                  <a:rPr lang="en-US" dirty="0" err="1"/>
                  <a:t>suku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</a:t>
                </a:r>
                <a:r>
                  <a:rPr lang="en-US" dirty="0" err="1"/>
                  <a:t>efektif</a:t>
                </a:r>
                <a:r>
                  <a:rPr lang="en-US" dirty="0"/>
                  <a:t> )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is </a:t>
                </a:r>
                <a:r>
                  <a:rPr lang="en-US" dirty="0"/>
                  <a:t>the amount of money that one unit invested at the beginning 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of </a:t>
                </a:r>
                <a:r>
                  <a:rPr lang="en-US" dirty="0"/>
                  <a:t>the period, where </a:t>
                </a:r>
                <a:r>
                  <a:rPr lang="en-US" dirty="0" smtClean="0"/>
                  <a:t>the </a:t>
                </a:r>
                <a:r>
                  <a:rPr lang="en-US" dirty="0"/>
                  <a:t>interest is paid at the end of </a:t>
                </a:r>
                <a:r>
                  <a:rPr lang="en-US" dirty="0" smtClean="0"/>
                  <a:t>period</a:t>
                </a:r>
              </a:p>
              <a:p>
                <a:pPr marL="0" indent="0">
                  <a:buNone/>
                </a:pPr>
                <a:r>
                  <a:rPr lang="en-US" dirty="0"/>
                  <a:t>	(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:r>
                  <a:rPr lang="en-US" dirty="0" err="1"/>
                  <a:t>jumlah</a:t>
                </a:r>
                <a:r>
                  <a:rPr lang="en-US" dirty="0"/>
                  <a:t> </a:t>
                </a:r>
                <a:r>
                  <a:rPr lang="en-US" dirty="0" err="1"/>
                  <a:t>uang</a:t>
                </a:r>
                <a:r>
                  <a:rPr lang="en-US" dirty="0"/>
                  <a:t> yang </a:t>
                </a:r>
                <a:r>
                  <a:rPr lang="en-US" dirty="0" err="1"/>
                  <a:t>diinvestasikan</a:t>
                </a:r>
                <a:r>
                  <a:rPr lang="en-US" dirty="0"/>
                  <a:t> </a:t>
                </a:r>
                <a:r>
                  <a:rPr lang="en-US" dirty="0" err="1"/>
                  <a:t>satu</a:t>
                </a:r>
                <a:r>
                  <a:rPr lang="en-US" dirty="0"/>
                  <a:t> unit di </a:t>
                </a:r>
                <a:r>
                  <a:rPr lang="en-US" dirty="0" err="1"/>
                  <a:t>awal</a:t>
                </a:r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err="1" smtClean="0"/>
                  <a:t>periode</a:t>
                </a:r>
                <a:r>
                  <a:rPr lang="en-US" dirty="0" smtClean="0"/>
                  <a:t> </a:t>
                </a:r>
                <a:r>
                  <a:rPr lang="en-US" dirty="0" err="1"/>
                  <a:t>tersebut</a:t>
                </a:r>
                <a:r>
                  <a:rPr lang="en-US" dirty="0"/>
                  <a:t>, di </a:t>
                </a:r>
                <a:r>
                  <a:rPr lang="en-US" dirty="0" err="1"/>
                  <a:t>mana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</a:t>
                </a:r>
                <a:r>
                  <a:rPr lang="en-US" dirty="0" err="1"/>
                  <a:t>dibayarkan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akhir</a:t>
                </a:r>
                <a:r>
                  <a:rPr lang="en-US" dirty="0"/>
                  <a:t> </a:t>
                </a:r>
                <a:r>
                  <a:rPr lang="en-US" dirty="0" err="1" smtClean="0"/>
                  <a:t>periode</a:t>
                </a:r>
                <a:r>
                  <a:rPr lang="en-US" dirty="0" smtClean="0"/>
                  <a:t>)</a:t>
                </a: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(1)</m:t>
                        </m:r>
                      </m:sub>
                    </m:sSub>
                  </m:oMath>
                </a14:m>
                <a:r>
                  <a:rPr lang="en-US" dirty="0" smtClean="0"/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(0)</m:t>
                        </m:r>
                      </m:sub>
                    </m:sSub>
                  </m:oMath>
                </a14:m>
                <a:r>
                  <a:rPr lang="en-US" dirty="0" smtClean="0"/>
                  <a:t>; </a:t>
                </a:r>
                <a:r>
                  <a:rPr lang="en-US" dirty="0" err="1"/>
                  <a:t>asumsi</a:t>
                </a:r>
                <a:r>
                  <a:rPr lang="en-US" dirty="0"/>
                  <a:t> 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(0)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 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𝑚𝑎𝑘𝑎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=(1+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r>
                  <a:rPr lang="en-US" dirty="0"/>
                  <a:t>a</a:t>
                </a:r>
                <a:r>
                  <a:rPr lang="en-US" baseline="-25000" dirty="0"/>
                  <a:t>(0)</a:t>
                </a:r>
                <a:r>
                  <a:rPr lang="en-US" dirty="0"/>
                  <a:t>= 1		      a</a:t>
                </a:r>
                <a:r>
                  <a:rPr lang="en-US" baseline="-25000" dirty="0"/>
                  <a:t>(1)</a:t>
                </a:r>
                <a:r>
                  <a:rPr lang="en-US" dirty="0"/>
                  <a:t>= (1+i)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t </a:t>
                </a:r>
                <a:r>
                  <a:rPr lang="en-US" dirty="0"/>
                  <a:t>= 0		         	</a:t>
                </a:r>
                <a:r>
                  <a:rPr lang="en-US" dirty="0" smtClean="0"/>
                  <a:t>t=1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805363"/>
              </a:xfrm>
              <a:blipFill rotWithShape="0">
                <a:blip r:embed="rId2"/>
                <a:stretch>
                  <a:fillRect l="-1217" t="-2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542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Maka </a:t>
                </a:r>
                <a:r>
                  <a:rPr lang="en-US" dirty="0" err="1" smtClean="0"/>
                  <a:t>untuk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mencari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persentase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tingkat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suku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bunga</a:t>
                </a:r>
                <a:endParaRPr lang="en-US" dirty="0" smtClean="0"/>
              </a:p>
              <a:p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(1)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(0)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(0)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)−1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(1)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(0)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(0)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(1)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(0)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i="1" dirty="0" smtClean="0"/>
              </a:p>
              <a:p>
                <a:pPr marL="0" indent="0">
                  <a:buNone/>
                </a:pPr>
                <a:endParaRPr lang="en-US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 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846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4137"/>
            <a:ext cx="10515600" cy="1325563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Jenis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Bunga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2934"/>
            <a:ext cx="10515600" cy="514403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err="1" smtClean="0">
                <a:solidFill>
                  <a:schemeClr val="bg2">
                    <a:lumMod val="50000"/>
                  </a:schemeClr>
                </a:solidFill>
              </a:rPr>
              <a:t>Bunga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bg2">
                    <a:lumMod val="50000"/>
                  </a:schemeClr>
                </a:solidFill>
              </a:rPr>
              <a:t>Sederhana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 (Simple Interest)</a:t>
            </a:r>
          </a:p>
          <a:p>
            <a:pPr marL="0" indent="0">
              <a:buNone/>
            </a:pPr>
            <a:r>
              <a:rPr lang="en-US" dirty="0" err="1" smtClean="0"/>
              <a:t>Definisi</a:t>
            </a:r>
            <a:r>
              <a:rPr lang="en-US" dirty="0" smtClean="0"/>
              <a:t>: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id-ID" dirty="0"/>
              <a:t>Nilai akumulasi 1 di akhir periode pertama adalah 1 + i, pada akhir periode kedua adalah 1 + 2i, dst. Akurasi dari Bunga menurut pola ini disebut bunga sederhana. </a:t>
            </a:r>
            <a:endParaRPr lang="en-US" dirty="0" smtClean="0"/>
          </a:p>
          <a:p>
            <a:r>
              <a:rPr lang="en-US" dirty="0" err="1" smtClean="0"/>
              <a:t>Untuk</a:t>
            </a:r>
            <a:r>
              <a:rPr lang="en-US" dirty="0" smtClean="0"/>
              <a:t>  </a:t>
            </a:r>
            <a:r>
              <a:rPr lang="en-US" dirty="0"/>
              <a:t>	t = 0 ;	a</a:t>
            </a:r>
            <a:r>
              <a:rPr lang="en-US" baseline="-25000" dirty="0"/>
              <a:t>(0)</a:t>
            </a:r>
            <a:r>
              <a:rPr lang="en-US" dirty="0"/>
              <a:t>= 1			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dana</a:t>
            </a:r>
            <a:r>
              <a:rPr lang="en-US" dirty="0"/>
              <a:t> </a:t>
            </a:r>
            <a:r>
              <a:rPr lang="en-US" dirty="0" err="1"/>
              <a:t>awal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t </a:t>
            </a:r>
            <a:r>
              <a:rPr lang="en-US" dirty="0"/>
              <a:t>= 1 ;	a</a:t>
            </a:r>
            <a:r>
              <a:rPr lang="en-US" baseline="-25000" dirty="0"/>
              <a:t>(1)</a:t>
            </a:r>
            <a:r>
              <a:rPr lang="en-US" dirty="0"/>
              <a:t>= 1 + </a:t>
            </a:r>
            <a:r>
              <a:rPr lang="en-US" dirty="0" err="1"/>
              <a:t>i</a:t>
            </a:r>
            <a:r>
              <a:rPr lang="en-US" dirty="0"/>
              <a:t>(1)		</a:t>
            </a:r>
            <a:r>
              <a:rPr lang="en-US" dirty="0" err="1"/>
              <a:t>dana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dibungakan</a:t>
            </a:r>
            <a:r>
              <a:rPr lang="en-US" dirty="0"/>
              <a:t> 1 kali </a:t>
            </a:r>
            <a:r>
              <a:rPr lang="en-US" dirty="0" err="1"/>
              <a:t>i</a:t>
            </a:r>
            <a:r>
              <a:rPr lang="en-US" dirty="0"/>
              <a:t>%</a:t>
            </a:r>
          </a:p>
          <a:p>
            <a:pPr marL="0" indent="0">
              <a:buNone/>
            </a:pPr>
            <a:r>
              <a:rPr lang="en-US" dirty="0"/>
              <a:t>		t = 2 ;	a</a:t>
            </a:r>
            <a:r>
              <a:rPr lang="en-US" baseline="-25000" dirty="0"/>
              <a:t>(2)</a:t>
            </a:r>
            <a:r>
              <a:rPr lang="en-US" dirty="0"/>
              <a:t>= 1 + </a:t>
            </a:r>
            <a:r>
              <a:rPr lang="en-US" dirty="0" err="1"/>
              <a:t>i</a:t>
            </a:r>
            <a:r>
              <a:rPr lang="en-US" dirty="0"/>
              <a:t>(2)		</a:t>
            </a:r>
            <a:r>
              <a:rPr lang="en-US" dirty="0" err="1"/>
              <a:t>dst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		t = t ;	a</a:t>
            </a:r>
            <a:r>
              <a:rPr lang="en-US" baseline="-25000" dirty="0"/>
              <a:t>(t)</a:t>
            </a:r>
            <a:r>
              <a:rPr lang="en-US" dirty="0"/>
              <a:t>= 1 + </a:t>
            </a:r>
            <a:r>
              <a:rPr lang="en-US" dirty="0" err="1"/>
              <a:t>i</a:t>
            </a:r>
            <a:r>
              <a:rPr lang="en-US" dirty="0"/>
              <a:t>(t)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sehingga</a:t>
            </a:r>
            <a:r>
              <a:rPr lang="en-US" dirty="0" smtClean="0"/>
              <a:t>:	</a:t>
            </a:r>
            <a:r>
              <a:rPr lang="en-US" dirty="0" smtClean="0"/>
              <a:t>a(t)= </a:t>
            </a:r>
            <a:r>
              <a:rPr lang="en-US" dirty="0"/>
              <a:t>1+i.(</a:t>
            </a:r>
            <a:r>
              <a:rPr lang="en-US" dirty="0" smtClean="0"/>
              <a:t>t)          </a:t>
            </a:r>
            <a:r>
              <a:rPr lang="en-US" dirty="0"/>
              <a:t>t≥0  		(1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		A(t)= A(0).(1+i.t)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Pembuktian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 limit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21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1586</TotalTime>
  <Words>825</Words>
  <Application>Microsoft Office PowerPoint</Application>
  <PresentationFormat>Widescreen</PresentationFormat>
  <Paragraphs>276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Office Theme</vt:lpstr>
      <vt:lpstr>MATEMATIKA KEUANGAN</vt:lpstr>
      <vt:lpstr>Simbol dan Prinsip Dasar Matematika Keuangan</vt:lpstr>
      <vt:lpstr>Nilai Akumulasi</vt:lpstr>
      <vt:lpstr>PowerPoint Presentation</vt:lpstr>
      <vt:lpstr>PowerPoint Presentation</vt:lpstr>
      <vt:lpstr>PowerPoint Presentation</vt:lpstr>
      <vt:lpstr>Interest rate = tingkat suku bunga,  selisih antara (Nilai akumulasi – Modal),        biasa dinyatakan dalam %. </vt:lpstr>
      <vt:lpstr>PowerPoint Presentation</vt:lpstr>
      <vt:lpstr>Jenis Bunga</vt:lpstr>
      <vt:lpstr>PowerPoint Presentation</vt:lpstr>
      <vt:lpstr>Sifat-sifat a (t) bunga sederhana 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 KEUANGAN</dc:title>
  <dc:creator>HP</dc:creator>
  <cp:lastModifiedBy>HP</cp:lastModifiedBy>
  <cp:revision>49</cp:revision>
  <dcterms:created xsi:type="dcterms:W3CDTF">2021-03-29T05:23:08Z</dcterms:created>
  <dcterms:modified xsi:type="dcterms:W3CDTF">2021-04-06T10:35:12Z</dcterms:modified>
</cp:coreProperties>
</file>