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CB89D-57F3-4D41-809A-348B31F2F2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02E1BCF-198A-412C-B892-74687DD9F71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By </a:t>
          </a:r>
          <a:r>
            <a:rPr lang="en-US" dirty="0" err="1" smtClean="0"/>
            <a:t>Lilis</a:t>
          </a:r>
          <a:r>
            <a:rPr lang="en-US" dirty="0" smtClean="0"/>
            <a:t> </a:t>
          </a:r>
          <a:r>
            <a:rPr lang="en-US" dirty="0" err="1" smtClean="0"/>
            <a:t>Sholihah</a:t>
          </a:r>
          <a:endParaRPr lang="en-US" dirty="0"/>
        </a:p>
      </dgm:t>
    </dgm:pt>
    <dgm:pt modelId="{5917C9C8-83EB-4E64-9561-4641F53D0652}" type="parTrans" cxnId="{AF697A18-B278-42A6-8341-61D0D1F93C82}">
      <dgm:prSet/>
      <dgm:spPr/>
      <dgm:t>
        <a:bodyPr/>
        <a:lstStyle/>
        <a:p>
          <a:endParaRPr lang="en-US"/>
        </a:p>
      </dgm:t>
    </dgm:pt>
    <dgm:pt modelId="{055185A2-57E7-4920-A5DB-31ABF8654B10}" type="sibTrans" cxnId="{AF697A18-B278-42A6-8341-61D0D1F93C82}">
      <dgm:prSet/>
      <dgm:spPr/>
      <dgm:t>
        <a:bodyPr/>
        <a:lstStyle/>
        <a:p>
          <a:endParaRPr lang="en-US"/>
        </a:p>
      </dgm:t>
    </dgm:pt>
    <dgm:pt modelId="{2CAE0DA4-21B1-4D3D-9645-39B55269FC2C}" type="pres">
      <dgm:prSet presAssocID="{DB0CB89D-57F3-4D41-809A-348B31F2F2A2}" presName="linearFlow" presStyleCnt="0">
        <dgm:presLayoutVars>
          <dgm:dir/>
          <dgm:resizeHandles val="exact"/>
        </dgm:presLayoutVars>
      </dgm:prSet>
      <dgm:spPr/>
    </dgm:pt>
    <dgm:pt modelId="{2FECF6AC-6F65-454C-AE66-367BF74732D3}" type="pres">
      <dgm:prSet presAssocID="{702E1BCF-198A-412C-B892-74687DD9F717}" presName="composite" presStyleCnt="0"/>
      <dgm:spPr/>
    </dgm:pt>
    <dgm:pt modelId="{C43AEB28-A939-480B-BEAB-627B0A2D68EB}" type="pres">
      <dgm:prSet presAssocID="{702E1BCF-198A-412C-B892-74687DD9F717}" presName="imgShp" presStyleLbl="fgImgPlace1" presStyleIdx="0" presStyleCnt="1" custLinFactNeighborX="-20545" custLinFactNeighborY="17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331D09-29E2-46EC-B3FF-184EEC11E97D}" type="pres">
      <dgm:prSet presAssocID="{702E1BCF-198A-412C-B892-74687DD9F71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97A18-B278-42A6-8341-61D0D1F93C82}" srcId="{DB0CB89D-57F3-4D41-809A-348B31F2F2A2}" destId="{702E1BCF-198A-412C-B892-74687DD9F717}" srcOrd="0" destOrd="0" parTransId="{5917C9C8-83EB-4E64-9561-4641F53D0652}" sibTransId="{055185A2-57E7-4920-A5DB-31ABF8654B10}"/>
    <dgm:cxn modelId="{526FB4BD-D730-491B-8C4D-FE6D76B56274}" type="presOf" srcId="{DB0CB89D-57F3-4D41-809A-348B31F2F2A2}" destId="{2CAE0DA4-21B1-4D3D-9645-39B55269FC2C}" srcOrd="0" destOrd="0" presId="urn:microsoft.com/office/officeart/2005/8/layout/vList3"/>
    <dgm:cxn modelId="{5F73A23E-2D2B-45FA-80FA-8B7B644762FD}" type="presOf" srcId="{702E1BCF-198A-412C-B892-74687DD9F717}" destId="{82331D09-29E2-46EC-B3FF-184EEC11E97D}" srcOrd="0" destOrd="0" presId="urn:microsoft.com/office/officeart/2005/8/layout/vList3"/>
    <dgm:cxn modelId="{1AE3B915-62F1-4AE2-91C7-3E34731B329C}" type="presParOf" srcId="{2CAE0DA4-21B1-4D3D-9645-39B55269FC2C}" destId="{2FECF6AC-6F65-454C-AE66-367BF74732D3}" srcOrd="0" destOrd="0" presId="urn:microsoft.com/office/officeart/2005/8/layout/vList3"/>
    <dgm:cxn modelId="{FD913BAA-CCEB-42FD-BB6C-DEFC4CE3ADE8}" type="presParOf" srcId="{2FECF6AC-6F65-454C-AE66-367BF74732D3}" destId="{C43AEB28-A939-480B-BEAB-627B0A2D68EB}" srcOrd="0" destOrd="0" presId="urn:microsoft.com/office/officeart/2005/8/layout/vList3"/>
    <dgm:cxn modelId="{C8FD27AE-532D-41B5-9CC6-D01760C2E6C7}" type="presParOf" srcId="{2FECF6AC-6F65-454C-AE66-367BF74732D3}" destId="{82331D09-29E2-46EC-B3FF-184EEC11E97D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6B8AE-A23E-4F29-B249-8A0B07F3C8BA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E8D2E-B628-4FFF-853F-7EE32EFC1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F2F-129B-4EFD-AC54-57D17DAEF2B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DB7-0AA4-4149-B13D-D13A5A455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F2F-129B-4EFD-AC54-57D17DAEF2B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DB7-0AA4-4149-B13D-D13A5A455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F2F-129B-4EFD-AC54-57D17DAEF2B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DB7-0AA4-4149-B13D-D13A5A455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F2F-129B-4EFD-AC54-57D17DAEF2B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DB7-0AA4-4149-B13D-D13A5A455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F2F-129B-4EFD-AC54-57D17DAEF2B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DB7-0AA4-4149-B13D-D13A5A455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F2F-129B-4EFD-AC54-57D17DAEF2B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DB7-0AA4-4149-B13D-D13A5A455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F2F-129B-4EFD-AC54-57D17DAEF2B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DB7-0AA4-4149-B13D-D13A5A455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F2F-129B-4EFD-AC54-57D17DAEF2B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DB7-0AA4-4149-B13D-D13A5A455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F2F-129B-4EFD-AC54-57D17DAEF2B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DB7-0AA4-4149-B13D-D13A5A455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F2F-129B-4EFD-AC54-57D17DAEF2B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DB7-0AA4-4149-B13D-D13A5A455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F2F-129B-4EFD-AC54-57D17DAEF2B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DB7-0AA4-4149-B13D-D13A5A455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BF2F-129B-4EFD-AC54-57D17DAEF2B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1DB7-0AA4-4149-B13D-D13A5A455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ottawa.ca/academic/arts/writcent/hypergrammar/noun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114800" y="533400"/>
            <a:ext cx="5029200" cy="1752600"/>
          </a:xfrm>
          <a:prstGeom prst="cloudCallout">
            <a:avLst>
              <a:gd name="adj1" fmla="val -31011"/>
              <a:gd name="adj2" fmla="val 11518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Gill Sans Ultra Bold" pitchFamily="34" charset="0"/>
              </a:rPr>
              <a:t>PRONOUN</a:t>
            </a:r>
            <a:endParaRPr lang="en-US" sz="3600" dirty="0">
              <a:latin typeface="Gill Sans Ultra Bold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667000" y="3200400"/>
          <a:ext cx="51054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I</a:t>
            </a:r>
            <a:r>
              <a:rPr lang="en-US" dirty="0" smtClean="0"/>
              <a:t> love </a:t>
            </a:r>
            <a:r>
              <a:rPr lang="en-US" b="1" dirty="0" smtClean="0"/>
              <a:t>you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/>
              <a:t>That</a:t>
            </a:r>
            <a:r>
              <a:rPr lang="en-US" dirty="0" smtClean="0"/>
              <a:t> reminds </a:t>
            </a:r>
            <a:r>
              <a:rPr lang="en-US" b="1" dirty="0" smtClean="0"/>
              <a:t>me</a:t>
            </a:r>
            <a:r>
              <a:rPr lang="en-US" dirty="0" smtClean="0"/>
              <a:t> of </a:t>
            </a:r>
            <a:r>
              <a:rPr lang="en-US" b="1" dirty="0" smtClean="0"/>
              <a:t>something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/>
              <a:t>He</a:t>
            </a:r>
            <a:r>
              <a:rPr lang="en-US" dirty="0" smtClean="0"/>
              <a:t> looked at </a:t>
            </a:r>
            <a:r>
              <a:rPr lang="en-US" b="1" dirty="0" smtClean="0"/>
              <a:t>them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Take </a:t>
            </a:r>
            <a:r>
              <a:rPr lang="en-US" b="1" dirty="0" smtClean="0"/>
              <a:t>it</a:t>
            </a:r>
            <a:r>
              <a:rPr lang="en-US" dirty="0" smtClean="0"/>
              <a:t> or leave </a:t>
            </a:r>
            <a:r>
              <a:rPr lang="en-US" b="1" dirty="0" smtClean="0"/>
              <a:t>it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You</a:t>
            </a:r>
            <a:r>
              <a:rPr lang="en-US" dirty="0" smtClean="0"/>
              <a:t> are surely the strangest child </a:t>
            </a:r>
            <a:r>
              <a:rPr lang="en-US" b="1" dirty="0" smtClean="0"/>
              <a:t>I</a:t>
            </a:r>
            <a:r>
              <a:rPr lang="en-US" dirty="0" smtClean="0"/>
              <a:t> have ever met</a:t>
            </a:r>
          </a:p>
          <a:p>
            <a:r>
              <a:rPr lang="en-US" dirty="0" smtClean="0"/>
              <a:t>When </a:t>
            </a:r>
            <a:r>
              <a:rPr lang="en-US" b="1" dirty="0" smtClean="0"/>
              <a:t>she</a:t>
            </a:r>
            <a:r>
              <a:rPr lang="en-US" dirty="0" smtClean="0"/>
              <a:t> was a young woman, </a:t>
            </a:r>
            <a:r>
              <a:rPr lang="en-US" b="1" dirty="0" smtClean="0"/>
              <a:t>she</a:t>
            </a:r>
            <a:r>
              <a:rPr lang="en-US" dirty="0" smtClean="0"/>
              <a:t> earned her living as a coal miner.</a:t>
            </a:r>
          </a:p>
          <a:p>
            <a:r>
              <a:rPr lang="en-US" dirty="0" smtClean="0"/>
              <a:t>After many years, </a:t>
            </a:r>
            <a:r>
              <a:rPr lang="en-US" b="1" dirty="0" smtClean="0"/>
              <a:t>they</a:t>
            </a:r>
            <a:r>
              <a:rPr lang="en-US" dirty="0" smtClean="0"/>
              <a:t> returned to their homeland.</a:t>
            </a:r>
          </a:p>
          <a:p>
            <a:r>
              <a:rPr lang="en-US" dirty="0" smtClean="0"/>
              <a:t>Give the list to </a:t>
            </a:r>
            <a:r>
              <a:rPr lang="en-US" b="1" dirty="0" smtClean="0"/>
              <a:t>me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Deborah and Roberta will meet </a:t>
            </a:r>
            <a:r>
              <a:rPr lang="en-US" b="1" dirty="0" smtClean="0"/>
              <a:t>us</a:t>
            </a:r>
            <a:r>
              <a:rPr lang="en-US" dirty="0" smtClean="0"/>
              <a:t> at the newest café in the market.</a:t>
            </a:r>
          </a:p>
          <a:p>
            <a:r>
              <a:rPr lang="en-US" dirty="0" smtClean="0"/>
              <a:t>The smallest gift is </a:t>
            </a:r>
            <a:r>
              <a:rPr lang="en-US" b="1" dirty="0" smtClean="0"/>
              <a:t>mine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His</a:t>
            </a:r>
            <a:r>
              <a:rPr lang="en-US" dirty="0" smtClean="0"/>
              <a:t> is on the kitchen counter.</a:t>
            </a:r>
          </a:p>
          <a:p>
            <a:r>
              <a:rPr lang="en-US" b="1" dirty="0" smtClean="0"/>
              <a:t>Ours</a:t>
            </a:r>
            <a:r>
              <a:rPr lang="en-US" dirty="0" smtClean="0"/>
              <a:t> is the green one on the corner.</a:t>
            </a:r>
          </a:p>
          <a:p>
            <a:r>
              <a:rPr lang="en-US" dirty="0" smtClean="0"/>
              <a:t>Richard usually remembered to send a copy of his e-mail to </a:t>
            </a:r>
            <a:r>
              <a:rPr lang="en-US" b="1" dirty="0" smtClean="0"/>
              <a:t>himself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Diabetics give </a:t>
            </a:r>
            <a:r>
              <a:rPr lang="en-US" b="1" dirty="0" smtClean="0"/>
              <a:t>themselves</a:t>
            </a:r>
            <a:r>
              <a:rPr lang="en-US" dirty="0" smtClean="0"/>
              <a:t> insulin shots several times a day</a:t>
            </a:r>
          </a:p>
          <a:p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latin typeface="Franklin Gothic Medium Con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724400"/>
            <a:ext cx="7772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harlemagne Std" pitchFamily="50" charset="0"/>
              </a:rPr>
              <a:t>pronoun</a:t>
            </a:r>
            <a:r>
              <a:rPr lang="en-US" sz="2400" dirty="0" smtClean="0">
                <a:latin typeface="Charlemagne Std" pitchFamily="50" charset="0"/>
              </a:rPr>
              <a:t> can replace a </a:t>
            </a:r>
            <a:r>
              <a:rPr lang="en-US" sz="2400" dirty="0" smtClean="0">
                <a:solidFill>
                  <a:schemeClr val="bg2"/>
                </a:solidFill>
                <a:latin typeface="Charlemagne Std" pitchFamily="50" charset="0"/>
                <a:hlinkClick r:id="rId4"/>
              </a:rPr>
              <a:t>noun</a:t>
            </a:r>
            <a:r>
              <a:rPr lang="en-US" sz="2400" dirty="0" smtClean="0">
                <a:latin typeface="Charlemagne Std" pitchFamily="50" charset="0"/>
              </a:rPr>
              <a:t> or another pronoun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43000" y="990600"/>
            <a:ext cx="7162800" cy="3505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Franklin Gothic Medium Cond" pitchFamily="34" charset="0"/>
              </a:rPr>
              <a:t>Have </a:t>
            </a:r>
            <a:r>
              <a:rPr lang="en-US" sz="2800" u="sng" dirty="0" smtClean="0">
                <a:latin typeface="Franklin Gothic Medium Cond" pitchFamily="34" charset="0"/>
              </a:rPr>
              <a:t>you</a:t>
            </a:r>
            <a:r>
              <a:rPr lang="en-US" sz="2800" dirty="0" smtClean="0">
                <a:latin typeface="Franklin Gothic Medium Cond" pitchFamily="34" charset="0"/>
              </a:rPr>
              <a:t> known English? Do </a:t>
            </a:r>
            <a:r>
              <a:rPr lang="en-US" sz="2800" u="sng" dirty="0" smtClean="0">
                <a:latin typeface="Franklin Gothic Medium Cond" pitchFamily="34" charset="0"/>
              </a:rPr>
              <a:t>you</a:t>
            </a:r>
            <a:r>
              <a:rPr lang="en-US" sz="2800" dirty="0" smtClean="0">
                <a:latin typeface="Franklin Gothic Medium Cond" pitchFamily="34" charset="0"/>
              </a:rPr>
              <a:t> know that English has been known all over the world? </a:t>
            </a:r>
            <a:r>
              <a:rPr lang="en-US" sz="2800" u="sng" dirty="0" smtClean="0">
                <a:latin typeface="Franklin Gothic Medium Cond" pitchFamily="34" charset="0"/>
              </a:rPr>
              <a:t>It</a:t>
            </a:r>
            <a:r>
              <a:rPr lang="en-US" sz="2800" dirty="0" smtClean="0">
                <a:latin typeface="Franklin Gothic Medium Cond" pitchFamily="34" charset="0"/>
              </a:rPr>
              <a:t> has become 'people language'. People use </a:t>
            </a:r>
            <a:r>
              <a:rPr lang="en-US" sz="2800" u="sng" dirty="0" smtClean="0">
                <a:latin typeface="Franklin Gothic Medium Cond" pitchFamily="34" charset="0"/>
              </a:rPr>
              <a:t>it</a:t>
            </a:r>
            <a:r>
              <a:rPr lang="en-US" sz="2800" dirty="0" smtClean="0">
                <a:latin typeface="Franklin Gothic Medium Cond" pitchFamily="34" charset="0"/>
              </a:rPr>
              <a:t> to communicate internationally. </a:t>
            </a:r>
            <a:r>
              <a:rPr lang="en-US" sz="2800" u="sng" dirty="0" smtClean="0">
                <a:latin typeface="Franklin Gothic Medium Cond" pitchFamily="34" charset="0"/>
              </a:rPr>
              <a:t>They</a:t>
            </a:r>
            <a:r>
              <a:rPr lang="en-US" sz="2800" dirty="0" smtClean="0">
                <a:latin typeface="Franklin Gothic Medium Cond" pitchFamily="34" charset="0"/>
              </a:rPr>
              <a:t> use English’s in formal situation and </a:t>
            </a:r>
            <a:r>
              <a:rPr lang="en-US" sz="2800" u="sng" dirty="0" smtClean="0">
                <a:latin typeface="Franklin Gothic Medium Cond" pitchFamily="34" charset="0"/>
              </a:rPr>
              <a:t>their</a:t>
            </a:r>
            <a:r>
              <a:rPr lang="en-US" sz="2800" dirty="0" smtClean="0">
                <a:latin typeface="Franklin Gothic Medium Cond" pitchFamily="34" charset="0"/>
              </a:rPr>
              <a:t> daily conversation in order to face globalization era. </a:t>
            </a:r>
            <a:r>
              <a:rPr lang="en-US" sz="2800" u="sng" dirty="0" smtClean="0">
                <a:latin typeface="Franklin Gothic Medium Cond" pitchFamily="34" charset="0"/>
              </a:rPr>
              <a:t>We</a:t>
            </a:r>
            <a:r>
              <a:rPr lang="en-US" sz="2800" dirty="0" smtClean="0">
                <a:latin typeface="Franklin Gothic Medium Cond" pitchFamily="34" charset="0"/>
              </a:rPr>
              <a:t>, as Indonesian people have to prepare </a:t>
            </a:r>
            <a:r>
              <a:rPr lang="en-US" sz="2800" u="sng" dirty="0" smtClean="0">
                <a:latin typeface="Franklin Gothic Medium Cond" pitchFamily="34" charset="0"/>
              </a:rPr>
              <a:t>ourselves</a:t>
            </a:r>
            <a:r>
              <a:rPr lang="en-US" sz="2800" dirty="0" smtClean="0">
                <a:latin typeface="Franklin Gothic Medium Cond" pitchFamily="34" charset="0"/>
              </a:rPr>
              <a:t> by mastering English</a:t>
            </a:r>
            <a:endParaRPr lang="en-US" sz="2800" b="1" dirty="0" smtClean="0">
              <a:latin typeface="Franklin Gothic Medium Cond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533400"/>
          <a:ext cx="8381998" cy="5867400"/>
        </p:xfrm>
        <a:graphic>
          <a:graphicData uri="http://schemas.openxmlformats.org/drawingml/2006/table">
            <a:tbl>
              <a:tblPr/>
              <a:tblGrid>
                <a:gridCol w="1371599"/>
                <a:gridCol w="1295400"/>
                <a:gridCol w="1828800"/>
                <a:gridCol w="1676400"/>
                <a:gridCol w="2209799"/>
              </a:tblGrid>
              <a:tr h="1110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highlight>
                            <a:srgbClr val="C0C0C0"/>
                          </a:highlight>
                          <a:latin typeface="Comic Sans MS" pitchFamily="66" charset="0"/>
                          <a:ea typeface="Times New Roman"/>
                          <a:cs typeface="Times New Roman"/>
                        </a:rPr>
                        <a:t>Subject</a:t>
                      </a:r>
                      <a:endParaRPr lang="en-US" sz="2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highlight>
                            <a:srgbClr val="C0C0C0"/>
                          </a:highlight>
                          <a:latin typeface="Comic Sans MS" pitchFamily="66" charset="0"/>
                          <a:ea typeface="Times New Roman"/>
                          <a:cs typeface="Times New Roman"/>
                        </a:rPr>
                        <a:t>Object</a:t>
                      </a:r>
                      <a:endParaRPr lang="en-US" sz="2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highlight>
                            <a:srgbClr val="C0C0C0"/>
                          </a:highlight>
                          <a:latin typeface="Comic Sans MS" pitchFamily="66" charset="0"/>
                          <a:ea typeface="Times New Roman"/>
                          <a:cs typeface="Times New Roman"/>
                        </a:rPr>
                        <a:t>Possessive Adjective</a:t>
                      </a:r>
                      <a:endParaRPr lang="en-US" sz="2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highlight>
                            <a:srgbClr val="C0C0C0"/>
                          </a:highlight>
                          <a:latin typeface="Comic Sans MS" pitchFamily="66" charset="0"/>
                          <a:ea typeface="Times New Roman"/>
                          <a:cs typeface="Times New Roman"/>
                        </a:rPr>
                        <a:t>Possessive Pronoun</a:t>
                      </a:r>
                      <a:endParaRPr lang="en-US" sz="2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highlight>
                            <a:srgbClr val="C0C0C0"/>
                          </a:highlight>
                          <a:latin typeface="Comic Sans MS" pitchFamily="66" charset="0"/>
                          <a:ea typeface="Times New Roman"/>
                          <a:cs typeface="Times New Roman"/>
                        </a:rPr>
                        <a:t>Reflexive</a:t>
                      </a:r>
                      <a:endParaRPr lang="en-US" sz="2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756505">
                <a:tc>
                  <a:txBody>
                    <a:bodyPr/>
                    <a:lstStyle/>
                    <a:p>
                      <a:pPr marL="11430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I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marL="11430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You (sin.)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marL="11430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He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marL="11430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She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marL="11430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It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marL="11430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We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marL="11430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You (pl.)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marL="11430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They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Me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Snap ITC" pitchFamily="82" charset="0"/>
                          <a:ea typeface="Times New Roman"/>
                          <a:cs typeface="Times New Roman"/>
                        </a:rPr>
                        <a:t>You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Him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Her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It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Us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Snap ITC" pitchFamily="82" charset="0"/>
                          <a:ea typeface="Times New Roman"/>
                          <a:cs typeface="Times New Roman"/>
                        </a:rPr>
                        <a:t>You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Them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My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Snap ITC" pitchFamily="82" charset="0"/>
                          <a:ea typeface="Times New Roman"/>
                          <a:cs typeface="Times New Roman"/>
                        </a:rPr>
                        <a:t>Your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His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Her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Its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Our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Snap ITC" pitchFamily="82" charset="0"/>
                          <a:ea typeface="Times New Roman"/>
                          <a:cs typeface="Times New Roman"/>
                        </a:rPr>
                        <a:t>Your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Their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Mine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Snap ITC" pitchFamily="82" charset="0"/>
                          <a:ea typeface="Times New Roman"/>
                          <a:cs typeface="Times New Roman"/>
                        </a:rPr>
                        <a:t>Yours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His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Snap ITC" pitchFamily="82" charset="0"/>
                          <a:ea typeface="Times New Roman"/>
                          <a:cs typeface="Times New Roman"/>
                        </a:rPr>
                        <a:t>Her</a:t>
                      </a:r>
                      <a:r>
                        <a:rPr lang="id-ID" sz="2400" b="0" smtClean="0">
                          <a:latin typeface="Snap ITC" pitchFamily="82" charset="0"/>
                          <a:ea typeface="Times New Roman"/>
                          <a:cs typeface="Times New Roman"/>
                        </a:rPr>
                        <a:t>s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Its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Ours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Yours </a:t>
                      </a:r>
                      <a:endParaRPr lang="en-US" sz="2400" b="0" dirty="0" smtClean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Theirs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Myself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Snap ITC" pitchFamily="82" charset="0"/>
                          <a:ea typeface="Times New Roman"/>
                          <a:cs typeface="Times New Roman"/>
                        </a:rPr>
                        <a:t>Yourself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Himself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Herself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Itself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Ourselves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Snap ITC" pitchFamily="82" charset="0"/>
                          <a:ea typeface="Times New Roman"/>
                          <a:cs typeface="Times New Roman"/>
                        </a:rPr>
                        <a:t>Yourselves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Snap ITC" pitchFamily="82" charset="0"/>
                          <a:ea typeface="Times New Roman"/>
                          <a:cs typeface="Times New Roman"/>
                        </a:rPr>
                        <a:t>Themselves</a:t>
                      </a:r>
                      <a:endParaRPr lang="en-US" sz="2400" b="1" dirty="0">
                        <a:latin typeface="Snap ITC" pitchFamily="8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avie" pitchFamily="82" charset="0"/>
              </a:rPr>
              <a:t>The Use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000" dirty="0" smtClean="0">
                <a:latin typeface="Rockwell" pitchFamily="18" charset="0"/>
              </a:rPr>
              <a:t>A pronoun refers to a noun. It is used in place of a noun.</a:t>
            </a:r>
            <a:endParaRPr lang="en-US" sz="3000" b="1" dirty="0" smtClean="0">
              <a:latin typeface="Rockwell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Rockwell" pitchFamily="18" charset="0"/>
              </a:rPr>
              <a:t>	</a:t>
            </a:r>
            <a:r>
              <a:rPr lang="en-US" sz="3000" dirty="0" err="1" smtClean="0">
                <a:latin typeface="Rockwell" pitchFamily="18" charset="0"/>
              </a:rPr>
              <a:t>e.g</a:t>
            </a:r>
            <a:r>
              <a:rPr lang="en-US" sz="3000" dirty="0" smtClean="0">
                <a:latin typeface="Rockwell" pitchFamily="18" charset="0"/>
              </a:rPr>
              <a:t> :</a:t>
            </a:r>
            <a:r>
              <a:rPr lang="en-US" sz="3000" b="1" dirty="0" smtClean="0">
                <a:latin typeface="Rockwell" pitchFamily="18" charset="0"/>
              </a:rPr>
              <a:t>Kate</a:t>
            </a:r>
            <a:r>
              <a:rPr lang="en-US" sz="3000" dirty="0" smtClean="0">
                <a:latin typeface="Rockwell" pitchFamily="18" charset="0"/>
              </a:rPr>
              <a:t> is married. </a:t>
            </a:r>
            <a:r>
              <a:rPr lang="en-US" sz="3000" b="1" dirty="0" smtClean="0">
                <a:latin typeface="Rockwell" pitchFamily="18" charset="0"/>
              </a:rPr>
              <a:t>She</a:t>
            </a:r>
            <a:r>
              <a:rPr lang="en-US" sz="3000" dirty="0" smtClean="0">
                <a:latin typeface="Rockwell" pitchFamily="18" charset="0"/>
              </a:rPr>
              <a:t> has two children.</a:t>
            </a:r>
            <a:endParaRPr lang="en-US" sz="3000" b="1" dirty="0" smtClean="0">
              <a:latin typeface="Rockwell" pitchFamily="18" charset="0"/>
            </a:endParaRPr>
          </a:p>
          <a:p>
            <a:pPr>
              <a:buNone/>
            </a:pPr>
            <a:r>
              <a:rPr lang="en-US" sz="3000" b="1" dirty="0" smtClean="0">
                <a:latin typeface="Rockwell" pitchFamily="18" charset="0"/>
              </a:rPr>
              <a:t>	</a:t>
            </a:r>
            <a:r>
              <a:rPr lang="en-US" sz="3000" dirty="0" smtClean="0">
                <a:latin typeface="Rockwell" pitchFamily="18" charset="0"/>
              </a:rPr>
              <a:t>“She” is a pronoun. It refers to “Kate”. It is used in place of the noun “Kate”.</a:t>
            </a:r>
          </a:p>
          <a:p>
            <a:r>
              <a:rPr lang="en-US" sz="3000" dirty="0" smtClean="0">
                <a:latin typeface="Rockwell" pitchFamily="18" charset="0"/>
              </a:rPr>
              <a:t>A pronoun can refer to a single noun. </a:t>
            </a:r>
            <a:endParaRPr lang="en-US" sz="3000" b="1" dirty="0" smtClean="0">
              <a:latin typeface="Rockwell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Rockwell" pitchFamily="18" charset="0"/>
              </a:rPr>
              <a:t>	</a:t>
            </a:r>
            <a:r>
              <a:rPr lang="en-US" sz="3000" dirty="0" err="1" smtClean="0">
                <a:latin typeface="Rockwell" pitchFamily="18" charset="0"/>
              </a:rPr>
              <a:t>e.g</a:t>
            </a:r>
            <a:r>
              <a:rPr lang="en-US" sz="3000" dirty="0" smtClean="0">
                <a:latin typeface="Rockwell" pitchFamily="18" charset="0"/>
              </a:rPr>
              <a:t> :</a:t>
            </a:r>
            <a:r>
              <a:rPr lang="en-US" sz="3000" b="1" dirty="0" smtClean="0">
                <a:latin typeface="Rockwell" pitchFamily="18" charset="0"/>
              </a:rPr>
              <a:t>Kate</a:t>
            </a:r>
            <a:r>
              <a:rPr lang="en-US" sz="3000" dirty="0" smtClean="0">
                <a:latin typeface="Rockwell" pitchFamily="18" charset="0"/>
              </a:rPr>
              <a:t> is my friend. I know </a:t>
            </a:r>
            <a:r>
              <a:rPr lang="en-US" sz="3000" b="1" dirty="0" smtClean="0">
                <a:latin typeface="Rockwell" pitchFamily="18" charset="0"/>
              </a:rPr>
              <a:t>her</a:t>
            </a:r>
            <a:r>
              <a:rPr lang="en-US" sz="3000" dirty="0" smtClean="0">
                <a:latin typeface="Rockwell" pitchFamily="18" charset="0"/>
              </a:rPr>
              <a:t> well.</a:t>
            </a:r>
            <a:endParaRPr lang="en-US" sz="3000" b="1" dirty="0" smtClean="0">
              <a:latin typeface="Rockwell" pitchFamily="18" charset="0"/>
            </a:endParaRPr>
          </a:p>
          <a:p>
            <a:r>
              <a:rPr lang="en-US" sz="3000" dirty="0" smtClean="0">
                <a:latin typeface="Rockwell" pitchFamily="18" charset="0"/>
              </a:rPr>
              <a:t>A pronoun can also refer to a noun phrase.</a:t>
            </a:r>
            <a:endParaRPr lang="en-US" sz="3000" b="1" dirty="0" smtClean="0">
              <a:latin typeface="Rockwell" pitchFamily="18" charset="0"/>
            </a:endParaRPr>
          </a:p>
          <a:p>
            <a:pPr>
              <a:buNone/>
            </a:pPr>
            <a:r>
              <a:rPr lang="en-US" sz="3000" b="1" dirty="0" smtClean="0">
                <a:latin typeface="Rockwell" pitchFamily="18" charset="0"/>
              </a:rPr>
              <a:t>	</a:t>
            </a:r>
            <a:r>
              <a:rPr lang="en-US" sz="3000" dirty="0" err="1" smtClean="0">
                <a:latin typeface="Rockwell" pitchFamily="18" charset="0"/>
              </a:rPr>
              <a:t>e.g</a:t>
            </a:r>
            <a:r>
              <a:rPr lang="en-US" sz="3000" b="1" dirty="0" smtClean="0">
                <a:latin typeface="Rockwell" pitchFamily="18" charset="0"/>
              </a:rPr>
              <a:t> </a:t>
            </a:r>
            <a:r>
              <a:rPr lang="en-US" sz="3000" dirty="0" smtClean="0">
                <a:latin typeface="Rockwell" pitchFamily="18" charset="0"/>
              </a:rPr>
              <a:t>Mike has </a:t>
            </a:r>
            <a:r>
              <a:rPr lang="en-US" sz="3000" b="1" dirty="0" smtClean="0">
                <a:latin typeface="Rockwell" pitchFamily="18" charset="0"/>
              </a:rPr>
              <a:t>a new blue bicycle</a:t>
            </a:r>
            <a:r>
              <a:rPr lang="en-US" sz="3000" dirty="0" smtClean="0">
                <a:latin typeface="Rockwell" pitchFamily="18" charset="0"/>
              </a:rPr>
              <a:t>. He bought </a:t>
            </a:r>
            <a:r>
              <a:rPr lang="en-US" sz="3000" b="1" dirty="0" smtClean="0">
                <a:latin typeface="Rockwell" pitchFamily="18" charset="0"/>
              </a:rPr>
              <a:t>it</a:t>
            </a:r>
            <a:r>
              <a:rPr lang="en-US" sz="3000" dirty="0" smtClean="0">
                <a:latin typeface="Rockwell" pitchFamily="18" charset="0"/>
              </a:rPr>
              <a:t> yesterday.</a:t>
            </a:r>
            <a:endParaRPr lang="en-US" sz="3000" b="1" dirty="0" smtClean="0">
              <a:latin typeface="Rockwell" pitchFamily="18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10200"/>
          </a:xfrm>
        </p:spPr>
        <p:txBody>
          <a:bodyPr>
            <a:noAutofit/>
          </a:bodyPr>
          <a:lstStyle/>
          <a:p>
            <a:pPr marL="0" lvl="1" indent="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The subject forms are used as subjects and complements; the objects forms are used as objects of verbs or prepositions.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Example :</a:t>
            </a:r>
            <a:r>
              <a:rPr lang="en-US" sz="2000" b="1" dirty="0" smtClean="0">
                <a:solidFill>
                  <a:srgbClr val="002060"/>
                </a:solidFill>
              </a:rPr>
              <a:t>He </a:t>
            </a:r>
            <a:r>
              <a:rPr lang="en-US" sz="2000" dirty="0" smtClean="0">
                <a:solidFill>
                  <a:srgbClr val="002060"/>
                </a:solidFill>
              </a:rPr>
              <a:t>told </a:t>
            </a:r>
            <a:r>
              <a:rPr lang="en-US" sz="2000" b="1" dirty="0" smtClean="0">
                <a:solidFill>
                  <a:srgbClr val="002060"/>
                </a:solidFill>
              </a:rPr>
              <a:t>us</a:t>
            </a:r>
            <a:r>
              <a:rPr lang="en-US" sz="2000" dirty="0" smtClean="0">
                <a:solidFill>
                  <a:srgbClr val="002060"/>
                </a:solidFill>
              </a:rPr>
              <a:t> a joke, and </a:t>
            </a:r>
            <a:r>
              <a:rPr lang="en-US" sz="2000" b="1" dirty="0" smtClean="0">
                <a:solidFill>
                  <a:srgbClr val="002060"/>
                </a:solidFill>
              </a:rPr>
              <a:t>we</a:t>
            </a:r>
            <a:r>
              <a:rPr lang="en-US" sz="2000" dirty="0" smtClean="0">
                <a:solidFill>
                  <a:srgbClr val="002060"/>
                </a:solidFill>
              </a:rPr>
              <a:t> laughed at </a:t>
            </a:r>
            <a:r>
              <a:rPr lang="en-US" sz="2000" b="1" dirty="0" smtClean="0">
                <a:solidFill>
                  <a:srgbClr val="002060"/>
                </a:solidFill>
              </a:rPr>
              <a:t>it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Reflexive pronouns are used for emphasis :</a:t>
            </a:r>
            <a:endParaRPr lang="en-US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Examples :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They themselves will speak to them.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 theory in </a:t>
            </a:r>
            <a:r>
              <a:rPr lang="en-US" sz="2000" b="1" dirty="0" smtClean="0">
                <a:solidFill>
                  <a:srgbClr val="002060"/>
                </a:solidFill>
              </a:rPr>
              <a:t>itself</a:t>
            </a:r>
            <a:r>
              <a:rPr lang="en-US" sz="2000" dirty="0" smtClean="0">
                <a:solidFill>
                  <a:srgbClr val="002060"/>
                </a:solidFill>
              </a:rPr>
              <a:t> sounds fine.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John built his house </a:t>
            </a:r>
            <a:r>
              <a:rPr lang="en-US" sz="2000" b="1" dirty="0" smtClean="0">
                <a:solidFill>
                  <a:srgbClr val="002060"/>
                </a:solidFill>
              </a:rPr>
              <a:t>himself.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It is also used when the objects refer to the same person as the subjects. </a:t>
            </a:r>
            <a:endParaRPr lang="en-US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Compare :	  -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I bought a present for </a:t>
            </a:r>
            <a:r>
              <a:rPr lang="en-US" sz="2000" b="1" dirty="0" smtClean="0">
                <a:solidFill>
                  <a:srgbClr val="002060"/>
                </a:solidFill>
              </a:rPr>
              <a:t>myself</a:t>
            </a:r>
          </a:p>
          <a:p>
            <a:pPr lvl="0"/>
            <a:r>
              <a:rPr lang="en-US" sz="2000" dirty="0" smtClean="0">
                <a:solidFill>
                  <a:srgbClr val="002060"/>
                </a:solidFill>
              </a:rPr>
              <a:t>I bought a present for </a:t>
            </a:r>
            <a:r>
              <a:rPr lang="en-US" sz="2000" b="1" dirty="0" smtClean="0">
                <a:solidFill>
                  <a:srgbClr val="002060"/>
                </a:solidFill>
              </a:rPr>
              <a:t>them</a:t>
            </a:r>
          </a:p>
          <a:p>
            <a:pPr lvl="0"/>
            <a:r>
              <a:rPr lang="en-US" sz="2000" dirty="0" smtClean="0">
                <a:solidFill>
                  <a:srgbClr val="002060"/>
                </a:solidFill>
              </a:rPr>
              <a:t>He accidentally hit </a:t>
            </a:r>
            <a:r>
              <a:rPr lang="en-US" sz="2000" b="1" dirty="0" smtClean="0">
                <a:solidFill>
                  <a:srgbClr val="002060"/>
                </a:solidFill>
              </a:rPr>
              <a:t>himself</a:t>
            </a:r>
            <a:r>
              <a:rPr lang="en-US" sz="2000" dirty="0" smtClean="0">
                <a:solidFill>
                  <a:srgbClr val="002060"/>
                </a:solidFill>
              </a:rPr>
              <a:t> on the head.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He accidentally hit </a:t>
            </a:r>
            <a:r>
              <a:rPr lang="en-US" sz="2000" dirty="0" smtClean="0">
                <a:solidFill>
                  <a:srgbClr val="002060"/>
                </a:solidFill>
              </a:rPr>
              <a:t>her</a:t>
            </a:r>
            <a:r>
              <a:rPr lang="en-US" sz="2000" b="1" dirty="0" smtClean="0">
                <a:solidFill>
                  <a:srgbClr val="002060"/>
                </a:solidFill>
              </a:rPr>
              <a:t> on the head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2700" dirty="0"/>
              <a:t>There are two possessive forms for most pronouns : one for use as a modifier and another for use as a subject, an object, or a complement.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/>
              <a:t>FORMS USED AS MODIFIER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3463925"/>
          </a:xfrm>
        </p:spPr>
        <p:txBody>
          <a:bodyPr/>
          <a:lstStyle/>
          <a:p>
            <a:r>
              <a:rPr lang="en-US" dirty="0" smtClean="0"/>
              <a:t>My book</a:t>
            </a:r>
            <a:endParaRPr lang="en-US" b="1" dirty="0" smtClean="0"/>
          </a:p>
          <a:p>
            <a:r>
              <a:rPr lang="en-US" dirty="0" smtClean="0"/>
              <a:t>His book</a:t>
            </a:r>
            <a:endParaRPr lang="en-US" b="1" dirty="0" smtClean="0"/>
          </a:p>
          <a:p>
            <a:r>
              <a:rPr lang="en-US" dirty="0" smtClean="0"/>
              <a:t>Her book</a:t>
            </a:r>
            <a:endParaRPr lang="en-US" b="1" dirty="0" smtClean="0"/>
          </a:p>
          <a:p>
            <a:r>
              <a:rPr lang="en-US" dirty="0" smtClean="0"/>
              <a:t>Its color</a:t>
            </a:r>
            <a:endParaRPr lang="en-US" b="1" dirty="0" smtClean="0"/>
          </a:p>
          <a:p>
            <a:r>
              <a:rPr lang="en-US" dirty="0" smtClean="0"/>
              <a:t>Our house</a:t>
            </a:r>
            <a:endParaRPr lang="en-US" b="1" dirty="0" smtClean="0"/>
          </a:p>
          <a:p>
            <a:r>
              <a:rPr lang="en-US" dirty="0" smtClean="0"/>
              <a:t>Your house</a:t>
            </a:r>
            <a:endParaRPr lang="en-US" b="1" dirty="0" smtClean="0"/>
          </a:p>
          <a:p>
            <a:r>
              <a:rPr lang="en-US" dirty="0" smtClean="0"/>
              <a:t>Their house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/>
          <a:lstStyle/>
          <a:p>
            <a:r>
              <a:rPr lang="en-US" dirty="0" smtClean="0"/>
              <a:t>FORMS USED ALONE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76400"/>
            <a:ext cx="4041775" cy="3311525"/>
          </a:xfrm>
        </p:spPr>
        <p:txBody>
          <a:bodyPr>
            <a:normAutofit/>
          </a:bodyPr>
          <a:lstStyle/>
          <a:p>
            <a:r>
              <a:rPr lang="en-US" dirty="0" smtClean="0"/>
              <a:t>Mine</a:t>
            </a:r>
            <a:endParaRPr lang="en-US" b="1" dirty="0" smtClean="0"/>
          </a:p>
          <a:p>
            <a:r>
              <a:rPr lang="en-US" dirty="0" smtClean="0"/>
              <a:t>His</a:t>
            </a:r>
            <a:endParaRPr lang="en-US" b="1" dirty="0" smtClean="0"/>
          </a:p>
          <a:p>
            <a:r>
              <a:rPr lang="en-US" dirty="0" smtClean="0"/>
              <a:t>Hers</a:t>
            </a:r>
            <a:endParaRPr lang="en-US" b="1" dirty="0" smtClean="0"/>
          </a:p>
          <a:p>
            <a:r>
              <a:rPr lang="en-US" dirty="0" smtClean="0"/>
              <a:t>Its</a:t>
            </a:r>
            <a:endParaRPr lang="en-US" b="1" dirty="0" smtClean="0"/>
          </a:p>
          <a:p>
            <a:r>
              <a:rPr lang="en-US" dirty="0" smtClean="0"/>
              <a:t>Ours</a:t>
            </a:r>
            <a:endParaRPr lang="en-US" b="1" dirty="0" smtClean="0"/>
          </a:p>
          <a:p>
            <a:r>
              <a:rPr lang="en-US" dirty="0" smtClean="0"/>
              <a:t>Yours</a:t>
            </a:r>
            <a:endParaRPr lang="en-US" b="1" dirty="0" smtClean="0"/>
          </a:p>
          <a:p>
            <a:r>
              <a:rPr lang="en-US" dirty="0" smtClean="0"/>
              <a:t>Theirs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33400" y="4876800"/>
            <a:ext cx="8001000" cy="1143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This is </a:t>
            </a:r>
            <a:r>
              <a:rPr lang="en-US" sz="2400" b="1" dirty="0" smtClean="0"/>
              <a:t>my</a:t>
            </a:r>
            <a:r>
              <a:rPr lang="en-US" sz="2400" dirty="0" smtClean="0"/>
              <a:t> book.	</a:t>
            </a:r>
            <a:r>
              <a:rPr lang="en-US" sz="2400" b="1" dirty="0" smtClean="0"/>
              <a:t>Her</a:t>
            </a:r>
            <a:r>
              <a:rPr lang="en-US" sz="2400" dirty="0" smtClean="0"/>
              <a:t> lesson are all in, but </a:t>
            </a:r>
            <a:r>
              <a:rPr lang="en-US" sz="2400" b="1" dirty="0" smtClean="0"/>
              <a:t>yours</a:t>
            </a:r>
            <a:r>
              <a:rPr lang="en-US" sz="2400" dirty="0" smtClean="0"/>
              <a:t> are not</a:t>
            </a:r>
            <a:endParaRPr lang="en-US" sz="2400" b="1" dirty="0" smtClean="0"/>
          </a:p>
          <a:p>
            <a:r>
              <a:rPr lang="en-US" sz="2400" dirty="0" smtClean="0"/>
              <a:t>This book is </a:t>
            </a:r>
            <a:r>
              <a:rPr lang="en-US" sz="2400" b="1" dirty="0" smtClean="0"/>
              <a:t>mine	Our</a:t>
            </a:r>
            <a:r>
              <a:rPr lang="en-US" sz="2400" dirty="0" smtClean="0"/>
              <a:t> club</a:t>
            </a:r>
            <a:r>
              <a:rPr lang="en-US" sz="2400" b="1" dirty="0" smtClean="0"/>
              <a:t> </a:t>
            </a:r>
            <a:r>
              <a:rPr lang="en-US" sz="2400" dirty="0" smtClean="0"/>
              <a:t>has</a:t>
            </a:r>
            <a:r>
              <a:rPr lang="en-US" sz="2400" b="1" dirty="0" smtClean="0"/>
              <a:t> its </a:t>
            </a:r>
            <a:r>
              <a:rPr lang="en-US" sz="2400" dirty="0" smtClean="0"/>
              <a:t>finance in order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1" grpId="0" build="p"/>
      <p:bldP spid="12" grpId="0" build="p"/>
      <p:bldP spid="13" grpId="0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4114800"/>
            <a:ext cx="54864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Ravie" pitchFamily="82" charset="0"/>
              </a:rPr>
              <a:t>THANK YOU</a:t>
            </a:r>
            <a:endParaRPr lang="en-US" sz="4400" dirty="0">
              <a:latin typeface="Ravie" pitchFamily="82" charset="0"/>
            </a:endParaRPr>
          </a:p>
        </p:txBody>
      </p:sp>
      <p:pic>
        <p:nvPicPr>
          <p:cNvPr id="10" name="Picture Placeholder 9" descr="duck_daaahhhhh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4885" b="24885"/>
          <a:stretch>
            <a:fillRect/>
          </a:stretch>
        </p:blipFill>
        <p:spPr>
          <a:xfrm>
            <a:off x="1143000" y="914400"/>
            <a:ext cx="4724400" cy="320357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62000" y="4800600"/>
            <a:ext cx="5486400" cy="381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Brush Script Std" pitchFamily="50" charset="0"/>
              </a:rPr>
              <a:t>SEE YOU</a:t>
            </a:r>
            <a:endParaRPr lang="en-US" sz="2800" dirty="0">
              <a:latin typeface="Brush Script St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412</Words>
  <Application>Microsoft Office PowerPoint</Application>
  <PresentationFormat>On-screen Show (4:3)</PresentationFormat>
  <Paragraphs>113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The Use</vt:lpstr>
      <vt:lpstr>Slide 6</vt:lpstr>
      <vt:lpstr>There are two possessive forms for most pronouns : one for use as a modifier and another for use as a subject, an object, or a complement. </vt:lpstr>
      <vt:lpstr>THANK YOU</vt:lpstr>
    </vt:vector>
  </TitlesOfParts>
  <Company>Pentium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lilies</dc:creator>
  <cp:lastModifiedBy>asus</cp:lastModifiedBy>
  <cp:revision>36</cp:revision>
  <dcterms:created xsi:type="dcterms:W3CDTF">2011-10-18T09:01:24Z</dcterms:created>
  <dcterms:modified xsi:type="dcterms:W3CDTF">2016-11-16T03:28:49Z</dcterms:modified>
</cp:coreProperties>
</file>