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344" r:id="rId2"/>
    <p:sldId id="401" r:id="rId3"/>
    <p:sldId id="406" r:id="rId4"/>
    <p:sldId id="402" r:id="rId5"/>
    <p:sldId id="403" r:id="rId6"/>
    <p:sldId id="325" r:id="rId7"/>
    <p:sldId id="404" r:id="rId8"/>
    <p:sldId id="405" r:id="rId9"/>
    <p:sldId id="407" r:id="rId10"/>
    <p:sldId id="410" r:id="rId11"/>
    <p:sldId id="412" r:id="rId12"/>
    <p:sldId id="413" r:id="rId13"/>
    <p:sldId id="414" r:id="rId14"/>
    <p:sldId id="415" r:id="rId15"/>
    <p:sldId id="416" r:id="rId16"/>
    <p:sldId id="398" r:id="rId17"/>
    <p:sldId id="408" r:id="rId18"/>
    <p:sldId id="328" r:id="rId19"/>
    <p:sldId id="329" r:id="rId20"/>
    <p:sldId id="438" r:id="rId21"/>
    <p:sldId id="439" r:id="rId22"/>
    <p:sldId id="363" r:id="rId23"/>
    <p:sldId id="417" r:id="rId24"/>
    <p:sldId id="330" r:id="rId25"/>
    <p:sldId id="331" r:id="rId26"/>
    <p:sldId id="332" r:id="rId27"/>
    <p:sldId id="422" r:id="rId28"/>
    <p:sldId id="433" r:id="rId29"/>
    <p:sldId id="364" r:id="rId30"/>
    <p:sldId id="423" r:id="rId31"/>
    <p:sldId id="425" r:id="rId32"/>
    <p:sldId id="426" r:id="rId33"/>
    <p:sldId id="440" r:id="rId34"/>
    <p:sldId id="427" r:id="rId35"/>
    <p:sldId id="428" r:id="rId36"/>
    <p:sldId id="429" r:id="rId37"/>
    <p:sldId id="430" r:id="rId38"/>
    <p:sldId id="431" r:id="rId39"/>
    <p:sldId id="432" r:id="rId40"/>
    <p:sldId id="434" r:id="rId41"/>
    <p:sldId id="436" r:id="rId42"/>
    <p:sldId id="437" r:id="rId43"/>
    <p:sldId id="418" r:id="rId44"/>
    <p:sldId id="419" r:id="rId45"/>
    <p:sldId id="420" r:id="rId46"/>
    <p:sldId id="421" r:id="rId47"/>
  </p:sldIdLst>
  <p:sldSz cx="9144000" cy="6858000" type="screen4x3"/>
  <p:notesSz cx="6858000" cy="9945688"/>
  <p:custDataLst>
    <p:tags r:id="rId5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A9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78" autoAdjust="0"/>
    <p:restoredTop sz="98753" autoAdjust="0"/>
  </p:normalViewPr>
  <p:slideViewPr>
    <p:cSldViewPr>
      <p:cViewPr varScale="1">
        <p:scale>
          <a:sx n="70" d="100"/>
          <a:sy n="70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DA9ADE-8533-4554-BD66-95289EE54C06}" type="datetimeFigureOut">
              <a:rPr lang="id-ID" smtClean="0"/>
              <a:t>05/05/2017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E2C9D6-4281-4395-B99F-50397662E1C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649942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0E3FC9-F847-4AB7-9EBF-6B691E3627F8}" type="datetimeFigureOut">
              <a:rPr lang="id-ID" smtClean="0"/>
              <a:pPr/>
              <a:t>05/05/2017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BBC055-5269-4F21-9853-E779D5EB4940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59314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179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FC80E61-E1B4-4569-88BD-24553C6307A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281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6A5917-FDDE-4316-9C0E-AF06546A156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38213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38213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38213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38213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38213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defTabSz="9382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defTabSz="9382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defTabSz="9382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defTabSz="93821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FD38CAEA-F5CE-4B67-BE3B-1C73527C7C96}" type="slidenum">
              <a:rPr kumimoji="0" lang="en-US" altLang="en-US" sz="1200" smtClean="0">
                <a:latin typeface="Times New Roman" pitchFamily="18" charset="0"/>
              </a:rPr>
              <a:pPr/>
              <a:t>5</a:t>
            </a:fld>
            <a:endParaRPr kumimoji="0" lang="en-US" altLang="en-US" sz="1200" smtClean="0">
              <a:latin typeface="Times New Roman" pitchFamily="18" charset="0"/>
            </a:endParaRPr>
          </a:p>
        </p:txBody>
      </p:sp>
      <p:sp>
        <p:nvSpPr>
          <p:cNvPr id="163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solidFill>
                <a:srgbClr val="333399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486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0A33D04-F6D6-480F-AFF3-D0596B791D59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589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CFBF417-42F2-41F2-A08B-4ED235DD96FB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fld id="{D7F97AFE-358B-4588-9B2C-0A6197993B18}" type="slidenum">
              <a:rPr kumimoji="0" lang="en-US" altLang="en-US" sz="1200" smtClean="0">
                <a:latin typeface="Times New Roman" pitchFamily="18" charset="0"/>
              </a:rPr>
              <a:pPr/>
              <a:t>14</a:t>
            </a:fld>
            <a:endParaRPr kumimoji="0" lang="en-US" altLang="en-US" sz="1200" smtClean="0">
              <a:latin typeface="Times New Roman" pitchFamily="18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4770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477000"/>
            <a:ext cx="2895600" cy="244475"/>
          </a:xfrm>
        </p:spPr>
        <p:txBody>
          <a:bodyPr/>
          <a:lstStyle>
            <a:lvl1pPr algn="ctr">
              <a:defRPr b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FE7C501-C211-4EE6-A036-F2BF4C59214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gray">
          <a:xfrm>
            <a:off x="368300" y="395288"/>
            <a:ext cx="13843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 b="1" i="1">
                <a:solidFill>
                  <a:schemeClr val="accent2"/>
                </a:solidFill>
              </a:rPr>
              <a:t>LOGO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3810000" y="5029200"/>
            <a:ext cx="4724400" cy="3810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2057400"/>
            <a:ext cx="6096000" cy="682625"/>
          </a:xfrm>
        </p:spPr>
        <p:txBody>
          <a:bodyPr/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96BF1F-9144-464E-8222-6FCE3D1F23D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1300" y="655638"/>
            <a:ext cx="2095500" cy="5592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655638"/>
            <a:ext cx="6134100" cy="5592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FC0B97-4FD5-491F-A625-F1716F5E5C0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55638"/>
            <a:ext cx="4953000" cy="563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81000" y="1600200"/>
            <a:ext cx="8305800" cy="4648200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4008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0" y="6400800"/>
            <a:ext cx="28956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971800" y="64008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fld id="{B56A2A1D-0B5B-478F-8490-D05250E6E3A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55638"/>
            <a:ext cx="4953000" cy="563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600200"/>
            <a:ext cx="8305800" cy="4648200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4008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0" y="6400800"/>
            <a:ext cx="28956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971800" y="64008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fld id="{99660A1E-F6F3-422F-B6F1-417174F253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31E0C8-5D74-42C4-9296-9D85D9CA5C4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964A4A-B1A8-4BE0-B14A-96F53A7E475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41225A-642C-433A-859C-10F34490B0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58DCBA-EE7D-4013-ADF4-FE8F6461A7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1F1303-7311-4B08-9282-AD41C8D5737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0E2610-EA1C-4832-9C6B-588AADA5864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2FF180-6E87-4152-8F4D-E60F244AB3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BB9028-FF63-4C28-B0E9-79AAF67B2F2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304800" y="6400800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6096000" y="6400800"/>
            <a:ext cx="2895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2971800" y="6400800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4E8BF92-01B1-4658-8BDF-903B799E3F1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304800" y="655638"/>
            <a:ext cx="49530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648726"/>
            <a:ext cx="955483" cy="9943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16" y="654348"/>
            <a:ext cx="932737" cy="988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4" cstate="print"/>
          <a:srcRect l="2546" t="6667"/>
          <a:stretch>
            <a:fillRect/>
          </a:stretch>
        </p:blipFill>
        <p:spPr bwMode="auto">
          <a:xfrm>
            <a:off x="8001024" y="642918"/>
            <a:ext cx="928694" cy="10001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844" y="2317747"/>
            <a:ext cx="6096000" cy="682625"/>
          </a:xfrm>
        </p:spPr>
        <p:txBody>
          <a:bodyPr/>
          <a:lstStyle/>
          <a:p>
            <a:pPr algn="l"/>
            <a:r>
              <a:rPr lang="id-ID" dirty="0" smtClean="0"/>
              <a:t>INTI SEL (NUKLEUS) </a:t>
            </a:r>
            <a:endParaRPr lang="en-US" dirty="0"/>
          </a:p>
        </p:txBody>
      </p:sp>
      <p:pic>
        <p:nvPicPr>
          <p:cNvPr id="13" name="Picture 12" descr="E:\gambar\Logo\01. UNIL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9131" y="147918"/>
            <a:ext cx="1071035" cy="10670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1643042" y="149346"/>
            <a:ext cx="66437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b="1" dirty="0" smtClean="0"/>
              <a:t>PENDIDIKAN BIOLOGI</a:t>
            </a:r>
          </a:p>
          <a:p>
            <a:r>
              <a:rPr lang="id-ID" sz="2400" b="1" dirty="0" smtClean="0"/>
              <a:t>UNIVERSITAS LAMPUNG</a:t>
            </a:r>
            <a:endParaRPr lang="id-ID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93514"/>
            <a:ext cx="8534400" cy="503238"/>
          </a:xfrm>
        </p:spPr>
        <p:txBody>
          <a:bodyPr/>
          <a:lstStyle/>
          <a:p>
            <a:pPr eaLnBrk="1" hangingPunct="1"/>
            <a:r>
              <a:rPr lang="en-US" altLang="en-US" dirty="0" err="1" smtClean="0"/>
              <a:t>Gambaran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Umum</a:t>
            </a:r>
            <a:endParaRPr lang="en-US" altLang="en-US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486272"/>
            <a:ext cx="8534400" cy="2590800"/>
          </a:xfrm>
        </p:spPr>
        <p:txBody>
          <a:bodyPr/>
          <a:lstStyle/>
          <a:p>
            <a:pPr eaLnBrk="1" hangingPunct="1"/>
            <a:r>
              <a:rPr lang="en-US" altLang="en-US" sz="2400" dirty="0" err="1" smtClean="0"/>
              <a:t>Pada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tahun</a:t>
            </a:r>
            <a:r>
              <a:rPr lang="en-US" altLang="en-US" sz="2400" dirty="0" smtClean="0"/>
              <a:t> 1953, James Watson </a:t>
            </a:r>
            <a:r>
              <a:rPr lang="en-US" altLang="en-US" sz="2400" dirty="0" err="1" smtClean="0"/>
              <a:t>dan</a:t>
            </a:r>
            <a:r>
              <a:rPr lang="en-US" altLang="en-US" sz="2400" dirty="0" smtClean="0"/>
              <a:t> Francis Crick </a:t>
            </a:r>
            <a:r>
              <a:rPr lang="en-US" altLang="en-US" sz="2400" dirty="0" err="1" smtClean="0"/>
              <a:t>menggemparkan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dunia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dengan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suatu</a:t>
            </a:r>
            <a:r>
              <a:rPr lang="en-US" altLang="en-US" sz="2400" dirty="0" smtClean="0"/>
              <a:t> model </a:t>
            </a:r>
            <a:r>
              <a:rPr lang="en-US" altLang="en-US" sz="2400" dirty="0" err="1" smtClean="0"/>
              <a:t>heliks-ganda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elegan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untuk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struktur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asam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deoksiribonukleat</a:t>
            </a:r>
            <a:r>
              <a:rPr lang="en-US" altLang="en-US" sz="2400" dirty="0" smtClean="0"/>
              <a:t>, </a:t>
            </a:r>
            <a:r>
              <a:rPr lang="en-US" altLang="en-US" sz="2400" dirty="0" err="1" smtClean="0"/>
              <a:t>atau</a:t>
            </a:r>
            <a:r>
              <a:rPr lang="en-US" altLang="en-US" sz="2400" dirty="0" smtClean="0"/>
              <a:t> DNA</a:t>
            </a:r>
          </a:p>
          <a:p>
            <a:r>
              <a:rPr lang="en-US" altLang="en-US" sz="2400" dirty="0" err="1"/>
              <a:t>Informasi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herediter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dikodekan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dalam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bahasa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kimiawi</a:t>
            </a:r>
            <a:r>
              <a:rPr lang="en-US" altLang="en-US" sz="2400" dirty="0"/>
              <a:t> DNA </a:t>
            </a:r>
            <a:r>
              <a:rPr lang="en-US" altLang="en-US" sz="2400" dirty="0" err="1"/>
              <a:t>dan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direproduksi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dalam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semua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sel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tubuh</a:t>
            </a:r>
            <a:endParaRPr lang="en-US" altLang="en-US" sz="2400" dirty="0"/>
          </a:p>
          <a:p>
            <a:pPr eaLnBrk="1" hangingPunct="1"/>
            <a:endParaRPr lang="en-US" altLang="en-US" sz="2400" b="1" dirty="0" smtClean="0"/>
          </a:p>
          <a:p>
            <a:pPr eaLnBrk="1" hangingPunct="1"/>
            <a:endParaRPr lang="en-US" altLang="en-US" sz="2400" dirty="0" smtClean="0"/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4860032" y="4216152"/>
            <a:ext cx="4101827" cy="2641848"/>
            <a:chOff x="1631" y="2248"/>
            <a:chExt cx="2833" cy="1812"/>
          </a:xfrm>
        </p:grpSpPr>
        <p:sp>
          <p:nvSpPr>
            <p:cNvPr id="5" name="Text Box 3"/>
            <p:cNvSpPr txBox="1">
              <a:spLocks noChangeArrowheads="1"/>
            </p:cNvSpPr>
            <p:nvPr/>
          </p:nvSpPr>
          <p:spPr bwMode="auto">
            <a:xfrm>
              <a:off x="1631" y="3925"/>
              <a:ext cx="8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endParaRPr kumimoji="0" lang="en-US" altLang="en-US" sz="1400" b="1">
                <a:solidFill>
                  <a:schemeClr val="bg2"/>
                </a:solidFill>
              </a:endParaRPr>
            </a:p>
          </p:txBody>
        </p:sp>
        <p:pic>
          <p:nvPicPr>
            <p:cNvPr id="6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4" y="2248"/>
              <a:ext cx="2400" cy="1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Rectangle 6"/>
          <p:cNvSpPr/>
          <p:nvPr/>
        </p:nvSpPr>
        <p:spPr>
          <a:xfrm>
            <a:off x="-36512" y="6525344"/>
            <a:ext cx="13482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(Campbell, </a:t>
            </a:r>
            <a:r>
              <a:rPr lang="en-US" sz="1200" dirty="0" smtClean="0"/>
              <a:t>2011)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06654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7" name="Group 41"/>
          <p:cNvGrpSpPr>
            <a:grpSpLocks/>
          </p:cNvGrpSpPr>
          <p:nvPr/>
        </p:nvGrpSpPr>
        <p:grpSpPr bwMode="auto">
          <a:xfrm>
            <a:off x="169863" y="1510109"/>
            <a:ext cx="8667750" cy="5375275"/>
            <a:chOff x="144" y="664"/>
            <a:chExt cx="5664" cy="3512"/>
          </a:xfrm>
        </p:grpSpPr>
        <p:grpSp>
          <p:nvGrpSpPr>
            <p:cNvPr id="11268" name="Group 4"/>
            <p:cNvGrpSpPr>
              <a:grpSpLocks/>
            </p:cNvGrpSpPr>
            <p:nvPr/>
          </p:nvGrpSpPr>
          <p:grpSpPr bwMode="auto">
            <a:xfrm>
              <a:off x="748" y="1088"/>
              <a:ext cx="4772" cy="3088"/>
              <a:chOff x="1872" y="2304"/>
              <a:chExt cx="2505" cy="1665"/>
            </a:xfrm>
          </p:grpSpPr>
          <p:pic>
            <p:nvPicPr>
              <p:cNvPr id="11284" name="Picture 5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20" y="2304"/>
                <a:ext cx="2457" cy="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285" name="Rectangle 6"/>
              <p:cNvSpPr>
                <a:spLocks noChangeArrowheads="1"/>
              </p:cNvSpPr>
              <p:nvPr/>
            </p:nvSpPr>
            <p:spPr bwMode="auto">
              <a:xfrm>
                <a:off x="1872" y="3114"/>
                <a:ext cx="545" cy="102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endParaRPr lang="en-US" altLang="en-US"/>
              </a:p>
            </p:txBody>
          </p:sp>
        </p:grpSp>
        <p:grpSp>
          <p:nvGrpSpPr>
            <p:cNvPr id="11269" name="Group 10"/>
            <p:cNvGrpSpPr>
              <a:grpSpLocks/>
            </p:cNvGrpSpPr>
            <p:nvPr/>
          </p:nvGrpSpPr>
          <p:grpSpPr bwMode="auto">
            <a:xfrm>
              <a:off x="144" y="672"/>
              <a:ext cx="990" cy="240"/>
              <a:chOff x="268" y="864"/>
              <a:chExt cx="678" cy="144"/>
            </a:xfrm>
          </p:grpSpPr>
          <p:sp>
            <p:nvSpPr>
              <p:cNvPr id="11282" name="Rectangle 11"/>
              <p:cNvSpPr>
                <a:spLocks noChangeArrowheads="1"/>
              </p:cNvSpPr>
              <p:nvPr/>
            </p:nvSpPr>
            <p:spPr bwMode="auto">
              <a:xfrm>
                <a:off x="268" y="864"/>
                <a:ext cx="672" cy="144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83" name="Text Box 12"/>
              <p:cNvSpPr txBox="1">
                <a:spLocks noChangeArrowheads="1"/>
              </p:cNvSpPr>
              <p:nvPr/>
            </p:nvSpPr>
            <p:spPr bwMode="auto">
              <a:xfrm>
                <a:off x="277" y="869"/>
                <a:ext cx="669" cy="1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pPr algn="ctr"/>
                <a:r>
                  <a:rPr lang="en-US" altLang="en-US" sz="1600" b="1">
                    <a:solidFill>
                      <a:schemeClr val="bg1"/>
                    </a:solidFill>
                  </a:rPr>
                  <a:t>PERCOBAAN</a:t>
                </a:r>
              </a:p>
            </p:txBody>
          </p:sp>
        </p:grpSp>
        <p:sp>
          <p:nvSpPr>
            <p:cNvPr id="11270" name="Text Box 20"/>
            <p:cNvSpPr txBox="1">
              <a:spLocks noChangeArrowheads="1"/>
            </p:cNvSpPr>
            <p:nvPr/>
          </p:nvSpPr>
          <p:spPr bwMode="auto">
            <a:xfrm>
              <a:off x="1156" y="664"/>
              <a:ext cx="716" cy="4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r>
                <a:rPr lang="en-US" altLang="en-US" sz="1200"/>
                <a:t>Sel-sel S yang hidup (kontrol)</a:t>
              </a:r>
            </a:p>
          </p:txBody>
        </p:sp>
        <p:sp>
          <p:nvSpPr>
            <p:cNvPr id="11271" name="Text Box 23"/>
            <p:cNvSpPr txBox="1">
              <a:spLocks noChangeArrowheads="1"/>
            </p:cNvSpPr>
            <p:nvPr/>
          </p:nvSpPr>
          <p:spPr bwMode="auto">
            <a:xfrm>
              <a:off x="1420" y="2869"/>
              <a:ext cx="851" cy="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1600" b="1"/>
                <a:t>Mencit mati</a:t>
              </a:r>
            </a:p>
          </p:txBody>
        </p:sp>
        <p:sp>
          <p:nvSpPr>
            <p:cNvPr id="11272" name="Text Box 24"/>
            <p:cNvSpPr txBox="1">
              <a:spLocks noChangeArrowheads="1"/>
            </p:cNvSpPr>
            <p:nvPr/>
          </p:nvSpPr>
          <p:spPr bwMode="auto">
            <a:xfrm>
              <a:off x="2356" y="2869"/>
              <a:ext cx="924" cy="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1600" b="1"/>
                <a:t>Mencit sehat</a:t>
              </a:r>
            </a:p>
          </p:txBody>
        </p:sp>
        <p:sp>
          <p:nvSpPr>
            <p:cNvPr id="11273" name="Text Box 25"/>
            <p:cNvSpPr txBox="1">
              <a:spLocks noChangeArrowheads="1"/>
            </p:cNvSpPr>
            <p:nvPr/>
          </p:nvSpPr>
          <p:spPr bwMode="auto">
            <a:xfrm>
              <a:off x="3515" y="2876"/>
              <a:ext cx="925" cy="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1600" b="1"/>
                <a:t>Mencit sehat</a:t>
              </a:r>
            </a:p>
          </p:txBody>
        </p:sp>
        <p:sp>
          <p:nvSpPr>
            <p:cNvPr id="11274" name="Text Box 26"/>
            <p:cNvSpPr txBox="1">
              <a:spLocks noChangeArrowheads="1"/>
            </p:cNvSpPr>
            <p:nvPr/>
          </p:nvSpPr>
          <p:spPr bwMode="auto">
            <a:xfrm>
              <a:off x="4689" y="2875"/>
              <a:ext cx="850" cy="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1600" b="1"/>
                <a:t>Mencit mati</a:t>
              </a:r>
            </a:p>
          </p:txBody>
        </p:sp>
        <p:sp>
          <p:nvSpPr>
            <p:cNvPr id="11275" name="Text Box 27"/>
            <p:cNvSpPr txBox="1">
              <a:spLocks noChangeArrowheads="1"/>
            </p:cNvSpPr>
            <p:nvPr/>
          </p:nvSpPr>
          <p:spPr bwMode="auto">
            <a:xfrm>
              <a:off x="4470" y="3590"/>
              <a:ext cx="1338" cy="5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r>
                <a:rPr lang="en-US" altLang="en-US" sz="1600"/>
                <a:t>Sel-sel S yang hidup</a:t>
              </a:r>
            </a:p>
            <a:p>
              <a:r>
                <a:rPr lang="en-US" altLang="en-US" sz="1600"/>
                <a:t>ditemukan dalam </a:t>
              </a:r>
            </a:p>
            <a:p>
              <a:r>
                <a:rPr lang="en-US" altLang="en-US" sz="1600"/>
                <a:t>sampel darah</a:t>
              </a:r>
            </a:p>
          </p:txBody>
        </p:sp>
        <p:sp>
          <p:nvSpPr>
            <p:cNvPr id="11276" name="Text Box 35"/>
            <p:cNvSpPr txBox="1">
              <a:spLocks noChangeArrowheads="1"/>
            </p:cNvSpPr>
            <p:nvPr/>
          </p:nvSpPr>
          <p:spPr bwMode="auto">
            <a:xfrm>
              <a:off x="2256" y="665"/>
              <a:ext cx="716" cy="4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r>
                <a:rPr lang="en-US" altLang="en-US" sz="1200"/>
                <a:t>Sel-sel R yang hidup (kontrol)</a:t>
              </a:r>
            </a:p>
          </p:txBody>
        </p:sp>
        <p:sp>
          <p:nvSpPr>
            <p:cNvPr id="11277" name="Text Box 36"/>
            <p:cNvSpPr txBox="1">
              <a:spLocks noChangeArrowheads="1"/>
            </p:cNvSpPr>
            <p:nvPr/>
          </p:nvSpPr>
          <p:spPr bwMode="auto">
            <a:xfrm>
              <a:off x="3216" y="666"/>
              <a:ext cx="1056" cy="4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r>
                <a:rPr lang="en-US" altLang="en-US" sz="1200"/>
                <a:t>Sel-sel S yang dimatikan dengan panas (kontrol)</a:t>
              </a:r>
            </a:p>
          </p:txBody>
        </p:sp>
        <p:sp>
          <p:nvSpPr>
            <p:cNvPr id="11278" name="Text Box 37"/>
            <p:cNvSpPr txBox="1">
              <a:spLocks noChangeArrowheads="1"/>
            </p:cNvSpPr>
            <p:nvPr/>
          </p:nvSpPr>
          <p:spPr bwMode="auto">
            <a:xfrm>
              <a:off x="4272" y="671"/>
              <a:ext cx="1295" cy="4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r>
                <a:rPr lang="en-US" altLang="en-US" sz="1200"/>
                <a:t>Campuran sel S yang mati karena panas dan sel R yang hidup</a:t>
              </a:r>
            </a:p>
          </p:txBody>
        </p:sp>
        <p:grpSp>
          <p:nvGrpSpPr>
            <p:cNvPr id="11279" name="Group 38"/>
            <p:cNvGrpSpPr>
              <a:grpSpLocks/>
            </p:cNvGrpSpPr>
            <p:nvPr/>
          </p:nvGrpSpPr>
          <p:grpSpPr bwMode="auto">
            <a:xfrm>
              <a:off x="192" y="2784"/>
              <a:ext cx="981" cy="240"/>
              <a:chOff x="268" y="864"/>
              <a:chExt cx="672" cy="144"/>
            </a:xfrm>
          </p:grpSpPr>
          <p:sp>
            <p:nvSpPr>
              <p:cNvPr id="11280" name="Rectangle 39"/>
              <p:cNvSpPr>
                <a:spLocks noChangeArrowheads="1"/>
              </p:cNvSpPr>
              <p:nvPr/>
            </p:nvSpPr>
            <p:spPr bwMode="auto">
              <a:xfrm>
                <a:off x="268" y="864"/>
                <a:ext cx="672" cy="144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11281" name="Text Box 40"/>
              <p:cNvSpPr txBox="1">
                <a:spLocks noChangeArrowheads="1"/>
              </p:cNvSpPr>
              <p:nvPr/>
            </p:nvSpPr>
            <p:spPr bwMode="auto">
              <a:xfrm>
                <a:off x="434" y="868"/>
                <a:ext cx="355" cy="1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pPr algn="ctr"/>
                <a:r>
                  <a:rPr lang="en-US" altLang="en-US" sz="1600" b="1">
                    <a:solidFill>
                      <a:schemeClr val="bg1"/>
                    </a:solidFill>
                  </a:rPr>
                  <a:t>HASIL</a:t>
                </a:r>
              </a:p>
            </p:txBody>
          </p:sp>
        </p:grp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496" y="332656"/>
            <a:ext cx="5643530" cy="1080120"/>
          </a:xfrm>
          <a:solidFill>
            <a:schemeClr val="bg1"/>
          </a:solidFill>
        </p:spPr>
        <p:txBody>
          <a:bodyPr/>
          <a:lstStyle/>
          <a:p>
            <a:r>
              <a:rPr lang="en-US" altLang="en-US" sz="1400" b="0" dirty="0"/>
              <a:t>Griffith </a:t>
            </a:r>
            <a:r>
              <a:rPr lang="en-US" altLang="en-US" sz="1400" b="0" dirty="0" err="1"/>
              <a:t>menyimpulkan</a:t>
            </a:r>
            <a:r>
              <a:rPr lang="en-US" altLang="en-US" sz="1400" b="0" dirty="0"/>
              <a:t> </a:t>
            </a:r>
            <a:r>
              <a:rPr lang="en-US" altLang="en-US" sz="1400" b="0" dirty="0" err="1"/>
              <a:t>bahwa</a:t>
            </a:r>
            <a:r>
              <a:rPr lang="en-US" altLang="en-US" sz="1400" b="0" dirty="0"/>
              <a:t> </a:t>
            </a:r>
            <a:r>
              <a:rPr lang="en-US" altLang="en-US" sz="1400" b="0" dirty="0" err="1"/>
              <a:t>bakteri</a:t>
            </a:r>
            <a:r>
              <a:rPr lang="en-US" altLang="en-US" sz="1400" b="0" dirty="0"/>
              <a:t> R yang </a:t>
            </a:r>
            <a:r>
              <a:rPr lang="en-US" altLang="en-US" sz="1400" b="0" dirty="0" err="1"/>
              <a:t>hidup</a:t>
            </a:r>
            <a:r>
              <a:rPr lang="en-US" altLang="en-US" sz="1400" b="0" dirty="0"/>
              <a:t> </a:t>
            </a:r>
            <a:r>
              <a:rPr lang="en-US" altLang="en-US" sz="1400" b="0" dirty="0" err="1"/>
              <a:t>telah</a:t>
            </a:r>
            <a:r>
              <a:rPr lang="en-US" altLang="en-US" sz="1400" b="0" dirty="0"/>
              <a:t> </a:t>
            </a:r>
            <a:r>
              <a:rPr lang="en-US" altLang="en-US" sz="1400" b="0" dirty="0" err="1"/>
              <a:t>ditransformasi</a:t>
            </a:r>
            <a:r>
              <a:rPr lang="en-US" altLang="en-US" sz="1400" b="0" dirty="0"/>
              <a:t> </a:t>
            </a:r>
            <a:r>
              <a:rPr lang="en-US" altLang="en-US" sz="1400" b="0" dirty="0" err="1"/>
              <a:t>menjadi</a:t>
            </a:r>
            <a:r>
              <a:rPr lang="en-US" altLang="en-US" sz="1400" b="0" dirty="0"/>
              <a:t> </a:t>
            </a:r>
            <a:r>
              <a:rPr lang="en-US" altLang="en-US" sz="1400" b="0" dirty="0" err="1"/>
              <a:t>bakteri</a:t>
            </a:r>
            <a:r>
              <a:rPr lang="en-US" altLang="en-US" sz="1400" b="0" dirty="0"/>
              <a:t> S </a:t>
            </a:r>
            <a:r>
              <a:rPr lang="en-US" altLang="en-US" sz="1400" b="0" dirty="0" err="1"/>
              <a:t>patogenik</a:t>
            </a:r>
            <a:r>
              <a:rPr lang="en-US" altLang="en-US" sz="1400" b="0" dirty="0"/>
              <a:t> </a:t>
            </a:r>
            <a:r>
              <a:rPr lang="en-US" altLang="en-US" sz="1400" b="0" dirty="0" err="1"/>
              <a:t>oleh</a:t>
            </a:r>
            <a:r>
              <a:rPr lang="en-US" altLang="en-US" sz="1400" b="0" dirty="0"/>
              <a:t> </a:t>
            </a:r>
            <a:r>
              <a:rPr lang="en-US" altLang="en-US" sz="1400" b="0" dirty="0" err="1"/>
              <a:t>suatu</a:t>
            </a:r>
            <a:r>
              <a:rPr lang="en-US" altLang="en-US" sz="1400" b="0" dirty="0"/>
              <a:t> </a:t>
            </a:r>
            <a:r>
              <a:rPr lang="en-US" altLang="en-US" sz="1400" b="0" dirty="0" err="1"/>
              <a:t>zat</a:t>
            </a:r>
            <a:r>
              <a:rPr lang="en-US" altLang="en-US" sz="1400" b="0" dirty="0"/>
              <a:t> </a:t>
            </a:r>
            <a:r>
              <a:rPr lang="en-US" altLang="en-US" sz="1400" b="0" dirty="0" err="1"/>
              <a:t>terwariskan</a:t>
            </a:r>
            <a:r>
              <a:rPr lang="en-US" altLang="en-US" sz="1400" b="0" dirty="0"/>
              <a:t> yang </a:t>
            </a:r>
            <a:r>
              <a:rPr lang="en-US" altLang="en-US" sz="1400" b="0" dirty="0" err="1"/>
              <a:t>belum</a:t>
            </a:r>
            <a:r>
              <a:rPr lang="en-US" altLang="en-US" sz="1400" b="0" dirty="0"/>
              <a:t> </a:t>
            </a:r>
            <a:r>
              <a:rPr lang="en-US" altLang="en-US" sz="1400" b="0" dirty="0" err="1"/>
              <a:t>diketahui</a:t>
            </a:r>
            <a:r>
              <a:rPr lang="en-US" altLang="en-US" sz="1400" b="0" dirty="0"/>
              <a:t> </a:t>
            </a:r>
            <a:r>
              <a:rPr lang="en-US" altLang="en-US" sz="1400" b="0" dirty="0" err="1"/>
              <a:t>dari</a:t>
            </a:r>
            <a:r>
              <a:rPr lang="en-US" altLang="en-US" sz="1400" b="0" dirty="0"/>
              <a:t> </a:t>
            </a:r>
            <a:r>
              <a:rPr lang="en-US" altLang="en-US" sz="1400" b="0" dirty="0" err="1"/>
              <a:t>sel-sel</a:t>
            </a:r>
            <a:r>
              <a:rPr lang="en-US" altLang="en-US" sz="1400" b="0" dirty="0"/>
              <a:t> S yang </a:t>
            </a:r>
            <a:r>
              <a:rPr lang="en-US" altLang="en-US" sz="1400" b="0" dirty="0" err="1"/>
              <a:t>mati</a:t>
            </a:r>
            <a:r>
              <a:rPr lang="en-US" altLang="en-US" sz="1400" b="0" dirty="0"/>
              <a:t> yang </a:t>
            </a:r>
            <a:r>
              <a:rPr lang="en-US" altLang="en-US" sz="1400" b="0" dirty="0" err="1"/>
              <a:t>memungkinkan</a:t>
            </a:r>
            <a:r>
              <a:rPr lang="en-US" altLang="en-US" sz="1400" b="0" dirty="0"/>
              <a:t> </a:t>
            </a:r>
            <a:r>
              <a:rPr lang="en-US" altLang="en-US" sz="1400" b="0" dirty="0" err="1"/>
              <a:t>sel-sel</a:t>
            </a:r>
            <a:r>
              <a:rPr lang="en-US" altLang="en-US" sz="1400" b="0" dirty="0"/>
              <a:t> R </a:t>
            </a:r>
            <a:r>
              <a:rPr lang="en-US" altLang="en-US" sz="1400" b="0" dirty="0" err="1"/>
              <a:t>membuat</a:t>
            </a:r>
            <a:r>
              <a:rPr lang="en-US" altLang="en-US" sz="1400" b="0" dirty="0"/>
              <a:t> </a:t>
            </a:r>
            <a:r>
              <a:rPr lang="en-US" altLang="en-US" sz="1400" b="0" dirty="0" err="1" smtClean="0"/>
              <a:t>kapsul</a:t>
            </a:r>
            <a:endParaRPr lang="en-US" sz="1400" b="0" dirty="0"/>
          </a:p>
        </p:txBody>
      </p:sp>
      <p:sp>
        <p:nvSpPr>
          <p:cNvPr id="24" name="Rectangle 23"/>
          <p:cNvSpPr/>
          <p:nvPr/>
        </p:nvSpPr>
        <p:spPr>
          <a:xfrm>
            <a:off x="-36512" y="6581001"/>
            <a:ext cx="13482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(Campbell, </a:t>
            </a:r>
            <a:r>
              <a:rPr lang="en-US" sz="1200" dirty="0" smtClean="0"/>
              <a:t>2011)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552775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491283"/>
            <a:ext cx="8534400" cy="3017837"/>
          </a:xfrm>
        </p:spPr>
        <p:txBody>
          <a:bodyPr/>
          <a:lstStyle/>
          <a:p>
            <a:pPr eaLnBrk="1" hangingPunct="1"/>
            <a:r>
              <a:rPr lang="en-US" altLang="en-US" sz="2400" dirty="0" smtClean="0"/>
              <a:t>Maurice Wilkins </a:t>
            </a:r>
            <a:r>
              <a:rPr lang="en-US" altLang="en-US" sz="2400" dirty="0" err="1" smtClean="0"/>
              <a:t>dan</a:t>
            </a:r>
            <a:r>
              <a:rPr lang="en-US" altLang="en-US" sz="2400" dirty="0" smtClean="0"/>
              <a:t> Rosalind Franklin </a:t>
            </a:r>
            <a:r>
              <a:rPr lang="en-US" altLang="en-US" sz="2400" dirty="0" err="1" smtClean="0"/>
              <a:t>menggunakan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teknik</a:t>
            </a:r>
            <a:r>
              <a:rPr lang="en-US" altLang="en-US" sz="2400" dirty="0" smtClean="0"/>
              <a:t> yang </a:t>
            </a:r>
            <a:r>
              <a:rPr lang="en-US" altLang="en-US" sz="2400" dirty="0" err="1" smtClean="0"/>
              <a:t>disebut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kristalografi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sinar</a:t>
            </a:r>
            <a:r>
              <a:rPr lang="en-US" altLang="en-US" sz="2400" dirty="0" smtClean="0"/>
              <a:t>-X (</a:t>
            </a:r>
            <a:r>
              <a:rPr lang="en-US" altLang="en-US" sz="2400" i="1" dirty="0" smtClean="0"/>
              <a:t>X-ray crystallography</a:t>
            </a:r>
            <a:r>
              <a:rPr lang="en-US" altLang="en-US" sz="2400" dirty="0" smtClean="0"/>
              <a:t>) </a:t>
            </a:r>
            <a:r>
              <a:rPr lang="en-US" altLang="en-US" sz="2400" dirty="0" err="1" smtClean="0"/>
              <a:t>untuk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mempelajari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struktur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molekul</a:t>
            </a:r>
            <a:endParaRPr lang="en-US" altLang="en-US" sz="2400" dirty="0" smtClean="0"/>
          </a:p>
          <a:p>
            <a:pPr eaLnBrk="1" hangingPunct="1"/>
            <a:r>
              <a:rPr lang="en-US" altLang="en-US" sz="2400" dirty="0" smtClean="0"/>
              <a:t>Rosalind Franklin </a:t>
            </a:r>
            <a:r>
              <a:rPr lang="en-US" altLang="en-US" sz="2400" dirty="0" err="1" smtClean="0"/>
              <a:t>menghasilkan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citra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molekul</a:t>
            </a:r>
            <a:r>
              <a:rPr lang="en-US" altLang="en-US" sz="2400" dirty="0" smtClean="0"/>
              <a:t> DNA </a:t>
            </a:r>
            <a:r>
              <a:rPr lang="en-US" altLang="en-US" sz="2400" dirty="0" err="1" smtClean="0"/>
              <a:t>menggunakan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teknik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tersebut</a:t>
            </a:r>
            <a:endParaRPr lang="en-US" altLang="en-US" sz="2400" dirty="0" smtClean="0"/>
          </a:p>
          <a:p>
            <a:r>
              <a:rPr lang="en-US" altLang="en-US" sz="2400" dirty="0"/>
              <a:t>Watson </a:t>
            </a:r>
            <a:r>
              <a:rPr lang="en-US" altLang="en-US" sz="2400" dirty="0" err="1"/>
              <a:t>dan</a:t>
            </a:r>
            <a:r>
              <a:rPr lang="en-US" altLang="en-US" sz="2400" dirty="0"/>
              <a:t> Crick </a:t>
            </a:r>
            <a:r>
              <a:rPr lang="en-US" altLang="en-US" sz="2400" dirty="0" err="1"/>
              <a:t>menyimpulkan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bahwa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struktur</a:t>
            </a:r>
            <a:r>
              <a:rPr lang="en-US" altLang="en-US" sz="2400" dirty="0"/>
              <a:t> DNA </a:t>
            </a:r>
            <a:r>
              <a:rPr lang="en-US" altLang="en-US" sz="2400" dirty="0" err="1"/>
              <a:t>berupa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heliks</a:t>
            </a:r>
            <a:r>
              <a:rPr lang="en-US" altLang="en-US" sz="2400" dirty="0"/>
              <a:t> </a:t>
            </a:r>
            <a:r>
              <a:rPr lang="en-US" altLang="en-US" sz="2400" dirty="0" err="1"/>
              <a:t>ganda</a:t>
            </a:r>
            <a:r>
              <a:rPr lang="en-US" altLang="en-US" sz="2400" dirty="0"/>
              <a:t> (</a:t>
            </a:r>
            <a:r>
              <a:rPr lang="en-US" altLang="en-US" sz="2400" i="1" dirty="0"/>
              <a:t>double helix</a:t>
            </a:r>
            <a:r>
              <a:rPr lang="en-US" altLang="en-US" sz="2400" dirty="0"/>
              <a:t>) </a:t>
            </a:r>
            <a:r>
              <a:rPr lang="en-US" altLang="en-US" sz="2400" dirty="0" err="1"/>
              <a:t>melalui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percobaan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dengan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citra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kristalografi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sinar</a:t>
            </a:r>
            <a:r>
              <a:rPr lang="en-US" altLang="en-US" sz="2400" dirty="0"/>
              <a:t>-X DNA</a:t>
            </a:r>
          </a:p>
          <a:p>
            <a:pPr eaLnBrk="1" hangingPunct="1"/>
            <a:endParaRPr lang="en-US" altLang="en-US" sz="2400" dirty="0" smtClean="0"/>
          </a:p>
        </p:txBody>
      </p: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3949757" y="4293096"/>
            <a:ext cx="4870715" cy="2453828"/>
            <a:chOff x="1629" y="2447"/>
            <a:chExt cx="3255" cy="1641"/>
          </a:xfrm>
        </p:grpSpPr>
        <p:grpSp>
          <p:nvGrpSpPr>
            <p:cNvPr id="4" name="Group 4"/>
            <p:cNvGrpSpPr>
              <a:grpSpLocks/>
            </p:cNvGrpSpPr>
            <p:nvPr/>
          </p:nvGrpSpPr>
          <p:grpSpPr bwMode="auto">
            <a:xfrm>
              <a:off x="2393" y="2447"/>
              <a:ext cx="2491" cy="1598"/>
              <a:chOff x="2393" y="2447"/>
              <a:chExt cx="2491" cy="1598"/>
            </a:xfrm>
          </p:grpSpPr>
          <p:pic>
            <p:nvPicPr>
              <p:cNvPr id="6" name="Picture 5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93" y="2447"/>
                <a:ext cx="2491" cy="14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" name="Text Box 6"/>
              <p:cNvSpPr txBox="1">
                <a:spLocks noChangeArrowheads="1"/>
              </p:cNvSpPr>
              <p:nvPr/>
            </p:nvSpPr>
            <p:spPr bwMode="auto">
              <a:xfrm>
                <a:off x="2549" y="3848"/>
                <a:ext cx="756" cy="1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pPr algn="ctr"/>
                <a:r>
                  <a:rPr lang="en-US" altLang="en-US" sz="1400" b="1"/>
                  <a:t>(a) Rosalind Franklin</a:t>
                </a:r>
              </a:p>
            </p:txBody>
          </p:sp>
          <p:sp>
            <p:nvSpPr>
              <p:cNvPr id="8" name="Text Box 7"/>
              <p:cNvSpPr txBox="1">
                <a:spLocks noChangeArrowheads="1"/>
              </p:cNvSpPr>
              <p:nvPr/>
            </p:nvSpPr>
            <p:spPr bwMode="auto">
              <a:xfrm>
                <a:off x="3829" y="3844"/>
                <a:ext cx="759" cy="20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r>
                  <a:rPr lang="en-US" altLang="en-US" sz="1400" b="1"/>
                  <a:t>Foto difraksi sinar-X </a:t>
                </a:r>
              </a:p>
              <a:p>
                <a:r>
                  <a:rPr lang="en-US" altLang="en-US" sz="1400" b="1"/>
                  <a:t>buatan franklin</a:t>
                </a:r>
              </a:p>
            </p:txBody>
          </p:sp>
          <p:sp>
            <p:nvSpPr>
              <p:cNvPr id="9" name="Text Box 8"/>
              <p:cNvSpPr txBox="1">
                <a:spLocks noChangeArrowheads="1"/>
              </p:cNvSpPr>
              <p:nvPr/>
            </p:nvSpPr>
            <p:spPr bwMode="auto">
              <a:xfrm>
                <a:off x="3712" y="3845"/>
                <a:ext cx="160" cy="1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pPr algn="ctr"/>
                <a:r>
                  <a:rPr lang="en-US" altLang="en-US" sz="1400" b="1"/>
                  <a:t>(b)</a:t>
                </a:r>
              </a:p>
            </p:txBody>
          </p:sp>
        </p:grpSp>
        <p:sp>
          <p:nvSpPr>
            <p:cNvPr id="5" name="Text Box 9"/>
            <p:cNvSpPr txBox="1">
              <a:spLocks noChangeArrowheads="1"/>
            </p:cNvSpPr>
            <p:nvPr/>
          </p:nvSpPr>
          <p:spPr bwMode="auto">
            <a:xfrm>
              <a:off x="1629" y="3880"/>
              <a:ext cx="72" cy="2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endParaRPr lang="en-US" altLang="en-US" sz="2900"/>
            </a:p>
          </p:txBody>
        </p:sp>
      </p:grpSp>
      <p:sp>
        <p:nvSpPr>
          <p:cNvPr id="10" name="Rectangle 9"/>
          <p:cNvSpPr/>
          <p:nvPr/>
        </p:nvSpPr>
        <p:spPr>
          <a:xfrm>
            <a:off x="-36512" y="6608385"/>
            <a:ext cx="13482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(Campbell, </a:t>
            </a:r>
            <a:r>
              <a:rPr lang="en-US" sz="1200" dirty="0" smtClean="0"/>
              <a:t>2011)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39044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3"/>
          <p:cNvGrpSpPr>
            <a:grpSpLocks/>
          </p:cNvGrpSpPr>
          <p:nvPr/>
        </p:nvGrpSpPr>
        <p:grpSpPr bwMode="auto">
          <a:xfrm>
            <a:off x="-76200" y="1066800"/>
            <a:ext cx="7913688" cy="5334000"/>
            <a:chOff x="1057" y="1768"/>
            <a:chExt cx="3359" cy="2264"/>
          </a:xfrm>
        </p:grpSpPr>
        <p:grpSp>
          <p:nvGrpSpPr>
            <p:cNvPr id="25604" name="Group 4"/>
            <p:cNvGrpSpPr>
              <a:grpSpLocks/>
            </p:cNvGrpSpPr>
            <p:nvPr/>
          </p:nvGrpSpPr>
          <p:grpSpPr bwMode="auto">
            <a:xfrm>
              <a:off x="1057" y="1768"/>
              <a:ext cx="3359" cy="2264"/>
              <a:chOff x="1057" y="1768"/>
              <a:chExt cx="3359" cy="2264"/>
            </a:xfrm>
          </p:grpSpPr>
          <p:sp>
            <p:nvSpPr>
              <p:cNvPr id="25606" name="Text Box 5"/>
              <p:cNvSpPr txBox="1">
                <a:spLocks noChangeArrowheads="1"/>
              </p:cNvSpPr>
              <p:nvPr/>
            </p:nvSpPr>
            <p:spPr bwMode="auto">
              <a:xfrm>
                <a:off x="1057" y="3895"/>
                <a:ext cx="78" cy="1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349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pPr algn="ctr"/>
                <a:endParaRPr kumimoji="0" lang="en-US" altLang="en-US" sz="1400" b="1">
                  <a:solidFill>
                    <a:schemeClr val="bg2"/>
                  </a:solidFill>
                </a:endParaRPr>
              </a:p>
            </p:txBody>
          </p:sp>
          <p:pic>
            <p:nvPicPr>
              <p:cNvPr id="25607" name="Picture 6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20" y="1772"/>
                <a:ext cx="1236" cy="22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25608" name="Group 7"/>
              <p:cNvGrpSpPr>
                <a:grpSpLocks/>
              </p:cNvGrpSpPr>
              <p:nvPr/>
            </p:nvGrpSpPr>
            <p:grpSpPr bwMode="auto">
              <a:xfrm>
                <a:off x="1718" y="1768"/>
                <a:ext cx="2698" cy="2264"/>
                <a:chOff x="1718" y="1768"/>
                <a:chExt cx="2698" cy="2264"/>
              </a:xfrm>
            </p:grpSpPr>
            <p:sp>
              <p:nvSpPr>
                <p:cNvPr id="25609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2230" y="1858"/>
                  <a:ext cx="109" cy="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800"/>
                    <a:t>C</a:t>
                  </a:r>
                </a:p>
              </p:txBody>
            </p:sp>
            <p:sp>
              <p:nvSpPr>
                <p:cNvPr id="25610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2404" y="1976"/>
                  <a:ext cx="104" cy="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800"/>
                    <a:t>T</a:t>
                  </a:r>
                </a:p>
              </p:txBody>
            </p:sp>
            <p:sp>
              <p:nvSpPr>
                <p:cNvPr id="25611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400" y="2097"/>
                  <a:ext cx="107" cy="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800"/>
                    <a:t>A</a:t>
                  </a:r>
                </a:p>
              </p:txBody>
            </p:sp>
            <p:sp>
              <p:nvSpPr>
                <p:cNvPr id="25612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042" y="1975"/>
                  <a:ext cx="107" cy="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800"/>
                    <a:t>A</a:t>
                  </a:r>
                </a:p>
              </p:txBody>
            </p:sp>
            <p:sp>
              <p:nvSpPr>
                <p:cNvPr id="25613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2175" y="2092"/>
                  <a:ext cx="104" cy="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800"/>
                    <a:t>T</a:t>
                  </a:r>
                </a:p>
              </p:txBody>
            </p:sp>
            <p:sp>
              <p:nvSpPr>
                <p:cNvPr id="25614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2452" y="2358"/>
                  <a:ext cx="109" cy="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800"/>
                    <a:t>C</a:t>
                  </a:r>
                </a:p>
              </p:txBody>
            </p:sp>
            <p:sp>
              <p:nvSpPr>
                <p:cNvPr id="25615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2276" y="2363"/>
                  <a:ext cx="112" cy="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800"/>
                    <a:t>G</a:t>
                  </a:r>
                </a:p>
              </p:txBody>
            </p:sp>
            <p:sp>
              <p:nvSpPr>
                <p:cNvPr id="25616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2214" y="2475"/>
                  <a:ext cx="112" cy="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800"/>
                    <a:t>G</a:t>
                  </a:r>
                </a:p>
              </p:txBody>
            </p:sp>
            <p:sp>
              <p:nvSpPr>
                <p:cNvPr id="25617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1976" y="2475"/>
                  <a:ext cx="109" cy="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800"/>
                    <a:t>C</a:t>
                  </a:r>
                </a:p>
              </p:txBody>
            </p:sp>
            <p:sp>
              <p:nvSpPr>
                <p:cNvPr id="25618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1911" y="2594"/>
                  <a:ext cx="107" cy="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800"/>
                    <a:t>A</a:t>
                  </a:r>
                </a:p>
              </p:txBody>
            </p:sp>
            <p:sp>
              <p:nvSpPr>
                <p:cNvPr id="25619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1718" y="2714"/>
                  <a:ext cx="109" cy="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800"/>
                    <a:t>C</a:t>
                  </a:r>
                </a:p>
              </p:txBody>
            </p:sp>
            <p:sp>
              <p:nvSpPr>
                <p:cNvPr id="25620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1906" y="2712"/>
                  <a:ext cx="112" cy="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800"/>
                    <a:t>G</a:t>
                  </a:r>
                </a:p>
              </p:txBody>
            </p:sp>
            <p:sp>
              <p:nvSpPr>
                <p:cNvPr id="25621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1960" y="3014"/>
                  <a:ext cx="107" cy="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800"/>
                    <a:t>A</a:t>
                  </a:r>
                </a:p>
              </p:txBody>
            </p:sp>
            <p:sp>
              <p:nvSpPr>
                <p:cNvPr id="25622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1746" y="3013"/>
                  <a:ext cx="105" cy="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800"/>
                    <a:t>T</a:t>
                  </a:r>
                </a:p>
              </p:txBody>
            </p:sp>
            <p:sp>
              <p:nvSpPr>
                <p:cNvPr id="25623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2162" y="3149"/>
                  <a:ext cx="107" cy="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800"/>
                    <a:t>A</a:t>
                  </a:r>
                </a:p>
              </p:txBody>
            </p:sp>
            <p:sp>
              <p:nvSpPr>
                <p:cNvPr id="25624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1795" y="3148"/>
                  <a:ext cx="104" cy="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800"/>
                    <a:t>T</a:t>
                  </a:r>
                </a:p>
              </p:txBody>
            </p:sp>
            <p:sp>
              <p:nvSpPr>
                <p:cNvPr id="25625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2002" y="3269"/>
                  <a:ext cx="107" cy="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800"/>
                    <a:t>A</a:t>
                  </a:r>
                </a:p>
              </p:txBody>
            </p:sp>
            <p:sp>
              <p:nvSpPr>
                <p:cNvPr id="25626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2363" y="3269"/>
                  <a:ext cx="104" cy="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800"/>
                    <a:t>T</a:t>
                  </a:r>
                </a:p>
              </p:txBody>
            </p:sp>
            <p:sp>
              <p:nvSpPr>
                <p:cNvPr id="25627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2395" y="3399"/>
                  <a:ext cx="105" cy="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800"/>
                    <a:t>T</a:t>
                  </a:r>
                </a:p>
              </p:txBody>
            </p:sp>
            <p:sp>
              <p:nvSpPr>
                <p:cNvPr id="25628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2128" y="3403"/>
                  <a:ext cx="107" cy="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800"/>
                    <a:t>A</a:t>
                  </a:r>
                </a:p>
              </p:txBody>
            </p:sp>
            <p:sp>
              <p:nvSpPr>
                <p:cNvPr id="25629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2426" y="3675"/>
                  <a:ext cx="109" cy="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800"/>
                    <a:t>C</a:t>
                  </a:r>
                </a:p>
              </p:txBody>
            </p:sp>
            <p:sp>
              <p:nvSpPr>
                <p:cNvPr id="25630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2391" y="3797"/>
                  <a:ext cx="105" cy="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800"/>
                    <a:t>T</a:t>
                  </a:r>
                </a:p>
              </p:txBody>
            </p:sp>
            <p:sp>
              <p:nvSpPr>
                <p:cNvPr id="25631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2005" y="3795"/>
                  <a:ext cx="107" cy="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800"/>
                    <a:t>A</a:t>
                  </a:r>
                </a:p>
              </p:txBody>
            </p:sp>
            <p:sp>
              <p:nvSpPr>
                <p:cNvPr id="25632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2619" y="3720"/>
                  <a:ext cx="234" cy="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800"/>
                    <a:t>0,34 nm</a:t>
                  </a:r>
                </a:p>
              </p:txBody>
            </p:sp>
            <p:sp>
              <p:nvSpPr>
                <p:cNvPr id="25633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2618" y="2437"/>
                  <a:ext cx="210" cy="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800"/>
                    <a:t>3,4 nm</a:t>
                  </a:r>
                </a:p>
              </p:txBody>
            </p:sp>
            <p:sp>
              <p:nvSpPr>
                <p:cNvPr id="25634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1807" y="3921"/>
                  <a:ext cx="699" cy="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800" b="1"/>
                    <a:t>(a) Ciri-ciri kunci struktur DNA</a:t>
                  </a:r>
                </a:p>
              </p:txBody>
            </p:sp>
            <p:sp>
              <p:nvSpPr>
                <p:cNvPr id="25635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1872" y="1845"/>
                  <a:ext cx="112" cy="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800"/>
                    <a:t>G</a:t>
                  </a:r>
                </a:p>
              </p:txBody>
            </p:sp>
            <p:sp>
              <p:nvSpPr>
                <p:cNvPr id="25636" name="Text Box 35"/>
                <p:cNvSpPr txBox="1">
                  <a:spLocks noChangeArrowheads="1"/>
                </p:cNvSpPr>
                <p:nvPr/>
              </p:nvSpPr>
              <p:spPr bwMode="auto">
                <a:xfrm>
                  <a:off x="1831" y="2232"/>
                  <a:ext cx="174" cy="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800"/>
                    <a:t>1 nm</a:t>
                  </a:r>
                </a:p>
              </p:txBody>
            </p:sp>
            <p:sp>
              <p:nvSpPr>
                <p:cNvPr id="25637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2241" y="3673"/>
                  <a:ext cx="112" cy="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800"/>
                    <a:t>G</a:t>
                  </a:r>
                </a:p>
              </p:txBody>
            </p:sp>
            <p:pic>
              <p:nvPicPr>
                <p:cNvPr id="25638" name="Picture 37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287" y="1768"/>
                  <a:ext cx="1129" cy="22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5639" name="Text Box 38"/>
                <p:cNvSpPr txBox="1">
                  <a:spLocks noChangeArrowheads="1"/>
                </p:cNvSpPr>
                <p:nvPr/>
              </p:nvSpPr>
              <p:spPr bwMode="auto">
                <a:xfrm>
                  <a:off x="3536" y="3929"/>
                  <a:ext cx="615" cy="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349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800" b="1"/>
                    <a:t>(c) Model pengisian-ruang</a:t>
                  </a:r>
                  <a:endParaRPr lang="en-US" altLang="en-US" sz="2900"/>
                </a:p>
              </p:txBody>
            </p:sp>
          </p:grpSp>
        </p:grpSp>
        <p:sp>
          <p:nvSpPr>
            <p:cNvPr id="25605" name="Text Box 39"/>
            <p:cNvSpPr txBox="1">
              <a:spLocks noChangeArrowheads="1"/>
            </p:cNvSpPr>
            <p:nvPr/>
          </p:nvSpPr>
          <p:spPr bwMode="auto">
            <a:xfrm>
              <a:off x="2210" y="2595"/>
              <a:ext cx="104" cy="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T</a:t>
              </a:r>
            </a:p>
          </p:txBody>
        </p:sp>
      </p:grpSp>
      <p:sp>
        <p:nvSpPr>
          <p:cNvPr id="25603" name="Rectangle 41"/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534400" cy="312738"/>
          </a:xfrm>
          <a:noFill/>
        </p:spPr>
        <p:txBody>
          <a:bodyPr/>
          <a:lstStyle/>
          <a:p>
            <a:pPr eaLnBrk="1" hangingPunct="1"/>
            <a:r>
              <a:rPr lang="en-US" altLang="en-US" sz="1600" smtClean="0"/>
              <a:t>Peraga 16.7 Heliks ganda</a:t>
            </a:r>
            <a:endParaRPr lang="en-US" altLang="en-US" smtClean="0"/>
          </a:p>
        </p:txBody>
      </p:sp>
      <p:sp>
        <p:nvSpPr>
          <p:cNvPr id="40" name="Rectangle 39"/>
          <p:cNvSpPr/>
          <p:nvPr/>
        </p:nvSpPr>
        <p:spPr>
          <a:xfrm>
            <a:off x="-36512" y="6581001"/>
            <a:ext cx="13482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(Campbell, </a:t>
            </a:r>
            <a:r>
              <a:rPr lang="en-US" sz="1200" dirty="0" smtClean="0"/>
              <a:t>2011)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71218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101"/>
          <p:cNvGrpSpPr>
            <a:grpSpLocks/>
          </p:cNvGrpSpPr>
          <p:nvPr/>
        </p:nvGrpSpPr>
        <p:grpSpPr bwMode="auto">
          <a:xfrm>
            <a:off x="1524000" y="1066800"/>
            <a:ext cx="5710238" cy="5507038"/>
            <a:chOff x="960" y="725"/>
            <a:chExt cx="3597" cy="3469"/>
          </a:xfrm>
        </p:grpSpPr>
        <p:pic>
          <p:nvPicPr>
            <p:cNvPr id="27652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40" b="6165"/>
            <a:stretch>
              <a:fillRect/>
            </a:stretch>
          </p:blipFill>
          <p:spPr bwMode="auto">
            <a:xfrm>
              <a:off x="1238" y="725"/>
              <a:ext cx="3319" cy="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653" name="Text Box 6"/>
            <p:cNvSpPr txBox="1">
              <a:spLocks noChangeArrowheads="1"/>
            </p:cNvSpPr>
            <p:nvPr/>
          </p:nvSpPr>
          <p:spPr bwMode="auto">
            <a:xfrm>
              <a:off x="1519" y="907"/>
              <a:ext cx="16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O</a:t>
              </a:r>
            </a:p>
          </p:txBody>
        </p:sp>
        <p:sp>
          <p:nvSpPr>
            <p:cNvPr id="27654" name="Text Box 7"/>
            <p:cNvSpPr txBox="1">
              <a:spLocks noChangeArrowheads="1"/>
            </p:cNvSpPr>
            <p:nvPr/>
          </p:nvSpPr>
          <p:spPr bwMode="auto">
            <a:xfrm>
              <a:off x="1463" y="1117"/>
              <a:ext cx="188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 baseline="30000"/>
                <a:t>–</a:t>
              </a:r>
              <a:r>
                <a:rPr lang="en-US" altLang="en-US" sz="800"/>
                <a:t>O</a:t>
              </a:r>
            </a:p>
          </p:txBody>
        </p:sp>
        <p:sp>
          <p:nvSpPr>
            <p:cNvPr id="27655" name="Text Box 8"/>
            <p:cNvSpPr txBox="1">
              <a:spLocks noChangeArrowheads="1"/>
            </p:cNvSpPr>
            <p:nvPr/>
          </p:nvSpPr>
          <p:spPr bwMode="auto">
            <a:xfrm>
              <a:off x="1657" y="1148"/>
              <a:ext cx="16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O</a:t>
              </a:r>
            </a:p>
          </p:txBody>
        </p:sp>
        <p:sp>
          <p:nvSpPr>
            <p:cNvPr id="27656" name="Text Box 9"/>
            <p:cNvSpPr txBox="1">
              <a:spLocks noChangeArrowheads="1"/>
            </p:cNvSpPr>
            <p:nvPr/>
          </p:nvSpPr>
          <p:spPr bwMode="auto">
            <a:xfrm>
              <a:off x="1718" y="956"/>
              <a:ext cx="21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OH</a:t>
              </a:r>
            </a:p>
          </p:txBody>
        </p:sp>
        <p:sp>
          <p:nvSpPr>
            <p:cNvPr id="27657" name="Text Box 10"/>
            <p:cNvSpPr txBox="1">
              <a:spLocks noChangeArrowheads="1"/>
            </p:cNvSpPr>
            <p:nvPr/>
          </p:nvSpPr>
          <p:spPr bwMode="auto">
            <a:xfrm>
              <a:off x="1524" y="1530"/>
              <a:ext cx="16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O</a:t>
              </a:r>
            </a:p>
          </p:txBody>
        </p:sp>
        <p:sp>
          <p:nvSpPr>
            <p:cNvPr id="27658" name="Text Box 11"/>
            <p:cNvSpPr txBox="1">
              <a:spLocks noChangeArrowheads="1"/>
            </p:cNvSpPr>
            <p:nvPr/>
          </p:nvSpPr>
          <p:spPr bwMode="auto">
            <a:xfrm>
              <a:off x="1446" y="1724"/>
              <a:ext cx="188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 baseline="30000"/>
                <a:t>–</a:t>
              </a:r>
              <a:r>
                <a:rPr lang="en-US" altLang="en-US" sz="800"/>
                <a:t>O</a:t>
              </a:r>
            </a:p>
          </p:txBody>
        </p:sp>
        <p:sp>
          <p:nvSpPr>
            <p:cNvPr id="27659" name="Text Box 12"/>
            <p:cNvSpPr txBox="1">
              <a:spLocks noChangeArrowheads="1"/>
            </p:cNvSpPr>
            <p:nvPr/>
          </p:nvSpPr>
          <p:spPr bwMode="auto">
            <a:xfrm>
              <a:off x="1657" y="1765"/>
              <a:ext cx="16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O</a:t>
              </a:r>
            </a:p>
          </p:txBody>
        </p:sp>
        <p:sp>
          <p:nvSpPr>
            <p:cNvPr id="27660" name="Text Box 13"/>
            <p:cNvSpPr txBox="1">
              <a:spLocks noChangeArrowheads="1"/>
            </p:cNvSpPr>
            <p:nvPr/>
          </p:nvSpPr>
          <p:spPr bwMode="auto">
            <a:xfrm>
              <a:off x="1713" y="1590"/>
              <a:ext cx="16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O</a:t>
              </a:r>
            </a:p>
          </p:txBody>
        </p:sp>
        <p:sp>
          <p:nvSpPr>
            <p:cNvPr id="27661" name="Text Box 14"/>
            <p:cNvSpPr txBox="1">
              <a:spLocks noChangeArrowheads="1"/>
            </p:cNvSpPr>
            <p:nvPr/>
          </p:nvSpPr>
          <p:spPr bwMode="auto">
            <a:xfrm>
              <a:off x="1658" y="1908"/>
              <a:ext cx="230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H</a:t>
              </a:r>
              <a:r>
                <a:rPr lang="en-US" altLang="en-US" sz="800" baseline="-25000"/>
                <a:t>2</a:t>
              </a:r>
              <a:r>
                <a:rPr lang="en-US" altLang="en-US" sz="800"/>
                <a:t>C</a:t>
              </a:r>
            </a:p>
          </p:txBody>
        </p:sp>
        <p:sp>
          <p:nvSpPr>
            <p:cNvPr id="27662" name="Text Box 15"/>
            <p:cNvSpPr txBox="1">
              <a:spLocks noChangeArrowheads="1"/>
            </p:cNvSpPr>
            <p:nvPr/>
          </p:nvSpPr>
          <p:spPr bwMode="auto">
            <a:xfrm>
              <a:off x="1522" y="2151"/>
              <a:ext cx="16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O</a:t>
              </a:r>
            </a:p>
          </p:txBody>
        </p:sp>
        <p:sp>
          <p:nvSpPr>
            <p:cNvPr id="27663" name="Text Box 16"/>
            <p:cNvSpPr txBox="1">
              <a:spLocks noChangeArrowheads="1"/>
            </p:cNvSpPr>
            <p:nvPr/>
          </p:nvSpPr>
          <p:spPr bwMode="auto">
            <a:xfrm>
              <a:off x="1456" y="2345"/>
              <a:ext cx="188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 baseline="30000"/>
                <a:t>–</a:t>
              </a:r>
              <a:r>
                <a:rPr lang="en-US" altLang="en-US" sz="800"/>
                <a:t>O</a:t>
              </a:r>
            </a:p>
          </p:txBody>
        </p:sp>
        <p:sp>
          <p:nvSpPr>
            <p:cNvPr id="27664" name="Text Box 17"/>
            <p:cNvSpPr txBox="1">
              <a:spLocks noChangeArrowheads="1"/>
            </p:cNvSpPr>
            <p:nvPr/>
          </p:nvSpPr>
          <p:spPr bwMode="auto">
            <a:xfrm>
              <a:off x="1660" y="2401"/>
              <a:ext cx="16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O</a:t>
              </a:r>
            </a:p>
          </p:txBody>
        </p:sp>
        <p:sp>
          <p:nvSpPr>
            <p:cNvPr id="27665" name="Text Box 18"/>
            <p:cNvSpPr txBox="1">
              <a:spLocks noChangeArrowheads="1"/>
            </p:cNvSpPr>
            <p:nvPr/>
          </p:nvSpPr>
          <p:spPr bwMode="auto">
            <a:xfrm>
              <a:off x="1712" y="2207"/>
              <a:ext cx="16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O</a:t>
              </a:r>
            </a:p>
          </p:txBody>
        </p:sp>
        <p:sp>
          <p:nvSpPr>
            <p:cNvPr id="27666" name="Text Box 19"/>
            <p:cNvSpPr txBox="1">
              <a:spLocks noChangeArrowheads="1"/>
            </p:cNvSpPr>
            <p:nvPr/>
          </p:nvSpPr>
          <p:spPr bwMode="auto">
            <a:xfrm>
              <a:off x="1698" y="2540"/>
              <a:ext cx="230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H</a:t>
              </a:r>
              <a:r>
                <a:rPr lang="en-US" altLang="en-US" sz="800" baseline="-25000"/>
                <a:t>2</a:t>
              </a:r>
              <a:r>
                <a:rPr lang="en-US" altLang="en-US" sz="800"/>
                <a:t>C</a:t>
              </a:r>
            </a:p>
          </p:txBody>
        </p:sp>
        <p:sp>
          <p:nvSpPr>
            <p:cNvPr id="27667" name="Text Box 20"/>
            <p:cNvSpPr txBox="1">
              <a:spLocks noChangeArrowheads="1"/>
            </p:cNvSpPr>
            <p:nvPr/>
          </p:nvSpPr>
          <p:spPr bwMode="auto">
            <a:xfrm>
              <a:off x="1528" y="2771"/>
              <a:ext cx="16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O</a:t>
              </a:r>
            </a:p>
          </p:txBody>
        </p:sp>
        <p:sp>
          <p:nvSpPr>
            <p:cNvPr id="27668" name="Text Box 21"/>
            <p:cNvSpPr txBox="1">
              <a:spLocks noChangeArrowheads="1"/>
            </p:cNvSpPr>
            <p:nvPr/>
          </p:nvSpPr>
          <p:spPr bwMode="auto">
            <a:xfrm>
              <a:off x="1444" y="2982"/>
              <a:ext cx="188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 baseline="30000"/>
                <a:t>–</a:t>
              </a:r>
              <a:r>
                <a:rPr lang="en-US" altLang="en-US" sz="800"/>
                <a:t>O</a:t>
              </a:r>
            </a:p>
          </p:txBody>
        </p:sp>
        <p:sp>
          <p:nvSpPr>
            <p:cNvPr id="27669" name="Text Box 22"/>
            <p:cNvSpPr txBox="1">
              <a:spLocks noChangeArrowheads="1"/>
            </p:cNvSpPr>
            <p:nvPr/>
          </p:nvSpPr>
          <p:spPr bwMode="auto">
            <a:xfrm>
              <a:off x="1652" y="3024"/>
              <a:ext cx="16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O</a:t>
              </a:r>
            </a:p>
          </p:txBody>
        </p:sp>
        <p:sp>
          <p:nvSpPr>
            <p:cNvPr id="27670" name="Text Box 23"/>
            <p:cNvSpPr txBox="1">
              <a:spLocks noChangeArrowheads="1"/>
            </p:cNvSpPr>
            <p:nvPr/>
          </p:nvSpPr>
          <p:spPr bwMode="auto">
            <a:xfrm>
              <a:off x="1721" y="2838"/>
              <a:ext cx="16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O</a:t>
              </a:r>
            </a:p>
          </p:txBody>
        </p:sp>
        <p:sp>
          <p:nvSpPr>
            <p:cNvPr id="27671" name="Text Box 24"/>
            <p:cNvSpPr txBox="1">
              <a:spLocks noChangeArrowheads="1"/>
            </p:cNvSpPr>
            <p:nvPr/>
          </p:nvSpPr>
          <p:spPr bwMode="auto">
            <a:xfrm>
              <a:off x="1780" y="3505"/>
              <a:ext cx="21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OH</a:t>
              </a:r>
            </a:p>
          </p:txBody>
        </p:sp>
        <p:sp>
          <p:nvSpPr>
            <p:cNvPr id="27672" name="Text Box 25"/>
            <p:cNvSpPr txBox="1">
              <a:spLocks noChangeArrowheads="1"/>
            </p:cNvSpPr>
            <p:nvPr/>
          </p:nvSpPr>
          <p:spPr bwMode="auto">
            <a:xfrm>
              <a:off x="1954" y="2545"/>
              <a:ext cx="16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O</a:t>
              </a:r>
            </a:p>
          </p:txBody>
        </p:sp>
        <p:sp>
          <p:nvSpPr>
            <p:cNvPr id="27673" name="Text Box 26"/>
            <p:cNvSpPr txBox="1">
              <a:spLocks noChangeArrowheads="1"/>
            </p:cNvSpPr>
            <p:nvPr/>
          </p:nvSpPr>
          <p:spPr bwMode="auto">
            <a:xfrm>
              <a:off x="1959" y="1913"/>
              <a:ext cx="16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O</a:t>
              </a:r>
            </a:p>
          </p:txBody>
        </p:sp>
        <p:sp>
          <p:nvSpPr>
            <p:cNvPr id="27674" name="Text Box 27"/>
            <p:cNvSpPr txBox="1">
              <a:spLocks noChangeArrowheads="1"/>
            </p:cNvSpPr>
            <p:nvPr/>
          </p:nvSpPr>
          <p:spPr bwMode="auto">
            <a:xfrm>
              <a:off x="1959" y="1288"/>
              <a:ext cx="16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O</a:t>
              </a:r>
            </a:p>
          </p:txBody>
        </p:sp>
        <p:sp>
          <p:nvSpPr>
            <p:cNvPr id="27675" name="Text Box 28"/>
            <p:cNvSpPr txBox="1">
              <a:spLocks noChangeArrowheads="1"/>
            </p:cNvSpPr>
            <p:nvPr/>
          </p:nvSpPr>
          <p:spPr bwMode="auto">
            <a:xfrm>
              <a:off x="2466" y="1358"/>
              <a:ext cx="155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T</a:t>
              </a:r>
            </a:p>
          </p:txBody>
        </p:sp>
        <p:sp>
          <p:nvSpPr>
            <p:cNvPr id="27676" name="Text Box 29"/>
            <p:cNvSpPr txBox="1">
              <a:spLocks noChangeArrowheads="1"/>
            </p:cNvSpPr>
            <p:nvPr/>
          </p:nvSpPr>
          <p:spPr bwMode="auto">
            <a:xfrm>
              <a:off x="3061" y="1349"/>
              <a:ext cx="159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A</a:t>
              </a:r>
            </a:p>
          </p:txBody>
        </p:sp>
        <p:sp>
          <p:nvSpPr>
            <p:cNvPr id="27677" name="Text Box 30"/>
            <p:cNvSpPr txBox="1">
              <a:spLocks noChangeArrowheads="1"/>
            </p:cNvSpPr>
            <p:nvPr/>
          </p:nvSpPr>
          <p:spPr bwMode="auto">
            <a:xfrm>
              <a:off x="3260" y="1973"/>
              <a:ext cx="16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C</a:t>
              </a:r>
            </a:p>
          </p:txBody>
        </p:sp>
        <p:sp>
          <p:nvSpPr>
            <p:cNvPr id="27678" name="Text Box 31"/>
            <p:cNvSpPr txBox="1">
              <a:spLocks noChangeArrowheads="1"/>
            </p:cNvSpPr>
            <p:nvPr/>
          </p:nvSpPr>
          <p:spPr bwMode="auto">
            <a:xfrm>
              <a:off x="3040" y="2600"/>
              <a:ext cx="16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G</a:t>
              </a:r>
            </a:p>
          </p:txBody>
        </p:sp>
        <p:sp>
          <p:nvSpPr>
            <p:cNvPr id="27679" name="Text Box 32"/>
            <p:cNvSpPr txBox="1">
              <a:spLocks noChangeArrowheads="1"/>
            </p:cNvSpPr>
            <p:nvPr/>
          </p:nvSpPr>
          <p:spPr bwMode="auto">
            <a:xfrm>
              <a:off x="2470" y="2591"/>
              <a:ext cx="16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C</a:t>
              </a:r>
            </a:p>
          </p:txBody>
        </p:sp>
        <p:sp>
          <p:nvSpPr>
            <p:cNvPr id="27680" name="Text Box 33"/>
            <p:cNvSpPr txBox="1">
              <a:spLocks noChangeArrowheads="1"/>
            </p:cNvSpPr>
            <p:nvPr/>
          </p:nvSpPr>
          <p:spPr bwMode="auto">
            <a:xfrm>
              <a:off x="2681" y="3221"/>
              <a:ext cx="159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A</a:t>
              </a:r>
            </a:p>
          </p:txBody>
        </p:sp>
        <p:sp>
          <p:nvSpPr>
            <p:cNvPr id="27681" name="Text Box 34"/>
            <p:cNvSpPr txBox="1">
              <a:spLocks noChangeArrowheads="1"/>
            </p:cNvSpPr>
            <p:nvPr/>
          </p:nvSpPr>
          <p:spPr bwMode="auto">
            <a:xfrm>
              <a:off x="3257" y="3223"/>
              <a:ext cx="155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T</a:t>
              </a:r>
            </a:p>
          </p:txBody>
        </p:sp>
        <p:sp>
          <p:nvSpPr>
            <p:cNvPr id="27682" name="Text Box 35"/>
            <p:cNvSpPr txBox="1">
              <a:spLocks noChangeArrowheads="1"/>
            </p:cNvSpPr>
            <p:nvPr/>
          </p:nvSpPr>
          <p:spPr bwMode="auto">
            <a:xfrm>
              <a:off x="3771" y="1547"/>
              <a:ext cx="16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O</a:t>
              </a:r>
            </a:p>
          </p:txBody>
        </p:sp>
        <p:sp>
          <p:nvSpPr>
            <p:cNvPr id="27683" name="Text Box 36"/>
            <p:cNvSpPr txBox="1">
              <a:spLocks noChangeArrowheads="1"/>
            </p:cNvSpPr>
            <p:nvPr/>
          </p:nvSpPr>
          <p:spPr bwMode="auto">
            <a:xfrm>
              <a:off x="3770" y="2176"/>
              <a:ext cx="16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O</a:t>
              </a:r>
            </a:p>
          </p:txBody>
        </p:sp>
        <p:sp>
          <p:nvSpPr>
            <p:cNvPr id="27684" name="Text Box 37"/>
            <p:cNvSpPr txBox="1">
              <a:spLocks noChangeArrowheads="1"/>
            </p:cNvSpPr>
            <p:nvPr/>
          </p:nvSpPr>
          <p:spPr bwMode="auto">
            <a:xfrm>
              <a:off x="3775" y="2793"/>
              <a:ext cx="16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O</a:t>
              </a:r>
            </a:p>
          </p:txBody>
        </p:sp>
        <p:sp>
          <p:nvSpPr>
            <p:cNvPr id="27685" name="Text Box 38"/>
            <p:cNvSpPr txBox="1">
              <a:spLocks noChangeArrowheads="1"/>
            </p:cNvSpPr>
            <p:nvPr/>
          </p:nvSpPr>
          <p:spPr bwMode="auto">
            <a:xfrm>
              <a:off x="3966" y="1541"/>
              <a:ext cx="230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CH</a:t>
              </a:r>
              <a:r>
                <a:rPr lang="en-US" altLang="en-US" sz="800" baseline="-25000"/>
                <a:t>2</a:t>
              </a:r>
              <a:endParaRPr lang="en-US" altLang="en-US" sz="800"/>
            </a:p>
          </p:txBody>
        </p:sp>
        <p:sp>
          <p:nvSpPr>
            <p:cNvPr id="27686" name="Text Box 39"/>
            <p:cNvSpPr txBox="1">
              <a:spLocks noChangeArrowheads="1"/>
            </p:cNvSpPr>
            <p:nvPr/>
          </p:nvSpPr>
          <p:spPr bwMode="auto">
            <a:xfrm>
              <a:off x="4065" y="1695"/>
              <a:ext cx="16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O</a:t>
              </a:r>
            </a:p>
          </p:txBody>
        </p:sp>
        <p:sp>
          <p:nvSpPr>
            <p:cNvPr id="27687" name="Text Box 40"/>
            <p:cNvSpPr txBox="1">
              <a:spLocks noChangeArrowheads="1"/>
            </p:cNvSpPr>
            <p:nvPr/>
          </p:nvSpPr>
          <p:spPr bwMode="auto">
            <a:xfrm>
              <a:off x="4252" y="1737"/>
              <a:ext cx="188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O</a:t>
              </a:r>
              <a:r>
                <a:rPr lang="en-US" altLang="en-US" sz="800" baseline="30000"/>
                <a:t>–</a:t>
              </a:r>
              <a:endParaRPr lang="en-US" altLang="en-US" sz="800"/>
            </a:p>
          </p:txBody>
        </p:sp>
        <p:sp>
          <p:nvSpPr>
            <p:cNvPr id="27688" name="Text Box 41"/>
            <p:cNvSpPr txBox="1">
              <a:spLocks noChangeArrowheads="1"/>
            </p:cNvSpPr>
            <p:nvPr/>
          </p:nvSpPr>
          <p:spPr bwMode="auto">
            <a:xfrm>
              <a:off x="4198" y="1945"/>
              <a:ext cx="16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O</a:t>
              </a:r>
            </a:p>
          </p:txBody>
        </p:sp>
        <p:sp>
          <p:nvSpPr>
            <p:cNvPr id="27689" name="Text Box 42"/>
            <p:cNvSpPr txBox="1">
              <a:spLocks noChangeArrowheads="1"/>
            </p:cNvSpPr>
            <p:nvPr/>
          </p:nvSpPr>
          <p:spPr bwMode="auto">
            <a:xfrm>
              <a:off x="4004" y="1874"/>
              <a:ext cx="16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O</a:t>
              </a:r>
            </a:p>
          </p:txBody>
        </p:sp>
        <p:sp>
          <p:nvSpPr>
            <p:cNvPr id="27690" name="Text Box 43"/>
            <p:cNvSpPr txBox="1">
              <a:spLocks noChangeArrowheads="1"/>
            </p:cNvSpPr>
            <p:nvPr/>
          </p:nvSpPr>
          <p:spPr bwMode="auto">
            <a:xfrm>
              <a:off x="3966" y="2177"/>
              <a:ext cx="230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CH</a:t>
              </a:r>
              <a:r>
                <a:rPr lang="en-US" altLang="en-US" sz="800" baseline="-25000"/>
                <a:t>2</a:t>
              </a:r>
              <a:endParaRPr lang="en-US" altLang="en-US" sz="800"/>
            </a:p>
          </p:txBody>
        </p:sp>
        <p:sp>
          <p:nvSpPr>
            <p:cNvPr id="27691" name="Text Box 47"/>
            <p:cNvSpPr txBox="1">
              <a:spLocks noChangeArrowheads="1"/>
            </p:cNvSpPr>
            <p:nvPr/>
          </p:nvSpPr>
          <p:spPr bwMode="auto">
            <a:xfrm>
              <a:off x="3981" y="2804"/>
              <a:ext cx="230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CH</a:t>
              </a:r>
              <a:r>
                <a:rPr lang="en-US" altLang="en-US" sz="800" baseline="-25000"/>
                <a:t>2</a:t>
              </a:r>
              <a:endParaRPr lang="en-US" altLang="en-US" sz="800"/>
            </a:p>
          </p:txBody>
        </p:sp>
        <p:sp>
          <p:nvSpPr>
            <p:cNvPr id="27692" name="Text Box 52"/>
            <p:cNvSpPr txBox="1">
              <a:spLocks noChangeArrowheads="1"/>
            </p:cNvSpPr>
            <p:nvPr/>
          </p:nvSpPr>
          <p:spPr bwMode="auto">
            <a:xfrm>
              <a:off x="4016" y="3422"/>
              <a:ext cx="230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CH</a:t>
              </a:r>
              <a:r>
                <a:rPr lang="en-US" altLang="en-US" sz="800" baseline="-25000"/>
                <a:t>2</a:t>
              </a:r>
              <a:endParaRPr lang="en-US" altLang="en-US" sz="800"/>
            </a:p>
          </p:txBody>
        </p:sp>
        <p:sp>
          <p:nvSpPr>
            <p:cNvPr id="27693" name="Text Box 57"/>
            <p:cNvSpPr txBox="1">
              <a:spLocks noChangeArrowheads="1"/>
            </p:cNvSpPr>
            <p:nvPr/>
          </p:nvSpPr>
          <p:spPr bwMode="auto">
            <a:xfrm>
              <a:off x="1360" y="765"/>
              <a:ext cx="353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Ujung 5</a:t>
              </a:r>
            </a:p>
          </p:txBody>
        </p:sp>
        <p:sp>
          <p:nvSpPr>
            <p:cNvPr id="27694" name="Text Box 58"/>
            <p:cNvSpPr txBox="1">
              <a:spLocks noChangeArrowheads="1"/>
            </p:cNvSpPr>
            <p:nvPr/>
          </p:nvSpPr>
          <p:spPr bwMode="auto">
            <a:xfrm>
              <a:off x="2641" y="1020"/>
              <a:ext cx="557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Ikatan hidrogen</a:t>
              </a:r>
            </a:p>
          </p:txBody>
        </p:sp>
        <p:sp>
          <p:nvSpPr>
            <p:cNvPr id="27695" name="Text Box 59"/>
            <p:cNvSpPr txBox="1">
              <a:spLocks noChangeArrowheads="1"/>
            </p:cNvSpPr>
            <p:nvPr/>
          </p:nvSpPr>
          <p:spPr bwMode="auto">
            <a:xfrm>
              <a:off x="3855" y="1113"/>
              <a:ext cx="353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Ujung 3</a:t>
              </a:r>
            </a:p>
          </p:txBody>
        </p:sp>
        <p:sp>
          <p:nvSpPr>
            <p:cNvPr id="27696" name="Text Box 60"/>
            <p:cNvSpPr txBox="1">
              <a:spLocks noChangeArrowheads="1"/>
            </p:cNvSpPr>
            <p:nvPr/>
          </p:nvSpPr>
          <p:spPr bwMode="auto">
            <a:xfrm>
              <a:off x="1727" y="3580"/>
              <a:ext cx="353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Ujung 3</a:t>
              </a:r>
            </a:p>
          </p:txBody>
        </p:sp>
        <p:sp>
          <p:nvSpPr>
            <p:cNvPr id="27697" name="Line 61"/>
            <p:cNvSpPr>
              <a:spLocks noChangeShapeType="1"/>
            </p:cNvSpPr>
            <p:nvPr/>
          </p:nvSpPr>
          <p:spPr bwMode="auto">
            <a:xfrm flipV="1">
              <a:off x="2826" y="1153"/>
              <a:ext cx="0" cy="12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27698" name="Text Box 63"/>
            <p:cNvSpPr txBox="1">
              <a:spLocks noChangeArrowheads="1"/>
            </p:cNvSpPr>
            <p:nvPr/>
          </p:nvSpPr>
          <p:spPr bwMode="auto">
            <a:xfrm>
              <a:off x="2675" y="1971"/>
              <a:ext cx="16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G</a:t>
              </a:r>
            </a:p>
          </p:txBody>
        </p:sp>
        <p:sp>
          <p:nvSpPr>
            <p:cNvPr id="27699" name="Text Box 64"/>
            <p:cNvSpPr txBox="1">
              <a:spLocks noChangeArrowheads="1"/>
            </p:cNvSpPr>
            <p:nvPr/>
          </p:nvSpPr>
          <p:spPr bwMode="auto">
            <a:xfrm>
              <a:off x="1597" y="1028"/>
              <a:ext cx="159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P</a:t>
              </a:r>
            </a:p>
          </p:txBody>
        </p:sp>
        <p:sp>
          <p:nvSpPr>
            <p:cNvPr id="27700" name="Text Box 65"/>
            <p:cNvSpPr txBox="1">
              <a:spLocks noChangeArrowheads="1"/>
            </p:cNvSpPr>
            <p:nvPr/>
          </p:nvSpPr>
          <p:spPr bwMode="auto">
            <a:xfrm>
              <a:off x="1595" y="1653"/>
              <a:ext cx="159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P</a:t>
              </a:r>
            </a:p>
          </p:txBody>
        </p:sp>
        <p:sp>
          <p:nvSpPr>
            <p:cNvPr id="27701" name="Text Box 66"/>
            <p:cNvSpPr txBox="1">
              <a:spLocks noChangeArrowheads="1"/>
            </p:cNvSpPr>
            <p:nvPr/>
          </p:nvSpPr>
          <p:spPr bwMode="auto">
            <a:xfrm>
              <a:off x="1595" y="2275"/>
              <a:ext cx="159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P</a:t>
              </a:r>
            </a:p>
          </p:txBody>
        </p:sp>
        <p:sp>
          <p:nvSpPr>
            <p:cNvPr id="27702" name="Text Box 67"/>
            <p:cNvSpPr txBox="1">
              <a:spLocks noChangeArrowheads="1"/>
            </p:cNvSpPr>
            <p:nvPr/>
          </p:nvSpPr>
          <p:spPr bwMode="auto">
            <a:xfrm>
              <a:off x="1595" y="2904"/>
              <a:ext cx="159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P</a:t>
              </a:r>
            </a:p>
          </p:txBody>
        </p:sp>
        <p:sp>
          <p:nvSpPr>
            <p:cNvPr id="27703" name="Text Box 68"/>
            <p:cNvSpPr txBox="1">
              <a:spLocks noChangeArrowheads="1"/>
            </p:cNvSpPr>
            <p:nvPr/>
          </p:nvSpPr>
          <p:spPr bwMode="auto">
            <a:xfrm>
              <a:off x="3780" y="3415"/>
              <a:ext cx="16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O</a:t>
              </a:r>
            </a:p>
          </p:txBody>
        </p:sp>
        <p:sp>
          <p:nvSpPr>
            <p:cNvPr id="27704" name="Text Box 70"/>
            <p:cNvSpPr txBox="1">
              <a:spLocks noChangeArrowheads="1"/>
            </p:cNvSpPr>
            <p:nvPr/>
          </p:nvSpPr>
          <p:spPr bwMode="auto">
            <a:xfrm>
              <a:off x="3902" y="1188"/>
              <a:ext cx="21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OH</a:t>
              </a:r>
            </a:p>
          </p:txBody>
        </p:sp>
        <p:grpSp>
          <p:nvGrpSpPr>
            <p:cNvPr id="27705" name="Group 74"/>
            <p:cNvGrpSpPr>
              <a:grpSpLocks/>
            </p:cNvGrpSpPr>
            <p:nvPr/>
          </p:nvGrpSpPr>
          <p:grpSpPr bwMode="auto">
            <a:xfrm>
              <a:off x="4010" y="2931"/>
              <a:ext cx="445" cy="387"/>
              <a:chOff x="3647" y="2042"/>
              <a:chExt cx="424" cy="369"/>
            </a:xfrm>
          </p:grpSpPr>
          <p:sp>
            <p:nvSpPr>
              <p:cNvPr id="27725" name="Text Box 44"/>
              <p:cNvSpPr txBox="1">
                <a:spLocks noChangeArrowheads="1"/>
              </p:cNvSpPr>
              <p:nvPr/>
            </p:nvSpPr>
            <p:spPr bwMode="auto">
              <a:xfrm>
                <a:off x="3892" y="2091"/>
                <a:ext cx="179" cy="1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pPr algn="ctr"/>
                <a:r>
                  <a:rPr lang="en-US" altLang="en-US" sz="800"/>
                  <a:t>O</a:t>
                </a:r>
                <a:r>
                  <a:rPr lang="en-US" altLang="en-US" sz="800" baseline="30000"/>
                  <a:t>–</a:t>
                </a:r>
                <a:endParaRPr lang="en-US" altLang="en-US" sz="800"/>
              </a:p>
            </p:txBody>
          </p:sp>
          <p:sp>
            <p:nvSpPr>
              <p:cNvPr id="27726" name="Text Box 45"/>
              <p:cNvSpPr txBox="1">
                <a:spLocks noChangeArrowheads="1"/>
              </p:cNvSpPr>
              <p:nvPr/>
            </p:nvSpPr>
            <p:spPr bwMode="auto">
              <a:xfrm>
                <a:off x="3816" y="2282"/>
                <a:ext cx="158" cy="1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pPr algn="ctr"/>
                <a:r>
                  <a:rPr lang="en-US" altLang="en-US" sz="800"/>
                  <a:t>O</a:t>
                </a:r>
              </a:p>
            </p:txBody>
          </p:sp>
          <p:sp>
            <p:nvSpPr>
              <p:cNvPr id="27727" name="Text Box 46"/>
              <p:cNvSpPr txBox="1">
                <a:spLocks noChangeArrowheads="1"/>
              </p:cNvSpPr>
              <p:nvPr/>
            </p:nvSpPr>
            <p:spPr bwMode="auto">
              <a:xfrm>
                <a:off x="3647" y="2225"/>
                <a:ext cx="158" cy="1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pPr algn="ctr"/>
                <a:r>
                  <a:rPr lang="en-US" altLang="en-US" sz="800"/>
                  <a:t>O</a:t>
                </a:r>
              </a:p>
            </p:txBody>
          </p:sp>
          <p:sp>
            <p:nvSpPr>
              <p:cNvPr id="27728" name="Text Box 71"/>
              <p:cNvSpPr txBox="1">
                <a:spLocks noChangeArrowheads="1"/>
              </p:cNvSpPr>
              <p:nvPr/>
            </p:nvSpPr>
            <p:spPr bwMode="auto">
              <a:xfrm>
                <a:off x="3703" y="2042"/>
                <a:ext cx="158" cy="1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pPr algn="ctr"/>
                <a:r>
                  <a:rPr lang="en-US" altLang="en-US" sz="800"/>
                  <a:t>O</a:t>
                </a:r>
              </a:p>
            </p:txBody>
          </p:sp>
          <p:sp>
            <p:nvSpPr>
              <p:cNvPr id="27729" name="Text Box 72"/>
              <p:cNvSpPr txBox="1">
                <a:spLocks noChangeArrowheads="1"/>
              </p:cNvSpPr>
              <p:nvPr/>
            </p:nvSpPr>
            <p:spPr bwMode="auto">
              <a:xfrm>
                <a:off x="3772" y="2162"/>
                <a:ext cx="151" cy="1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pPr algn="ctr"/>
                <a:r>
                  <a:rPr lang="en-US" altLang="en-US" sz="800"/>
                  <a:t>P</a:t>
                </a:r>
              </a:p>
            </p:txBody>
          </p:sp>
        </p:grpSp>
        <p:sp>
          <p:nvSpPr>
            <p:cNvPr id="27706" name="Text Box 73"/>
            <p:cNvSpPr txBox="1">
              <a:spLocks noChangeArrowheads="1"/>
            </p:cNvSpPr>
            <p:nvPr/>
          </p:nvSpPr>
          <p:spPr bwMode="auto">
            <a:xfrm>
              <a:off x="4140" y="1819"/>
              <a:ext cx="159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P</a:t>
              </a:r>
            </a:p>
          </p:txBody>
        </p:sp>
        <p:grpSp>
          <p:nvGrpSpPr>
            <p:cNvPr id="27707" name="Group 75"/>
            <p:cNvGrpSpPr>
              <a:grpSpLocks/>
            </p:cNvGrpSpPr>
            <p:nvPr/>
          </p:nvGrpSpPr>
          <p:grpSpPr bwMode="auto">
            <a:xfrm>
              <a:off x="4010" y="2314"/>
              <a:ext cx="445" cy="388"/>
              <a:chOff x="3647" y="2042"/>
              <a:chExt cx="424" cy="369"/>
            </a:xfrm>
          </p:grpSpPr>
          <p:sp>
            <p:nvSpPr>
              <p:cNvPr id="27720" name="Text Box 76"/>
              <p:cNvSpPr txBox="1">
                <a:spLocks noChangeArrowheads="1"/>
              </p:cNvSpPr>
              <p:nvPr/>
            </p:nvSpPr>
            <p:spPr bwMode="auto">
              <a:xfrm>
                <a:off x="3892" y="2085"/>
                <a:ext cx="179" cy="1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pPr algn="ctr"/>
                <a:r>
                  <a:rPr lang="en-US" altLang="en-US" sz="800"/>
                  <a:t>O</a:t>
                </a:r>
                <a:r>
                  <a:rPr lang="en-US" altLang="en-US" sz="800" baseline="30000"/>
                  <a:t>–</a:t>
                </a:r>
                <a:endParaRPr lang="en-US" altLang="en-US" sz="800"/>
              </a:p>
            </p:txBody>
          </p:sp>
          <p:sp>
            <p:nvSpPr>
              <p:cNvPr id="27721" name="Text Box 77"/>
              <p:cNvSpPr txBox="1">
                <a:spLocks noChangeArrowheads="1"/>
              </p:cNvSpPr>
              <p:nvPr/>
            </p:nvSpPr>
            <p:spPr bwMode="auto">
              <a:xfrm>
                <a:off x="3816" y="2283"/>
                <a:ext cx="158" cy="1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pPr algn="ctr"/>
                <a:r>
                  <a:rPr lang="en-US" altLang="en-US" sz="800"/>
                  <a:t>O</a:t>
                </a:r>
              </a:p>
            </p:txBody>
          </p:sp>
          <p:sp>
            <p:nvSpPr>
              <p:cNvPr id="27722" name="Text Box 78"/>
              <p:cNvSpPr txBox="1">
                <a:spLocks noChangeArrowheads="1"/>
              </p:cNvSpPr>
              <p:nvPr/>
            </p:nvSpPr>
            <p:spPr bwMode="auto">
              <a:xfrm>
                <a:off x="3647" y="2225"/>
                <a:ext cx="158" cy="1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pPr algn="ctr"/>
                <a:r>
                  <a:rPr lang="en-US" altLang="en-US" sz="800"/>
                  <a:t>O</a:t>
                </a:r>
              </a:p>
            </p:txBody>
          </p:sp>
          <p:sp>
            <p:nvSpPr>
              <p:cNvPr id="27723" name="Text Box 79"/>
              <p:cNvSpPr txBox="1">
                <a:spLocks noChangeArrowheads="1"/>
              </p:cNvSpPr>
              <p:nvPr/>
            </p:nvSpPr>
            <p:spPr bwMode="auto">
              <a:xfrm>
                <a:off x="3703" y="2042"/>
                <a:ext cx="158" cy="1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pPr algn="ctr"/>
                <a:r>
                  <a:rPr lang="en-US" altLang="en-US" sz="800"/>
                  <a:t>O</a:t>
                </a:r>
              </a:p>
            </p:txBody>
          </p:sp>
          <p:sp>
            <p:nvSpPr>
              <p:cNvPr id="27724" name="Text Box 80"/>
              <p:cNvSpPr txBox="1">
                <a:spLocks noChangeArrowheads="1"/>
              </p:cNvSpPr>
              <p:nvPr/>
            </p:nvSpPr>
            <p:spPr bwMode="auto">
              <a:xfrm>
                <a:off x="3772" y="2162"/>
                <a:ext cx="151" cy="1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pPr algn="ctr"/>
                <a:r>
                  <a:rPr lang="en-US" altLang="en-US" sz="800"/>
                  <a:t>P</a:t>
                </a:r>
              </a:p>
            </p:txBody>
          </p:sp>
        </p:grpSp>
        <p:grpSp>
          <p:nvGrpSpPr>
            <p:cNvPr id="27708" name="Group 81"/>
            <p:cNvGrpSpPr>
              <a:grpSpLocks/>
            </p:cNvGrpSpPr>
            <p:nvPr/>
          </p:nvGrpSpPr>
          <p:grpSpPr bwMode="auto">
            <a:xfrm>
              <a:off x="3999" y="3556"/>
              <a:ext cx="446" cy="389"/>
              <a:chOff x="3647" y="2041"/>
              <a:chExt cx="424" cy="371"/>
            </a:xfrm>
          </p:grpSpPr>
          <p:sp>
            <p:nvSpPr>
              <p:cNvPr id="27715" name="Text Box 82"/>
              <p:cNvSpPr txBox="1">
                <a:spLocks noChangeArrowheads="1"/>
              </p:cNvSpPr>
              <p:nvPr/>
            </p:nvSpPr>
            <p:spPr bwMode="auto">
              <a:xfrm>
                <a:off x="3892" y="2091"/>
                <a:ext cx="179" cy="1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pPr algn="ctr"/>
                <a:r>
                  <a:rPr lang="en-US" altLang="en-US" sz="800"/>
                  <a:t>O</a:t>
                </a:r>
                <a:r>
                  <a:rPr lang="en-US" altLang="en-US" sz="800" baseline="30000"/>
                  <a:t>–</a:t>
                </a:r>
                <a:endParaRPr lang="en-US" altLang="en-US" sz="800"/>
              </a:p>
            </p:txBody>
          </p:sp>
          <p:sp>
            <p:nvSpPr>
              <p:cNvPr id="27716" name="Text Box 83"/>
              <p:cNvSpPr txBox="1">
                <a:spLocks noChangeArrowheads="1"/>
              </p:cNvSpPr>
              <p:nvPr/>
            </p:nvSpPr>
            <p:spPr bwMode="auto">
              <a:xfrm>
                <a:off x="3815" y="2283"/>
                <a:ext cx="158" cy="1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pPr algn="ctr"/>
                <a:r>
                  <a:rPr lang="en-US" altLang="en-US" sz="800"/>
                  <a:t>O</a:t>
                </a:r>
              </a:p>
            </p:txBody>
          </p:sp>
          <p:sp>
            <p:nvSpPr>
              <p:cNvPr id="27717" name="Text Box 84"/>
              <p:cNvSpPr txBox="1">
                <a:spLocks noChangeArrowheads="1"/>
              </p:cNvSpPr>
              <p:nvPr/>
            </p:nvSpPr>
            <p:spPr bwMode="auto">
              <a:xfrm>
                <a:off x="3647" y="2225"/>
                <a:ext cx="158" cy="1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pPr algn="ctr"/>
                <a:r>
                  <a:rPr lang="en-US" altLang="en-US" sz="800"/>
                  <a:t>O</a:t>
                </a:r>
              </a:p>
            </p:txBody>
          </p:sp>
          <p:sp>
            <p:nvSpPr>
              <p:cNvPr id="27718" name="Text Box 85"/>
              <p:cNvSpPr txBox="1">
                <a:spLocks noChangeArrowheads="1"/>
              </p:cNvSpPr>
              <p:nvPr/>
            </p:nvSpPr>
            <p:spPr bwMode="auto">
              <a:xfrm>
                <a:off x="3703" y="2041"/>
                <a:ext cx="158" cy="1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pPr algn="ctr"/>
                <a:r>
                  <a:rPr lang="en-US" altLang="en-US" sz="800"/>
                  <a:t>O</a:t>
                </a:r>
              </a:p>
            </p:txBody>
          </p:sp>
          <p:sp>
            <p:nvSpPr>
              <p:cNvPr id="27719" name="Text Box 86"/>
              <p:cNvSpPr txBox="1">
                <a:spLocks noChangeArrowheads="1"/>
              </p:cNvSpPr>
              <p:nvPr/>
            </p:nvSpPr>
            <p:spPr bwMode="auto">
              <a:xfrm>
                <a:off x="3770" y="2161"/>
                <a:ext cx="151" cy="1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pPr algn="ctr"/>
                <a:r>
                  <a:rPr lang="en-US" altLang="en-US" sz="800"/>
                  <a:t>P</a:t>
                </a:r>
              </a:p>
            </p:txBody>
          </p:sp>
        </p:grpSp>
        <p:sp>
          <p:nvSpPr>
            <p:cNvPr id="27709" name="Text Box 87"/>
            <p:cNvSpPr txBox="1">
              <a:spLocks noChangeArrowheads="1"/>
            </p:cNvSpPr>
            <p:nvPr/>
          </p:nvSpPr>
          <p:spPr bwMode="auto">
            <a:xfrm>
              <a:off x="1645" y="3860"/>
              <a:ext cx="942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 b="1"/>
                <a:t>(b) Struktur kimia sebagian</a:t>
              </a:r>
            </a:p>
          </p:txBody>
        </p:sp>
        <p:sp>
          <p:nvSpPr>
            <p:cNvPr id="27710" name="Rectangle 89"/>
            <p:cNvSpPr>
              <a:spLocks noChangeArrowheads="1"/>
            </p:cNvSpPr>
            <p:nvPr/>
          </p:nvSpPr>
          <p:spPr bwMode="auto">
            <a:xfrm>
              <a:off x="1591" y="3186"/>
              <a:ext cx="303" cy="1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7711" name="Text Box 90"/>
            <p:cNvSpPr txBox="1">
              <a:spLocks noChangeArrowheads="1"/>
            </p:cNvSpPr>
            <p:nvPr/>
          </p:nvSpPr>
          <p:spPr bwMode="auto">
            <a:xfrm>
              <a:off x="1671" y="3154"/>
              <a:ext cx="230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H</a:t>
              </a:r>
              <a:r>
                <a:rPr lang="en-US" altLang="en-US" sz="800" baseline="-25000"/>
                <a:t>2</a:t>
              </a:r>
              <a:r>
                <a:rPr lang="en-US" altLang="en-US" sz="800"/>
                <a:t>C</a:t>
              </a:r>
            </a:p>
          </p:txBody>
        </p:sp>
        <p:sp>
          <p:nvSpPr>
            <p:cNvPr id="27712" name="Text Box 91"/>
            <p:cNvSpPr txBox="1">
              <a:spLocks noChangeArrowheads="1"/>
            </p:cNvSpPr>
            <p:nvPr/>
          </p:nvSpPr>
          <p:spPr bwMode="auto">
            <a:xfrm>
              <a:off x="4016" y="3954"/>
              <a:ext cx="353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Ujung 5</a:t>
              </a:r>
            </a:p>
          </p:txBody>
        </p:sp>
        <p:sp>
          <p:nvSpPr>
            <p:cNvPr id="27713" name="Text Box 93"/>
            <p:cNvSpPr txBox="1">
              <a:spLocks noChangeArrowheads="1"/>
            </p:cNvSpPr>
            <p:nvPr/>
          </p:nvSpPr>
          <p:spPr bwMode="auto">
            <a:xfrm>
              <a:off x="960" y="3819"/>
              <a:ext cx="116" cy="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endParaRPr lang="en-US" altLang="en-US"/>
            </a:p>
          </p:txBody>
        </p:sp>
        <p:sp>
          <p:nvSpPr>
            <p:cNvPr id="27714" name="Text Box 95"/>
            <p:cNvSpPr txBox="1">
              <a:spLocks noChangeArrowheads="1"/>
            </p:cNvSpPr>
            <p:nvPr/>
          </p:nvSpPr>
          <p:spPr bwMode="auto">
            <a:xfrm>
              <a:off x="1964" y="3170"/>
              <a:ext cx="166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/>
                <a:t>O</a:t>
              </a:r>
            </a:p>
          </p:txBody>
        </p:sp>
      </p:grpSp>
      <p:sp>
        <p:nvSpPr>
          <p:cNvPr id="27651" name="Rectangle 97"/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534400" cy="312738"/>
          </a:xfrm>
          <a:noFill/>
        </p:spPr>
        <p:txBody>
          <a:bodyPr/>
          <a:lstStyle/>
          <a:p>
            <a:pPr eaLnBrk="1" hangingPunct="1"/>
            <a:r>
              <a:rPr lang="en-US" altLang="en-US" sz="1600" smtClean="0"/>
              <a:t>Peraga 16.7 Heliks ganda</a:t>
            </a:r>
            <a:endParaRPr lang="en-US" altLang="en-US" smtClean="0"/>
          </a:p>
        </p:txBody>
      </p:sp>
      <p:sp>
        <p:nvSpPr>
          <p:cNvPr id="82" name="Rectangle 81"/>
          <p:cNvSpPr/>
          <p:nvPr/>
        </p:nvSpPr>
        <p:spPr>
          <a:xfrm>
            <a:off x="-36512" y="6581001"/>
            <a:ext cx="13482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(Campbell, </a:t>
            </a:r>
            <a:r>
              <a:rPr lang="en-US" sz="1200" dirty="0" smtClean="0"/>
              <a:t>2011)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51362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8" name="Group 44"/>
          <p:cNvGrpSpPr>
            <a:grpSpLocks/>
          </p:cNvGrpSpPr>
          <p:nvPr/>
        </p:nvGrpSpPr>
        <p:grpSpPr bwMode="auto">
          <a:xfrm>
            <a:off x="206640" y="956040"/>
            <a:ext cx="4181475" cy="5199063"/>
            <a:chOff x="1487" y="374"/>
            <a:chExt cx="2919" cy="3629"/>
          </a:xfrm>
        </p:grpSpPr>
        <p:grpSp>
          <p:nvGrpSpPr>
            <p:cNvPr id="29700" name="Group 42"/>
            <p:cNvGrpSpPr>
              <a:grpSpLocks/>
            </p:cNvGrpSpPr>
            <p:nvPr/>
          </p:nvGrpSpPr>
          <p:grpSpPr bwMode="auto">
            <a:xfrm>
              <a:off x="1487" y="528"/>
              <a:ext cx="2919" cy="3475"/>
              <a:chOff x="1727" y="528"/>
              <a:chExt cx="2919" cy="3475"/>
            </a:xfrm>
          </p:grpSpPr>
          <p:grpSp>
            <p:nvGrpSpPr>
              <p:cNvPr id="29702" name="Group 4"/>
              <p:cNvGrpSpPr>
                <a:grpSpLocks/>
              </p:cNvGrpSpPr>
              <p:nvPr/>
            </p:nvGrpSpPr>
            <p:grpSpPr bwMode="auto">
              <a:xfrm>
                <a:off x="1789" y="528"/>
                <a:ext cx="2857" cy="3475"/>
                <a:chOff x="1397" y="584"/>
                <a:chExt cx="2857" cy="3475"/>
              </a:xfrm>
            </p:grpSpPr>
            <p:pic>
              <p:nvPicPr>
                <p:cNvPr id="29704" name="Picture 5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39" y="584"/>
                  <a:ext cx="2401" cy="32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9705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2552" y="726"/>
                  <a:ext cx="218" cy="2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400"/>
                    <a:t>N</a:t>
                  </a:r>
                </a:p>
              </p:txBody>
            </p:sp>
            <p:sp>
              <p:nvSpPr>
                <p:cNvPr id="29706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2809" y="734"/>
                  <a:ext cx="218" cy="21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400"/>
                    <a:t>H</a:t>
                  </a:r>
                </a:p>
              </p:txBody>
            </p:sp>
            <p:sp>
              <p:nvSpPr>
                <p:cNvPr id="29707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3309" y="726"/>
                  <a:ext cx="225" cy="2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400"/>
                    <a:t>O</a:t>
                  </a:r>
                </a:p>
              </p:txBody>
            </p:sp>
            <p:sp>
              <p:nvSpPr>
                <p:cNvPr id="29708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3852" y="734"/>
                  <a:ext cx="352" cy="21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400"/>
                    <a:t>CH</a:t>
                  </a:r>
                  <a:r>
                    <a:rPr lang="en-US" altLang="en-US" sz="1400" baseline="-25000"/>
                    <a:t>3</a:t>
                  </a:r>
                  <a:endParaRPr lang="en-US" altLang="en-US" sz="1400"/>
                </a:p>
              </p:txBody>
            </p:sp>
            <p:sp>
              <p:nvSpPr>
                <p:cNvPr id="29709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3297" y="1230"/>
                  <a:ext cx="218" cy="2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400"/>
                    <a:t>N</a:t>
                  </a:r>
                </a:p>
              </p:txBody>
            </p:sp>
            <p:sp>
              <p:nvSpPr>
                <p:cNvPr id="29710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3753" y="1502"/>
                  <a:ext cx="218" cy="21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400"/>
                    <a:t>N</a:t>
                  </a:r>
                </a:p>
              </p:txBody>
            </p:sp>
            <p:sp>
              <p:nvSpPr>
                <p:cNvPr id="29711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3290" y="1742"/>
                  <a:ext cx="225" cy="2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400"/>
                    <a:t>O</a:t>
                  </a:r>
                </a:p>
              </p:txBody>
            </p:sp>
            <p:sp>
              <p:nvSpPr>
                <p:cNvPr id="29712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901" y="742"/>
                  <a:ext cx="219" cy="2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400"/>
                    <a:t>N</a:t>
                  </a:r>
                </a:p>
              </p:txBody>
            </p:sp>
            <p:sp>
              <p:nvSpPr>
                <p:cNvPr id="29713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641" y="1182"/>
                  <a:ext cx="218" cy="2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400"/>
                    <a:t>N</a:t>
                  </a:r>
                </a:p>
              </p:txBody>
            </p:sp>
            <p:sp>
              <p:nvSpPr>
                <p:cNvPr id="29714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2081" y="1494"/>
                  <a:ext cx="218" cy="2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400"/>
                    <a:t>N</a:t>
                  </a:r>
                </a:p>
              </p:txBody>
            </p:sp>
            <p:sp>
              <p:nvSpPr>
                <p:cNvPr id="29715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553" y="1238"/>
                  <a:ext cx="218" cy="2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400"/>
                    <a:t>N</a:t>
                  </a:r>
                </a:p>
              </p:txBody>
            </p:sp>
            <p:sp>
              <p:nvSpPr>
                <p:cNvPr id="29716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3041" y="1238"/>
                  <a:ext cx="218" cy="2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400"/>
                    <a:t>H</a:t>
                  </a:r>
                </a:p>
              </p:txBody>
            </p:sp>
            <p:sp>
              <p:nvSpPr>
                <p:cNvPr id="29717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3785" y="1766"/>
                  <a:ext cx="391" cy="2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400"/>
                    <a:t>Gula</a:t>
                  </a:r>
                </a:p>
              </p:txBody>
            </p:sp>
            <p:sp>
              <p:nvSpPr>
                <p:cNvPr id="29718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1407" y="1446"/>
                  <a:ext cx="391" cy="2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400"/>
                    <a:t>Gula</a:t>
                  </a:r>
                </a:p>
              </p:txBody>
            </p:sp>
            <p:sp>
              <p:nvSpPr>
                <p:cNvPr id="29719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1788" y="1910"/>
                  <a:ext cx="756" cy="2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400" b="1"/>
                    <a:t>Adenin (A)</a:t>
                  </a:r>
                </a:p>
              </p:txBody>
            </p:sp>
            <p:sp>
              <p:nvSpPr>
                <p:cNvPr id="29720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3352" y="1926"/>
                  <a:ext cx="653" cy="2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400" b="1"/>
                    <a:t>Timin (T)</a:t>
                  </a:r>
                </a:p>
              </p:txBody>
            </p:sp>
            <p:sp>
              <p:nvSpPr>
                <p:cNvPr id="29721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1891" y="2470"/>
                  <a:ext cx="219" cy="2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400"/>
                    <a:t>N</a:t>
                  </a:r>
                </a:p>
              </p:txBody>
            </p:sp>
            <p:sp>
              <p:nvSpPr>
                <p:cNvPr id="29722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1645" y="2894"/>
                  <a:ext cx="219" cy="2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400"/>
                    <a:t>N</a:t>
                  </a:r>
                </a:p>
              </p:txBody>
            </p:sp>
            <p:sp>
              <p:nvSpPr>
                <p:cNvPr id="29723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2086" y="3230"/>
                  <a:ext cx="219" cy="2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400"/>
                    <a:t>N</a:t>
                  </a:r>
                </a:p>
              </p:txBody>
            </p:sp>
            <p:sp>
              <p:nvSpPr>
                <p:cNvPr id="29724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2550" y="2950"/>
                  <a:ext cx="218" cy="2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400"/>
                    <a:t>N</a:t>
                  </a:r>
                </a:p>
              </p:txBody>
            </p:sp>
            <p:sp>
              <p:nvSpPr>
                <p:cNvPr id="29725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1397" y="3174"/>
                  <a:ext cx="391" cy="21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400"/>
                    <a:t>Gula</a:t>
                  </a:r>
                </a:p>
              </p:txBody>
            </p:sp>
            <p:sp>
              <p:nvSpPr>
                <p:cNvPr id="29726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2541" y="2438"/>
                  <a:ext cx="225" cy="2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400"/>
                    <a:t>O</a:t>
                  </a:r>
                </a:p>
              </p:txBody>
            </p:sp>
            <p:sp>
              <p:nvSpPr>
                <p:cNvPr id="29727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3046" y="2446"/>
                  <a:ext cx="218" cy="21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400"/>
                    <a:t>H</a:t>
                  </a:r>
                </a:p>
              </p:txBody>
            </p:sp>
            <p:sp>
              <p:nvSpPr>
                <p:cNvPr id="29728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3304" y="2438"/>
                  <a:ext cx="219" cy="2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400"/>
                    <a:t>N</a:t>
                  </a:r>
                </a:p>
              </p:txBody>
            </p:sp>
            <p:sp>
              <p:nvSpPr>
                <p:cNvPr id="29729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3488" y="2166"/>
                  <a:ext cx="219" cy="2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400"/>
                    <a:t>H</a:t>
                  </a:r>
                </a:p>
              </p:txBody>
            </p:sp>
            <p:sp>
              <p:nvSpPr>
                <p:cNvPr id="29730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3293" y="2974"/>
                  <a:ext cx="219" cy="2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400"/>
                    <a:t>N</a:t>
                  </a:r>
                </a:p>
              </p:txBody>
            </p:sp>
            <p:sp>
              <p:nvSpPr>
                <p:cNvPr id="29731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2813" y="2966"/>
                  <a:ext cx="219" cy="2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400"/>
                    <a:t>H</a:t>
                  </a:r>
                </a:p>
              </p:txBody>
            </p:sp>
            <p:sp>
              <p:nvSpPr>
                <p:cNvPr id="29732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2534" y="3486"/>
                  <a:ext cx="218" cy="2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400"/>
                    <a:t>N</a:t>
                  </a:r>
                </a:p>
              </p:txBody>
            </p:sp>
            <p:sp>
              <p:nvSpPr>
                <p:cNvPr id="29733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3306" y="3494"/>
                  <a:ext cx="225" cy="2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400"/>
                    <a:t>O</a:t>
                  </a:r>
                </a:p>
              </p:txBody>
            </p:sp>
            <p:sp>
              <p:nvSpPr>
                <p:cNvPr id="29734" name="Text Box 35"/>
                <p:cNvSpPr txBox="1">
                  <a:spLocks noChangeArrowheads="1"/>
                </p:cNvSpPr>
                <p:nvPr/>
              </p:nvSpPr>
              <p:spPr bwMode="auto">
                <a:xfrm>
                  <a:off x="2813" y="3502"/>
                  <a:ext cx="219" cy="21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400"/>
                    <a:t>H</a:t>
                  </a:r>
                </a:p>
              </p:txBody>
            </p:sp>
            <p:sp>
              <p:nvSpPr>
                <p:cNvPr id="29735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2382" y="3727"/>
                  <a:ext cx="219" cy="21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400"/>
                    <a:t>H</a:t>
                  </a:r>
                </a:p>
              </p:txBody>
            </p:sp>
            <p:sp>
              <p:nvSpPr>
                <p:cNvPr id="29736" name="Text Box 37"/>
                <p:cNvSpPr txBox="1">
                  <a:spLocks noChangeArrowheads="1"/>
                </p:cNvSpPr>
                <p:nvPr/>
              </p:nvSpPr>
              <p:spPr bwMode="auto">
                <a:xfrm>
                  <a:off x="3761" y="3222"/>
                  <a:ext cx="218" cy="2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400"/>
                    <a:t>N</a:t>
                  </a:r>
                </a:p>
              </p:txBody>
            </p:sp>
            <p:sp>
              <p:nvSpPr>
                <p:cNvPr id="29737" name="Text Box 38"/>
                <p:cNvSpPr txBox="1">
                  <a:spLocks noChangeArrowheads="1"/>
                </p:cNvSpPr>
                <p:nvPr/>
              </p:nvSpPr>
              <p:spPr bwMode="auto">
                <a:xfrm>
                  <a:off x="3863" y="3510"/>
                  <a:ext cx="391" cy="2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400"/>
                    <a:t>Gula</a:t>
                  </a:r>
                </a:p>
              </p:txBody>
            </p:sp>
            <p:sp>
              <p:nvSpPr>
                <p:cNvPr id="29738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2014" y="3846"/>
                  <a:ext cx="770" cy="2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400" b="1"/>
                    <a:t>Guanin (G)</a:t>
                  </a:r>
                </a:p>
              </p:txBody>
            </p:sp>
            <p:sp>
              <p:nvSpPr>
                <p:cNvPr id="29739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3423" y="3822"/>
                  <a:ext cx="748" cy="2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400" b="1"/>
                    <a:t>Sitosin (C)</a:t>
                  </a:r>
                </a:p>
              </p:txBody>
            </p:sp>
          </p:grpSp>
          <p:sp>
            <p:nvSpPr>
              <p:cNvPr id="29703" name="Text Box 41"/>
              <p:cNvSpPr txBox="1">
                <a:spLocks noChangeArrowheads="1"/>
              </p:cNvSpPr>
              <p:nvPr/>
            </p:nvSpPr>
            <p:spPr bwMode="auto">
              <a:xfrm>
                <a:off x="1727" y="3790"/>
                <a:ext cx="129" cy="2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349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pPr algn="ctr"/>
                <a:endParaRPr kumimoji="0" lang="en-US" altLang="en-US" sz="1400" b="1">
                  <a:solidFill>
                    <a:schemeClr val="bg2"/>
                  </a:solidFill>
                </a:endParaRPr>
              </a:p>
            </p:txBody>
          </p:sp>
        </p:grpSp>
        <p:sp>
          <p:nvSpPr>
            <p:cNvPr id="29701" name="Rectangle 43"/>
            <p:cNvSpPr>
              <a:spLocks noChangeArrowheads="1"/>
            </p:cNvSpPr>
            <p:nvPr/>
          </p:nvSpPr>
          <p:spPr bwMode="auto">
            <a:xfrm>
              <a:off x="2561" y="374"/>
              <a:ext cx="218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1400"/>
                <a:t>H</a:t>
              </a:r>
            </a:p>
          </p:txBody>
        </p:sp>
      </p:grpSp>
      <p:sp>
        <p:nvSpPr>
          <p:cNvPr id="29699" name="Rectangle 45"/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534400" cy="312738"/>
          </a:xfrm>
          <a:noFill/>
        </p:spPr>
        <p:txBody>
          <a:bodyPr/>
          <a:lstStyle/>
          <a:p>
            <a:pPr eaLnBrk="1" hangingPunct="1"/>
            <a:r>
              <a:rPr lang="en-US" altLang="en-US" sz="1600" smtClean="0"/>
              <a:t>Peraga 16.8 Perpasangan basa dalam DNA</a:t>
            </a:r>
            <a:endParaRPr lang="en-US" altLang="en-US" smtClean="0"/>
          </a:p>
        </p:txBody>
      </p:sp>
      <p:sp>
        <p:nvSpPr>
          <p:cNvPr id="44" name="Rectangle 43"/>
          <p:cNvSpPr/>
          <p:nvPr/>
        </p:nvSpPr>
        <p:spPr>
          <a:xfrm>
            <a:off x="-36512" y="6581001"/>
            <a:ext cx="182710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(Campbell, </a:t>
            </a:r>
            <a:r>
              <a:rPr lang="en-US" sz="1200" dirty="0" smtClean="0"/>
              <a:t>2011</a:t>
            </a:r>
            <a:r>
              <a:rPr lang="en-US" sz="1200" smtClean="0"/>
              <a:t>; Albert)</a:t>
            </a:r>
            <a:endParaRPr lang="en-US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640" y="1059102"/>
            <a:ext cx="4502556" cy="4690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825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56" y="-10755"/>
            <a:ext cx="5660176" cy="6848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60648"/>
            <a:ext cx="2987824" cy="5393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229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35324" y="2564904"/>
            <a:ext cx="75810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id-ID" sz="3200" b="1" dirty="0" smtClean="0"/>
              <a:t>Bagaimana DNA yang memiliki panjang </a:t>
            </a:r>
            <a:r>
              <a:rPr lang="en-US" sz="3200" b="1" dirty="0" err="1" smtClean="0"/>
              <a:t>sekitar</a:t>
            </a:r>
            <a:r>
              <a:rPr lang="en-US" sz="3200" b="1" dirty="0" smtClean="0"/>
              <a:t> 6cm</a:t>
            </a:r>
            <a:r>
              <a:rPr lang="id-ID" sz="3200" b="1" dirty="0" smtClean="0"/>
              <a:t> bisa cukup berada dalam nukleus yang diameternya hanya </a:t>
            </a:r>
            <a:r>
              <a:rPr lang="en-US" sz="3200" b="1" dirty="0" err="1" smtClean="0"/>
              <a:t>sekitar</a:t>
            </a:r>
            <a:r>
              <a:rPr lang="en-US" sz="3200" b="1" dirty="0" smtClean="0"/>
              <a:t> 5</a:t>
            </a:r>
            <a:r>
              <a:rPr lang="id-ID" sz="3200" b="1" dirty="0" smtClean="0"/>
              <a:t> µm?</a:t>
            </a:r>
            <a:endParaRPr lang="id-ID" sz="3200" dirty="0"/>
          </a:p>
        </p:txBody>
      </p:sp>
    </p:spTree>
    <p:extLst>
      <p:ext uri="{BB962C8B-B14F-4D97-AF65-F5344CB8AC3E}">
        <p14:creationId xmlns:p14="http://schemas.microsoft.com/office/powerpoint/2010/main" val="113068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id-ID" sz="3600" b="1" dirty="0" smtClean="0">
                <a:latin typeface="Calibri" pitchFamily="34" charset="0"/>
              </a:rPr>
              <a:t>Nukleosom</a:t>
            </a:r>
            <a:endParaRPr lang="id-ID" sz="3600" b="1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b="1" dirty="0" smtClean="0">
                <a:latin typeface="Calibri" pitchFamily="34" charset="0"/>
              </a:rPr>
              <a:t>Kromosom terdiri dari DNA dan protein yang berasosiasi yang disebut </a:t>
            </a:r>
            <a:r>
              <a:rPr lang="id-ID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rPr>
              <a:t>kromatin</a:t>
            </a:r>
          </a:p>
          <a:p>
            <a:r>
              <a:rPr lang="id-ID" b="1" dirty="0" smtClean="0">
                <a:latin typeface="Calibri" pitchFamily="34" charset="0"/>
              </a:rPr>
              <a:t>Pengaturan pengemasan pada sel eukariotik bergantung kepada </a:t>
            </a:r>
            <a:r>
              <a:rPr lang="id-ID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rPr>
              <a:t>histone, </a:t>
            </a:r>
            <a:r>
              <a:rPr lang="id-ID" b="1" dirty="0" smtClean="0">
                <a:latin typeface="Calibri" pitchFamily="34" charset="0"/>
              </a:rPr>
              <a:t>suatu komponen protein yang memiliki kandungan arginin dan lisin yang tinggi</a:t>
            </a:r>
          </a:p>
          <a:p>
            <a:r>
              <a:rPr lang="id-ID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</a:rPr>
              <a:t>Histon </a:t>
            </a:r>
            <a:r>
              <a:rPr lang="id-ID" b="1" dirty="0" smtClean="0">
                <a:latin typeface="Calibri" pitchFamily="34" charset="0"/>
              </a:rPr>
              <a:t>terbagi ke dalam 5 kelas yang dibedakan berdasarkan rasio arginin dan lisin, yaitu H2A, H2B, H3, H4</a:t>
            </a:r>
            <a:r>
              <a:rPr lang="en-US" b="1" dirty="0" smtClean="0">
                <a:latin typeface="Calibri" pitchFamily="34" charset="0"/>
              </a:rPr>
              <a:t>, H1</a:t>
            </a:r>
            <a:r>
              <a:rPr lang="id-ID" b="1" smtClean="0">
                <a:latin typeface="Calibri" pitchFamily="34" charset="0"/>
              </a:rPr>
              <a:t>.</a:t>
            </a:r>
            <a:endParaRPr lang="id-ID" b="1" dirty="0">
              <a:solidFill>
                <a:schemeClr val="accent2">
                  <a:lumMod val="60000"/>
                  <a:lumOff val="4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id-ID" sz="3600" b="1" dirty="0" smtClean="0">
                <a:latin typeface="Calibri" pitchFamily="34" charset="0"/>
              </a:rPr>
              <a:t>Nukleosom</a:t>
            </a:r>
            <a:endParaRPr lang="id-ID" sz="3600" b="1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4" y="1643050"/>
            <a:ext cx="8229600" cy="1071570"/>
          </a:xfrm>
        </p:spPr>
        <p:txBody>
          <a:bodyPr/>
          <a:lstStyle/>
          <a:p>
            <a:r>
              <a:rPr lang="id-ID" b="1" dirty="0" smtClean="0">
                <a:latin typeface="Calibri" pitchFamily="34" charset="0"/>
              </a:rPr>
              <a:t>DNA dan Histone bergabung dan disebut nukleosom</a:t>
            </a:r>
          </a:p>
          <a:p>
            <a:pPr>
              <a:buNone/>
            </a:pPr>
            <a:endParaRPr lang="id-ID" b="1" dirty="0">
              <a:latin typeface="Calibri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09" y="2571744"/>
            <a:ext cx="7949891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51000"/>
            <a:ext cx="8534400" cy="2219325"/>
          </a:xfrm>
        </p:spPr>
        <p:txBody>
          <a:bodyPr/>
          <a:lstStyle/>
          <a:p>
            <a:pPr eaLnBrk="1" hangingPunct="1"/>
            <a:r>
              <a:rPr lang="en-US" altLang="en-US" dirty="0" err="1" smtClean="0"/>
              <a:t>Nukleus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mengandung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sebagian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besar</a:t>
            </a:r>
            <a:r>
              <a:rPr lang="en-US" altLang="en-US" dirty="0" smtClean="0"/>
              <a:t> DNA </a:t>
            </a:r>
            <a:r>
              <a:rPr lang="en-US" altLang="en-US" dirty="0" err="1" smtClean="0"/>
              <a:t>dalam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sel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eukariot</a:t>
            </a:r>
            <a:endParaRPr lang="en-US" altLang="en-US" dirty="0" smtClean="0"/>
          </a:p>
          <a:p>
            <a:pPr eaLnBrk="1" hangingPunct="1"/>
            <a:r>
              <a:rPr lang="en-US" altLang="en-US" dirty="0" err="1" smtClean="0"/>
              <a:t>Ribosom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menggunakan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informasi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dari</a:t>
            </a:r>
            <a:r>
              <a:rPr lang="en-US" altLang="en-US" dirty="0" smtClean="0"/>
              <a:t> DNA </a:t>
            </a:r>
            <a:r>
              <a:rPr lang="en-US" altLang="en-US" dirty="0" err="1" smtClean="0"/>
              <a:t>untuk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membuat</a:t>
            </a:r>
            <a:r>
              <a:rPr lang="en-US" altLang="en-US" dirty="0" smtClean="0"/>
              <a:t> protein</a:t>
            </a:r>
          </a:p>
          <a:p>
            <a:pPr eaLnBrk="1" hangingPunct="1"/>
            <a:r>
              <a:rPr lang="en-US" altLang="en-US" dirty="0" err="1" smtClean="0"/>
              <a:t>Ukuran</a:t>
            </a:r>
            <a:r>
              <a:rPr lang="en-US" altLang="en-US" dirty="0" smtClean="0"/>
              <a:t> diameter 5 </a:t>
            </a:r>
            <a:r>
              <a:rPr lang="el-GR" altLang="en-US" dirty="0" smtClean="0"/>
              <a:t>μ</a:t>
            </a:r>
            <a:r>
              <a:rPr lang="en-US" altLang="en-US" dirty="0" smtClean="0"/>
              <a:t>m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NUKLEUS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-36512" y="6581001"/>
            <a:ext cx="13482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(Campbell, </a:t>
            </a:r>
            <a:r>
              <a:rPr lang="en-US" sz="1200" dirty="0" smtClean="0"/>
              <a:t>2011)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090388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Albert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1"/>
            <a:ext cx="2952328" cy="690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65" b="43557"/>
          <a:stretch/>
        </p:blipFill>
        <p:spPr bwMode="auto">
          <a:xfrm>
            <a:off x="5343496" y="4437113"/>
            <a:ext cx="2927274" cy="2331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045"/>
          <a:stretch/>
        </p:blipFill>
        <p:spPr bwMode="auto">
          <a:xfrm>
            <a:off x="3191269" y="275329"/>
            <a:ext cx="5941029" cy="4161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16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Albert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2" y="476672"/>
            <a:ext cx="9014523" cy="5170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383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839449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52388"/>
            <a:ext cx="8591550" cy="675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43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1214422"/>
            <a:ext cx="5576082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357158" y="1677779"/>
            <a:ext cx="300039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800" b="1" dirty="0" smtClean="0"/>
              <a:t>Ada dua model mengenai pengemasan nukleosom:</a:t>
            </a:r>
          </a:p>
          <a:p>
            <a:pPr marL="514350" indent="-514350">
              <a:buAutoNum type="arabicPeriod"/>
            </a:pPr>
            <a:r>
              <a:rPr lang="id-ID" sz="2800" b="1" dirty="0" smtClean="0"/>
              <a:t>model zig-zag</a:t>
            </a:r>
          </a:p>
          <a:p>
            <a:pPr marL="514350" indent="-514350">
              <a:buAutoNum type="arabicPeriod"/>
            </a:pPr>
            <a:r>
              <a:rPr lang="id-ID" sz="2800" b="1" dirty="0" smtClean="0"/>
              <a:t>solenoid</a:t>
            </a:r>
            <a:endParaRPr lang="id-ID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158557"/>
            <a:ext cx="3786214" cy="6413716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42876" y="1428736"/>
            <a:ext cx="357186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b="1" dirty="0" smtClean="0">
                <a:latin typeface="Calibri" pitchFamily="34" charset="0"/>
              </a:rPr>
              <a:t>Pengemasan Kromatin</a:t>
            </a:r>
          </a:p>
          <a:p>
            <a:pPr marL="365125" indent="-365125">
              <a:buFont typeface="Arial" pitchFamily="34" charset="0"/>
              <a:buChar char="•"/>
            </a:pPr>
            <a:r>
              <a:rPr lang="id-ID" sz="2800" b="1" dirty="0" smtClean="0">
                <a:latin typeface="Calibri" pitchFamily="34" charset="0"/>
              </a:rPr>
              <a:t>Untaian DNA membungkus histon</a:t>
            </a:r>
          </a:p>
          <a:p>
            <a:pPr marL="365125" indent="-365125">
              <a:buFont typeface="Arial" pitchFamily="34" charset="0"/>
              <a:buChar char="•"/>
            </a:pPr>
            <a:r>
              <a:rPr lang="id-ID" sz="2800" b="1" dirty="0" smtClean="0">
                <a:latin typeface="Calibri" pitchFamily="34" charset="0"/>
              </a:rPr>
              <a:t>Terbentuk nukleosom</a:t>
            </a:r>
          </a:p>
          <a:p>
            <a:pPr marL="365125" indent="-365125">
              <a:buFont typeface="Arial" pitchFamily="34" charset="0"/>
              <a:buChar char="•"/>
            </a:pPr>
            <a:r>
              <a:rPr lang="id-ID" sz="2800" b="1" dirty="0" smtClean="0">
                <a:latin typeface="Calibri" pitchFamily="34" charset="0"/>
              </a:rPr>
              <a:t>Membentuk loop</a:t>
            </a:r>
          </a:p>
          <a:p>
            <a:pPr marL="365125" indent="-365125">
              <a:buFont typeface="Arial" pitchFamily="34" charset="0"/>
              <a:buChar char="•"/>
            </a:pPr>
            <a:r>
              <a:rPr lang="id-ID" sz="2800" b="1" dirty="0" smtClean="0">
                <a:latin typeface="Calibri" pitchFamily="34" charset="0"/>
              </a:rPr>
              <a:t>Kromosom terbentuk</a:t>
            </a:r>
          </a:p>
          <a:p>
            <a:pPr marL="514350" indent="-514350">
              <a:buAutoNum type="alphaLcPeriod"/>
            </a:pPr>
            <a:endParaRPr lang="id-ID" sz="2800" b="1" dirty="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55638"/>
            <a:ext cx="5267332" cy="563562"/>
          </a:xfrm>
        </p:spPr>
        <p:txBody>
          <a:bodyPr/>
          <a:lstStyle/>
          <a:p>
            <a:pPr>
              <a:buNone/>
            </a:pPr>
            <a:r>
              <a:rPr lang="id-ID" b="1" dirty="0" smtClean="0">
                <a:latin typeface="Calibri" pitchFamily="34" charset="0"/>
              </a:rPr>
              <a:t>Heterokromatin dan Eukromatin</a:t>
            </a:r>
            <a:endParaRPr lang="id-ID" b="1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1655784"/>
            <a:ext cx="8229600" cy="5059364"/>
          </a:xfrm>
        </p:spPr>
        <p:txBody>
          <a:bodyPr/>
          <a:lstStyle/>
          <a:p>
            <a:r>
              <a:rPr lang="id-ID" b="1" dirty="0" smtClean="0"/>
              <a:t>Heterokromatin adalah kromatin yang tetap terlihat padat ketika masa interfase</a:t>
            </a:r>
          </a:p>
          <a:p>
            <a:r>
              <a:rPr lang="id-ID" b="1" dirty="0" smtClean="0"/>
              <a:t>Eukromatin adalah kromatin yang kembali ke kondisi disperse</a:t>
            </a:r>
          </a:p>
          <a:p>
            <a:r>
              <a:rPr lang="id-ID" b="1" dirty="0" smtClean="0"/>
              <a:t>Heterokromatin terbagi menjadi dua kelas:</a:t>
            </a:r>
          </a:p>
          <a:p>
            <a:pPr marL="812800" indent="-447675">
              <a:buAutoNum type="arabicPeriod"/>
            </a:pPr>
            <a:r>
              <a:rPr lang="id-ID" b="1" dirty="0" smtClean="0"/>
              <a:t>Heterokromatin konstitutif</a:t>
            </a:r>
          </a:p>
          <a:p>
            <a:pPr marL="812800" indent="-447675">
              <a:buAutoNum type="arabicPeriod"/>
            </a:pPr>
            <a:r>
              <a:rPr lang="id-ID" b="1" dirty="0" smtClean="0"/>
              <a:t>Heterokromatin fakultatif</a:t>
            </a:r>
            <a:endParaRPr lang="id-ID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62781"/>
            <a:ext cx="8534400" cy="461963"/>
          </a:xfrm>
        </p:spPr>
        <p:txBody>
          <a:bodyPr/>
          <a:lstStyle/>
          <a:p>
            <a:pPr eaLnBrk="1" hangingPunct="1"/>
            <a:r>
              <a:rPr lang="en-US" altLang="en-US" sz="2700" dirty="0" err="1" smtClean="0"/>
              <a:t>Prinsip</a:t>
            </a:r>
            <a:r>
              <a:rPr lang="en-US" altLang="en-US" sz="2700" dirty="0" smtClean="0"/>
              <a:t> </a:t>
            </a:r>
            <a:r>
              <a:rPr lang="en-US" altLang="en-US" sz="2700" dirty="0" err="1" smtClean="0"/>
              <a:t>Dasar</a:t>
            </a:r>
            <a:endParaRPr lang="en-US" altLang="en-US" sz="2700" dirty="0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455911"/>
            <a:ext cx="8534400" cy="3197225"/>
          </a:xfrm>
        </p:spPr>
        <p:txBody>
          <a:bodyPr/>
          <a:lstStyle/>
          <a:p>
            <a:pPr eaLnBrk="1" hangingPunct="1"/>
            <a:r>
              <a:rPr lang="en-US" altLang="en-US" sz="2400" dirty="0" err="1" smtClean="0"/>
              <a:t>Karena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kedua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untai</a:t>
            </a:r>
            <a:r>
              <a:rPr lang="en-US" altLang="en-US" sz="2400" dirty="0" smtClean="0"/>
              <a:t> DNA </a:t>
            </a:r>
            <a:r>
              <a:rPr lang="en-US" altLang="en-US" sz="2400" dirty="0" err="1" smtClean="0"/>
              <a:t>bersifat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komplementer</a:t>
            </a:r>
            <a:r>
              <a:rPr lang="en-US" altLang="en-US" sz="2400" dirty="0" smtClean="0"/>
              <a:t>, </a:t>
            </a:r>
            <a:r>
              <a:rPr lang="en-US" altLang="en-US" sz="2400" dirty="0" err="1" smtClean="0"/>
              <a:t>maka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setiap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untai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berperan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sebagai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cetakan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untuk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pembentukan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untai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baru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dalam</a:t>
            </a:r>
            <a:r>
              <a:rPr lang="en-US" altLang="en-US" sz="2400" dirty="0" smtClean="0"/>
              <a:t> proses </a:t>
            </a:r>
            <a:r>
              <a:rPr lang="en-US" altLang="en-US" sz="2400" dirty="0" err="1" smtClean="0"/>
              <a:t>replikasi</a:t>
            </a:r>
            <a:r>
              <a:rPr lang="en-US" altLang="en-US" sz="2400" dirty="0" smtClean="0"/>
              <a:t> DNA</a:t>
            </a:r>
          </a:p>
          <a:p>
            <a:pPr eaLnBrk="1" hangingPunct="1"/>
            <a:r>
              <a:rPr lang="en-US" altLang="en-US" sz="2400" dirty="0" err="1" smtClean="0"/>
              <a:t>Dalam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replikasi</a:t>
            </a:r>
            <a:r>
              <a:rPr lang="en-US" altLang="en-US" sz="2400" dirty="0" smtClean="0"/>
              <a:t> DNA, </a:t>
            </a:r>
            <a:r>
              <a:rPr lang="en-US" altLang="en-US" sz="2400" dirty="0" err="1" smtClean="0"/>
              <a:t>molekul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induk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membuka</a:t>
            </a:r>
            <a:r>
              <a:rPr lang="en-US" altLang="en-US" sz="2400" dirty="0" smtClean="0"/>
              <a:t>, </a:t>
            </a:r>
            <a:r>
              <a:rPr lang="en-US" altLang="en-US" sz="2400" dirty="0" err="1" smtClean="0"/>
              <a:t>dan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dua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untai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anakan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baru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terbentuk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berdasarkan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aturan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pemasangan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basa</a:t>
            </a:r>
            <a:endParaRPr lang="en-US" altLang="en-US" sz="2400" dirty="0"/>
          </a:p>
          <a:p>
            <a:r>
              <a:rPr lang="en-US" altLang="en-US" sz="2400" dirty="0" err="1"/>
              <a:t>Replikasi</a:t>
            </a:r>
            <a:r>
              <a:rPr lang="en-US" altLang="en-US" sz="2400" dirty="0"/>
              <a:t> DNA </a:t>
            </a:r>
            <a:r>
              <a:rPr lang="en-US" altLang="en-US" sz="2400" dirty="0" err="1"/>
              <a:t>bersifat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semikonservatif</a:t>
            </a:r>
            <a:r>
              <a:rPr lang="en-US" altLang="en-US" sz="2400" dirty="0"/>
              <a:t>. </a:t>
            </a:r>
            <a:r>
              <a:rPr lang="en-US" altLang="en-US" sz="2400" dirty="0" err="1"/>
              <a:t>Masing-masing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dari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kedua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molekul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anakan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baru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mengandung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satu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untai</a:t>
            </a:r>
            <a:r>
              <a:rPr lang="en-US" altLang="en-US" sz="2400" dirty="0"/>
              <a:t> lama, yang </a:t>
            </a:r>
            <a:r>
              <a:rPr lang="en-US" altLang="en-US" sz="2400" dirty="0" err="1"/>
              <a:t>berasal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dari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molekul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induk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dan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satu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untai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baru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dibuat</a:t>
            </a:r>
            <a:endParaRPr lang="en-US" altLang="en-US" sz="2400" dirty="0"/>
          </a:p>
          <a:p>
            <a:pPr>
              <a:buNone/>
            </a:pPr>
            <a:endParaRPr lang="en-US" altLang="en-US" sz="2400" dirty="0"/>
          </a:p>
          <a:p>
            <a:pPr eaLnBrk="1" hangingPunct="1"/>
            <a:endParaRPr lang="en-US" alt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02577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35324" y="2564904"/>
            <a:ext cx="75810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US" sz="3200" b="1" dirty="0" smtClean="0"/>
              <a:t>MENGAPA TERJADI REPLIKASI DNA DI DALAM SEL</a:t>
            </a:r>
            <a:r>
              <a:rPr lang="id-ID" sz="3200" b="1" dirty="0" smtClean="0"/>
              <a:t>?</a:t>
            </a:r>
            <a:endParaRPr lang="id-ID" sz="3200" dirty="0"/>
          </a:p>
        </p:txBody>
      </p:sp>
    </p:spTree>
    <p:extLst>
      <p:ext uri="{BB962C8B-B14F-4D97-AF65-F5344CB8AC3E}">
        <p14:creationId xmlns:p14="http://schemas.microsoft.com/office/powerpoint/2010/main" val="399897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44" y="604822"/>
            <a:ext cx="5143536" cy="609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d-ID" sz="3200" b="1" dirty="0" smtClean="0">
                <a:latin typeface="Calibri" pitchFamily="34" charset="0"/>
              </a:rPr>
              <a:t>Replikasi DNA</a:t>
            </a:r>
            <a:endParaRPr lang="id-ID" sz="3200" b="1" dirty="0">
              <a:latin typeface="Calibri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56" y="1747835"/>
            <a:ext cx="9012538" cy="29670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7292" y="2636912"/>
            <a:ext cx="80648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APAKAH PERBEDAAN ANTARA NUKLEUS, NUKLEOID, DAN NUKLEOLUS?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53379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3"/>
          <p:cNvSpPr txBox="1">
            <a:spLocks noChangeArrowheads="1"/>
          </p:cNvSpPr>
          <p:nvPr/>
        </p:nvSpPr>
        <p:spPr bwMode="auto">
          <a:xfrm>
            <a:off x="1981200" y="6140450"/>
            <a:ext cx="184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49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>
            <a:lvl1pPr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 algn="ctr"/>
            <a:endParaRPr kumimoji="0" lang="en-US" altLang="en-US" sz="1400" b="1">
              <a:solidFill>
                <a:schemeClr val="bg2"/>
              </a:solidFill>
            </a:endParaRPr>
          </a:p>
        </p:txBody>
      </p:sp>
      <p:sp>
        <p:nvSpPr>
          <p:cNvPr id="34819" name="Text Box 9"/>
          <p:cNvSpPr txBox="1">
            <a:spLocks noChangeArrowheads="1"/>
          </p:cNvSpPr>
          <p:nvPr/>
        </p:nvSpPr>
        <p:spPr bwMode="auto">
          <a:xfrm>
            <a:off x="4956175" y="1066800"/>
            <a:ext cx="6302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>
            <a:lvl1pPr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r>
              <a:rPr lang="en-US" altLang="en-US" sz="800" b="1"/>
              <a:t>Replikasi</a:t>
            </a:r>
          </a:p>
          <a:p>
            <a:r>
              <a:rPr lang="en-US" altLang="en-US" sz="800" b="1"/>
              <a:t>pertama</a:t>
            </a:r>
          </a:p>
        </p:txBody>
      </p:sp>
      <p:sp>
        <p:nvSpPr>
          <p:cNvPr id="34820" name="Text Box 10"/>
          <p:cNvSpPr txBox="1">
            <a:spLocks noChangeArrowheads="1"/>
          </p:cNvSpPr>
          <p:nvPr/>
        </p:nvSpPr>
        <p:spPr bwMode="auto">
          <a:xfrm>
            <a:off x="5788025" y="1066800"/>
            <a:ext cx="6302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>
            <a:lvl1pPr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r>
              <a:rPr lang="en-US" altLang="en-US" sz="800" b="1"/>
              <a:t>Replikasi</a:t>
            </a:r>
          </a:p>
          <a:p>
            <a:r>
              <a:rPr lang="en-US" altLang="en-US" sz="800" b="1"/>
              <a:t>kedua</a:t>
            </a:r>
          </a:p>
        </p:txBody>
      </p:sp>
      <p:grpSp>
        <p:nvGrpSpPr>
          <p:cNvPr id="34821" name="Group 20"/>
          <p:cNvGrpSpPr>
            <a:grpSpLocks/>
          </p:cNvGrpSpPr>
          <p:nvPr/>
        </p:nvGrpSpPr>
        <p:grpSpPr bwMode="auto">
          <a:xfrm>
            <a:off x="2557463" y="1268760"/>
            <a:ext cx="3954462" cy="5199063"/>
            <a:chOff x="1611" y="772"/>
            <a:chExt cx="2491" cy="3275"/>
          </a:xfrm>
        </p:grpSpPr>
        <p:pic>
          <p:nvPicPr>
            <p:cNvPr id="34823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3" y="894"/>
              <a:ext cx="2059" cy="31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24" name="Text Box 5"/>
            <p:cNvSpPr txBox="1">
              <a:spLocks noChangeArrowheads="1"/>
            </p:cNvSpPr>
            <p:nvPr/>
          </p:nvSpPr>
          <p:spPr bwMode="auto">
            <a:xfrm>
              <a:off x="2098" y="1027"/>
              <a:ext cx="590" cy="8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r>
                <a:rPr lang="en-US" altLang="en-US" sz="700" b="1" dirty="0"/>
                <a:t>Model </a:t>
              </a:r>
              <a:r>
                <a:rPr lang="en-US" altLang="en-US" sz="700" b="1" dirty="0" err="1"/>
                <a:t>konservatif</a:t>
              </a:r>
              <a:r>
                <a:rPr lang="en-US" altLang="en-US" sz="700" b="1" dirty="0"/>
                <a:t>.</a:t>
              </a:r>
              <a:r>
                <a:rPr lang="en-US" altLang="en-US" sz="700" dirty="0"/>
                <a:t> </a:t>
              </a:r>
              <a:r>
                <a:rPr lang="en-US" altLang="en-US" sz="700" dirty="0" err="1"/>
                <a:t>Kedua</a:t>
              </a:r>
              <a:r>
                <a:rPr lang="en-US" altLang="en-US" sz="700" dirty="0"/>
                <a:t> </a:t>
              </a:r>
              <a:r>
                <a:rPr lang="en-US" altLang="en-US" sz="700" dirty="0" err="1"/>
                <a:t>untai</a:t>
              </a:r>
              <a:endParaRPr lang="en-US" altLang="en-US" sz="700" dirty="0"/>
            </a:p>
            <a:p>
              <a:r>
                <a:rPr lang="en-US" altLang="en-US" sz="700" dirty="0" err="1"/>
                <a:t>induk</a:t>
              </a:r>
              <a:r>
                <a:rPr lang="en-US" altLang="en-US" sz="700" dirty="0"/>
                <a:t> </a:t>
              </a:r>
              <a:r>
                <a:rPr lang="en-US" altLang="en-US" sz="700" dirty="0" err="1"/>
                <a:t>menyatu</a:t>
              </a:r>
              <a:r>
                <a:rPr lang="en-US" altLang="en-US" sz="700" dirty="0"/>
                <a:t> </a:t>
              </a:r>
              <a:r>
                <a:rPr lang="en-US" altLang="en-US" sz="700" dirty="0" err="1"/>
                <a:t>lagi</a:t>
              </a:r>
              <a:r>
                <a:rPr lang="en-US" altLang="en-US" sz="700" dirty="0"/>
                <a:t> </a:t>
              </a:r>
              <a:r>
                <a:rPr lang="en-US" altLang="en-US" sz="700" dirty="0" err="1"/>
                <a:t>setelah</a:t>
              </a:r>
              <a:r>
                <a:rPr lang="en-US" altLang="en-US" sz="700" dirty="0"/>
                <a:t> </a:t>
              </a:r>
              <a:r>
                <a:rPr lang="en-US" altLang="en-US" sz="700" dirty="0" err="1"/>
                <a:t>bertindak</a:t>
              </a:r>
              <a:r>
                <a:rPr lang="en-US" altLang="en-US" sz="700" dirty="0"/>
                <a:t> </a:t>
              </a:r>
              <a:r>
                <a:rPr lang="en-US" altLang="en-US" sz="700" dirty="0" err="1"/>
                <a:t>sebagai</a:t>
              </a:r>
              <a:r>
                <a:rPr lang="en-US" altLang="en-US" sz="700" dirty="0"/>
                <a:t> </a:t>
              </a:r>
              <a:r>
                <a:rPr lang="en-US" altLang="en-US" sz="700" dirty="0" err="1"/>
                <a:t>cetakan</a:t>
              </a:r>
              <a:r>
                <a:rPr lang="en-US" altLang="en-US" sz="700" dirty="0"/>
                <a:t> </a:t>
              </a:r>
              <a:r>
                <a:rPr lang="en-US" altLang="en-US" sz="700" dirty="0" err="1"/>
                <a:t>untuk</a:t>
              </a:r>
              <a:r>
                <a:rPr lang="en-US" altLang="en-US" sz="700" dirty="0"/>
                <a:t> </a:t>
              </a:r>
              <a:r>
                <a:rPr lang="en-US" altLang="en-US" sz="700" dirty="0" err="1"/>
                <a:t>untai-untai</a:t>
              </a:r>
              <a:r>
                <a:rPr lang="en-US" altLang="en-US" sz="700" dirty="0"/>
                <a:t> </a:t>
              </a:r>
              <a:r>
                <a:rPr lang="en-US" altLang="en-US" sz="700" dirty="0" err="1"/>
                <a:t>baru</a:t>
              </a:r>
              <a:r>
                <a:rPr lang="en-US" altLang="en-US" sz="700" dirty="0"/>
                <a:t>, </a:t>
              </a:r>
              <a:r>
                <a:rPr lang="en-US" altLang="en-US" sz="700" dirty="0" err="1"/>
                <a:t>sehingga</a:t>
              </a:r>
              <a:r>
                <a:rPr lang="en-US" altLang="en-US" sz="700" dirty="0"/>
                <a:t> </a:t>
              </a:r>
              <a:r>
                <a:rPr lang="en-US" altLang="en-US" sz="700" dirty="0" err="1"/>
                <a:t>mengembalikan</a:t>
              </a:r>
              <a:r>
                <a:rPr lang="en-US" altLang="en-US" sz="700" dirty="0"/>
                <a:t> </a:t>
              </a:r>
              <a:r>
                <a:rPr lang="en-US" altLang="en-US" sz="700" dirty="0" err="1"/>
                <a:t>heliks</a:t>
              </a:r>
              <a:r>
                <a:rPr lang="en-US" altLang="en-US" sz="700" dirty="0"/>
                <a:t> </a:t>
              </a:r>
              <a:r>
                <a:rPr lang="en-US" altLang="en-US" sz="700" dirty="0" err="1"/>
                <a:t>ganda</a:t>
              </a:r>
              <a:r>
                <a:rPr lang="en-US" altLang="en-US" sz="700" dirty="0"/>
                <a:t> </a:t>
              </a:r>
              <a:r>
                <a:rPr lang="en-US" altLang="en-US" sz="700" dirty="0" err="1"/>
                <a:t>induk</a:t>
              </a:r>
              <a:r>
                <a:rPr lang="en-US" altLang="en-US" sz="700" dirty="0"/>
                <a:t>.</a:t>
              </a:r>
            </a:p>
            <a:p>
              <a:endParaRPr lang="en-US" altLang="en-US" sz="700" dirty="0"/>
            </a:p>
          </p:txBody>
        </p:sp>
        <p:sp>
          <p:nvSpPr>
            <p:cNvPr id="34825" name="Text Box 6"/>
            <p:cNvSpPr txBox="1">
              <a:spLocks noChangeArrowheads="1"/>
            </p:cNvSpPr>
            <p:nvPr/>
          </p:nvSpPr>
          <p:spPr bwMode="auto">
            <a:xfrm>
              <a:off x="2089" y="2165"/>
              <a:ext cx="647" cy="7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r>
                <a:rPr lang="en-US" altLang="en-US" sz="700" b="1"/>
                <a:t>Model semikonservatif. </a:t>
              </a:r>
              <a:r>
                <a:rPr lang="en-US" altLang="en-US" sz="700"/>
                <a:t>Kedua untai molekul induk memisah, dan masing-masing berfungsi sebagai cetakan untuk sintesis untai baru yang komplementer.</a:t>
              </a:r>
            </a:p>
            <a:p>
              <a:endParaRPr lang="en-US" altLang="en-US" sz="700"/>
            </a:p>
          </p:txBody>
        </p:sp>
        <p:sp>
          <p:nvSpPr>
            <p:cNvPr id="34826" name="Text Box 7"/>
            <p:cNvSpPr txBox="1">
              <a:spLocks noChangeArrowheads="1"/>
            </p:cNvSpPr>
            <p:nvPr/>
          </p:nvSpPr>
          <p:spPr bwMode="auto">
            <a:xfrm>
              <a:off x="2103" y="3286"/>
              <a:ext cx="585" cy="5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r>
                <a:rPr lang="en-US" altLang="en-US" sz="700" b="1"/>
                <a:t>Model dispersif.</a:t>
              </a:r>
              <a:r>
                <a:rPr lang="en-US" altLang="en-US" sz="700"/>
                <a:t> Setiap untai pada kedua molekul anakan mengandung campuran DNA sintesis yang lama dan baru.</a:t>
              </a:r>
            </a:p>
          </p:txBody>
        </p:sp>
        <p:sp>
          <p:nvSpPr>
            <p:cNvPr id="34827" name="Text Box 8"/>
            <p:cNvSpPr txBox="1">
              <a:spLocks noChangeArrowheads="1"/>
            </p:cNvSpPr>
            <p:nvPr/>
          </p:nvSpPr>
          <p:spPr bwMode="auto">
            <a:xfrm>
              <a:off x="2700" y="772"/>
              <a:ext cx="401" cy="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800" b="1"/>
                <a:t>Sel induk</a:t>
              </a:r>
            </a:p>
          </p:txBody>
        </p:sp>
        <p:sp>
          <p:nvSpPr>
            <p:cNvPr id="34828" name="Text Box 13"/>
            <p:cNvSpPr txBox="1">
              <a:spLocks noChangeArrowheads="1"/>
            </p:cNvSpPr>
            <p:nvPr/>
          </p:nvSpPr>
          <p:spPr bwMode="auto">
            <a:xfrm>
              <a:off x="1618" y="1430"/>
              <a:ext cx="184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700" b="1"/>
                <a:t>(a)</a:t>
              </a:r>
            </a:p>
          </p:txBody>
        </p:sp>
        <p:sp>
          <p:nvSpPr>
            <p:cNvPr id="34829" name="Text Box 14"/>
            <p:cNvSpPr txBox="1">
              <a:spLocks noChangeArrowheads="1"/>
            </p:cNvSpPr>
            <p:nvPr/>
          </p:nvSpPr>
          <p:spPr bwMode="auto">
            <a:xfrm>
              <a:off x="1611" y="2208"/>
              <a:ext cx="188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700" b="1"/>
                <a:t>(b)</a:t>
              </a:r>
            </a:p>
          </p:txBody>
        </p:sp>
        <p:sp>
          <p:nvSpPr>
            <p:cNvPr id="34830" name="Text Box 15"/>
            <p:cNvSpPr txBox="1">
              <a:spLocks noChangeArrowheads="1"/>
            </p:cNvSpPr>
            <p:nvPr/>
          </p:nvSpPr>
          <p:spPr bwMode="auto">
            <a:xfrm>
              <a:off x="1619" y="2937"/>
              <a:ext cx="184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700" b="1"/>
                <a:t>(c)</a:t>
              </a:r>
            </a:p>
          </p:txBody>
        </p:sp>
      </p:grpSp>
      <p:sp>
        <p:nvSpPr>
          <p:cNvPr id="34822" name="Rectangle 17"/>
          <p:cNvSpPr>
            <a:spLocks noGrp="1" noChangeArrowheads="1"/>
          </p:cNvSpPr>
          <p:nvPr>
            <p:ph type="title"/>
          </p:nvPr>
        </p:nvSpPr>
        <p:spPr>
          <a:xfrm>
            <a:off x="304800" y="667990"/>
            <a:ext cx="8534400" cy="312738"/>
          </a:xfrm>
          <a:noFill/>
        </p:spPr>
        <p:txBody>
          <a:bodyPr/>
          <a:lstStyle/>
          <a:p>
            <a:pPr eaLnBrk="1" hangingPunct="1"/>
            <a:r>
              <a:rPr lang="en-US" altLang="en-US" sz="1600" dirty="0" err="1" smtClean="0"/>
              <a:t>Peraga</a:t>
            </a:r>
            <a:r>
              <a:rPr lang="en-US" altLang="en-US" sz="1600" dirty="0" smtClean="0"/>
              <a:t> 16.10 </a:t>
            </a:r>
            <a:r>
              <a:rPr lang="en-US" altLang="en-US" sz="1600" dirty="0" err="1" smtClean="0"/>
              <a:t>Tiga</a:t>
            </a:r>
            <a:r>
              <a:rPr lang="en-US" altLang="en-US" sz="1600" dirty="0" smtClean="0"/>
              <a:t> model </a:t>
            </a:r>
            <a:r>
              <a:rPr lang="en-US" altLang="en-US" sz="1600" dirty="0" err="1" smtClean="0"/>
              <a:t>alternatif</a:t>
            </a:r>
            <a:r>
              <a:rPr lang="en-US" altLang="en-US" sz="1600" dirty="0" smtClean="0"/>
              <a:t> </a:t>
            </a:r>
            <a:r>
              <a:rPr lang="en-US" altLang="en-US" sz="1600" dirty="0" err="1" smtClean="0"/>
              <a:t>replikasi</a:t>
            </a:r>
            <a:r>
              <a:rPr lang="en-US" altLang="en-US" sz="1600" dirty="0" smtClean="0"/>
              <a:t> DNA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96287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6" name="Group 38"/>
          <p:cNvGrpSpPr>
            <a:grpSpLocks/>
          </p:cNvGrpSpPr>
          <p:nvPr/>
        </p:nvGrpSpPr>
        <p:grpSpPr bwMode="auto">
          <a:xfrm>
            <a:off x="-228600" y="1454150"/>
            <a:ext cx="8897938" cy="4946650"/>
            <a:chOff x="25" y="828"/>
            <a:chExt cx="5605" cy="3116"/>
          </a:xfrm>
        </p:grpSpPr>
        <p:sp>
          <p:nvSpPr>
            <p:cNvPr id="36868" name="Text Box 4"/>
            <p:cNvSpPr txBox="1">
              <a:spLocks noChangeArrowheads="1"/>
            </p:cNvSpPr>
            <p:nvPr/>
          </p:nvSpPr>
          <p:spPr bwMode="auto">
            <a:xfrm>
              <a:off x="25" y="3752"/>
              <a:ext cx="11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endParaRPr kumimoji="0" lang="en-US" altLang="en-US" sz="1400" b="1">
                <a:solidFill>
                  <a:schemeClr val="bg2"/>
                </a:solidFill>
              </a:endParaRPr>
            </a:p>
          </p:txBody>
        </p:sp>
        <p:pic>
          <p:nvPicPr>
            <p:cNvPr id="36869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8" y="1781"/>
              <a:ext cx="3180" cy="19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70" name="Rectangle 8"/>
            <p:cNvSpPr>
              <a:spLocks noChangeArrowheads="1"/>
            </p:cNvSpPr>
            <p:nvPr/>
          </p:nvSpPr>
          <p:spPr bwMode="auto">
            <a:xfrm>
              <a:off x="507" y="828"/>
              <a:ext cx="817" cy="182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6871" name="Text Box 9"/>
            <p:cNvSpPr txBox="1">
              <a:spLocks noChangeArrowheads="1"/>
            </p:cNvSpPr>
            <p:nvPr/>
          </p:nvSpPr>
          <p:spPr bwMode="auto">
            <a:xfrm>
              <a:off x="432" y="864"/>
              <a:ext cx="5198" cy="6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r>
                <a:rPr lang="en-US" altLang="en-US" sz="1200"/>
                <a:t>                                 Matthew Meselson dan Franklin Stahl mengultur </a:t>
              </a:r>
              <a:r>
                <a:rPr lang="en-US" altLang="en-US" sz="1200" i="1"/>
                <a:t>E. coli</a:t>
              </a:r>
              <a:r>
                <a:rPr lang="en-US" altLang="en-US" sz="1200"/>
                <a:t> selama beberapa generasi dalam medium </a:t>
              </a:r>
            </a:p>
            <a:p>
              <a:r>
                <a:rPr lang="en-US" altLang="en-US" sz="1200"/>
                <a:t>yang mengandung prekursor nukleotida berlabel isotop berat nitrogen, </a:t>
              </a:r>
              <a:r>
                <a:rPr lang="en-US" altLang="en-US" sz="1200" baseline="30000"/>
                <a:t>15</a:t>
              </a:r>
              <a:r>
                <a:rPr lang="en-US" altLang="en-US" sz="1200"/>
                <a:t>N. Mereka lalu mentransfer bakteri ke medium </a:t>
              </a:r>
            </a:p>
            <a:p>
              <a:r>
                <a:rPr lang="en-US" altLang="en-US" sz="1200"/>
                <a:t>yang hanya mengandung </a:t>
              </a:r>
              <a:r>
                <a:rPr lang="en-US" altLang="en-US" sz="1200" baseline="30000"/>
                <a:t>14</a:t>
              </a:r>
              <a:r>
                <a:rPr lang="en-US" altLang="en-US" sz="1200"/>
                <a:t>N, isotop yang lebih ringan. Dua sampel DNA diambil dari labu ini, sekali pada menit ke-20</a:t>
              </a:r>
            </a:p>
            <a:p>
              <a:r>
                <a:rPr lang="en-US" altLang="en-US" sz="1200"/>
                <a:t>dan sekali pada menit ke-40, setelah replikasi pertama dan kedua. Meselson dan Stahl dapat membedakan DNA dari</a:t>
              </a:r>
            </a:p>
            <a:p>
              <a:r>
                <a:rPr lang="en-US" altLang="en-US" sz="1200"/>
                <a:t>densitas yang berbeda dengan cara menyentrifugasi DNA yang diekstraksi dari bakteri.</a:t>
              </a:r>
            </a:p>
          </p:txBody>
        </p:sp>
        <p:sp>
          <p:nvSpPr>
            <p:cNvPr id="36872" name="Text Box 10"/>
            <p:cNvSpPr txBox="1">
              <a:spLocks noChangeArrowheads="1"/>
            </p:cNvSpPr>
            <p:nvPr/>
          </p:nvSpPr>
          <p:spPr bwMode="auto">
            <a:xfrm>
              <a:off x="535" y="832"/>
              <a:ext cx="735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1200" b="1">
                  <a:solidFill>
                    <a:schemeClr val="bg1"/>
                  </a:solidFill>
                </a:rPr>
                <a:t>PERCOBAAN</a:t>
              </a:r>
            </a:p>
          </p:txBody>
        </p:sp>
        <p:grpSp>
          <p:nvGrpSpPr>
            <p:cNvPr id="36873" name="Group 12"/>
            <p:cNvGrpSpPr>
              <a:grpSpLocks/>
            </p:cNvGrpSpPr>
            <p:nvPr/>
          </p:nvGrpSpPr>
          <p:grpSpPr bwMode="auto">
            <a:xfrm>
              <a:off x="511" y="2488"/>
              <a:ext cx="631" cy="173"/>
              <a:chOff x="197" y="2524"/>
              <a:chExt cx="667" cy="183"/>
            </a:xfrm>
          </p:grpSpPr>
          <p:sp>
            <p:nvSpPr>
              <p:cNvPr id="36892" name="Rectangle 13"/>
              <p:cNvSpPr>
                <a:spLocks noChangeArrowheads="1"/>
              </p:cNvSpPr>
              <p:nvPr/>
            </p:nvSpPr>
            <p:spPr bwMode="auto">
              <a:xfrm>
                <a:off x="197" y="2544"/>
                <a:ext cx="667" cy="148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6893" name="Text Box 14"/>
              <p:cNvSpPr txBox="1">
                <a:spLocks noChangeArrowheads="1"/>
              </p:cNvSpPr>
              <p:nvPr/>
            </p:nvSpPr>
            <p:spPr bwMode="auto">
              <a:xfrm>
                <a:off x="328" y="2524"/>
                <a:ext cx="427" cy="18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pPr algn="ctr"/>
                <a:r>
                  <a:rPr lang="en-US" altLang="en-US" sz="1200" b="1">
                    <a:solidFill>
                      <a:schemeClr val="bg1"/>
                    </a:solidFill>
                  </a:rPr>
                  <a:t>HASIL</a:t>
                </a:r>
              </a:p>
            </p:txBody>
          </p:sp>
        </p:grpSp>
        <p:sp>
          <p:nvSpPr>
            <p:cNvPr id="36874" name="Text Box 15"/>
            <p:cNvSpPr txBox="1">
              <a:spLocks noChangeArrowheads="1"/>
            </p:cNvSpPr>
            <p:nvPr/>
          </p:nvSpPr>
          <p:spPr bwMode="auto">
            <a:xfrm>
              <a:off x="992" y="1728"/>
              <a:ext cx="1072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r>
                <a:rPr lang="en-US" altLang="en-US" sz="1200"/>
                <a:t>Bakteri dikultur dalam</a:t>
              </a:r>
            </a:p>
            <a:p>
              <a:r>
                <a:rPr lang="en-US" altLang="en-US" sz="1200"/>
                <a:t>medium yang </a:t>
              </a:r>
            </a:p>
            <a:p>
              <a:r>
                <a:rPr lang="en-US" altLang="en-US" sz="1200"/>
                <a:t>mengandung </a:t>
              </a:r>
              <a:r>
                <a:rPr lang="en-US" altLang="en-US" sz="1200" baseline="30000"/>
                <a:t>15</a:t>
              </a:r>
              <a:r>
                <a:rPr lang="en-US" altLang="en-US" sz="1200"/>
                <a:t>N</a:t>
              </a:r>
            </a:p>
          </p:txBody>
        </p:sp>
        <p:sp>
          <p:nvSpPr>
            <p:cNvPr id="36875" name="Text Box 16"/>
            <p:cNvSpPr txBox="1">
              <a:spLocks noChangeArrowheads="1"/>
            </p:cNvSpPr>
            <p:nvPr/>
          </p:nvSpPr>
          <p:spPr bwMode="auto">
            <a:xfrm>
              <a:off x="3915" y="1760"/>
              <a:ext cx="136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r>
                <a:rPr lang="en-US" altLang="en-US" sz="1200"/>
                <a:t>Bakteri ditransfer ke medium </a:t>
              </a:r>
            </a:p>
            <a:p>
              <a:r>
                <a:rPr lang="en-US" altLang="en-US" sz="1200"/>
                <a:t>yang mengandung </a:t>
              </a:r>
              <a:r>
                <a:rPr lang="en-US" altLang="en-US" sz="1200" baseline="30000"/>
                <a:t>14</a:t>
              </a:r>
              <a:r>
                <a:rPr lang="en-US" altLang="en-US" sz="1200"/>
                <a:t>N</a:t>
              </a:r>
            </a:p>
          </p:txBody>
        </p:sp>
        <p:grpSp>
          <p:nvGrpSpPr>
            <p:cNvPr id="36876" name="Group 17"/>
            <p:cNvGrpSpPr>
              <a:grpSpLocks/>
            </p:cNvGrpSpPr>
            <p:nvPr/>
          </p:nvGrpSpPr>
          <p:grpSpPr bwMode="auto">
            <a:xfrm>
              <a:off x="3811" y="1748"/>
              <a:ext cx="160" cy="154"/>
              <a:chOff x="3686" y="1741"/>
              <a:chExt cx="170" cy="163"/>
            </a:xfrm>
          </p:grpSpPr>
          <p:sp>
            <p:nvSpPr>
              <p:cNvPr id="36890" name="AutoShape 18"/>
              <p:cNvSpPr>
                <a:spLocks noChangeArrowheads="1"/>
              </p:cNvSpPr>
              <p:nvPr/>
            </p:nvSpPr>
            <p:spPr bwMode="auto">
              <a:xfrm>
                <a:off x="3708" y="1767"/>
                <a:ext cx="117" cy="117"/>
              </a:xfrm>
              <a:prstGeom prst="flowChartConnector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6891" name="Text Box 19"/>
              <p:cNvSpPr txBox="1">
                <a:spLocks noChangeArrowheads="1"/>
              </p:cNvSpPr>
              <p:nvPr/>
            </p:nvSpPr>
            <p:spPr bwMode="auto">
              <a:xfrm>
                <a:off x="3686" y="1741"/>
                <a:ext cx="170" cy="1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pPr algn="ctr"/>
                <a:r>
                  <a:rPr lang="en-US" altLang="en-US" sz="1000" b="1">
                    <a:solidFill>
                      <a:schemeClr val="bg1"/>
                    </a:solidFill>
                  </a:rPr>
                  <a:t>2</a:t>
                </a:r>
              </a:p>
            </p:txBody>
          </p:sp>
        </p:grpSp>
        <p:grpSp>
          <p:nvGrpSpPr>
            <p:cNvPr id="36877" name="Group 20"/>
            <p:cNvGrpSpPr>
              <a:grpSpLocks/>
            </p:cNvGrpSpPr>
            <p:nvPr/>
          </p:nvGrpSpPr>
          <p:grpSpPr bwMode="auto">
            <a:xfrm>
              <a:off x="880" y="1741"/>
              <a:ext cx="160" cy="154"/>
              <a:chOff x="3686" y="1742"/>
              <a:chExt cx="169" cy="163"/>
            </a:xfrm>
          </p:grpSpPr>
          <p:sp>
            <p:nvSpPr>
              <p:cNvPr id="36888" name="AutoShape 21"/>
              <p:cNvSpPr>
                <a:spLocks noChangeArrowheads="1"/>
              </p:cNvSpPr>
              <p:nvPr/>
            </p:nvSpPr>
            <p:spPr bwMode="auto">
              <a:xfrm>
                <a:off x="3708" y="1767"/>
                <a:ext cx="117" cy="117"/>
              </a:xfrm>
              <a:prstGeom prst="flowChartConnector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6889" name="Text Box 22"/>
              <p:cNvSpPr txBox="1">
                <a:spLocks noChangeArrowheads="1"/>
              </p:cNvSpPr>
              <p:nvPr/>
            </p:nvSpPr>
            <p:spPr bwMode="auto">
              <a:xfrm>
                <a:off x="3686" y="1742"/>
                <a:ext cx="169" cy="1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pPr algn="ctr"/>
                <a:r>
                  <a:rPr lang="en-US" altLang="en-US" sz="1000" b="1">
                    <a:solidFill>
                      <a:schemeClr val="bg1"/>
                    </a:solidFill>
                  </a:rPr>
                  <a:t>1</a:t>
                </a:r>
              </a:p>
            </p:txBody>
          </p:sp>
        </p:grpSp>
        <p:sp>
          <p:nvSpPr>
            <p:cNvPr id="36878" name="Text Box 23"/>
            <p:cNvSpPr txBox="1">
              <a:spLocks noChangeArrowheads="1"/>
            </p:cNvSpPr>
            <p:nvPr/>
          </p:nvSpPr>
          <p:spPr bwMode="auto">
            <a:xfrm>
              <a:off x="974" y="2888"/>
              <a:ext cx="1263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r>
                <a:rPr lang="en-US" altLang="en-US" sz="1200"/>
                <a:t>Sampel DNA disentrifugasi</a:t>
              </a:r>
            </a:p>
            <a:p>
              <a:r>
                <a:rPr lang="en-US" altLang="en-US" sz="1200"/>
                <a:t>setelah 20 menit (setelah</a:t>
              </a:r>
            </a:p>
            <a:p>
              <a:r>
                <a:rPr lang="en-US" altLang="en-US" sz="1200"/>
                <a:t>replikasi pertama)</a:t>
              </a:r>
            </a:p>
          </p:txBody>
        </p:sp>
        <p:grpSp>
          <p:nvGrpSpPr>
            <p:cNvPr id="36879" name="Group 24"/>
            <p:cNvGrpSpPr>
              <a:grpSpLocks/>
            </p:cNvGrpSpPr>
            <p:nvPr/>
          </p:nvGrpSpPr>
          <p:grpSpPr bwMode="auto">
            <a:xfrm>
              <a:off x="862" y="2897"/>
              <a:ext cx="160" cy="154"/>
              <a:chOff x="3687" y="1740"/>
              <a:chExt cx="169" cy="163"/>
            </a:xfrm>
          </p:grpSpPr>
          <p:sp>
            <p:nvSpPr>
              <p:cNvPr id="36886" name="AutoShape 25"/>
              <p:cNvSpPr>
                <a:spLocks noChangeArrowheads="1"/>
              </p:cNvSpPr>
              <p:nvPr/>
            </p:nvSpPr>
            <p:spPr bwMode="auto">
              <a:xfrm>
                <a:off x="3708" y="1767"/>
                <a:ext cx="117" cy="117"/>
              </a:xfrm>
              <a:prstGeom prst="flowChartConnector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6887" name="Text Box 26"/>
              <p:cNvSpPr txBox="1">
                <a:spLocks noChangeArrowheads="1"/>
              </p:cNvSpPr>
              <p:nvPr/>
            </p:nvSpPr>
            <p:spPr bwMode="auto">
              <a:xfrm>
                <a:off x="3687" y="1740"/>
                <a:ext cx="169" cy="1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pPr algn="ctr"/>
                <a:r>
                  <a:rPr lang="en-US" altLang="en-US" sz="1000" b="1">
                    <a:solidFill>
                      <a:schemeClr val="bg1"/>
                    </a:solidFill>
                  </a:rPr>
                  <a:t>3</a:t>
                </a:r>
              </a:p>
            </p:txBody>
          </p:sp>
        </p:grpSp>
        <p:sp>
          <p:nvSpPr>
            <p:cNvPr id="36880" name="Text Box 27"/>
            <p:cNvSpPr txBox="1">
              <a:spLocks noChangeArrowheads="1"/>
            </p:cNvSpPr>
            <p:nvPr/>
          </p:nvSpPr>
          <p:spPr bwMode="auto">
            <a:xfrm>
              <a:off x="2952" y="2892"/>
              <a:ext cx="836" cy="6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r>
                <a:rPr lang="en-US" altLang="en-US" sz="1200"/>
                <a:t>Sampel DNA</a:t>
              </a:r>
            </a:p>
            <a:p>
              <a:r>
                <a:rPr lang="en-US" altLang="en-US" sz="1200"/>
                <a:t>disentrifugasi</a:t>
              </a:r>
            </a:p>
            <a:p>
              <a:r>
                <a:rPr lang="en-US" altLang="en-US" sz="1200"/>
                <a:t>setelah 40 menit</a:t>
              </a:r>
            </a:p>
            <a:p>
              <a:r>
                <a:rPr lang="en-US" altLang="en-US" sz="1200"/>
                <a:t>(setelah replikasi</a:t>
              </a:r>
            </a:p>
            <a:p>
              <a:r>
                <a:rPr lang="en-US" altLang="en-US" sz="1200"/>
                <a:t>kedua)</a:t>
              </a:r>
            </a:p>
          </p:txBody>
        </p:sp>
        <p:grpSp>
          <p:nvGrpSpPr>
            <p:cNvPr id="36881" name="Group 28"/>
            <p:cNvGrpSpPr>
              <a:grpSpLocks/>
            </p:cNvGrpSpPr>
            <p:nvPr/>
          </p:nvGrpSpPr>
          <p:grpSpPr bwMode="auto">
            <a:xfrm>
              <a:off x="2832" y="2874"/>
              <a:ext cx="160" cy="154"/>
              <a:chOff x="3682" y="1740"/>
              <a:chExt cx="169" cy="163"/>
            </a:xfrm>
          </p:grpSpPr>
          <p:sp>
            <p:nvSpPr>
              <p:cNvPr id="36884" name="AutoShape 29"/>
              <p:cNvSpPr>
                <a:spLocks noChangeArrowheads="1"/>
              </p:cNvSpPr>
              <p:nvPr/>
            </p:nvSpPr>
            <p:spPr bwMode="auto">
              <a:xfrm>
                <a:off x="3708" y="1767"/>
                <a:ext cx="117" cy="117"/>
              </a:xfrm>
              <a:prstGeom prst="flowChartConnector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6885" name="Text Box 30"/>
              <p:cNvSpPr txBox="1">
                <a:spLocks noChangeArrowheads="1"/>
              </p:cNvSpPr>
              <p:nvPr/>
            </p:nvSpPr>
            <p:spPr bwMode="auto">
              <a:xfrm>
                <a:off x="3682" y="1740"/>
                <a:ext cx="169" cy="1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pPr algn="ctr"/>
                <a:r>
                  <a:rPr lang="en-US" altLang="en-US" sz="1000" b="1">
                    <a:solidFill>
                      <a:schemeClr val="bg1"/>
                    </a:solidFill>
                  </a:rPr>
                  <a:t>4</a:t>
                </a:r>
              </a:p>
            </p:txBody>
          </p:sp>
        </p:grpSp>
        <p:sp>
          <p:nvSpPr>
            <p:cNvPr id="36882" name="Text Box 31"/>
            <p:cNvSpPr txBox="1">
              <a:spLocks noChangeArrowheads="1"/>
            </p:cNvSpPr>
            <p:nvPr/>
          </p:nvSpPr>
          <p:spPr bwMode="auto">
            <a:xfrm>
              <a:off x="4016" y="2800"/>
              <a:ext cx="810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r>
                <a:rPr lang="en-US" altLang="en-US" sz="1200"/>
                <a:t>Densitas kurang</a:t>
              </a:r>
            </a:p>
          </p:txBody>
        </p:sp>
        <p:sp>
          <p:nvSpPr>
            <p:cNvPr id="36883" name="Text Box 32"/>
            <p:cNvSpPr txBox="1">
              <a:spLocks noChangeArrowheads="1"/>
            </p:cNvSpPr>
            <p:nvPr/>
          </p:nvSpPr>
          <p:spPr bwMode="auto">
            <a:xfrm>
              <a:off x="4024" y="3347"/>
              <a:ext cx="719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r>
                <a:rPr lang="en-US" altLang="en-US" sz="1200"/>
                <a:t>Densitas lebih</a:t>
              </a:r>
            </a:p>
          </p:txBody>
        </p:sp>
      </p:grpSp>
      <p:sp>
        <p:nvSpPr>
          <p:cNvPr id="36867" name="Rectangle 33"/>
          <p:cNvSpPr>
            <a:spLocks noGrp="1" noChangeArrowheads="1"/>
          </p:cNvSpPr>
          <p:nvPr>
            <p:ph type="title"/>
          </p:nvPr>
        </p:nvSpPr>
        <p:spPr>
          <a:xfrm>
            <a:off x="107504" y="764704"/>
            <a:ext cx="5328592" cy="168722"/>
          </a:xfrm>
          <a:noFill/>
        </p:spPr>
        <p:txBody>
          <a:bodyPr/>
          <a:lstStyle/>
          <a:p>
            <a:pPr eaLnBrk="1" hangingPunct="1"/>
            <a:r>
              <a:rPr lang="en-US" altLang="en-US" sz="1600" dirty="0" err="1" smtClean="0"/>
              <a:t>Peraga</a:t>
            </a:r>
            <a:r>
              <a:rPr lang="en-US" altLang="en-US" sz="1600" dirty="0" smtClean="0"/>
              <a:t> 16.11 </a:t>
            </a:r>
            <a:r>
              <a:rPr lang="en-US" altLang="en-US" sz="1600" dirty="0" err="1" smtClean="0"/>
              <a:t>Apakah</a:t>
            </a:r>
            <a:r>
              <a:rPr lang="en-US" altLang="en-US" sz="1600" dirty="0" smtClean="0"/>
              <a:t> </a:t>
            </a:r>
            <a:r>
              <a:rPr lang="en-US" altLang="en-US" sz="1600" dirty="0" err="1" smtClean="0"/>
              <a:t>replikasi</a:t>
            </a:r>
            <a:r>
              <a:rPr lang="en-US" altLang="en-US" sz="1600" dirty="0" smtClean="0"/>
              <a:t> DNA </a:t>
            </a:r>
            <a:r>
              <a:rPr lang="en-US" altLang="en-US" sz="1600" dirty="0" err="1" smtClean="0"/>
              <a:t>mengikuti</a:t>
            </a:r>
            <a:r>
              <a:rPr lang="en-US" altLang="en-US" sz="1600" dirty="0" smtClean="0"/>
              <a:t> model </a:t>
            </a:r>
            <a:r>
              <a:rPr lang="en-US" altLang="en-US" sz="1600" dirty="0" err="1" smtClean="0"/>
              <a:t>konservatif</a:t>
            </a:r>
            <a:r>
              <a:rPr lang="en-US" altLang="en-US" sz="1600" dirty="0" smtClean="0"/>
              <a:t>, </a:t>
            </a:r>
            <a:r>
              <a:rPr lang="en-US" altLang="en-US" sz="1600" dirty="0" err="1" smtClean="0"/>
              <a:t>semikonservatif</a:t>
            </a:r>
            <a:r>
              <a:rPr lang="en-US" altLang="en-US" sz="1600" dirty="0" smtClean="0"/>
              <a:t>, </a:t>
            </a:r>
            <a:r>
              <a:rPr lang="en-US" altLang="en-US" sz="1600" dirty="0" err="1" smtClean="0"/>
              <a:t>atau</a:t>
            </a:r>
            <a:r>
              <a:rPr lang="en-US" altLang="en-US" sz="1600" dirty="0" smtClean="0"/>
              <a:t> </a:t>
            </a:r>
            <a:r>
              <a:rPr lang="en-US" altLang="en-US" sz="1600" dirty="0" err="1" smtClean="0"/>
              <a:t>dispersif</a:t>
            </a:r>
            <a:r>
              <a:rPr lang="en-US" altLang="en-US" sz="1600" dirty="0" smtClean="0"/>
              <a:t>?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9367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0" name="Group 26"/>
          <p:cNvGrpSpPr>
            <a:grpSpLocks/>
          </p:cNvGrpSpPr>
          <p:nvPr/>
        </p:nvGrpSpPr>
        <p:grpSpPr bwMode="auto">
          <a:xfrm>
            <a:off x="107504" y="1547760"/>
            <a:ext cx="8794750" cy="5414965"/>
            <a:chOff x="96" y="663"/>
            <a:chExt cx="5540" cy="3411"/>
          </a:xfrm>
        </p:grpSpPr>
        <p:pic>
          <p:nvPicPr>
            <p:cNvPr id="37892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51" y="1736"/>
              <a:ext cx="1864" cy="2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7893" name="Group 7"/>
            <p:cNvGrpSpPr>
              <a:grpSpLocks/>
            </p:cNvGrpSpPr>
            <p:nvPr/>
          </p:nvGrpSpPr>
          <p:grpSpPr bwMode="auto">
            <a:xfrm>
              <a:off x="205" y="672"/>
              <a:ext cx="862" cy="194"/>
              <a:chOff x="235" y="504"/>
              <a:chExt cx="869" cy="196"/>
            </a:xfrm>
          </p:grpSpPr>
          <p:sp>
            <p:nvSpPr>
              <p:cNvPr id="37908" name="Rectangle 8"/>
              <p:cNvSpPr>
                <a:spLocks noChangeArrowheads="1"/>
              </p:cNvSpPr>
              <p:nvPr/>
            </p:nvSpPr>
            <p:spPr bwMode="auto">
              <a:xfrm>
                <a:off x="240" y="504"/>
                <a:ext cx="864" cy="192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7909" name="Text Box 9"/>
              <p:cNvSpPr txBox="1">
                <a:spLocks noChangeArrowheads="1"/>
              </p:cNvSpPr>
              <p:nvPr/>
            </p:nvSpPr>
            <p:spPr bwMode="auto">
              <a:xfrm>
                <a:off x="235" y="506"/>
                <a:ext cx="863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pPr algn="ctr"/>
                <a:r>
                  <a:rPr lang="en-US" altLang="en-US" sz="1400" b="1" dirty="0">
                    <a:solidFill>
                      <a:schemeClr val="bg1"/>
                    </a:solidFill>
                  </a:rPr>
                  <a:t>KESIMPULAN</a:t>
                </a:r>
              </a:p>
            </p:txBody>
          </p:sp>
        </p:grpSp>
        <p:sp>
          <p:nvSpPr>
            <p:cNvPr id="37894" name="Text Box 10"/>
            <p:cNvSpPr txBox="1">
              <a:spLocks noChangeArrowheads="1"/>
            </p:cNvSpPr>
            <p:nvPr/>
          </p:nvSpPr>
          <p:spPr bwMode="auto">
            <a:xfrm>
              <a:off x="96" y="663"/>
              <a:ext cx="5540" cy="7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r>
                <a:rPr lang="en-US" altLang="en-US" sz="1400" dirty="0"/>
                <a:t>                              </a:t>
              </a:r>
              <a:r>
                <a:rPr lang="en-US" altLang="en-US" sz="1400" dirty="0" err="1"/>
                <a:t>Meselson</a:t>
              </a:r>
              <a:r>
                <a:rPr lang="en-US" altLang="en-US" sz="1400" dirty="0"/>
                <a:t> and Stahl </a:t>
              </a:r>
              <a:r>
                <a:rPr lang="en-US" altLang="en-US" sz="1400" dirty="0" err="1"/>
                <a:t>menyimpulkan</a:t>
              </a:r>
              <a:r>
                <a:rPr lang="en-US" altLang="en-US" sz="1400" dirty="0"/>
                <a:t> </a:t>
              </a:r>
              <a:r>
                <a:rPr lang="en-US" altLang="en-US" sz="1400" dirty="0" err="1"/>
                <a:t>bahwa</a:t>
              </a:r>
              <a:r>
                <a:rPr lang="en-US" altLang="en-US" sz="1400" dirty="0"/>
                <a:t> </a:t>
              </a:r>
              <a:r>
                <a:rPr lang="en-US" altLang="en-US" sz="1400" dirty="0" err="1"/>
                <a:t>replikasi</a:t>
              </a:r>
              <a:r>
                <a:rPr lang="en-US" altLang="en-US" sz="1400" dirty="0"/>
                <a:t> DNA </a:t>
              </a:r>
              <a:r>
                <a:rPr lang="en-US" altLang="en-US" sz="1400" dirty="0" err="1"/>
                <a:t>mengikuti</a:t>
              </a:r>
              <a:r>
                <a:rPr lang="en-US" altLang="en-US" sz="1400" dirty="0"/>
                <a:t> model </a:t>
              </a:r>
              <a:r>
                <a:rPr lang="en-US" altLang="en-US" sz="1400" dirty="0" err="1"/>
                <a:t>semikonservatif</a:t>
              </a:r>
              <a:endParaRPr lang="en-US" altLang="en-US" sz="1400" dirty="0"/>
            </a:p>
            <a:p>
              <a:r>
                <a:rPr lang="en-US" altLang="en-US" sz="1400" dirty="0" err="1"/>
                <a:t>dengan</a:t>
              </a:r>
              <a:r>
                <a:rPr lang="en-US" altLang="en-US" sz="1400" dirty="0"/>
                <a:t> </a:t>
              </a:r>
              <a:r>
                <a:rPr lang="en-US" altLang="en-US" sz="1400" dirty="0" err="1"/>
                <a:t>membandingkan</a:t>
              </a:r>
              <a:r>
                <a:rPr lang="en-US" altLang="en-US" sz="1400" dirty="0"/>
                <a:t> </a:t>
              </a:r>
              <a:r>
                <a:rPr lang="en-US" altLang="en-US" sz="1400" dirty="0" err="1"/>
                <a:t>hasil</a:t>
              </a:r>
              <a:r>
                <a:rPr lang="en-US" altLang="en-US" sz="1400" dirty="0"/>
                <a:t> yang </a:t>
              </a:r>
              <a:r>
                <a:rPr lang="en-US" altLang="en-US" sz="1400" dirty="0" err="1"/>
                <a:t>diperoleh</a:t>
              </a:r>
              <a:r>
                <a:rPr lang="en-US" altLang="en-US" sz="1400" dirty="0"/>
                <a:t> </a:t>
              </a:r>
              <a:r>
                <a:rPr lang="en-US" altLang="en-US" sz="1400" dirty="0" err="1"/>
                <a:t>dengan</a:t>
              </a:r>
              <a:r>
                <a:rPr lang="en-US" altLang="en-US" sz="1400" dirty="0"/>
                <a:t> </a:t>
              </a:r>
              <a:r>
                <a:rPr lang="en-US" altLang="en-US" sz="1400" dirty="0" err="1"/>
                <a:t>hasil</a:t>
              </a:r>
              <a:r>
                <a:rPr lang="en-US" altLang="en-US" sz="1400" dirty="0"/>
                <a:t> yang </a:t>
              </a:r>
              <a:r>
                <a:rPr lang="en-US" altLang="en-US" sz="1400" dirty="0" err="1"/>
                <a:t>diprediksi</a:t>
              </a:r>
              <a:r>
                <a:rPr lang="en-US" altLang="en-US" sz="1400" dirty="0"/>
                <a:t> </a:t>
              </a:r>
              <a:r>
                <a:rPr lang="en-US" altLang="en-US" sz="1400" dirty="0" err="1"/>
                <a:t>oleh</a:t>
              </a:r>
              <a:r>
                <a:rPr lang="en-US" altLang="en-US" sz="1400" dirty="0"/>
                <a:t> </a:t>
              </a:r>
              <a:r>
                <a:rPr lang="en-US" altLang="en-US" sz="1400" dirty="0" err="1"/>
                <a:t>ketiga</a:t>
              </a:r>
              <a:r>
                <a:rPr lang="en-US" altLang="en-US" sz="1400" dirty="0"/>
                <a:t> model </a:t>
              </a:r>
              <a:r>
                <a:rPr lang="en-US" altLang="en-US" sz="1400" dirty="0" err="1"/>
                <a:t>pada</a:t>
              </a:r>
              <a:r>
                <a:rPr lang="en-US" altLang="en-US" sz="1400" dirty="0"/>
                <a:t> </a:t>
              </a:r>
              <a:r>
                <a:rPr lang="en-US" altLang="en-US" sz="1400" dirty="0" err="1"/>
                <a:t>Peraga</a:t>
              </a:r>
              <a:r>
                <a:rPr lang="en-US" altLang="en-US" sz="1400" dirty="0"/>
                <a:t> </a:t>
              </a:r>
            </a:p>
            <a:p>
              <a:r>
                <a:rPr lang="en-US" altLang="en-US" sz="1400" dirty="0"/>
                <a:t>16.10. </a:t>
              </a:r>
              <a:r>
                <a:rPr lang="en-US" altLang="en-US" sz="1400" dirty="0" err="1"/>
                <a:t>Replikasi</a:t>
              </a:r>
              <a:r>
                <a:rPr lang="en-US" altLang="en-US" sz="1400" dirty="0"/>
                <a:t> </a:t>
              </a:r>
              <a:r>
                <a:rPr lang="en-US" altLang="en-US" sz="1400" dirty="0" err="1"/>
                <a:t>pertama</a:t>
              </a:r>
              <a:r>
                <a:rPr lang="en-US" altLang="en-US" sz="1400" dirty="0"/>
                <a:t> </a:t>
              </a:r>
              <a:r>
                <a:rPr lang="en-US" altLang="en-US" sz="1400" dirty="0" err="1"/>
                <a:t>dalam</a:t>
              </a:r>
              <a:r>
                <a:rPr lang="en-US" altLang="en-US" sz="1400" dirty="0"/>
                <a:t> medium </a:t>
              </a:r>
              <a:r>
                <a:rPr lang="en-US" altLang="en-US" sz="1400" baseline="30000" dirty="0"/>
                <a:t>14</a:t>
              </a:r>
              <a:r>
                <a:rPr lang="en-US" altLang="en-US" sz="1400" dirty="0"/>
                <a:t>N </a:t>
              </a:r>
              <a:r>
                <a:rPr lang="en-US" altLang="en-US" sz="1400" dirty="0" err="1"/>
                <a:t>menghasilkan</a:t>
              </a:r>
              <a:r>
                <a:rPr lang="en-US" altLang="en-US" sz="1400" dirty="0"/>
                <a:t> pita DNA </a:t>
              </a:r>
              <a:r>
                <a:rPr lang="en-US" altLang="en-US" sz="1400" dirty="0" err="1"/>
                <a:t>hibrid</a:t>
              </a:r>
              <a:r>
                <a:rPr lang="en-US" altLang="en-US" sz="1400" dirty="0"/>
                <a:t> (</a:t>
              </a:r>
              <a:r>
                <a:rPr lang="en-US" altLang="en-US" sz="1400" baseline="30000" dirty="0"/>
                <a:t>15</a:t>
              </a:r>
              <a:r>
                <a:rPr lang="en-US" altLang="en-US" sz="1400" dirty="0"/>
                <a:t>N–</a:t>
              </a:r>
              <a:r>
                <a:rPr lang="en-US" altLang="en-US" sz="1400" baseline="30000" dirty="0"/>
                <a:t>14</a:t>
              </a:r>
              <a:r>
                <a:rPr lang="en-US" altLang="en-US" sz="1400" dirty="0"/>
                <a:t>N). </a:t>
              </a:r>
              <a:r>
                <a:rPr lang="en-US" altLang="en-US" sz="1400" dirty="0" err="1"/>
                <a:t>Hasil</a:t>
              </a:r>
              <a:r>
                <a:rPr lang="en-US" altLang="en-US" sz="1400" dirty="0"/>
                <a:t> </a:t>
              </a:r>
              <a:r>
                <a:rPr lang="en-US" altLang="en-US" sz="1400" dirty="0" err="1"/>
                <a:t>ini</a:t>
              </a:r>
              <a:r>
                <a:rPr lang="en-US" altLang="en-US" sz="1400" dirty="0"/>
                <a:t> </a:t>
              </a:r>
              <a:r>
                <a:rPr lang="en-US" altLang="en-US" sz="1400" dirty="0" err="1"/>
                <a:t>mengeliminasi</a:t>
              </a:r>
              <a:r>
                <a:rPr lang="en-US" altLang="en-US" sz="1400" dirty="0"/>
                <a:t> </a:t>
              </a:r>
            </a:p>
            <a:p>
              <a:r>
                <a:rPr lang="en-US" altLang="en-US" sz="1400" dirty="0"/>
                <a:t>model </a:t>
              </a:r>
              <a:r>
                <a:rPr lang="en-US" altLang="en-US" sz="1400" dirty="0" err="1"/>
                <a:t>konservatif</a:t>
              </a:r>
              <a:r>
                <a:rPr lang="en-US" altLang="en-US" sz="1400" dirty="0"/>
                <a:t>. </a:t>
              </a:r>
              <a:r>
                <a:rPr lang="en-US" altLang="en-US" sz="1400" dirty="0" err="1"/>
                <a:t>Replikasi</a:t>
              </a:r>
              <a:r>
                <a:rPr lang="en-US" altLang="en-US" sz="1400" dirty="0"/>
                <a:t> </a:t>
              </a:r>
              <a:r>
                <a:rPr lang="en-US" altLang="en-US" sz="1400" dirty="0" err="1"/>
                <a:t>kedua</a:t>
              </a:r>
              <a:r>
                <a:rPr lang="en-US" altLang="en-US" sz="1400" dirty="0"/>
                <a:t> </a:t>
              </a:r>
              <a:r>
                <a:rPr lang="en-US" altLang="en-US" sz="1400" dirty="0" err="1"/>
                <a:t>menghasilkan</a:t>
              </a:r>
              <a:r>
                <a:rPr lang="en-US" altLang="en-US" sz="1400" dirty="0"/>
                <a:t> DNA </a:t>
              </a:r>
              <a:r>
                <a:rPr lang="en-US" altLang="en-US" sz="1400" dirty="0" err="1"/>
                <a:t>ringan</a:t>
              </a:r>
              <a:r>
                <a:rPr lang="en-US" altLang="en-US" sz="1400" dirty="0"/>
                <a:t> </a:t>
              </a:r>
              <a:r>
                <a:rPr lang="en-US" altLang="en-US" sz="1400" dirty="0" err="1"/>
                <a:t>maupun</a:t>
              </a:r>
              <a:r>
                <a:rPr lang="en-US" altLang="en-US" sz="1400" dirty="0"/>
                <a:t> </a:t>
              </a:r>
              <a:r>
                <a:rPr lang="en-US" altLang="en-US" sz="1400" dirty="0" err="1"/>
                <a:t>hibrid</a:t>
              </a:r>
              <a:r>
                <a:rPr lang="en-US" altLang="en-US" sz="1400" dirty="0"/>
                <a:t>, </a:t>
              </a:r>
              <a:r>
                <a:rPr lang="en-US" altLang="en-US" sz="1400" dirty="0" err="1"/>
                <a:t>hasil</a:t>
              </a:r>
              <a:r>
                <a:rPr lang="en-US" altLang="en-US" sz="1400" dirty="0"/>
                <a:t> yang </a:t>
              </a:r>
              <a:r>
                <a:rPr lang="en-US" altLang="en-US" sz="1400" dirty="0" err="1"/>
                <a:t>membantah</a:t>
              </a:r>
              <a:r>
                <a:rPr lang="en-US" altLang="en-US" sz="1400" dirty="0"/>
                <a:t> model </a:t>
              </a:r>
            </a:p>
            <a:p>
              <a:r>
                <a:rPr lang="en-US" altLang="en-US" sz="1400" dirty="0" err="1"/>
                <a:t>dispersif</a:t>
              </a:r>
              <a:r>
                <a:rPr lang="en-US" altLang="en-US" sz="1400" dirty="0"/>
                <a:t> </a:t>
              </a:r>
              <a:r>
                <a:rPr lang="en-US" altLang="en-US" sz="1400" dirty="0" err="1"/>
                <a:t>dan</a:t>
              </a:r>
              <a:r>
                <a:rPr lang="en-US" altLang="en-US" sz="1400" dirty="0"/>
                <a:t> </a:t>
              </a:r>
              <a:r>
                <a:rPr lang="en-US" altLang="en-US" sz="1400" dirty="0" err="1"/>
                <a:t>mendukung</a:t>
              </a:r>
              <a:r>
                <a:rPr lang="en-US" altLang="en-US" sz="1400" dirty="0"/>
                <a:t> model </a:t>
              </a:r>
              <a:r>
                <a:rPr lang="en-US" altLang="en-US" sz="1400" dirty="0" err="1"/>
                <a:t>semikonservatif</a:t>
              </a:r>
              <a:r>
                <a:rPr lang="en-US" altLang="en-US" sz="1400" dirty="0"/>
                <a:t>.</a:t>
              </a:r>
            </a:p>
          </p:txBody>
        </p:sp>
        <p:sp>
          <p:nvSpPr>
            <p:cNvPr id="37895" name="Text Box 11"/>
            <p:cNvSpPr txBox="1">
              <a:spLocks noChangeArrowheads="1"/>
            </p:cNvSpPr>
            <p:nvPr/>
          </p:nvSpPr>
          <p:spPr bwMode="auto">
            <a:xfrm>
              <a:off x="1614" y="1528"/>
              <a:ext cx="107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1400" b="1"/>
                <a:t>Replikasi pertama</a:t>
              </a:r>
            </a:p>
          </p:txBody>
        </p:sp>
        <p:sp>
          <p:nvSpPr>
            <p:cNvPr id="37896" name="Text Box 12"/>
            <p:cNvSpPr txBox="1">
              <a:spLocks noChangeArrowheads="1"/>
            </p:cNvSpPr>
            <p:nvPr/>
          </p:nvSpPr>
          <p:spPr bwMode="auto">
            <a:xfrm>
              <a:off x="3103" y="1528"/>
              <a:ext cx="963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1400" b="1"/>
                <a:t>Replikasi kedua</a:t>
              </a:r>
            </a:p>
          </p:txBody>
        </p:sp>
        <p:sp>
          <p:nvSpPr>
            <p:cNvPr id="37897" name="AutoShape 13"/>
            <p:cNvSpPr>
              <a:spLocks/>
            </p:cNvSpPr>
            <p:nvPr/>
          </p:nvSpPr>
          <p:spPr bwMode="auto">
            <a:xfrm>
              <a:off x="3411" y="1790"/>
              <a:ext cx="48" cy="666"/>
            </a:xfrm>
            <a:prstGeom prst="leftBrace">
              <a:avLst>
                <a:gd name="adj1" fmla="val 115625"/>
                <a:gd name="adj2" fmla="val 50000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7898" name="Text Box 14"/>
            <p:cNvSpPr txBox="1">
              <a:spLocks noChangeArrowheads="1"/>
            </p:cNvSpPr>
            <p:nvPr/>
          </p:nvSpPr>
          <p:spPr bwMode="auto">
            <a:xfrm>
              <a:off x="699" y="1969"/>
              <a:ext cx="71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r>
                <a:rPr lang="en-US" altLang="en-US" sz="1400" b="1"/>
                <a:t>Model</a:t>
              </a:r>
            </a:p>
            <a:p>
              <a:r>
                <a:rPr lang="en-US" altLang="en-US" sz="1400" b="1"/>
                <a:t>konservatif</a:t>
              </a:r>
            </a:p>
          </p:txBody>
        </p:sp>
        <p:sp>
          <p:nvSpPr>
            <p:cNvPr id="37899" name="Text Box 15"/>
            <p:cNvSpPr txBox="1">
              <a:spLocks noChangeArrowheads="1"/>
            </p:cNvSpPr>
            <p:nvPr/>
          </p:nvSpPr>
          <p:spPr bwMode="auto">
            <a:xfrm>
              <a:off x="713" y="2656"/>
              <a:ext cx="969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r>
                <a:rPr lang="en-US" altLang="en-US" sz="1400" b="1"/>
                <a:t>Model</a:t>
              </a:r>
            </a:p>
            <a:p>
              <a:r>
                <a:rPr lang="en-US" altLang="en-US" sz="1400" b="1"/>
                <a:t>semikonservatif</a:t>
              </a:r>
            </a:p>
          </p:txBody>
        </p:sp>
        <p:sp>
          <p:nvSpPr>
            <p:cNvPr id="37900" name="Text Box 16"/>
            <p:cNvSpPr txBox="1">
              <a:spLocks noChangeArrowheads="1"/>
            </p:cNvSpPr>
            <p:nvPr/>
          </p:nvSpPr>
          <p:spPr bwMode="auto">
            <a:xfrm>
              <a:off x="723" y="3560"/>
              <a:ext cx="583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r>
                <a:rPr lang="en-US" altLang="en-US" sz="1400" b="1"/>
                <a:t>Model</a:t>
              </a:r>
            </a:p>
            <a:p>
              <a:r>
                <a:rPr lang="en-US" altLang="en-US" sz="1400" b="1"/>
                <a:t>dispersif</a:t>
              </a:r>
            </a:p>
          </p:txBody>
        </p:sp>
        <p:sp>
          <p:nvSpPr>
            <p:cNvPr id="37901" name="AutoShape 17"/>
            <p:cNvSpPr>
              <a:spLocks/>
            </p:cNvSpPr>
            <p:nvPr/>
          </p:nvSpPr>
          <p:spPr bwMode="auto">
            <a:xfrm>
              <a:off x="2261" y="2742"/>
              <a:ext cx="48" cy="428"/>
            </a:xfrm>
            <a:prstGeom prst="leftBrace">
              <a:avLst>
                <a:gd name="adj1" fmla="val 74306"/>
                <a:gd name="adj2" fmla="val 50000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7902" name="AutoShape 18"/>
            <p:cNvSpPr>
              <a:spLocks/>
            </p:cNvSpPr>
            <p:nvPr/>
          </p:nvSpPr>
          <p:spPr bwMode="auto">
            <a:xfrm>
              <a:off x="2261" y="3599"/>
              <a:ext cx="48" cy="380"/>
            </a:xfrm>
            <a:prstGeom prst="leftBrace">
              <a:avLst>
                <a:gd name="adj1" fmla="val 65972"/>
                <a:gd name="adj2" fmla="val 50000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7903" name="AutoShape 19"/>
            <p:cNvSpPr>
              <a:spLocks/>
            </p:cNvSpPr>
            <p:nvPr/>
          </p:nvSpPr>
          <p:spPr bwMode="auto">
            <a:xfrm>
              <a:off x="3387" y="2647"/>
              <a:ext cx="48" cy="285"/>
            </a:xfrm>
            <a:prstGeom prst="leftBrace">
              <a:avLst>
                <a:gd name="adj1" fmla="val 49479"/>
                <a:gd name="adj2" fmla="val 50000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7904" name="AutoShape 20"/>
            <p:cNvSpPr>
              <a:spLocks/>
            </p:cNvSpPr>
            <p:nvPr/>
          </p:nvSpPr>
          <p:spPr bwMode="auto">
            <a:xfrm>
              <a:off x="3403" y="2980"/>
              <a:ext cx="48" cy="285"/>
            </a:xfrm>
            <a:prstGeom prst="leftBrace">
              <a:avLst>
                <a:gd name="adj1" fmla="val 49479"/>
                <a:gd name="adj2" fmla="val 50000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7905" name="AutoShape 21"/>
            <p:cNvSpPr>
              <a:spLocks/>
            </p:cNvSpPr>
            <p:nvPr/>
          </p:nvSpPr>
          <p:spPr bwMode="auto">
            <a:xfrm>
              <a:off x="3419" y="3408"/>
              <a:ext cx="48" cy="666"/>
            </a:xfrm>
            <a:prstGeom prst="leftBrace">
              <a:avLst>
                <a:gd name="adj1" fmla="val 115625"/>
                <a:gd name="adj2" fmla="val 50000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7906" name="Line 22"/>
            <p:cNvSpPr>
              <a:spLocks noChangeShapeType="1"/>
            </p:cNvSpPr>
            <p:nvPr/>
          </p:nvSpPr>
          <p:spPr bwMode="auto">
            <a:xfrm>
              <a:off x="3340" y="2936"/>
              <a:ext cx="47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37907" name="Line 23"/>
            <p:cNvSpPr>
              <a:spLocks noChangeShapeType="1"/>
            </p:cNvSpPr>
            <p:nvPr/>
          </p:nvSpPr>
          <p:spPr bwMode="auto">
            <a:xfrm>
              <a:off x="3391" y="2932"/>
              <a:ext cx="0" cy="19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</p:grpSp>
      <p:sp>
        <p:nvSpPr>
          <p:cNvPr id="37891" name="Rectangle 24"/>
          <p:cNvSpPr>
            <a:spLocks noGrp="1" noChangeArrowheads="1"/>
          </p:cNvSpPr>
          <p:nvPr>
            <p:ph type="title"/>
          </p:nvPr>
        </p:nvSpPr>
        <p:spPr>
          <a:xfrm>
            <a:off x="-228600" y="76200"/>
            <a:ext cx="9601200" cy="312738"/>
          </a:xfrm>
          <a:noFill/>
        </p:spPr>
        <p:txBody>
          <a:bodyPr/>
          <a:lstStyle/>
          <a:p>
            <a:pPr eaLnBrk="1" hangingPunct="1"/>
            <a:r>
              <a:rPr lang="en-US" altLang="en-US" sz="1600" smtClean="0"/>
              <a:t>	Peraga 16.11 Apakah replikasi DNA mengikuti model konservatif, semikonservatif, atau dispersif?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12649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35324" y="2564904"/>
            <a:ext cx="75810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US" sz="3200" b="1" dirty="0" smtClean="0"/>
              <a:t>BAGAIMANAKAH PROSES REPLIKASI DNA</a:t>
            </a:r>
            <a:r>
              <a:rPr lang="id-ID" sz="3200" b="1" dirty="0" smtClean="0"/>
              <a:t>?</a:t>
            </a:r>
            <a:endParaRPr lang="id-ID" sz="3200" dirty="0"/>
          </a:p>
        </p:txBody>
      </p:sp>
    </p:spTree>
    <p:extLst>
      <p:ext uri="{BB962C8B-B14F-4D97-AF65-F5344CB8AC3E}">
        <p14:creationId xmlns:p14="http://schemas.microsoft.com/office/powerpoint/2010/main" val="221447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2" name="Group 37"/>
          <p:cNvGrpSpPr>
            <a:grpSpLocks/>
          </p:cNvGrpSpPr>
          <p:nvPr/>
        </p:nvGrpSpPr>
        <p:grpSpPr bwMode="auto">
          <a:xfrm>
            <a:off x="19050" y="1524000"/>
            <a:ext cx="8909050" cy="4289425"/>
            <a:chOff x="12" y="960"/>
            <a:chExt cx="5612" cy="2702"/>
          </a:xfrm>
        </p:grpSpPr>
        <p:pic>
          <p:nvPicPr>
            <p:cNvPr id="40964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3" y="1203"/>
              <a:ext cx="4031" cy="20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965" name="Text Box 8"/>
            <p:cNvSpPr txBox="1">
              <a:spLocks noChangeArrowheads="1"/>
            </p:cNvSpPr>
            <p:nvPr/>
          </p:nvSpPr>
          <p:spPr bwMode="auto">
            <a:xfrm>
              <a:off x="153" y="1423"/>
              <a:ext cx="1685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r>
                <a:rPr lang="en-US" altLang="en-US" sz="1200"/>
                <a:t>Replikasi dimulai pada titik spesifik</a:t>
              </a:r>
            </a:p>
            <a:p>
              <a:r>
                <a:rPr lang="en-US" altLang="en-US" sz="1200"/>
                <a:t>tempat dua untai induk memisah</a:t>
              </a:r>
            </a:p>
            <a:p>
              <a:r>
                <a:rPr lang="en-US" altLang="en-US" sz="1200"/>
                <a:t>dan membentuk gelembung replikasi</a:t>
              </a:r>
            </a:p>
          </p:txBody>
        </p:sp>
        <p:sp>
          <p:nvSpPr>
            <p:cNvPr id="40966" name="Text Box 9"/>
            <p:cNvSpPr txBox="1">
              <a:spLocks noChangeArrowheads="1"/>
            </p:cNvSpPr>
            <p:nvPr/>
          </p:nvSpPr>
          <p:spPr bwMode="auto">
            <a:xfrm>
              <a:off x="153" y="2019"/>
              <a:ext cx="149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r>
                <a:rPr lang="en-US" altLang="en-US" sz="1200"/>
                <a:t>Gelembung mengembang saat</a:t>
              </a:r>
            </a:p>
            <a:p>
              <a:r>
                <a:rPr lang="en-US" altLang="en-US" sz="1200"/>
                <a:t>replikasi berlanjut ke kedua arah</a:t>
              </a:r>
            </a:p>
          </p:txBody>
        </p:sp>
        <p:sp>
          <p:nvSpPr>
            <p:cNvPr id="40967" name="Text Box 10"/>
            <p:cNvSpPr txBox="1">
              <a:spLocks noChangeArrowheads="1"/>
            </p:cNvSpPr>
            <p:nvPr/>
          </p:nvSpPr>
          <p:spPr bwMode="auto">
            <a:xfrm>
              <a:off x="153" y="2548"/>
              <a:ext cx="1498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r>
                <a:rPr lang="en-US" altLang="en-US" sz="1200"/>
                <a:t>Akhirnya gelembung-gelembung</a:t>
              </a:r>
            </a:p>
            <a:p>
              <a:r>
                <a:rPr lang="en-US" altLang="en-US" sz="1200"/>
                <a:t>menyatu dan sintesis untai-untai</a:t>
              </a:r>
            </a:p>
            <a:p>
              <a:r>
                <a:rPr lang="en-US" altLang="en-US" sz="1200"/>
                <a:t>anakan pun selesai.</a:t>
              </a:r>
            </a:p>
          </p:txBody>
        </p:sp>
        <p:sp>
          <p:nvSpPr>
            <p:cNvPr id="40968" name="AutoShape 11"/>
            <p:cNvSpPr>
              <a:spLocks noChangeArrowheads="1"/>
            </p:cNvSpPr>
            <p:nvPr/>
          </p:nvSpPr>
          <p:spPr bwMode="auto">
            <a:xfrm>
              <a:off x="65" y="1388"/>
              <a:ext cx="112" cy="112"/>
            </a:xfrm>
            <a:prstGeom prst="flowChartConnector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0969" name="Text Box 12"/>
            <p:cNvSpPr txBox="1">
              <a:spLocks noChangeArrowheads="1"/>
            </p:cNvSpPr>
            <p:nvPr/>
          </p:nvSpPr>
          <p:spPr bwMode="auto">
            <a:xfrm>
              <a:off x="37" y="1356"/>
              <a:ext cx="169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1200" b="1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40970" name="AutoShape 13"/>
            <p:cNvSpPr>
              <a:spLocks noChangeArrowheads="1"/>
            </p:cNvSpPr>
            <p:nvPr/>
          </p:nvSpPr>
          <p:spPr bwMode="auto">
            <a:xfrm>
              <a:off x="77" y="1983"/>
              <a:ext cx="112" cy="112"/>
            </a:xfrm>
            <a:prstGeom prst="flowChartConnector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0971" name="Text Box 14"/>
            <p:cNvSpPr txBox="1">
              <a:spLocks noChangeArrowheads="1"/>
            </p:cNvSpPr>
            <p:nvPr/>
          </p:nvSpPr>
          <p:spPr bwMode="auto">
            <a:xfrm>
              <a:off x="49" y="1951"/>
              <a:ext cx="169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1200" b="1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40972" name="AutoShape 15"/>
            <p:cNvSpPr>
              <a:spLocks noChangeArrowheads="1"/>
            </p:cNvSpPr>
            <p:nvPr/>
          </p:nvSpPr>
          <p:spPr bwMode="auto">
            <a:xfrm>
              <a:off x="81" y="2511"/>
              <a:ext cx="112" cy="112"/>
            </a:xfrm>
            <a:prstGeom prst="flowChartConnector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0973" name="Text Box 16"/>
            <p:cNvSpPr txBox="1">
              <a:spLocks noChangeArrowheads="1"/>
            </p:cNvSpPr>
            <p:nvPr/>
          </p:nvSpPr>
          <p:spPr bwMode="auto">
            <a:xfrm>
              <a:off x="53" y="2479"/>
              <a:ext cx="169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1200" b="1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40974" name="Text Box 17"/>
            <p:cNvSpPr txBox="1">
              <a:spLocks noChangeArrowheads="1"/>
            </p:cNvSpPr>
            <p:nvPr/>
          </p:nvSpPr>
          <p:spPr bwMode="auto">
            <a:xfrm>
              <a:off x="1709" y="960"/>
              <a:ext cx="90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r>
                <a:rPr lang="en-US" altLang="en-US" sz="1200"/>
                <a:t>Titik mula replikasi</a:t>
              </a:r>
            </a:p>
          </p:txBody>
        </p:sp>
        <p:sp>
          <p:nvSpPr>
            <p:cNvPr id="40975" name="Line 18"/>
            <p:cNvSpPr>
              <a:spLocks noChangeShapeType="1"/>
            </p:cNvSpPr>
            <p:nvPr/>
          </p:nvSpPr>
          <p:spPr bwMode="auto">
            <a:xfrm>
              <a:off x="2177" y="1104"/>
              <a:ext cx="0" cy="24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40976" name="Text Box 19"/>
            <p:cNvSpPr txBox="1">
              <a:spLocks noChangeArrowheads="1"/>
            </p:cNvSpPr>
            <p:nvPr/>
          </p:nvSpPr>
          <p:spPr bwMode="auto">
            <a:xfrm>
              <a:off x="1872" y="1699"/>
              <a:ext cx="612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r>
                <a:rPr lang="en-US" altLang="en-US" sz="1200"/>
                <a:t>Gelembung</a:t>
              </a:r>
            </a:p>
          </p:txBody>
        </p:sp>
        <p:sp>
          <p:nvSpPr>
            <p:cNvPr id="40977" name="AutoShape 20"/>
            <p:cNvSpPr>
              <a:spLocks/>
            </p:cNvSpPr>
            <p:nvPr/>
          </p:nvSpPr>
          <p:spPr bwMode="auto">
            <a:xfrm rot="-5400000">
              <a:off x="2121" y="1548"/>
              <a:ext cx="96" cy="288"/>
            </a:xfrm>
            <a:prstGeom prst="leftBrace">
              <a:avLst>
                <a:gd name="adj1" fmla="val 25000"/>
                <a:gd name="adj2" fmla="val 50000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0978" name="Text Box 21"/>
            <p:cNvSpPr txBox="1">
              <a:spLocks noChangeArrowheads="1"/>
            </p:cNvSpPr>
            <p:nvPr/>
          </p:nvSpPr>
          <p:spPr bwMode="auto">
            <a:xfrm>
              <a:off x="3023" y="991"/>
              <a:ext cx="1023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r>
                <a:rPr lang="en-US" altLang="en-US" sz="1200"/>
                <a:t>Untai induk (cetakan)</a:t>
              </a:r>
            </a:p>
          </p:txBody>
        </p:sp>
        <p:sp>
          <p:nvSpPr>
            <p:cNvPr id="40979" name="Text Box 22"/>
            <p:cNvSpPr txBox="1">
              <a:spLocks noChangeArrowheads="1"/>
            </p:cNvSpPr>
            <p:nvPr/>
          </p:nvSpPr>
          <p:spPr bwMode="auto">
            <a:xfrm>
              <a:off x="3081" y="1135"/>
              <a:ext cx="965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r>
                <a:rPr lang="en-US" altLang="en-US" sz="1200"/>
                <a:t>Untai anakan (baru)</a:t>
              </a:r>
            </a:p>
          </p:txBody>
        </p:sp>
        <p:sp>
          <p:nvSpPr>
            <p:cNvPr id="40980" name="Line 23"/>
            <p:cNvSpPr>
              <a:spLocks noChangeShapeType="1"/>
            </p:cNvSpPr>
            <p:nvPr/>
          </p:nvSpPr>
          <p:spPr bwMode="auto">
            <a:xfrm flipV="1">
              <a:off x="2829" y="1088"/>
              <a:ext cx="240" cy="24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40981" name="Line 24"/>
            <p:cNvSpPr>
              <a:spLocks noChangeShapeType="1"/>
            </p:cNvSpPr>
            <p:nvPr/>
          </p:nvSpPr>
          <p:spPr bwMode="auto">
            <a:xfrm flipV="1">
              <a:off x="2889" y="1244"/>
              <a:ext cx="240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40982" name="Text Box 25"/>
            <p:cNvSpPr txBox="1">
              <a:spLocks noChangeArrowheads="1"/>
            </p:cNvSpPr>
            <p:nvPr/>
          </p:nvSpPr>
          <p:spPr bwMode="auto">
            <a:xfrm>
              <a:off x="3129" y="1713"/>
              <a:ext cx="762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r>
                <a:rPr lang="en-US" altLang="en-US" sz="1200"/>
                <a:t>Garpu replikasi</a:t>
              </a:r>
            </a:p>
          </p:txBody>
        </p:sp>
        <p:sp>
          <p:nvSpPr>
            <p:cNvPr id="40983" name="Line 26"/>
            <p:cNvSpPr>
              <a:spLocks noChangeShapeType="1"/>
            </p:cNvSpPr>
            <p:nvPr/>
          </p:nvSpPr>
          <p:spPr bwMode="auto">
            <a:xfrm>
              <a:off x="3481" y="1612"/>
              <a:ext cx="0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40984" name="Text Box 27"/>
            <p:cNvSpPr txBox="1">
              <a:spLocks noChangeArrowheads="1"/>
            </p:cNvSpPr>
            <p:nvPr/>
          </p:nvSpPr>
          <p:spPr bwMode="auto">
            <a:xfrm>
              <a:off x="2208" y="2820"/>
              <a:ext cx="1221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r>
                <a:rPr lang="en-US" altLang="en-US" sz="1200"/>
                <a:t>Dua molekul DNA anakan</a:t>
              </a:r>
            </a:p>
          </p:txBody>
        </p:sp>
        <p:sp>
          <p:nvSpPr>
            <p:cNvPr id="40985" name="Text Box 28"/>
            <p:cNvSpPr txBox="1">
              <a:spLocks noChangeArrowheads="1"/>
            </p:cNvSpPr>
            <p:nvPr/>
          </p:nvSpPr>
          <p:spPr bwMode="auto">
            <a:xfrm>
              <a:off x="150" y="3140"/>
              <a:ext cx="36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r>
                <a:rPr lang="en-US" altLang="en-US" sz="1200"/>
                <a:t>Pada eukariota, replikasi DNA dimulai di banyak tempat di sepanjang molekul DNA</a:t>
              </a:r>
            </a:p>
            <a:p>
              <a:r>
                <a:rPr lang="en-US" altLang="en-US" sz="1200"/>
                <a:t>raksasa setiap kromosom.</a:t>
              </a:r>
            </a:p>
          </p:txBody>
        </p:sp>
        <p:sp>
          <p:nvSpPr>
            <p:cNvPr id="40986" name="Text Box 29"/>
            <p:cNvSpPr txBox="1">
              <a:spLocks noChangeArrowheads="1"/>
            </p:cNvSpPr>
            <p:nvPr/>
          </p:nvSpPr>
          <p:spPr bwMode="auto">
            <a:xfrm>
              <a:off x="3983" y="3171"/>
              <a:ext cx="1627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r>
                <a:rPr lang="en-US" altLang="en-US" sz="1200"/>
                <a:t>Pada mikrograf ini, tiga gelembung </a:t>
              </a:r>
            </a:p>
            <a:p>
              <a:r>
                <a:rPr lang="en-US" altLang="en-US" sz="1200"/>
                <a:t>replikasi terlihat di sepanjang DNA </a:t>
              </a:r>
            </a:p>
            <a:p>
              <a:r>
                <a:rPr lang="en-US" altLang="en-US" sz="1200"/>
                <a:t>sel hamster cina hasil kultur.</a:t>
              </a:r>
            </a:p>
          </p:txBody>
        </p:sp>
        <p:sp>
          <p:nvSpPr>
            <p:cNvPr id="40987" name="Text Box 30"/>
            <p:cNvSpPr txBox="1">
              <a:spLocks noChangeArrowheads="1"/>
            </p:cNvSpPr>
            <p:nvPr/>
          </p:nvSpPr>
          <p:spPr bwMode="auto">
            <a:xfrm>
              <a:off x="3818" y="3169"/>
              <a:ext cx="239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1200" b="1"/>
                <a:t>(b)</a:t>
              </a:r>
            </a:p>
          </p:txBody>
        </p:sp>
        <p:sp>
          <p:nvSpPr>
            <p:cNvPr id="40988" name="Text Box 31"/>
            <p:cNvSpPr txBox="1">
              <a:spLocks noChangeArrowheads="1"/>
            </p:cNvSpPr>
            <p:nvPr/>
          </p:nvSpPr>
          <p:spPr bwMode="auto">
            <a:xfrm>
              <a:off x="12" y="3136"/>
              <a:ext cx="233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1200" b="1"/>
                <a:t>(a)</a:t>
              </a:r>
            </a:p>
          </p:txBody>
        </p:sp>
        <p:sp>
          <p:nvSpPr>
            <p:cNvPr id="40989" name="Text Box 32"/>
            <p:cNvSpPr txBox="1">
              <a:spLocks noChangeArrowheads="1"/>
            </p:cNvSpPr>
            <p:nvPr/>
          </p:nvSpPr>
          <p:spPr bwMode="auto">
            <a:xfrm>
              <a:off x="5073" y="1045"/>
              <a:ext cx="465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1200"/>
                <a:t>0,25 µm</a:t>
              </a:r>
            </a:p>
          </p:txBody>
        </p:sp>
        <p:sp>
          <p:nvSpPr>
            <p:cNvPr id="40990" name="Text Box 33"/>
            <p:cNvSpPr txBox="1">
              <a:spLocks noChangeArrowheads="1"/>
            </p:cNvSpPr>
            <p:nvPr/>
          </p:nvSpPr>
          <p:spPr bwMode="auto">
            <a:xfrm>
              <a:off x="471" y="3326"/>
              <a:ext cx="116" cy="3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endParaRPr lang="en-US" altLang="en-US" sz="2900"/>
            </a:p>
          </p:txBody>
        </p:sp>
      </p:grpSp>
      <p:sp>
        <p:nvSpPr>
          <p:cNvPr id="40963" name="Rectangle 35"/>
          <p:cNvSpPr>
            <a:spLocks noGrp="1" noChangeArrowheads="1"/>
          </p:cNvSpPr>
          <p:nvPr>
            <p:ph type="title"/>
          </p:nvPr>
        </p:nvSpPr>
        <p:spPr>
          <a:xfrm>
            <a:off x="115936" y="764704"/>
            <a:ext cx="7248872" cy="328464"/>
          </a:xfrm>
          <a:noFill/>
        </p:spPr>
        <p:txBody>
          <a:bodyPr/>
          <a:lstStyle/>
          <a:p>
            <a:pPr eaLnBrk="1" hangingPunct="1"/>
            <a:r>
              <a:rPr lang="en-US" altLang="en-US" sz="1600" dirty="0" err="1" smtClean="0"/>
              <a:t>Titik</a:t>
            </a:r>
            <a:r>
              <a:rPr lang="en-US" altLang="en-US" sz="1600" dirty="0" smtClean="0"/>
              <a:t> </a:t>
            </a:r>
            <a:r>
              <a:rPr lang="en-US" altLang="en-US" sz="1600" dirty="0" err="1" smtClean="0"/>
              <a:t>mula</a:t>
            </a:r>
            <a:r>
              <a:rPr lang="en-US" altLang="en-US" sz="1600" dirty="0" smtClean="0"/>
              <a:t> </a:t>
            </a:r>
            <a:r>
              <a:rPr lang="en-US" altLang="en-US" sz="1600" dirty="0" err="1" smtClean="0"/>
              <a:t>replikasi</a:t>
            </a:r>
            <a:r>
              <a:rPr lang="en-US" altLang="en-US" sz="1600" dirty="0" smtClean="0"/>
              <a:t> </a:t>
            </a:r>
            <a:r>
              <a:rPr lang="en-US" altLang="en-US" sz="1600" dirty="0" err="1" smtClean="0"/>
              <a:t>pada</a:t>
            </a:r>
            <a:r>
              <a:rPr lang="en-US" altLang="en-US" sz="1600" dirty="0" smtClean="0"/>
              <a:t> </a:t>
            </a:r>
            <a:r>
              <a:rPr lang="en-US" altLang="en-US" sz="1600" dirty="0" err="1" smtClean="0"/>
              <a:t>eukariota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75921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4"/>
          <p:cNvSpPr>
            <a:spLocks noGrp="1" noChangeArrowheads="1"/>
          </p:cNvSpPr>
          <p:nvPr>
            <p:ph type="title"/>
          </p:nvPr>
        </p:nvSpPr>
        <p:spPr>
          <a:xfrm>
            <a:off x="107504" y="692696"/>
            <a:ext cx="4404965" cy="576064"/>
          </a:xfrm>
          <a:noFill/>
        </p:spPr>
        <p:txBody>
          <a:bodyPr/>
          <a:lstStyle/>
          <a:p>
            <a:pPr eaLnBrk="1" hangingPunct="1"/>
            <a:r>
              <a:rPr lang="en-US" altLang="en-US" sz="1600" dirty="0" err="1" smtClean="0"/>
              <a:t>Peraga</a:t>
            </a:r>
            <a:r>
              <a:rPr lang="en-US" altLang="en-US" sz="1600" dirty="0" smtClean="0"/>
              <a:t> 16.13 </a:t>
            </a:r>
            <a:r>
              <a:rPr lang="en-US" altLang="en-US" sz="1600" dirty="0" err="1" smtClean="0"/>
              <a:t>Beberapa</a:t>
            </a:r>
            <a:r>
              <a:rPr lang="en-US" altLang="en-US" sz="1600" dirty="0" smtClean="0"/>
              <a:t> protein yang </a:t>
            </a:r>
            <a:r>
              <a:rPr lang="en-US" altLang="en-US" sz="1600" dirty="0" err="1" smtClean="0"/>
              <a:t>terlibat</a:t>
            </a:r>
            <a:r>
              <a:rPr lang="en-US" altLang="en-US" sz="1600" dirty="0" smtClean="0"/>
              <a:t> </a:t>
            </a:r>
            <a:r>
              <a:rPr lang="en-US" altLang="en-US" sz="1600" dirty="0" err="1" smtClean="0"/>
              <a:t>dalam</a:t>
            </a:r>
            <a:r>
              <a:rPr lang="en-US" altLang="en-US" sz="1600" dirty="0" smtClean="0"/>
              <a:t> </a:t>
            </a:r>
            <a:r>
              <a:rPr lang="en-US" altLang="en-US" sz="1600" dirty="0" err="1" smtClean="0"/>
              <a:t>inisiasi</a:t>
            </a:r>
            <a:r>
              <a:rPr lang="en-US" altLang="en-US" sz="1600" dirty="0" smtClean="0"/>
              <a:t> </a:t>
            </a:r>
            <a:r>
              <a:rPr lang="en-US" altLang="en-US" sz="1600" dirty="0" err="1" smtClean="0"/>
              <a:t>replikasi</a:t>
            </a:r>
            <a:r>
              <a:rPr lang="en-US" altLang="en-US" sz="1600" dirty="0" smtClean="0"/>
              <a:t> DNA</a:t>
            </a:r>
            <a:endParaRPr lang="en-US" altLang="en-US" dirty="0" smtClean="0"/>
          </a:p>
        </p:txBody>
      </p:sp>
      <p:pic>
        <p:nvPicPr>
          <p:cNvPr id="4301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828800"/>
            <a:ext cx="7043738" cy="419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49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012" name="Rectangle 2"/>
          <p:cNvSpPr>
            <a:spLocks noChangeArrowheads="1"/>
          </p:cNvSpPr>
          <p:nvPr/>
        </p:nvSpPr>
        <p:spPr bwMode="auto">
          <a:xfrm>
            <a:off x="838200" y="5715000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49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>
            <a:lvl1pPr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endParaRPr lang="en-US" altLang="en-US"/>
          </a:p>
        </p:txBody>
      </p:sp>
      <p:sp>
        <p:nvSpPr>
          <p:cNvPr id="43013" name="Rectangle 3"/>
          <p:cNvSpPr>
            <a:spLocks noChangeArrowheads="1"/>
          </p:cNvSpPr>
          <p:nvPr/>
        </p:nvSpPr>
        <p:spPr bwMode="auto">
          <a:xfrm>
            <a:off x="914400" y="5486400"/>
            <a:ext cx="3048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lIns="92075" tIns="46038" rIns="92075" bIns="46038" anchor="ctr">
            <a:spAutoFit/>
          </a:bodyPr>
          <a:lstStyle>
            <a:lvl1pPr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338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65"/>
          <p:cNvSpPr>
            <a:spLocks noGrp="1" noChangeArrowheads="1"/>
          </p:cNvSpPr>
          <p:nvPr>
            <p:ph type="title"/>
          </p:nvPr>
        </p:nvSpPr>
        <p:spPr>
          <a:xfrm>
            <a:off x="107504" y="620687"/>
            <a:ext cx="4176464" cy="660425"/>
          </a:xfrm>
          <a:noFill/>
        </p:spPr>
        <p:txBody>
          <a:bodyPr/>
          <a:lstStyle/>
          <a:p>
            <a:pPr eaLnBrk="1" hangingPunct="1"/>
            <a:r>
              <a:rPr lang="en-US" altLang="en-US" sz="1600" dirty="0" err="1" smtClean="0"/>
              <a:t>Peraga</a:t>
            </a:r>
            <a:r>
              <a:rPr lang="en-US" altLang="en-US" sz="1600" dirty="0" smtClean="0"/>
              <a:t> 16.15 </a:t>
            </a:r>
            <a:r>
              <a:rPr lang="en-US" altLang="en-US" sz="1600" dirty="0" err="1" smtClean="0"/>
              <a:t>Sintesis</a:t>
            </a:r>
            <a:r>
              <a:rPr lang="en-US" altLang="en-US" sz="1600" dirty="0" smtClean="0"/>
              <a:t> </a:t>
            </a:r>
            <a:r>
              <a:rPr lang="en-US" altLang="en-US" sz="1600" dirty="0" err="1" smtClean="0"/>
              <a:t>untai</a:t>
            </a:r>
            <a:r>
              <a:rPr lang="en-US" altLang="en-US" sz="1600" dirty="0" smtClean="0"/>
              <a:t> </a:t>
            </a:r>
            <a:r>
              <a:rPr lang="en-US" altLang="en-US" sz="1600" dirty="0" err="1" smtClean="0"/>
              <a:t>maju</a:t>
            </a:r>
            <a:r>
              <a:rPr lang="en-US" altLang="en-US" sz="1600" dirty="0" smtClean="0"/>
              <a:t> </a:t>
            </a:r>
            <a:r>
              <a:rPr lang="en-US" altLang="en-US" sz="1600" dirty="0" err="1" smtClean="0"/>
              <a:t>saat</a:t>
            </a:r>
            <a:r>
              <a:rPr lang="en-US" altLang="en-US" sz="1600" dirty="0" smtClean="0"/>
              <a:t> </a:t>
            </a:r>
            <a:r>
              <a:rPr lang="en-US" altLang="en-US" sz="1600" dirty="0" err="1" smtClean="0"/>
              <a:t>replikasi</a:t>
            </a:r>
            <a:r>
              <a:rPr lang="en-US" altLang="en-US" sz="1600" dirty="0" smtClean="0"/>
              <a:t> DNA</a:t>
            </a:r>
            <a:endParaRPr lang="en-US" altLang="en-US" dirty="0" smtClean="0"/>
          </a:p>
        </p:txBody>
      </p:sp>
      <p:pic>
        <p:nvPicPr>
          <p:cNvPr id="4915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281113"/>
            <a:ext cx="5303838" cy="4891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49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342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46"/>
          <p:cNvSpPr txBox="1">
            <a:spLocks noChangeArrowheads="1"/>
          </p:cNvSpPr>
          <p:nvPr/>
        </p:nvSpPr>
        <p:spPr bwMode="auto">
          <a:xfrm>
            <a:off x="2106613" y="6070600"/>
            <a:ext cx="18415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49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>
            <a:lvl1pPr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 algn="ctr"/>
            <a:endParaRPr lang="en-US" altLang="en-US" sz="2900"/>
          </a:p>
        </p:txBody>
      </p:sp>
      <p:grpSp>
        <p:nvGrpSpPr>
          <p:cNvPr id="52227" name="Group 98"/>
          <p:cNvGrpSpPr>
            <a:grpSpLocks/>
          </p:cNvGrpSpPr>
          <p:nvPr/>
        </p:nvGrpSpPr>
        <p:grpSpPr bwMode="auto">
          <a:xfrm>
            <a:off x="1212850" y="609600"/>
            <a:ext cx="7702550" cy="5907088"/>
            <a:chOff x="764" y="384"/>
            <a:chExt cx="4852" cy="3721"/>
          </a:xfrm>
        </p:grpSpPr>
        <p:pic>
          <p:nvPicPr>
            <p:cNvPr id="52229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70" y="513"/>
              <a:ext cx="1379" cy="3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230" name="Text Box 5"/>
            <p:cNvSpPr txBox="1">
              <a:spLocks noChangeArrowheads="1"/>
            </p:cNvSpPr>
            <p:nvPr/>
          </p:nvSpPr>
          <p:spPr bwMode="auto">
            <a:xfrm>
              <a:off x="2637" y="3989"/>
              <a:ext cx="682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0" lang="en-US" altLang="en-US" sz="600"/>
                <a:t>Arah keseluruhan replikasi</a:t>
              </a:r>
            </a:p>
          </p:txBody>
        </p:sp>
        <p:sp>
          <p:nvSpPr>
            <p:cNvPr id="52231" name="Text Box 6"/>
            <p:cNvSpPr txBox="1">
              <a:spLocks noChangeArrowheads="1"/>
            </p:cNvSpPr>
            <p:nvPr/>
          </p:nvSpPr>
          <p:spPr bwMode="auto">
            <a:xfrm>
              <a:off x="2200" y="545"/>
              <a:ext cx="161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0" lang="en-US" altLang="en-US" sz="700"/>
                <a:t>3</a:t>
              </a:r>
            </a:p>
          </p:txBody>
        </p:sp>
        <p:sp>
          <p:nvSpPr>
            <p:cNvPr id="52232" name="Text Box 7"/>
            <p:cNvSpPr txBox="1">
              <a:spLocks noChangeArrowheads="1"/>
            </p:cNvSpPr>
            <p:nvPr/>
          </p:nvSpPr>
          <p:spPr bwMode="auto">
            <a:xfrm>
              <a:off x="2192" y="1097"/>
              <a:ext cx="161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0" lang="en-US" altLang="en-US" sz="700"/>
                <a:t>3</a:t>
              </a:r>
            </a:p>
          </p:txBody>
        </p:sp>
        <p:sp>
          <p:nvSpPr>
            <p:cNvPr id="52233" name="Text Box 8"/>
            <p:cNvSpPr txBox="1">
              <a:spLocks noChangeArrowheads="1"/>
            </p:cNvSpPr>
            <p:nvPr/>
          </p:nvSpPr>
          <p:spPr bwMode="auto">
            <a:xfrm>
              <a:off x="2184" y="1705"/>
              <a:ext cx="161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0" lang="en-US" altLang="en-US" sz="700"/>
                <a:t>3</a:t>
              </a:r>
            </a:p>
          </p:txBody>
        </p:sp>
        <p:sp>
          <p:nvSpPr>
            <p:cNvPr id="52234" name="Text Box 9"/>
            <p:cNvSpPr txBox="1">
              <a:spLocks noChangeArrowheads="1"/>
            </p:cNvSpPr>
            <p:nvPr/>
          </p:nvSpPr>
          <p:spPr bwMode="auto">
            <a:xfrm>
              <a:off x="2190" y="2315"/>
              <a:ext cx="161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0" lang="en-US" altLang="en-US" sz="700"/>
                <a:t>3</a:t>
              </a:r>
            </a:p>
          </p:txBody>
        </p:sp>
        <p:sp>
          <p:nvSpPr>
            <p:cNvPr id="52235" name="Text Box 10"/>
            <p:cNvSpPr txBox="1">
              <a:spLocks noChangeArrowheads="1"/>
            </p:cNvSpPr>
            <p:nvPr/>
          </p:nvSpPr>
          <p:spPr bwMode="auto">
            <a:xfrm>
              <a:off x="2248" y="2241"/>
              <a:ext cx="161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0" lang="en-US" altLang="en-US" sz="700"/>
                <a:t>5</a:t>
              </a:r>
            </a:p>
          </p:txBody>
        </p:sp>
        <p:sp>
          <p:nvSpPr>
            <p:cNvPr id="52236" name="Text Box 11"/>
            <p:cNvSpPr txBox="1">
              <a:spLocks noChangeArrowheads="1"/>
            </p:cNvSpPr>
            <p:nvPr/>
          </p:nvSpPr>
          <p:spPr bwMode="auto">
            <a:xfrm>
              <a:off x="2208" y="2945"/>
              <a:ext cx="161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0" lang="en-US" altLang="en-US" sz="700"/>
                <a:t>3</a:t>
              </a:r>
            </a:p>
          </p:txBody>
        </p:sp>
        <p:sp>
          <p:nvSpPr>
            <p:cNvPr id="52237" name="Text Box 12"/>
            <p:cNvSpPr txBox="1">
              <a:spLocks noChangeArrowheads="1"/>
            </p:cNvSpPr>
            <p:nvPr/>
          </p:nvSpPr>
          <p:spPr bwMode="auto">
            <a:xfrm>
              <a:off x="2260" y="2886"/>
              <a:ext cx="161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0" lang="en-US" altLang="en-US" sz="700"/>
                <a:t>5</a:t>
              </a:r>
            </a:p>
          </p:txBody>
        </p:sp>
        <p:sp>
          <p:nvSpPr>
            <p:cNvPr id="52238" name="Text Box 13"/>
            <p:cNvSpPr txBox="1">
              <a:spLocks noChangeArrowheads="1"/>
            </p:cNvSpPr>
            <p:nvPr/>
          </p:nvSpPr>
          <p:spPr bwMode="auto">
            <a:xfrm>
              <a:off x="2198" y="3615"/>
              <a:ext cx="161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0" lang="en-US" altLang="en-US" sz="700"/>
                <a:t>3</a:t>
              </a:r>
            </a:p>
          </p:txBody>
        </p:sp>
        <p:sp>
          <p:nvSpPr>
            <p:cNvPr id="52239" name="Text Box 14"/>
            <p:cNvSpPr txBox="1">
              <a:spLocks noChangeArrowheads="1"/>
            </p:cNvSpPr>
            <p:nvPr/>
          </p:nvSpPr>
          <p:spPr bwMode="auto">
            <a:xfrm>
              <a:off x="2263" y="3546"/>
              <a:ext cx="161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0" lang="en-US" altLang="en-US" sz="700"/>
                <a:t>5</a:t>
              </a:r>
            </a:p>
          </p:txBody>
        </p:sp>
        <p:sp>
          <p:nvSpPr>
            <p:cNvPr id="52240" name="Text Box 15"/>
            <p:cNvSpPr txBox="1">
              <a:spLocks noChangeArrowheads="1"/>
            </p:cNvSpPr>
            <p:nvPr/>
          </p:nvSpPr>
          <p:spPr bwMode="auto">
            <a:xfrm>
              <a:off x="3532" y="2910"/>
              <a:ext cx="161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0" lang="en-US" altLang="en-US" sz="700"/>
                <a:t>3</a:t>
              </a:r>
            </a:p>
          </p:txBody>
        </p:sp>
        <p:sp>
          <p:nvSpPr>
            <p:cNvPr id="52241" name="Text Box 16"/>
            <p:cNvSpPr txBox="1">
              <a:spLocks noChangeArrowheads="1"/>
            </p:cNvSpPr>
            <p:nvPr/>
          </p:nvSpPr>
          <p:spPr bwMode="auto">
            <a:xfrm>
              <a:off x="3577" y="2978"/>
              <a:ext cx="161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0" lang="en-US" altLang="en-US" sz="700"/>
                <a:t>5</a:t>
              </a:r>
            </a:p>
          </p:txBody>
        </p:sp>
        <p:sp>
          <p:nvSpPr>
            <p:cNvPr id="52242" name="Text Box 17"/>
            <p:cNvSpPr txBox="1">
              <a:spLocks noChangeArrowheads="1"/>
            </p:cNvSpPr>
            <p:nvPr/>
          </p:nvSpPr>
          <p:spPr bwMode="auto">
            <a:xfrm>
              <a:off x="3532" y="3564"/>
              <a:ext cx="161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0" lang="en-US" altLang="en-US" sz="700"/>
                <a:t>3</a:t>
              </a:r>
            </a:p>
          </p:txBody>
        </p:sp>
        <p:sp>
          <p:nvSpPr>
            <p:cNvPr id="52243" name="Text Box 18"/>
            <p:cNvSpPr txBox="1">
              <a:spLocks noChangeArrowheads="1"/>
            </p:cNvSpPr>
            <p:nvPr/>
          </p:nvSpPr>
          <p:spPr bwMode="auto">
            <a:xfrm>
              <a:off x="3577" y="3650"/>
              <a:ext cx="161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0" lang="en-US" altLang="en-US" sz="700"/>
                <a:t>5</a:t>
              </a:r>
            </a:p>
          </p:txBody>
        </p:sp>
        <p:sp>
          <p:nvSpPr>
            <p:cNvPr id="52244" name="Text Box 19"/>
            <p:cNvSpPr txBox="1">
              <a:spLocks noChangeArrowheads="1"/>
            </p:cNvSpPr>
            <p:nvPr/>
          </p:nvSpPr>
          <p:spPr bwMode="auto">
            <a:xfrm>
              <a:off x="3529" y="2258"/>
              <a:ext cx="161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0" lang="en-US" altLang="en-US" sz="700"/>
                <a:t>3</a:t>
              </a:r>
            </a:p>
          </p:txBody>
        </p:sp>
        <p:sp>
          <p:nvSpPr>
            <p:cNvPr id="52245" name="Text Box 20"/>
            <p:cNvSpPr txBox="1">
              <a:spLocks noChangeArrowheads="1"/>
            </p:cNvSpPr>
            <p:nvPr/>
          </p:nvSpPr>
          <p:spPr bwMode="auto">
            <a:xfrm>
              <a:off x="3584" y="2344"/>
              <a:ext cx="161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0" lang="en-US" altLang="en-US" sz="700"/>
                <a:t>5</a:t>
              </a:r>
            </a:p>
          </p:txBody>
        </p:sp>
        <p:sp>
          <p:nvSpPr>
            <p:cNvPr id="52246" name="Text Box 21"/>
            <p:cNvSpPr txBox="1">
              <a:spLocks noChangeArrowheads="1"/>
            </p:cNvSpPr>
            <p:nvPr/>
          </p:nvSpPr>
          <p:spPr bwMode="auto">
            <a:xfrm>
              <a:off x="3539" y="1649"/>
              <a:ext cx="161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0" lang="en-US" altLang="en-US" sz="700"/>
                <a:t>3</a:t>
              </a:r>
            </a:p>
          </p:txBody>
        </p:sp>
        <p:sp>
          <p:nvSpPr>
            <p:cNvPr id="52247" name="Text Box 22"/>
            <p:cNvSpPr txBox="1">
              <a:spLocks noChangeArrowheads="1"/>
            </p:cNvSpPr>
            <p:nvPr/>
          </p:nvSpPr>
          <p:spPr bwMode="auto">
            <a:xfrm>
              <a:off x="3589" y="1735"/>
              <a:ext cx="161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0" lang="en-US" altLang="en-US" sz="700"/>
                <a:t>5</a:t>
              </a:r>
            </a:p>
          </p:txBody>
        </p:sp>
        <p:sp>
          <p:nvSpPr>
            <p:cNvPr id="52248" name="Text Box 23"/>
            <p:cNvSpPr txBox="1">
              <a:spLocks noChangeArrowheads="1"/>
            </p:cNvSpPr>
            <p:nvPr/>
          </p:nvSpPr>
          <p:spPr bwMode="auto">
            <a:xfrm>
              <a:off x="3340" y="1136"/>
              <a:ext cx="161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0" lang="en-US" altLang="en-US" sz="700"/>
                <a:t>3</a:t>
              </a:r>
            </a:p>
          </p:txBody>
        </p:sp>
        <p:sp>
          <p:nvSpPr>
            <p:cNvPr id="52249" name="Text Box 24"/>
            <p:cNvSpPr txBox="1">
              <a:spLocks noChangeArrowheads="1"/>
            </p:cNvSpPr>
            <p:nvPr/>
          </p:nvSpPr>
          <p:spPr bwMode="auto">
            <a:xfrm>
              <a:off x="3564" y="1116"/>
              <a:ext cx="161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0" lang="en-US" altLang="en-US" sz="700"/>
                <a:t>5</a:t>
              </a:r>
            </a:p>
          </p:txBody>
        </p:sp>
        <p:sp>
          <p:nvSpPr>
            <p:cNvPr id="52250" name="Text Box 25"/>
            <p:cNvSpPr txBox="1">
              <a:spLocks noChangeArrowheads="1"/>
            </p:cNvSpPr>
            <p:nvPr/>
          </p:nvSpPr>
          <p:spPr bwMode="auto">
            <a:xfrm>
              <a:off x="3565" y="573"/>
              <a:ext cx="161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0" lang="en-US" altLang="en-US" sz="700"/>
                <a:t>5</a:t>
              </a:r>
            </a:p>
          </p:txBody>
        </p:sp>
        <p:sp>
          <p:nvSpPr>
            <p:cNvPr id="52251" name="Text Box 26"/>
            <p:cNvSpPr txBox="1">
              <a:spLocks noChangeArrowheads="1"/>
            </p:cNvSpPr>
            <p:nvPr/>
          </p:nvSpPr>
          <p:spPr bwMode="auto">
            <a:xfrm>
              <a:off x="3076" y="1212"/>
              <a:ext cx="14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0" lang="en-US" altLang="en-US" sz="600"/>
                <a:t>1</a:t>
              </a:r>
            </a:p>
          </p:txBody>
        </p:sp>
        <p:sp>
          <p:nvSpPr>
            <p:cNvPr id="52252" name="Text Box 27"/>
            <p:cNvSpPr txBox="1">
              <a:spLocks noChangeArrowheads="1"/>
            </p:cNvSpPr>
            <p:nvPr/>
          </p:nvSpPr>
          <p:spPr bwMode="auto">
            <a:xfrm>
              <a:off x="3223" y="1788"/>
              <a:ext cx="14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0" lang="en-US" altLang="en-US" sz="600"/>
                <a:t>1</a:t>
              </a:r>
            </a:p>
          </p:txBody>
        </p:sp>
        <p:sp>
          <p:nvSpPr>
            <p:cNvPr id="52253" name="Text Box 28"/>
            <p:cNvSpPr txBox="1">
              <a:spLocks noChangeArrowheads="1"/>
            </p:cNvSpPr>
            <p:nvPr/>
          </p:nvSpPr>
          <p:spPr bwMode="auto">
            <a:xfrm>
              <a:off x="2435" y="2344"/>
              <a:ext cx="14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0" lang="en-US" altLang="en-US" sz="600"/>
                <a:t>2</a:t>
              </a:r>
            </a:p>
          </p:txBody>
        </p:sp>
        <p:sp>
          <p:nvSpPr>
            <p:cNvPr id="52254" name="Text Box 29"/>
            <p:cNvSpPr txBox="1">
              <a:spLocks noChangeArrowheads="1"/>
            </p:cNvSpPr>
            <p:nvPr/>
          </p:nvSpPr>
          <p:spPr bwMode="auto">
            <a:xfrm>
              <a:off x="3228" y="2379"/>
              <a:ext cx="14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0" lang="en-US" altLang="en-US" sz="600"/>
                <a:t>1</a:t>
              </a:r>
            </a:p>
          </p:txBody>
        </p:sp>
        <p:sp>
          <p:nvSpPr>
            <p:cNvPr id="52255" name="Text Box 30"/>
            <p:cNvSpPr txBox="1">
              <a:spLocks noChangeArrowheads="1"/>
            </p:cNvSpPr>
            <p:nvPr/>
          </p:nvSpPr>
          <p:spPr bwMode="auto">
            <a:xfrm>
              <a:off x="3224" y="3018"/>
              <a:ext cx="14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0" lang="en-US" altLang="en-US" sz="600"/>
                <a:t>1</a:t>
              </a:r>
            </a:p>
          </p:txBody>
        </p:sp>
        <p:sp>
          <p:nvSpPr>
            <p:cNvPr id="52256" name="Text Box 31"/>
            <p:cNvSpPr txBox="1">
              <a:spLocks noChangeArrowheads="1"/>
            </p:cNvSpPr>
            <p:nvPr/>
          </p:nvSpPr>
          <p:spPr bwMode="auto">
            <a:xfrm>
              <a:off x="2430" y="2983"/>
              <a:ext cx="14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0" lang="en-US" altLang="en-US" sz="600"/>
                <a:t>2</a:t>
              </a:r>
            </a:p>
          </p:txBody>
        </p:sp>
        <p:sp>
          <p:nvSpPr>
            <p:cNvPr id="52257" name="Text Box 32"/>
            <p:cNvSpPr txBox="1">
              <a:spLocks noChangeArrowheads="1"/>
            </p:cNvSpPr>
            <p:nvPr/>
          </p:nvSpPr>
          <p:spPr bwMode="auto">
            <a:xfrm>
              <a:off x="2760" y="1249"/>
              <a:ext cx="161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0" lang="en-US" altLang="en-US" sz="700"/>
                <a:t>5</a:t>
              </a:r>
            </a:p>
          </p:txBody>
        </p:sp>
        <p:sp>
          <p:nvSpPr>
            <p:cNvPr id="52258" name="Text Box 33"/>
            <p:cNvSpPr txBox="1">
              <a:spLocks noChangeArrowheads="1"/>
            </p:cNvSpPr>
            <p:nvPr/>
          </p:nvSpPr>
          <p:spPr bwMode="auto">
            <a:xfrm>
              <a:off x="2759" y="1859"/>
              <a:ext cx="161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0" lang="en-US" altLang="en-US" sz="700"/>
                <a:t>5</a:t>
              </a:r>
            </a:p>
          </p:txBody>
        </p:sp>
        <p:sp>
          <p:nvSpPr>
            <p:cNvPr id="52259" name="Text Box 34"/>
            <p:cNvSpPr txBox="1">
              <a:spLocks noChangeArrowheads="1"/>
            </p:cNvSpPr>
            <p:nvPr/>
          </p:nvSpPr>
          <p:spPr bwMode="auto">
            <a:xfrm>
              <a:off x="3226" y="3693"/>
              <a:ext cx="14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0" lang="en-US" altLang="en-US" sz="600"/>
                <a:t>1</a:t>
              </a:r>
            </a:p>
          </p:txBody>
        </p:sp>
        <p:sp>
          <p:nvSpPr>
            <p:cNvPr id="52260" name="Text Box 35"/>
            <p:cNvSpPr txBox="1">
              <a:spLocks noChangeArrowheads="1"/>
            </p:cNvSpPr>
            <p:nvPr/>
          </p:nvSpPr>
          <p:spPr bwMode="auto">
            <a:xfrm>
              <a:off x="2432" y="3650"/>
              <a:ext cx="143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0" lang="en-US" altLang="en-US" sz="600"/>
                <a:t>2</a:t>
              </a:r>
            </a:p>
          </p:txBody>
        </p:sp>
        <p:sp>
          <p:nvSpPr>
            <p:cNvPr id="52261" name="Text Box 36"/>
            <p:cNvSpPr txBox="1">
              <a:spLocks noChangeArrowheads="1"/>
            </p:cNvSpPr>
            <p:nvPr/>
          </p:nvSpPr>
          <p:spPr bwMode="auto">
            <a:xfrm>
              <a:off x="3048" y="683"/>
              <a:ext cx="161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0" lang="en-US" altLang="en-US" sz="700"/>
                <a:t>3</a:t>
              </a:r>
            </a:p>
          </p:txBody>
        </p:sp>
        <p:sp>
          <p:nvSpPr>
            <p:cNvPr id="52262" name="Text Box 37"/>
            <p:cNvSpPr txBox="1">
              <a:spLocks noChangeArrowheads="1"/>
            </p:cNvSpPr>
            <p:nvPr/>
          </p:nvSpPr>
          <p:spPr bwMode="auto">
            <a:xfrm>
              <a:off x="2760" y="698"/>
              <a:ext cx="161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kumimoji="0" lang="en-US" altLang="en-US" sz="700"/>
                <a:t>5</a:t>
              </a:r>
            </a:p>
          </p:txBody>
        </p:sp>
        <p:grpSp>
          <p:nvGrpSpPr>
            <p:cNvPr id="52263" name="Group 38"/>
            <p:cNvGrpSpPr>
              <a:grpSpLocks/>
            </p:cNvGrpSpPr>
            <p:nvPr/>
          </p:nvGrpSpPr>
          <p:grpSpPr bwMode="auto">
            <a:xfrm>
              <a:off x="1768" y="737"/>
              <a:ext cx="672" cy="266"/>
              <a:chOff x="1440" y="720"/>
              <a:chExt cx="672" cy="266"/>
            </a:xfrm>
          </p:grpSpPr>
          <p:sp>
            <p:nvSpPr>
              <p:cNvPr id="52304" name="Line 39"/>
              <p:cNvSpPr>
                <a:spLocks noChangeShapeType="1"/>
              </p:cNvSpPr>
              <p:nvPr/>
            </p:nvSpPr>
            <p:spPr bwMode="auto">
              <a:xfrm flipH="1">
                <a:off x="1872" y="720"/>
                <a:ext cx="240" cy="14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/>
              <a:p>
                <a:endParaRPr lang="en-US"/>
              </a:p>
            </p:txBody>
          </p:sp>
          <p:sp>
            <p:nvSpPr>
              <p:cNvPr id="52305" name="Text Box 40"/>
              <p:cNvSpPr txBox="1">
                <a:spLocks noChangeArrowheads="1"/>
              </p:cNvSpPr>
              <p:nvPr/>
            </p:nvSpPr>
            <p:spPr bwMode="auto">
              <a:xfrm>
                <a:off x="1440" y="832"/>
                <a:ext cx="60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kumimoji="0" lang="en-US" altLang="en-US" sz="1000"/>
                  <a:t>Untai cetakan</a:t>
                </a:r>
              </a:p>
            </p:txBody>
          </p:sp>
        </p:grpSp>
        <p:grpSp>
          <p:nvGrpSpPr>
            <p:cNvPr id="52264" name="Group 41"/>
            <p:cNvGrpSpPr>
              <a:grpSpLocks/>
            </p:cNvGrpSpPr>
            <p:nvPr/>
          </p:nvGrpSpPr>
          <p:grpSpPr bwMode="auto">
            <a:xfrm>
              <a:off x="2527" y="1081"/>
              <a:ext cx="545" cy="192"/>
              <a:chOff x="2199" y="1064"/>
              <a:chExt cx="545" cy="192"/>
            </a:xfrm>
          </p:grpSpPr>
          <p:sp>
            <p:nvSpPr>
              <p:cNvPr id="52302" name="AutoShape 42"/>
              <p:cNvSpPr>
                <a:spLocks/>
              </p:cNvSpPr>
              <p:nvPr/>
            </p:nvSpPr>
            <p:spPr bwMode="auto">
              <a:xfrm rot="-5400000">
                <a:off x="2620" y="1132"/>
                <a:ext cx="48" cy="200"/>
              </a:xfrm>
              <a:prstGeom prst="rightBrace">
                <a:avLst>
                  <a:gd name="adj1" fmla="val 34722"/>
                  <a:gd name="adj2" fmla="val 50000"/>
                </a:avLst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2303" name="Text Box 43"/>
              <p:cNvSpPr txBox="1">
                <a:spLocks noChangeArrowheads="1"/>
              </p:cNvSpPr>
              <p:nvPr/>
            </p:nvSpPr>
            <p:spPr bwMode="auto">
              <a:xfrm>
                <a:off x="2199" y="1064"/>
                <a:ext cx="543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kumimoji="0" lang="en-US" altLang="en-US" sz="1000"/>
                  <a:t>Primer RNA</a:t>
                </a:r>
              </a:p>
            </p:txBody>
          </p:sp>
        </p:grpSp>
        <p:sp>
          <p:nvSpPr>
            <p:cNvPr id="52265" name="Text Box 44"/>
            <p:cNvSpPr txBox="1">
              <a:spLocks noChangeArrowheads="1"/>
            </p:cNvSpPr>
            <p:nvPr/>
          </p:nvSpPr>
          <p:spPr bwMode="auto">
            <a:xfrm>
              <a:off x="3211" y="1627"/>
              <a:ext cx="341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0" lang="en-US" altLang="en-US" sz="600"/>
                <a:t>Fragmen Okazaki</a:t>
              </a:r>
            </a:p>
          </p:txBody>
        </p:sp>
        <p:sp>
          <p:nvSpPr>
            <p:cNvPr id="52266" name="Line 45"/>
            <p:cNvSpPr>
              <a:spLocks noChangeShapeType="1"/>
            </p:cNvSpPr>
            <p:nvPr/>
          </p:nvSpPr>
          <p:spPr bwMode="auto">
            <a:xfrm>
              <a:off x="3352" y="1793"/>
              <a:ext cx="6" cy="6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52267" name="Text Box 49"/>
            <p:cNvSpPr txBox="1">
              <a:spLocks noChangeArrowheads="1"/>
            </p:cNvSpPr>
            <p:nvPr/>
          </p:nvSpPr>
          <p:spPr bwMode="auto">
            <a:xfrm>
              <a:off x="888" y="384"/>
              <a:ext cx="1368" cy="2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0" lang="en-US" altLang="en-US" sz="900"/>
                <a:t>Primase menggabungkan nukleotida-nukleotida RNA ke dalam primer.</a:t>
              </a:r>
            </a:p>
          </p:txBody>
        </p:sp>
        <p:grpSp>
          <p:nvGrpSpPr>
            <p:cNvPr id="52268" name="Group 50"/>
            <p:cNvGrpSpPr>
              <a:grpSpLocks/>
            </p:cNvGrpSpPr>
            <p:nvPr/>
          </p:nvGrpSpPr>
          <p:grpSpPr bwMode="auto">
            <a:xfrm>
              <a:off x="764" y="384"/>
              <a:ext cx="160" cy="154"/>
              <a:chOff x="204" y="481"/>
              <a:chExt cx="160" cy="154"/>
            </a:xfrm>
          </p:grpSpPr>
          <p:sp>
            <p:nvSpPr>
              <p:cNvPr id="52300" name="AutoShape 51"/>
              <p:cNvSpPr>
                <a:spLocks noChangeArrowheads="1"/>
              </p:cNvSpPr>
              <p:nvPr/>
            </p:nvSpPr>
            <p:spPr bwMode="auto">
              <a:xfrm>
                <a:off x="208" y="483"/>
                <a:ext cx="144" cy="144"/>
              </a:xfrm>
              <a:prstGeom prst="flowChartConnector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49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2301" name="Text Box 52"/>
              <p:cNvSpPr txBox="1">
                <a:spLocks noChangeArrowheads="1"/>
              </p:cNvSpPr>
              <p:nvPr/>
            </p:nvSpPr>
            <p:spPr bwMode="auto">
              <a:xfrm>
                <a:off x="204" y="481"/>
                <a:ext cx="160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349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pPr algn="ctr"/>
                <a:r>
                  <a:rPr kumimoji="0" lang="en-US" altLang="en-US" sz="1000" b="1">
                    <a:solidFill>
                      <a:schemeClr val="bg1"/>
                    </a:solidFill>
                  </a:rPr>
                  <a:t>1</a:t>
                </a:r>
                <a:endParaRPr kumimoji="0" lang="en-US" altLang="en-US" sz="2400"/>
              </a:p>
            </p:txBody>
          </p:sp>
        </p:grpSp>
        <p:sp>
          <p:nvSpPr>
            <p:cNvPr id="52269" name="Line 53"/>
            <p:cNvSpPr>
              <a:spLocks noChangeShapeType="1"/>
            </p:cNvSpPr>
            <p:nvPr/>
          </p:nvSpPr>
          <p:spPr bwMode="auto">
            <a:xfrm>
              <a:off x="2144" y="529"/>
              <a:ext cx="864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52270" name="Line 55"/>
            <p:cNvSpPr>
              <a:spLocks noChangeShapeType="1"/>
            </p:cNvSpPr>
            <p:nvPr/>
          </p:nvSpPr>
          <p:spPr bwMode="auto">
            <a:xfrm flipV="1">
              <a:off x="3304" y="1073"/>
              <a:ext cx="96" cy="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52271" name="Text Box 57"/>
            <p:cNvSpPr txBox="1">
              <a:spLocks noChangeArrowheads="1"/>
            </p:cNvSpPr>
            <p:nvPr/>
          </p:nvSpPr>
          <p:spPr bwMode="auto">
            <a:xfrm>
              <a:off x="3480" y="864"/>
              <a:ext cx="2136" cy="2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0" lang="en-US" altLang="en-US" sz="900"/>
                <a:t>DNA pol III menambahkan nukleotida DNA ke primer, membentuk fragmen Okazaki 1.</a:t>
              </a:r>
            </a:p>
          </p:txBody>
        </p:sp>
        <p:grpSp>
          <p:nvGrpSpPr>
            <p:cNvPr id="52272" name="Group 58"/>
            <p:cNvGrpSpPr>
              <a:grpSpLocks/>
            </p:cNvGrpSpPr>
            <p:nvPr/>
          </p:nvGrpSpPr>
          <p:grpSpPr bwMode="auto">
            <a:xfrm>
              <a:off x="3356" y="857"/>
              <a:ext cx="160" cy="154"/>
              <a:chOff x="204" y="481"/>
              <a:chExt cx="160" cy="154"/>
            </a:xfrm>
          </p:grpSpPr>
          <p:sp>
            <p:nvSpPr>
              <p:cNvPr id="52298" name="AutoShape 59"/>
              <p:cNvSpPr>
                <a:spLocks noChangeArrowheads="1"/>
              </p:cNvSpPr>
              <p:nvPr/>
            </p:nvSpPr>
            <p:spPr bwMode="auto">
              <a:xfrm>
                <a:off x="208" y="483"/>
                <a:ext cx="144" cy="144"/>
              </a:xfrm>
              <a:prstGeom prst="flowChartConnector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49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2299" name="Text Box 60"/>
              <p:cNvSpPr txBox="1">
                <a:spLocks noChangeArrowheads="1"/>
              </p:cNvSpPr>
              <p:nvPr/>
            </p:nvSpPr>
            <p:spPr bwMode="auto">
              <a:xfrm>
                <a:off x="204" y="481"/>
                <a:ext cx="160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349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pPr algn="ctr"/>
                <a:r>
                  <a:rPr kumimoji="0" lang="en-US" altLang="en-US" sz="1000" b="1">
                    <a:solidFill>
                      <a:schemeClr val="bg1"/>
                    </a:solidFill>
                  </a:rPr>
                  <a:t>2</a:t>
                </a:r>
                <a:endParaRPr kumimoji="0" lang="en-US" altLang="en-US" sz="1000"/>
              </a:p>
            </p:txBody>
          </p:sp>
        </p:grpSp>
        <p:sp>
          <p:nvSpPr>
            <p:cNvPr id="52273" name="Text Box 63"/>
            <p:cNvSpPr txBox="1">
              <a:spLocks noChangeArrowheads="1"/>
            </p:cNvSpPr>
            <p:nvPr/>
          </p:nvSpPr>
          <p:spPr bwMode="auto">
            <a:xfrm>
              <a:off x="1528" y="1392"/>
              <a:ext cx="968" cy="4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0" lang="en-US" altLang="en-US" sz="900"/>
                <a:t>Setelah mencapai primer RNA berikutnya di sebelah kanan, DNA pol III terlepas</a:t>
              </a:r>
            </a:p>
          </p:txBody>
        </p:sp>
        <p:grpSp>
          <p:nvGrpSpPr>
            <p:cNvPr id="52274" name="Group 64"/>
            <p:cNvGrpSpPr>
              <a:grpSpLocks/>
            </p:cNvGrpSpPr>
            <p:nvPr/>
          </p:nvGrpSpPr>
          <p:grpSpPr bwMode="auto">
            <a:xfrm>
              <a:off x="1404" y="1366"/>
              <a:ext cx="160" cy="154"/>
              <a:chOff x="204" y="481"/>
              <a:chExt cx="160" cy="154"/>
            </a:xfrm>
          </p:grpSpPr>
          <p:sp>
            <p:nvSpPr>
              <p:cNvPr id="52296" name="AutoShape 65"/>
              <p:cNvSpPr>
                <a:spLocks noChangeArrowheads="1"/>
              </p:cNvSpPr>
              <p:nvPr/>
            </p:nvSpPr>
            <p:spPr bwMode="auto">
              <a:xfrm>
                <a:off x="208" y="483"/>
                <a:ext cx="144" cy="144"/>
              </a:xfrm>
              <a:prstGeom prst="flowChartConnector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49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2297" name="Text Box 66"/>
              <p:cNvSpPr txBox="1">
                <a:spLocks noChangeArrowheads="1"/>
              </p:cNvSpPr>
              <p:nvPr/>
            </p:nvSpPr>
            <p:spPr bwMode="auto">
              <a:xfrm>
                <a:off x="204" y="481"/>
                <a:ext cx="160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349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pPr algn="ctr"/>
                <a:r>
                  <a:rPr kumimoji="0" lang="en-US" altLang="en-US" sz="1000">
                    <a:solidFill>
                      <a:schemeClr val="bg1"/>
                    </a:solidFill>
                  </a:rPr>
                  <a:t>3</a:t>
                </a:r>
                <a:endParaRPr kumimoji="0" lang="en-US" altLang="en-US" sz="2400"/>
              </a:p>
            </p:txBody>
          </p:sp>
        </p:grpSp>
        <p:sp>
          <p:nvSpPr>
            <p:cNvPr id="52275" name="Line 67"/>
            <p:cNvSpPr>
              <a:spLocks noChangeShapeType="1"/>
            </p:cNvSpPr>
            <p:nvPr/>
          </p:nvSpPr>
          <p:spPr bwMode="auto">
            <a:xfrm>
              <a:off x="2448" y="1553"/>
              <a:ext cx="616" cy="19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52276" name="Text Box 69"/>
            <p:cNvSpPr txBox="1">
              <a:spLocks noChangeArrowheads="1"/>
            </p:cNvSpPr>
            <p:nvPr/>
          </p:nvSpPr>
          <p:spPr bwMode="auto">
            <a:xfrm>
              <a:off x="1392" y="1895"/>
              <a:ext cx="1152" cy="5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0" lang="en-US" altLang="en-US" sz="900"/>
                <a:t>Setelah fragmen 2 mendapatkan primer, DNA pol III menambahkan nukleotida DNA hingga mencapai      primer fragmen 1 dan melepaskan diri</a:t>
              </a:r>
            </a:p>
          </p:txBody>
        </p:sp>
        <p:grpSp>
          <p:nvGrpSpPr>
            <p:cNvPr id="52277" name="Group 70"/>
            <p:cNvGrpSpPr>
              <a:grpSpLocks/>
            </p:cNvGrpSpPr>
            <p:nvPr/>
          </p:nvGrpSpPr>
          <p:grpSpPr bwMode="auto">
            <a:xfrm>
              <a:off x="1292" y="1930"/>
              <a:ext cx="160" cy="154"/>
              <a:chOff x="204" y="481"/>
              <a:chExt cx="160" cy="154"/>
            </a:xfrm>
          </p:grpSpPr>
          <p:sp>
            <p:nvSpPr>
              <p:cNvPr id="52294" name="AutoShape 71"/>
              <p:cNvSpPr>
                <a:spLocks noChangeArrowheads="1"/>
              </p:cNvSpPr>
              <p:nvPr/>
            </p:nvSpPr>
            <p:spPr bwMode="auto">
              <a:xfrm>
                <a:off x="208" y="483"/>
                <a:ext cx="144" cy="144"/>
              </a:xfrm>
              <a:prstGeom prst="flowChartConnector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49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2295" name="Text Box 72"/>
              <p:cNvSpPr txBox="1">
                <a:spLocks noChangeArrowheads="1"/>
              </p:cNvSpPr>
              <p:nvPr/>
            </p:nvSpPr>
            <p:spPr bwMode="auto">
              <a:xfrm>
                <a:off x="204" y="481"/>
                <a:ext cx="160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349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pPr algn="ctr"/>
                <a:r>
                  <a:rPr kumimoji="0" lang="en-US" altLang="en-US" sz="1000" b="1">
                    <a:solidFill>
                      <a:schemeClr val="bg1"/>
                    </a:solidFill>
                  </a:rPr>
                  <a:t>4</a:t>
                </a:r>
                <a:endParaRPr kumimoji="0" lang="en-US" altLang="en-US" sz="2400"/>
              </a:p>
            </p:txBody>
          </p:sp>
        </p:grpSp>
        <p:sp>
          <p:nvSpPr>
            <p:cNvPr id="52278" name="Line 73"/>
            <p:cNvSpPr>
              <a:spLocks noChangeShapeType="1"/>
            </p:cNvSpPr>
            <p:nvPr/>
          </p:nvSpPr>
          <p:spPr bwMode="auto">
            <a:xfrm>
              <a:off x="2400" y="2112"/>
              <a:ext cx="328" cy="30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52279" name="Text Box 76"/>
            <p:cNvSpPr txBox="1">
              <a:spLocks noChangeArrowheads="1"/>
            </p:cNvSpPr>
            <p:nvPr/>
          </p:nvSpPr>
          <p:spPr bwMode="auto">
            <a:xfrm>
              <a:off x="1648" y="2562"/>
              <a:ext cx="944" cy="4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0" lang="en-US" altLang="en-US" sz="900"/>
                <a:t>DNA pol I menggantikan RNA dengan DNA, menambahkan ke ujung 3’ dari fragmen 2</a:t>
              </a:r>
            </a:p>
          </p:txBody>
        </p:sp>
        <p:grpSp>
          <p:nvGrpSpPr>
            <p:cNvPr id="52280" name="Group 77"/>
            <p:cNvGrpSpPr>
              <a:grpSpLocks/>
            </p:cNvGrpSpPr>
            <p:nvPr/>
          </p:nvGrpSpPr>
          <p:grpSpPr bwMode="auto">
            <a:xfrm>
              <a:off x="1524" y="2570"/>
              <a:ext cx="160" cy="154"/>
              <a:chOff x="204" y="481"/>
              <a:chExt cx="160" cy="154"/>
            </a:xfrm>
          </p:grpSpPr>
          <p:sp>
            <p:nvSpPr>
              <p:cNvPr id="52292" name="AutoShape 78"/>
              <p:cNvSpPr>
                <a:spLocks noChangeArrowheads="1"/>
              </p:cNvSpPr>
              <p:nvPr/>
            </p:nvSpPr>
            <p:spPr bwMode="auto">
              <a:xfrm>
                <a:off x="208" y="483"/>
                <a:ext cx="144" cy="144"/>
              </a:xfrm>
              <a:prstGeom prst="flowChartConnector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49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2293" name="Text Box 79"/>
              <p:cNvSpPr txBox="1">
                <a:spLocks noChangeArrowheads="1"/>
              </p:cNvSpPr>
              <p:nvPr/>
            </p:nvSpPr>
            <p:spPr bwMode="auto">
              <a:xfrm>
                <a:off x="204" y="481"/>
                <a:ext cx="160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349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pPr algn="ctr"/>
                <a:r>
                  <a:rPr kumimoji="0" lang="en-US" altLang="en-US" sz="1000" b="1">
                    <a:solidFill>
                      <a:schemeClr val="bg1"/>
                    </a:solidFill>
                  </a:rPr>
                  <a:t>5</a:t>
                </a:r>
                <a:endParaRPr kumimoji="0" lang="en-US" altLang="en-US" sz="2400"/>
              </a:p>
            </p:txBody>
          </p:sp>
        </p:grpSp>
        <p:sp>
          <p:nvSpPr>
            <p:cNvPr id="52281" name="Line 80"/>
            <p:cNvSpPr>
              <a:spLocks noChangeShapeType="1"/>
            </p:cNvSpPr>
            <p:nvPr/>
          </p:nvSpPr>
          <p:spPr bwMode="auto">
            <a:xfrm>
              <a:off x="2536" y="2785"/>
              <a:ext cx="336" cy="33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52282" name="Line 83"/>
            <p:cNvSpPr>
              <a:spLocks noChangeShapeType="1"/>
            </p:cNvSpPr>
            <p:nvPr/>
          </p:nvSpPr>
          <p:spPr bwMode="auto">
            <a:xfrm flipH="1" flipV="1">
              <a:off x="2613" y="3537"/>
              <a:ext cx="443" cy="25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52283" name="Text Box 84"/>
            <p:cNvSpPr txBox="1">
              <a:spLocks noChangeArrowheads="1"/>
            </p:cNvSpPr>
            <p:nvPr/>
          </p:nvSpPr>
          <p:spPr bwMode="auto">
            <a:xfrm>
              <a:off x="1688" y="3322"/>
              <a:ext cx="1192" cy="3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0" lang="en-US" altLang="en-US" sz="900"/>
                <a:t>DNA ligase membentuk ikatan di antara DNA terbaru dan DNA fragmen 1.</a:t>
              </a:r>
            </a:p>
          </p:txBody>
        </p:sp>
        <p:grpSp>
          <p:nvGrpSpPr>
            <p:cNvPr id="52284" name="Group 85"/>
            <p:cNvGrpSpPr>
              <a:grpSpLocks/>
            </p:cNvGrpSpPr>
            <p:nvPr/>
          </p:nvGrpSpPr>
          <p:grpSpPr bwMode="auto">
            <a:xfrm>
              <a:off x="1568" y="3312"/>
              <a:ext cx="160" cy="154"/>
              <a:chOff x="204" y="481"/>
              <a:chExt cx="160" cy="154"/>
            </a:xfrm>
          </p:grpSpPr>
          <p:sp>
            <p:nvSpPr>
              <p:cNvPr id="52290" name="AutoShape 86"/>
              <p:cNvSpPr>
                <a:spLocks noChangeArrowheads="1"/>
              </p:cNvSpPr>
              <p:nvPr/>
            </p:nvSpPr>
            <p:spPr bwMode="auto">
              <a:xfrm>
                <a:off x="208" y="483"/>
                <a:ext cx="144" cy="144"/>
              </a:xfrm>
              <a:prstGeom prst="flowChartConnector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49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2291" name="Text Box 87"/>
              <p:cNvSpPr txBox="1">
                <a:spLocks noChangeArrowheads="1"/>
              </p:cNvSpPr>
              <p:nvPr/>
            </p:nvSpPr>
            <p:spPr bwMode="auto">
              <a:xfrm>
                <a:off x="204" y="481"/>
                <a:ext cx="160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349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pPr algn="ctr"/>
                <a:r>
                  <a:rPr kumimoji="0" lang="en-US" altLang="en-US" sz="1000" b="1">
                    <a:solidFill>
                      <a:schemeClr val="bg1"/>
                    </a:solidFill>
                  </a:rPr>
                  <a:t>6</a:t>
                </a:r>
                <a:endParaRPr kumimoji="0" lang="en-US" altLang="en-US" sz="2400"/>
              </a:p>
            </p:txBody>
          </p:sp>
        </p:grpSp>
        <p:sp>
          <p:nvSpPr>
            <p:cNvPr id="52285" name="Line 89"/>
            <p:cNvSpPr>
              <a:spLocks noChangeShapeType="1"/>
            </p:cNvSpPr>
            <p:nvPr/>
          </p:nvSpPr>
          <p:spPr bwMode="auto">
            <a:xfrm flipV="1">
              <a:off x="3448" y="3408"/>
              <a:ext cx="152" cy="30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52286" name="Text Box 90"/>
            <p:cNvSpPr txBox="1">
              <a:spLocks noChangeArrowheads="1"/>
            </p:cNvSpPr>
            <p:nvPr/>
          </p:nvSpPr>
          <p:spPr bwMode="auto">
            <a:xfrm>
              <a:off x="3552" y="3264"/>
              <a:ext cx="1104" cy="2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0" lang="en-US" altLang="en-US" sz="900"/>
                <a:t>Untai lamban di wilayah ini sekarang telah selesai</a:t>
              </a:r>
            </a:p>
          </p:txBody>
        </p:sp>
        <p:grpSp>
          <p:nvGrpSpPr>
            <p:cNvPr id="52287" name="Group 91"/>
            <p:cNvGrpSpPr>
              <a:grpSpLocks/>
            </p:cNvGrpSpPr>
            <p:nvPr/>
          </p:nvGrpSpPr>
          <p:grpSpPr bwMode="auto">
            <a:xfrm>
              <a:off x="3428" y="3253"/>
              <a:ext cx="160" cy="154"/>
              <a:chOff x="204" y="481"/>
              <a:chExt cx="160" cy="154"/>
            </a:xfrm>
          </p:grpSpPr>
          <p:sp>
            <p:nvSpPr>
              <p:cNvPr id="52288" name="AutoShape 92"/>
              <p:cNvSpPr>
                <a:spLocks noChangeArrowheads="1"/>
              </p:cNvSpPr>
              <p:nvPr/>
            </p:nvSpPr>
            <p:spPr bwMode="auto">
              <a:xfrm>
                <a:off x="208" y="483"/>
                <a:ext cx="144" cy="144"/>
              </a:xfrm>
              <a:prstGeom prst="flowChartConnector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49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2289" name="Text Box 93"/>
              <p:cNvSpPr txBox="1">
                <a:spLocks noChangeArrowheads="1"/>
              </p:cNvSpPr>
              <p:nvPr/>
            </p:nvSpPr>
            <p:spPr bwMode="auto">
              <a:xfrm>
                <a:off x="204" y="481"/>
                <a:ext cx="160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349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pPr algn="ctr"/>
                <a:r>
                  <a:rPr kumimoji="0" lang="en-US" altLang="en-US" sz="1000" b="1">
                    <a:solidFill>
                      <a:schemeClr val="bg1"/>
                    </a:solidFill>
                  </a:rPr>
                  <a:t>7</a:t>
                </a:r>
                <a:endParaRPr kumimoji="0" lang="en-US" altLang="en-US" sz="1000" b="1"/>
              </a:p>
            </p:txBody>
          </p:sp>
        </p:grpSp>
      </p:grpSp>
      <p:sp>
        <p:nvSpPr>
          <p:cNvPr id="52228" name="Text Box 95"/>
          <p:cNvSpPr txBox="1">
            <a:spLocks noChangeArrowheads="1"/>
          </p:cNvSpPr>
          <p:nvPr/>
        </p:nvSpPr>
        <p:spPr bwMode="auto">
          <a:xfrm>
            <a:off x="228600" y="152400"/>
            <a:ext cx="81534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49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>
            <a:lvl1pPr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600" b="1"/>
              <a:t>Peraga 16.16 Sintesis untai lamban</a:t>
            </a:r>
          </a:p>
        </p:txBody>
      </p:sp>
    </p:spTree>
    <p:extLst>
      <p:ext uri="{BB962C8B-B14F-4D97-AF65-F5344CB8AC3E}">
        <p14:creationId xmlns:p14="http://schemas.microsoft.com/office/powerpoint/2010/main" val="179995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54"/>
          <p:cNvSpPr>
            <a:spLocks noGrp="1" noChangeArrowheads="1"/>
          </p:cNvSpPr>
          <p:nvPr>
            <p:ph type="title"/>
          </p:nvPr>
        </p:nvSpPr>
        <p:spPr>
          <a:xfrm>
            <a:off x="179512" y="667991"/>
            <a:ext cx="8534400" cy="312737"/>
          </a:xfrm>
          <a:noFill/>
        </p:spPr>
        <p:txBody>
          <a:bodyPr/>
          <a:lstStyle/>
          <a:p>
            <a:pPr eaLnBrk="1" hangingPunct="1"/>
            <a:r>
              <a:rPr lang="en-US" altLang="en-US" sz="1600" dirty="0" err="1" smtClean="0"/>
              <a:t>Peraga</a:t>
            </a:r>
            <a:r>
              <a:rPr lang="en-US" altLang="en-US" sz="1600" dirty="0" smtClean="0"/>
              <a:t> 16.17 </a:t>
            </a:r>
            <a:r>
              <a:rPr lang="en-US" altLang="en-US" sz="1600" dirty="0" err="1" smtClean="0"/>
              <a:t>Rangkuman</a:t>
            </a:r>
            <a:r>
              <a:rPr lang="en-US" altLang="en-US" sz="1600" dirty="0" smtClean="0"/>
              <a:t> </a:t>
            </a:r>
            <a:r>
              <a:rPr lang="en-US" altLang="en-US" sz="1600" dirty="0" err="1" smtClean="0"/>
              <a:t>replikasi</a:t>
            </a:r>
            <a:r>
              <a:rPr lang="en-US" altLang="en-US" sz="1600" dirty="0" smtClean="0"/>
              <a:t> DNA </a:t>
            </a:r>
            <a:r>
              <a:rPr lang="en-US" altLang="en-US" sz="1600" dirty="0" err="1" smtClean="0"/>
              <a:t>bakteri</a:t>
            </a:r>
            <a:endParaRPr lang="en-US" altLang="en-US" dirty="0" smtClean="0"/>
          </a:p>
        </p:txBody>
      </p:sp>
      <p:pic>
        <p:nvPicPr>
          <p:cNvPr id="54275" name="Picture 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8" y="1147763"/>
            <a:ext cx="7546975" cy="532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49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093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322" name="Group 169"/>
          <p:cNvGrpSpPr>
            <a:grpSpLocks/>
          </p:cNvGrpSpPr>
          <p:nvPr/>
        </p:nvGrpSpPr>
        <p:grpSpPr bwMode="auto">
          <a:xfrm>
            <a:off x="2046288" y="1384300"/>
            <a:ext cx="4894262" cy="4940300"/>
            <a:chOff x="1497" y="1496"/>
            <a:chExt cx="2463" cy="2488"/>
          </a:xfrm>
        </p:grpSpPr>
        <p:pic>
          <p:nvPicPr>
            <p:cNvPr id="56324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7" y="1530"/>
              <a:ext cx="887" cy="2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325" name="Text Box 8"/>
            <p:cNvSpPr txBox="1">
              <a:spLocks noChangeArrowheads="1"/>
            </p:cNvSpPr>
            <p:nvPr/>
          </p:nvSpPr>
          <p:spPr bwMode="auto">
            <a:xfrm>
              <a:off x="2863" y="2324"/>
              <a:ext cx="412" cy="1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1200"/>
                <a:t>Nuklease</a:t>
              </a:r>
            </a:p>
          </p:txBody>
        </p:sp>
        <p:sp>
          <p:nvSpPr>
            <p:cNvPr id="56326" name="Text Box 9"/>
            <p:cNvSpPr txBox="1">
              <a:spLocks noChangeArrowheads="1"/>
            </p:cNvSpPr>
            <p:nvPr/>
          </p:nvSpPr>
          <p:spPr bwMode="auto">
            <a:xfrm>
              <a:off x="1497" y="2710"/>
              <a:ext cx="476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r>
                <a:rPr lang="en-US" altLang="en-US" sz="1200"/>
                <a:t>DNA</a:t>
              </a:r>
            </a:p>
            <a:p>
              <a:r>
                <a:rPr lang="en-US" altLang="en-US" sz="1200"/>
                <a:t>Polimerase</a:t>
              </a:r>
            </a:p>
          </p:txBody>
        </p:sp>
        <p:sp>
          <p:nvSpPr>
            <p:cNvPr id="56327" name="Text Box 10"/>
            <p:cNvSpPr txBox="1">
              <a:spLocks noChangeArrowheads="1"/>
            </p:cNvSpPr>
            <p:nvPr/>
          </p:nvSpPr>
          <p:spPr bwMode="auto">
            <a:xfrm>
              <a:off x="2288" y="3387"/>
              <a:ext cx="293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r>
                <a:rPr lang="en-US" altLang="en-US" sz="1200"/>
                <a:t>DNA</a:t>
              </a:r>
            </a:p>
            <a:p>
              <a:r>
                <a:rPr lang="en-US" altLang="en-US" sz="1200"/>
                <a:t>ligase</a:t>
              </a:r>
            </a:p>
          </p:txBody>
        </p:sp>
        <p:sp>
          <p:nvSpPr>
            <p:cNvPr id="56328" name="Line 33"/>
            <p:cNvSpPr>
              <a:spLocks noChangeShapeType="1"/>
            </p:cNvSpPr>
            <p:nvPr/>
          </p:nvSpPr>
          <p:spPr bwMode="auto">
            <a:xfrm>
              <a:off x="2475" y="2393"/>
              <a:ext cx="374" cy="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56329" name="Line 35"/>
            <p:cNvSpPr>
              <a:spLocks noChangeShapeType="1"/>
            </p:cNvSpPr>
            <p:nvPr/>
          </p:nvSpPr>
          <p:spPr bwMode="auto">
            <a:xfrm>
              <a:off x="1759" y="2961"/>
              <a:ext cx="477" cy="6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56330" name="Line 36"/>
            <p:cNvSpPr>
              <a:spLocks noChangeShapeType="1"/>
            </p:cNvSpPr>
            <p:nvPr/>
          </p:nvSpPr>
          <p:spPr bwMode="auto">
            <a:xfrm flipH="1" flipV="1">
              <a:off x="2441" y="3643"/>
              <a:ext cx="34" cy="6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56331" name="Line 135"/>
            <p:cNvSpPr>
              <a:spLocks noChangeShapeType="1"/>
            </p:cNvSpPr>
            <p:nvPr/>
          </p:nvSpPr>
          <p:spPr bwMode="auto">
            <a:xfrm flipH="1">
              <a:off x="2236" y="1599"/>
              <a:ext cx="579" cy="10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56332" name="Line 136"/>
            <p:cNvSpPr>
              <a:spLocks noChangeShapeType="1"/>
            </p:cNvSpPr>
            <p:nvPr/>
          </p:nvSpPr>
          <p:spPr bwMode="auto">
            <a:xfrm>
              <a:off x="2822" y="1530"/>
              <a:ext cx="1" cy="17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grpSp>
          <p:nvGrpSpPr>
            <p:cNvPr id="56333" name="Group 165"/>
            <p:cNvGrpSpPr>
              <a:grpSpLocks/>
            </p:cNvGrpSpPr>
            <p:nvPr/>
          </p:nvGrpSpPr>
          <p:grpSpPr bwMode="auto">
            <a:xfrm>
              <a:off x="2822" y="1496"/>
              <a:ext cx="919" cy="240"/>
              <a:chOff x="2792" y="1496"/>
              <a:chExt cx="919" cy="240"/>
            </a:xfrm>
          </p:grpSpPr>
          <p:sp>
            <p:nvSpPr>
              <p:cNvPr id="56352" name="Text Box 134"/>
              <p:cNvSpPr txBox="1">
                <a:spLocks noChangeArrowheads="1"/>
              </p:cNvSpPr>
              <p:nvPr/>
            </p:nvSpPr>
            <p:spPr bwMode="auto">
              <a:xfrm>
                <a:off x="2792" y="1506"/>
                <a:ext cx="919" cy="2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r>
                  <a:rPr lang="en-US" altLang="en-US" sz="1200"/>
                  <a:t>     Dimer timin menekuk</a:t>
                </a:r>
              </a:p>
              <a:p>
                <a:r>
                  <a:rPr lang="en-US" altLang="en-US" sz="1200"/>
                  <a:t>molekul DNA</a:t>
                </a:r>
              </a:p>
            </p:txBody>
          </p:sp>
          <p:grpSp>
            <p:nvGrpSpPr>
              <p:cNvPr id="56353" name="Group 137"/>
              <p:cNvGrpSpPr>
                <a:grpSpLocks/>
              </p:cNvGrpSpPr>
              <p:nvPr/>
            </p:nvGrpSpPr>
            <p:grpSpPr bwMode="auto">
              <a:xfrm>
                <a:off x="2811" y="1496"/>
                <a:ext cx="135" cy="138"/>
                <a:chOff x="2997" y="838"/>
                <a:chExt cx="191" cy="195"/>
              </a:xfrm>
            </p:grpSpPr>
            <p:sp>
              <p:nvSpPr>
                <p:cNvPr id="56354" name="AutoShape 138"/>
                <p:cNvSpPr>
                  <a:spLocks noChangeArrowheads="1"/>
                </p:cNvSpPr>
                <p:nvPr/>
              </p:nvSpPr>
              <p:spPr bwMode="auto">
                <a:xfrm>
                  <a:off x="3024" y="864"/>
                  <a:ext cx="144" cy="144"/>
                </a:xfrm>
                <a:prstGeom prst="flowChartConnector">
                  <a:avLst/>
                </a:prstGeom>
                <a:solidFill>
                  <a:schemeClr val="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/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endParaRPr lang="en-US" altLang="en-US"/>
                </a:p>
              </p:txBody>
            </p:sp>
            <p:sp>
              <p:nvSpPr>
                <p:cNvPr id="56355" name="Text Box 139"/>
                <p:cNvSpPr txBox="1">
                  <a:spLocks noChangeArrowheads="1"/>
                </p:cNvSpPr>
                <p:nvPr/>
              </p:nvSpPr>
              <p:spPr bwMode="auto">
                <a:xfrm>
                  <a:off x="2997" y="838"/>
                  <a:ext cx="191" cy="19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200" b="1">
                      <a:solidFill>
                        <a:schemeClr val="bg1"/>
                      </a:solidFill>
                    </a:rPr>
                    <a:t>1</a:t>
                  </a:r>
                </a:p>
              </p:txBody>
            </p:sp>
          </p:grpSp>
        </p:grpSp>
        <p:sp>
          <p:nvSpPr>
            <p:cNvPr id="56334" name="Text Box 141"/>
            <p:cNvSpPr txBox="1">
              <a:spLocks noChangeArrowheads="1"/>
            </p:cNvSpPr>
            <p:nvPr/>
          </p:nvSpPr>
          <p:spPr bwMode="auto">
            <a:xfrm>
              <a:off x="2823" y="1848"/>
              <a:ext cx="1104" cy="4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r>
                <a:rPr lang="en-US" altLang="en-US" sz="1200"/>
                <a:t>    Enzim nuklease memotong</a:t>
              </a:r>
            </a:p>
            <a:p>
              <a:r>
                <a:rPr lang="en-US" altLang="en-US" sz="1200"/>
                <a:t>untai DNA yang rusak di dua</a:t>
              </a:r>
            </a:p>
            <a:p>
              <a:r>
                <a:rPr lang="en-US" altLang="en-US" sz="1200"/>
                <a:t>titik, dan bagian yang rusak</a:t>
              </a:r>
            </a:p>
            <a:p>
              <a:r>
                <a:rPr lang="en-US" altLang="en-US" sz="1200"/>
                <a:t>kemudian dibuang</a:t>
              </a:r>
            </a:p>
          </p:txBody>
        </p:sp>
        <p:grpSp>
          <p:nvGrpSpPr>
            <p:cNvPr id="56335" name="Group 142"/>
            <p:cNvGrpSpPr>
              <a:grpSpLocks/>
            </p:cNvGrpSpPr>
            <p:nvPr/>
          </p:nvGrpSpPr>
          <p:grpSpPr bwMode="auto">
            <a:xfrm>
              <a:off x="2850" y="1748"/>
              <a:ext cx="135" cy="138"/>
              <a:chOff x="2997" y="839"/>
              <a:chExt cx="191" cy="194"/>
            </a:xfrm>
          </p:grpSpPr>
          <p:sp>
            <p:nvSpPr>
              <p:cNvPr id="56350" name="AutoShape 143"/>
              <p:cNvSpPr>
                <a:spLocks noChangeArrowheads="1"/>
              </p:cNvSpPr>
              <p:nvPr/>
            </p:nvSpPr>
            <p:spPr bwMode="auto">
              <a:xfrm>
                <a:off x="3024" y="864"/>
                <a:ext cx="144" cy="144"/>
              </a:xfrm>
              <a:prstGeom prst="flowChartConnector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6351" name="Text Box 144"/>
              <p:cNvSpPr txBox="1">
                <a:spLocks noChangeArrowheads="1"/>
              </p:cNvSpPr>
              <p:nvPr/>
            </p:nvSpPr>
            <p:spPr bwMode="auto">
              <a:xfrm>
                <a:off x="2997" y="839"/>
                <a:ext cx="191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pPr algn="ctr"/>
                <a:r>
                  <a:rPr lang="en-US" altLang="en-US" sz="1200" b="1">
                    <a:solidFill>
                      <a:schemeClr val="bg1"/>
                    </a:solidFill>
                  </a:rPr>
                  <a:t>2</a:t>
                </a:r>
              </a:p>
            </p:txBody>
          </p:sp>
        </p:grpSp>
        <p:sp>
          <p:nvSpPr>
            <p:cNvPr id="56336" name="Line 145"/>
            <p:cNvSpPr>
              <a:spLocks noChangeShapeType="1"/>
            </p:cNvSpPr>
            <p:nvPr/>
          </p:nvSpPr>
          <p:spPr bwMode="auto">
            <a:xfrm>
              <a:off x="2815" y="1803"/>
              <a:ext cx="1" cy="4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56337" name="Line 146"/>
            <p:cNvSpPr>
              <a:spLocks noChangeShapeType="1"/>
            </p:cNvSpPr>
            <p:nvPr/>
          </p:nvSpPr>
          <p:spPr bwMode="auto">
            <a:xfrm flipH="1">
              <a:off x="2066" y="1939"/>
              <a:ext cx="749" cy="47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56338" name="Line 147"/>
            <p:cNvSpPr>
              <a:spLocks noChangeShapeType="1"/>
            </p:cNvSpPr>
            <p:nvPr/>
          </p:nvSpPr>
          <p:spPr bwMode="auto">
            <a:xfrm flipH="1">
              <a:off x="2407" y="1939"/>
              <a:ext cx="408" cy="47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56339" name="Text Box 149"/>
            <p:cNvSpPr txBox="1">
              <a:spLocks noChangeArrowheads="1"/>
            </p:cNvSpPr>
            <p:nvPr/>
          </p:nvSpPr>
          <p:spPr bwMode="auto">
            <a:xfrm>
              <a:off x="2825" y="2754"/>
              <a:ext cx="971" cy="4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r>
                <a:rPr lang="en-US" altLang="en-US" sz="1200"/>
                <a:t>    Sintesis perbaikan oleh</a:t>
              </a:r>
            </a:p>
            <a:p>
              <a:r>
                <a:rPr lang="en-US" altLang="en-US" sz="1200"/>
                <a:t>polimerase DNA mengisi </a:t>
              </a:r>
            </a:p>
            <a:p>
              <a:r>
                <a:rPr lang="en-US" altLang="en-US" sz="1200"/>
                <a:t>nukleotida-nukleotida</a:t>
              </a:r>
            </a:p>
            <a:p>
              <a:r>
                <a:rPr lang="en-US" altLang="en-US" sz="1200"/>
                <a:t>yang hilang</a:t>
              </a:r>
            </a:p>
          </p:txBody>
        </p:sp>
        <p:sp>
          <p:nvSpPr>
            <p:cNvPr id="56340" name="AutoShape 151"/>
            <p:cNvSpPr>
              <a:spLocks noChangeArrowheads="1"/>
            </p:cNvSpPr>
            <p:nvPr/>
          </p:nvSpPr>
          <p:spPr bwMode="auto">
            <a:xfrm>
              <a:off x="2848" y="2740"/>
              <a:ext cx="102" cy="103"/>
            </a:xfrm>
            <a:prstGeom prst="flowChartConnector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56341" name="Text Box 152"/>
            <p:cNvSpPr txBox="1">
              <a:spLocks noChangeArrowheads="1"/>
            </p:cNvSpPr>
            <p:nvPr/>
          </p:nvSpPr>
          <p:spPr bwMode="auto">
            <a:xfrm>
              <a:off x="2828" y="2720"/>
              <a:ext cx="135" cy="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r>
                <a:rPr lang="en-US" altLang="en-US" sz="1200" b="1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56342" name="Line 153"/>
            <p:cNvSpPr>
              <a:spLocks noChangeShapeType="1"/>
            </p:cNvSpPr>
            <p:nvPr/>
          </p:nvSpPr>
          <p:spPr bwMode="auto">
            <a:xfrm>
              <a:off x="2815" y="2744"/>
              <a:ext cx="1" cy="42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56343" name="Line 154"/>
            <p:cNvSpPr>
              <a:spLocks noChangeShapeType="1"/>
            </p:cNvSpPr>
            <p:nvPr/>
          </p:nvSpPr>
          <p:spPr bwMode="auto">
            <a:xfrm flipV="1">
              <a:off x="2236" y="2836"/>
              <a:ext cx="579" cy="239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56344" name="Text Box 156"/>
            <p:cNvSpPr txBox="1">
              <a:spLocks noChangeArrowheads="1"/>
            </p:cNvSpPr>
            <p:nvPr/>
          </p:nvSpPr>
          <p:spPr bwMode="auto">
            <a:xfrm>
              <a:off x="2806" y="3545"/>
              <a:ext cx="1154" cy="3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r>
                <a:rPr lang="en-US" altLang="en-US" sz="1200"/>
                <a:t>    DNA ligase menyegel ujung </a:t>
              </a:r>
            </a:p>
            <a:p>
              <a:r>
                <a:rPr lang="en-US" altLang="en-US" sz="1200"/>
                <a:t>bebas DNA baru ke DNA lama,</a:t>
              </a:r>
            </a:p>
            <a:p>
              <a:r>
                <a:rPr lang="en-US" altLang="en-US" sz="1200"/>
                <a:t>membuat untai menjadi utuh</a:t>
              </a:r>
            </a:p>
          </p:txBody>
        </p:sp>
        <p:grpSp>
          <p:nvGrpSpPr>
            <p:cNvPr id="56345" name="Group 157"/>
            <p:cNvGrpSpPr>
              <a:grpSpLocks/>
            </p:cNvGrpSpPr>
            <p:nvPr/>
          </p:nvGrpSpPr>
          <p:grpSpPr bwMode="auto">
            <a:xfrm>
              <a:off x="2832" y="3460"/>
              <a:ext cx="135" cy="139"/>
              <a:chOff x="2996" y="839"/>
              <a:chExt cx="191" cy="196"/>
            </a:xfrm>
          </p:grpSpPr>
          <p:sp>
            <p:nvSpPr>
              <p:cNvPr id="56348" name="AutoShape 158"/>
              <p:cNvSpPr>
                <a:spLocks noChangeArrowheads="1"/>
              </p:cNvSpPr>
              <p:nvPr/>
            </p:nvSpPr>
            <p:spPr bwMode="auto">
              <a:xfrm>
                <a:off x="3024" y="864"/>
                <a:ext cx="144" cy="144"/>
              </a:xfrm>
              <a:prstGeom prst="flowChartConnector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6349" name="Text Box 159"/>
              <p:cNvSpPr txBox="1">
                <a:spLocks noChangeArrowheads="1"/>
              </p:cNvSpPr>
              <p:nvPr/>
            </p:nvSpPr>
            <p:spPr bwMode="auto">
              <a:xfrm>
                <a:off x="2996" y="839"/>
                <a:ext cx="191" cy="1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accent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>
                <a:lvl1pPr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1pPr>
                <a:lvl2pPr marL="742950" indent="-28575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2pPr>
                <a:lvl3pPr marL="11430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3pPr>
                <a:lvl4pPr marL="16002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4pPr>
                <a:lvl5pPr marL="2057400" indent="-228600"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300">
                    <a:solidFill>
                      <a:schemeClr val="tx1"/>
                    </a:solidFill>
                    <a:latin typeface="Arial" charset="0"/>
                    <a:sym typeface="Symbol" pitchFamily="48" charset="2"/>
                  </a:defRPr>
                </a:lvl9pPr>
              </a:lstStyle>
              <a:p>
                <a:pPr algn="ctr"/>
                <a:r>
                  <a:rPr lang="en-US" altLang="en-US" sz="1200" b="1">
                    <a:solidFill>
                      <a:schemeClr val="bg1"/>
                    </a:solidFill>
                  </a:rPr>
                  <a:t>4</a:t>
                </a:r>
              </a:p>
            </p:txBody>
          </p:sp>
        </p:grpSp>
        <p:sp>
          <p:nvSpPr>
            <p:cNvPr id="56346" name="Line 160"/>
            <p:cNvSpPr>
              <a:spLocks noChangeShapeType="1"/>
            </p:cNvSpPr>
            <p:nvPr/>
          </p:nvSpPr>
          <p:spPr bwMode="auto">
            <a:xfrm>
              <a:off x="2815" y="3478"/>
              <a:ext cx="1" cy="4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56347" name="Line 161"/>
            <p:cNvSpPr>
              <a:spLocks noChangeShapeType="1"/>
            </p:cNvSpPr>
            <p:nvPr/>
          </p:nvSpPr>
          <p:spPr bwMode="auto">
            <a:xfrm flipV="1">
              <a:off x="2475" y="3677"/>
              <a:ext cx="340" cy="3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</p:grpSp>
      <p:sp>
        <p:nvSpPr>
          <p:cNvPr id="56323" name="Rectangle 168"/>
          <p:cNvSpPr>
            <a:spLocks noGrp="1" noChangeArrowheads="1"/>
          </p:cNvSpPr>
          <p:nvPr>
            <p:ph type="title"/>
          </p:nvPr>
        </p:nvSpPr>
        <p:spPr>
          <a:xfrm>
            <a:off x="179512" y="476672"/>
            <a:ext cx="4754053" cy="752845"/>
          </a:xfrm>
          <a:noFill/>
        </p:spPr>
        <p:txBody>
          <a:bodyPr/>
          <a:lstStyle/>
          <a:p>
            <a:pPr eaLnBrk="1" hangingPunct="1"/>
            <a:r>
              <a:rPr lang="en-US" altLang="en-US" sz="1600" dirty="0" err="1" smtClean="0"/>
              <a:t>Peraga</a:t>
            </a:r>
            <a:r>
              <a:rPr lang="en-US" altLang="en-US" sz="1600" dirty="0" smtClean="0"/>
              <a:t> 16.18 </a:t>
            </a:r>
            <a:r>
              <a:rPr lang="en-US" altLang="en-US" sz="1600" dirty="0" err="1" smtClean="0"/>
              <a:t>Perbaikan</a:t>
            </a:r>
            <a:r>
              <a:rPr lang="en-US" altLang="en-US" sz="1600" dirty="0" smtClean="0"/>
              <a:t> </a:t>
            </a:r>
            <a:r>
              <a:rPr lang="en-US" altLang="en-US" sz="1600" dirty="0" err="1" smtClean="0"/>
              <a:t>terhadap</a:t>
            </a:r>
            <a:r>
              <a:rPr lang="en-US" altLang="en-US" sz="1600" dirty="0" smtClean="0"/>
              <a:t> </a:t>
            </a:r>
            <a:r>
              <a:rPr lang="en-US" altLang="en-US" sz="1600" dirty="0" err="1" smtClean="0"/>
              <a:t>kerusakan</a:t>
            </a:r>
            <a:r>
              <a:rPr lang="en-US" altLang="en-US" sz="1600" dirty="0" smtClean="0"/>
              <a:t> DNA </a:t>
            </a:r>
            <a:r>
              <a:rPr lang="en-US" altLang="en-US" sz="1600" dirty="0" err="1" smtClean="0"/>
              <a:t>dengan</a:t>
            </a:r>
            <a:r>
              <a:rPr lang="en-US" altLang="en-US" sz="1600" dirty="0" smtClean="0"/>
              <a:t> </a:t>
            </a:r>
            <a:r>
              <a:rPr lang="en-US" altLang="en-US" sz="1600" dirty="0" err="1" smtClean="0"/>
              <a:t>pemotongan</a:t>
            </a:r>
            <a:r>
              <a:rPr lang="en-US" altLang="en-US" sz="1600" dirty="0" smtClean="0"/>
              <a:t> </a:t>
            </a:r>
            <a:r>
              <a:rPr lang="en-US" altLang="en-US" sz="1600" dirty="0" err="1" smtClean="0"/>
              <a:t>nukleotida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4213208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" y="621506"/>
            <a:ext cx="8534400" cy="503238"/>
          </a:xfrm>
        </p:spPr>
        <p:txBody>
          <a:bodyPr/>
          <a:lstStyle/>
          <a:p>
            <a:pPr eaLnBrk="1" hangingPunct="1"/>
            <a:r>
              <a:rPr lang="en-US" altLang="en-US" dirty="0" err="1" smtClean="0"/>
              <a:t>Nukleus</a:t>
            </a:r>
            <a:r>
              <a:rPr lang="en-US" altLang="en-US" dirty="0" smtClean="0"/>
              <a:t>: </a:t>
            </a:r>
            <a:r>
              <a:rPr lang="en-US" altLang="en-US" dirty="0" err="1" smtClean="0"/>
              <a:t>Pusat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Informasi</a:t>
            </a:r>
            <a:endParaRPr lang="en-US" altLang="en-US" b="0" dirty="0" smtClean="0">
              <a:solidFill>
                <a:schemeClr val="tx1"/>
              </a:solidFill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541983"/>
            <a:ext cx="8534400" cy="5559425"/>
          </a:xfrm>
        </p:spPr>
        <p:txBody>
          <a:bodyPr/>
          <a:lstStyle/>
          <a:p>
            <a:pPr eaLnBrk="1" hangingPunct="1"/>
            <a:r>
              <a:rPr lang="en-US" altLang="en-US" b="1" smtClean="0"/>
              <a:t>Nukleus </a:t>
            </a:r>
            <a:r>
              <a:rPr lang="en-US" altLang="en-US" smtClean="0"/>
              <a:t>mengandung sebagian besar gen sel dan umumnya merupakan organel yang paling menonjol</a:t>
            </a:r>
          </a:p>
          <a:p>
            <a:pPr eaLnBrk="1" hangingPunct="1"/>
            <a:r>
              <a:rPr lang="en-US" altLang="en-US" b="1" smtClean="0"/>
              <a:t>Selaput nukleus (</a:t>
            </a:r>
            <a:r>
              <a:rPr lang="en-US" altLang="en-US" b="1" i="1" smtClean="0"/>
              <a:t>nuclear envelope</a:t>
            </a:r>
            <a:r>
              <a:rPr lang="en-US" altLang="en-US" b="1" smtClean="0"/>
              <a:t>) </a:t>
            </a:r>
            <a:r>
              <a:rPr lang="en-US" altLang="en-US" smtClean="0"/>
              <a:t>menyelubungi nukleus, memisahkan isinya dari sitoplasma</a:t>
            </a:r>
          </a:p>
          <a:p>
            <a:pPr eaLnBrk="1" hangingPunct="1"/>
            <a:r>
              <a:rPr lang="en-US" altLang="en-US" smtClean="0"/>
              <a:t>Membran nukleus merupakan membran ganda; setiap membran merupakan lapisan-ganda lipid</a:t>
            </a:r>
          </a:p>
          <a:p>
            <a:pPr eaLnBrk="1" hangingPunct="1"/>
            <a:endParaRPr lang="en-US" altLang="en-US" smtClean="0"/>
          </a:p>
        </p:txBody>
      </p:sp>
      <p:sp>
        <p:nvSpPr>
          <p:cNvPr id="6" name="Rectangle 5"/>
          <p:cNvSpPr/>
          <p:nvPr/>
        </p:nvSpPr>
        <p:spPr>
          <a:xfrm>
            <a:off x="-36512" y="6581001"/>
            <a:ext cx="13482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(Campbell, </a:t>
            </a:r>
            <a:r>
              <a:rPr lang="en-US" sz="1200" dirty="0" smtClean="0"/>
              <a:t>2011)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02205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621506"/>
            <a:ext cx="8534400" cy="503238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Ujung-</a:t>
            </a:r>
            <a:r>
              <a:rPr lang="en-US" altLang="en-US" dirty="0" err="1" smtClean="0"/>
              <a:t>ujung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Molekul</a:t>
            </a:r>
            <a:r>
              <a:rPr lang="en-US" altLang="en-US" dirty="0" smtClean="0"/>
              <a:t> DNA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13210"/>
            <a:ext cx="3662808" cy="1555750"/>
          </a:xfrm>
        </p:spPr>
        <p:txBody>
          <a:bodyPr/>
          <a:lstStyle/>
          <a:p>
            <a:pPr eaLnBrk="1" hangingPunct="1"/>
            <a:r>
              <a:rPr lang="en-US" altLang="en-US" sz="2400" dirty="0" smtClean="0"/>
              <a:t>Ujung-</a:t>
            </a:r>
            <a:r>
              <a:rPr lang="en-US" altLang="en-US" sz="2400" dirty="0" err="1" smtClean="0"/>
              <a:t>ujung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kromosom</a:t>
            </a:r>
            <a:r>
              <a:rPr lang="en-US" altLang="en-US" sz="2400" dirty="0" smtClean="0"/>
              <a:t> DNA </a:t>
            </a:r>
            <a:r>
              <a:rPr lang="en-US" altLang="en-US" sz="2400" dirty="0" err="1" smtClean="0"/>
              <a:t>eukariotik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semakin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pendek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untuk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setiap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satu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putaran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replikasi</a:t>
            </a:r>
            <a:endParaRPr lang="en-US" altLang="en-US" sz="2400" dirty="0" smtClean="0"/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3967608" y="1087438"/>
            <a:ext cx="5068888" cy="5399087"/>
            <a:chOff x="1242" y="1173"/>
            <a:chExt cx="2737" cy="2916"/>
          </a:xfrm>
        </p:grpSpPr>
        <p:sp>
          <p:nvSpPr>
            <p:cNvPr id="5" name="Text Box 5"/>
            <p:cNvSpPr txBox="1">
              <a:spLocks noChangeArrowheads="1"/>
            </p:cNvSpPr>
            <p:nvPr/>
          </p:nvSpPr>
          <p:spPr bwMode="auto">
            <a:xfrm>
              <a:off x="1774" y="3902"/>
              <a:ext cx="100" cy="1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endParaRPr kumimoji="0" lang="en-US" altLang="en-US" sz="1400" b="1">
                <a:solidFill>
                  <a:schemeClr val="bg2"/>
                </a:solidFill>
              </a:endParaRPr>
            </a:p>
          </p:txBody>
        </p: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1242" y="1173"/>
              <a:ext cx="2737" cy="2916"/>
              <a:chOff x="1242" y="1173"/>
              <a:chExt cx="2737" cy="2916"/>
            </a:xfrm>
          </p:grpSpPr>
          <p:pic>
            <p:nvPicPr>
              <p:cNvPr id="7" name="Picture 7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75" y="1208"/>
                <a:ext cx="1451" cy="28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8" name="Group 8"/>
              <p:cNvGrpSpPr>
                <a:grpSpLocks/>
              </p:cNvGrpSpPr>
              <p:nvPr/>
            </p:nvGrpSpPr>
            <p:grpSpPr bwMode="auto">
              <a:xfrm>
                <a:off x="1242" y="1173"/>
                <a:ext cx="2737" cy="2916"/>
                <a:chOff x="1242" y="1173"/>
                <a:chExt cx="2737" cy="2916"/>
              </a:xfrm>
            </p:grpSpPr>
            <p:sp>
              <p:nvSpPr>
                <p:cNvPr id="9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1242" y="1299"/>
                  <a:ext cx="793" cy="1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r>
                    <a:rPr lang="en-US" altLang="en-US" sz="1000"/>
                    <a:t>Ujung untai DNA induk</a:t>
                  </a:r>
                </a:p>
              </p:txBody>
            </p:sp>
            <p:sp>
              <p:nvSpPr>
                <p:cNvPr id="10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3123" y="1258"/>
                  <a:ext cx="503" cy="21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000"/>
                    <a:t>Untai maju</a:t>
                  </a:r>
                </a:p>
                <a:p>
                  <a:pPr algn="ctr"/>
                  <a:r>
                    <a:rPr lang="en-US" altLang="en-US" sz="1000"/>
                    <a:t>Untai lamban</a:t>
                  </a:r>
                </a:p>
              </p:txBody>
            </p:sp>
            <p:sp>
              <p:nvSpPr>
                <p:cNvPr id="11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470" y="1734"/>
                  <a:ext cx="622" cy="1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000"/>
                    <a:t>Fragmen terakhir</a:t>
                  </a:r>
                </a:p>
              </p:txBody>
            </p:sp>
            <p:sp>
              <p:nvSpPr>
                <p:cNvPr id="12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3150" y="1734"/>
                  <a:ext cx="763" cy="1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000"/>
                    <a:t>Fragmen sebelumnya</a:t>
                  </a:r>
                </a:p>
              </p:txBody>
            </p:sp>
            <p:sp>
              <p:nvSpPr>
                <p:cNvPr id="13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2533" y="1923"/>
                  <a:ext cx="465" cy="1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000"/>
                    <a:t>Primer RNA</a:t>
                  </a:r>
                </a:p>
              </p:txBody>
            </p:sp>
            <p:sp>
              <p:nvSpPr>
                <p:cNvPr id="14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648" y="2080"/>
                  <a:ext cx="503" cy="1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000"/>
                    <a:t>Untai lamban</a:t>
                  </a:r>
                </a:p>
              </p:txBody>
            </p:sp>
            <p:sp>
              <p:nvSpPr>
                <p:cNvPr id="15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3090" y="2288"/>
                  <a:ext cx="889" cy="29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r>
                    <a:rPr lang="en-US" altLang="en-US" sz="1000"/>
                    <a:t>Pembuangan primer dan </a:t>
                  </a:r>
                </a:p>
                <a:p>
                  <a:r>
                    <a:rPr lang="en-US" altLang="en-US" sz="1000"/>
                    <a:t>penggantian dengan DNA</a:t>
                  </a:r>
                </a:p>
                <a:p>
                  <a:r>
                    <a:rPr lang="en-US" altLang="en-US" sz="1000"/>
                    <a:t>jika ujung 3’ tersedia</a:t>
                  </a:r>
                </a:p>
              </p:txBody>
            </p:sp>
            <p:sp>
              <p:nvSpPr>
                <p:cNvPr id="16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1635" y="2286"/>
                  <a:ext cx="823" cy="46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r"/>
                  <a:r>
                    <a:rPr lang="en-US" altLang="en-US" sz="1000"/>
                    <a:t>Primer dibuang namun</a:t>
                  </a:r>
                </a:p>
                <a:p>
                  <a:pPr algn="r"/>
                  <a:r>
                    <a:rPr lang="en-US" altLang="en-US" sz="1000"/>
                    <a:t>tidak bisa digantikan</a:t>
                  </a:r>
                </a:p>
                <a:p>
                  <a:pPr algn="r"/>
                  <a:r>
                    <a:rPr lang="en-US" altLang="en-US" sz="1000"/>
                    <a:t>dengan DNA karena</a:t>
                  </a:r>
                </a:p>
                <a:p>
                  <a:pPr algn="r"/>
                  <a:r>
                    <a:rPr lang="en-US" altLang="en-US" sz="1000"/>
                    <a:t>tidak ada ujung 3’ untuk</a:t>
                  </a:r>
                </a:p>
                <a:p>
                  <a:pPr algn="r"/>
                  <a:r>
                    <a:rPr lang="en-US" altLang="en-US" sz="1000"/>
                    <a:t>polimerase DNA</a:t>
                  </a:r>
                </a:p>
              </p:txBody>
            </p:sp>
            <p:sp>
              <p:nvSpPr>
                <p:cNvPr id="17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3090" y="2914"/>
                  <a:ext cx="698" cy="2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r>
                    <a:rPr lang="en-US" altLang="en-US" sz="1000"/>
                    <a:t>Putaran kedua dari </a:t>
                  </a:r>
                </a:p>
                <a:p>
                  <a:r>
                    <a:rPr lang="en-US" altLang="en-US" sz="1000"/>
                    <a:t>replikasi</a:t>
                  </a:r>
                </a:p>
              </p:txBody>
            </p:sp>
            <p:sp>
              <p:nvSpPr>
                <p:cNvPr id="18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2027" y="3289"/>
                  <a:ext cx="584" cy="1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000"/>
                    <a:t>Untai maju baru</a:t>
                  </a:r>
                </a:p>
              </p:txBody>
            </p:sp>
            <p:sp>
              <p:nvSpPr>
                <p:cNvPr id="19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2011" y="3401"/>
                  <a:ext cx="660" cy="1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000"/>
                    <a:t>Untai lamban baru</a:t>
                  </a:r>
                </a:p>
              </p:txBody>
            </p:sp>
            <p:sp>
              <p:nvSpPr>
                <p:cNvPr id="20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3102" y="3660"/>
                  <a:ext cx="687" cy="2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r>
                    <a:rPr lang="en-US" altLang="en-US" sz="1000"/>
                    <a:t>Putaran-putaran</a:t>
                  </a:r>
                </a:p>
                <a:p>
                  <a:r>
                    <a:rPr lang="en-US" altLang="en-US" sz="1000"/>
                    <a:t>replikasi berikutnya</a:t>
                  </a:r>
                </a:p>
              </p:txBody>
            </p:sp>
            <p:sp>
              <p:nvSpPr>
                <p:cNvPr id="21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2637" y="3885"/>
                  <a:ext cx="682" cy="20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r>
                    <a:rPr lang="en-US" altLang="en-US" sz="900"/>
                    <a:t>Molekul anakan yang</a:t>
                  </a:r>
                </a:p>
                <a:p>
                  <a:r>
                    <a:rPr lang="en-US" altLang="en-US" sz="900"/>
                    <a:t>semakin pendek</a:t>
                  </a:r>
                </a:p>
              </p:txBody>
            </p:sp>
            <p:sp>
              <p:nvSpPr>
                <p:cNvPr id="22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2323" y="2027"/>
                  <a:ext cx="154" cy="1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000"/>
                    <a:t>5</a:t>
                  </a:r>
                </a:p>
              </p:txBody>
            </p:sp>
            <p:sp>
              <p:nvSpPr>
                <p:cNvPr id="23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2327" y="2154"/>
                  <a:ext cx="154" cy="1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000"/>
                    <a:t>3</a:t>
                  </a:r>
                </a:p>
              </p:txBody>
            </p:sp>
            <p:sp>
              <p:nvSpPr>
                <p:cNvPr id="24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2393" y="1173"/>
                  <a:ext cx="154" cy="1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000"/>
                    <a:t>5</a:t>
                  </a:r>
                </a:p>
              </p:txBody>
            </p:sp>
            <p:sp>
              <p:nvSpPr>
                <p:cNvPr id="25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2387" y="1465"/>
                  <a:ext cx="154" cy="1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000"/>
                    <a:t>3</a:t>
                  </a:r>
                </a:p>
              </p:txBody>
            </p:sp>
            <p:sp>
              <p:nvSpPr>
                <p:cNvPr id="26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2614" y="2664"/>
                  <a:ext cx="155" cy="1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000"/>
                    <a:t>5</a:t>
                  </a:r>
                </a:p>
              </p:txBody>
            </p:sp>
            <p:sp>
              <p:nvSpPr>
                <p:cNvPr id="27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2330" y="2795"/>
                  <a:ext cx="154" cy="1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000"/>
                    <a:t>3</a:t>
                  </a:r>
                </a:p>
              </p:txBody>
            </p:sp>
            <p:sp>
              <p:nvSpPr>
                <p:cNvPr id="28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2627" y="3164"/>
                  <a:ext cx="155" cy="1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000"/>
                    <a:t>5</a:t>
                  </a:r>
                </a:p>
              </p:txBody>
            </p:sp>
            <p:sp>
              <p:nvSpPr>
                <p:cNvPr id="29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2632" y="3290"/>
                  <a:ext cx="155" cy="1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000"/>
                    <a:t>3</a:t>
                  </a:r>
                </a:p>
              </p:txBody>
            </p:sp>
            <p:sp>
              <p:nvSpPr>
                <p:cNvPr id="30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2311" y="3529"/>
                  <a:ext cx="165" cy="1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200"/>
                    <a:t>3</a:t>
                  </a:r>
                </a:p>
              </p:txBody>
            </p:sp>
            <p:sp>
              <p:nvSpPr>
                <p:cNvPr id="31" name="Line 31"/>
                <p:cNvSpPr>
                  <a:spLocks noChangeShapeType="1"/>
                </p:cNvSpPr>
                <p:nvPr/>
              </p:nvSpPr>
              <p:spPr bwMode="auto">
                <a:xfrm>
                  <a:off x="2853" y="1287"/>
                  <a:ext cx="236" cy="39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/>
                <a:lstStyle/>
                <a:p>
                  <a:endParaRPr lang="en-US"/>
                </a:p>
              </p:txBody>
            </p:sp>
            <p:sp>
              <p:nvSpPr>
                <p:cNvPr id="32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2971" y="1405"/>
                  <a:ext cx="118" cy="79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/>
                <a:lstStyle/>
                <a:p>
                  <a:endParaRPr lang="en-US"/>
                </a:p>
              </p:txBody>
            </p:sp>
            <p:sp>
              <p:nvSpPr>
                <p:cNvPr id="33" name="Line 33"/>
                <p:cNvSpPr>
                  <a:spLocks noChangeShapeType="1"/>
                </p:cNvSpPr>
                <p:nvPr/>
              </p:nvSpPr>
              <p:spPr bwMode="auto">
                <a:xfrm flipV="1">
                  <a:off x="2583" y="2029"/>
                  <a:ext cx="158" cy="78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/>
                <a:lstStyle/>
                <a:p>
                  <a:endParaRPr lang="en-US"/>
                </a:p>
              </p:txBody>
            </p:sp>
            <p:sp>
              <p:nvSpPr>
                <p:cNvPr id="34" name="Line 34"/>
                <p:cNvSpPr>
                  <a:spLocks noChangeShapeType="1"/>
                </p:cNvSpPr>
                <p:nvPr/>
              </p:nvSpPr>
              <p:spPr bwMode="auto">
                <a:xfrm>
                  <a:off x="2459" y="2311"/>
                  <a:ext cx="0" cy="433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/>
                <a:lstStyle/>
                <a:p>
                  <a:endParaRPr lang="en-US"/>
                </a:p>
              </p:txBody>
            </p:sp>
            <p:sp>
              <p:nvSpPr>
                <p:cNvPr id="35" name="Line 35"/>
                <p:cNvSpPr>
                  <a:spLocks noChangeShapeType="1"/>
                </p:cNvSpPr>
                <p:nvPr/>
              </p:nvSpPr>
              <p:spPr bwMode="auto">
                <a:xfrm>
                  <a:off x="2459" y="2429"/>
                  <a:ext cx="157" cy="315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17500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89757"/>
            <a:ext cx="8534400" cy="3927475"/>
          </a:xfrm>
        </p:spPr>
        <p:txBody>
          <a:bodyPr/>
          <a:lstStyle/>
          <a:p>
            <a:pPr eaLnBrk="1" hangingPunct="1"/>
            <a:r>
              <a:rPr lang="en-US" altLang="en-US" sz="2400" dirty="0" err="1" smtClean="0"/>
              <a:t>Molekul</a:t>
            </a:r>
            <a:r>
              <a:rPr lang="en-US" altLang="en-US" sz="2400" dirty="0" smtClean="0"/>
              <a:t> DNA </a:t>
            </a:r>
            <a:r>
              <a:rPr lang="en-US" altLang="en-US" sz="2400" dirty="0" err="1" smtClean="0"/>
              <a:t>kromosom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eukariot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memiliki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sekuens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nukleotida</a:t>
            </a:r>
            <a:r>
              <a:rPr lang="en-US" altLang="en-US" sz="2400" dirty="0" smtClean="0"/>
              <a:t> yang </a:t>
            </a:r>
            <a:r>
              <a:rPr lang="en-US" altLang="en-US" sz="2400" dirty="0" err="1" smtClean="0"/>
              <a:t>disebut</a:t>
            </a:r>
            <a:r>
              <a:rPr lang="en-US" altLang="en-US" sz="2400" dirty="0" smtClean="0"/>
              <a:t> </a:t>
            </a:r>
            <a:r>
              <a:rPr lang="en-US" altLang="en-US" sz="2400" b="1" dirty="0" err="1" smtClean="0"/>
              <a:t>telomer</a:t>
            </a:r>
            <a:r>
              <a:rPr lang="en-US" altLang="en-US" sz="2400" dirty="0" smtClean="0"/>
              <a:t> di </a:t>
            </a:r>
            <a:r>
              <a:rPr lang="en-US" altLang="en-US" sz="2400" dirty="0" err="1" smtClean="0"/>
              <a:t>bagian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ujung</a:t>
            </a:r>
            <a:r>
              <a:rPr lang="en-US" altLang="en-US" sz="2400" dirty="0" smtClean="0"/>
              <a:t>, yang </a:t>
            </a:r>
            <a:r>
              <a:rPr lang="en-US" altLang="en-US" sz="2400" dirty="0" err="1" smtClean="0"/>
              <a:t>menunda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pengikisan</a:t>
            </a:r>
            <a:r>
              <a:rPr lang="en-US" altLang="en-US" sz="2400" dirty="0" smtClean="0"/>
              <a:t> gen-gen </a:t>
            </a:r>
            <a:r>
              <a:rPr lang="en-US" altLang="en-US" sz="2400" dirty="0" err="1" smtClean="0"/>
              <a:t>eukariot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dekat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ujung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molekul</a:t>
            </a:r>
            <a:r>
              <a:rPr lang="en-US" altLang="en-US" sz="2400" dirty="0" smtClean="0"/>
              <a:t> DNA</a:t>
            </a:r>
          </a:p>
          <a:p>
            <a:pPr eaLnBrk="1" hangingPunct="1"/>
            <a:r>
              <a:rPr lang="en-US" altLang="en-US" sz="2400" dirty="0" err="1" smtClean="0"/>
              <a:t>Jika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kromosom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sel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nutfah</a:t>
            </a:r>
            <a:r>
              <a:rPr lang="en-US" altLang="en-US" sz="2400" dirty="0" smtClean="0"/>
              <a:t> (yang </a:t>
            </a:r>
            <a:r>
              <a:rPr lang="en-US" altLang="en-US" sz="2400" dirty="0" err="1" smtClean="0"/>
              <a:t>menghasilkan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gamet</a:t>
            </a:r>
            <a:r>
              <a:rPr lang="en-US" altLang="en-US" sz="2400" dirty="0" smtClean="0"/>
              <a:t>) </a:t>
            </a:r>
            <a:r>
              <a:rPr lang="en-US" altLang="en-US" sz="2400" dirty="0" err="1" smtClean="0"/>
              <a:t>semakin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pendek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dalam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setiap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siklus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sel</a:t>
            </a:r>
            <a:r>
              <a:rPr lang="en-US" altLang="en-US" sz="2400" dirty="0" smtClean="0"/>
              <a:t>, gen-gen yang </a:t>
            </a:r>
            <a:r>
              <a:rPr lang="en-US" altLang="en-US" sz="2400" dirty="0" err="1" smtClean="0"/>
              <a:t>esensial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akhirnya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akan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hilang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dari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gamet</a:t>
            </a:r>
            <a:r>
              <a:rPr lang="en-US" altLang="en-US" sz="2400" dirty="0" smtClean="0"/>
              <a:t> yang </a:t>
            </a:r>
            <a:r>
              <a:rPr lang="en-US" altLang="en-US" sz="2400" dirty="0" err="1" smtClean="0"/>
              <a:t>dihasilkan</a:t>
            </a:r>
            <a:endParaRPr lang="en-US" altLang="en-US" sz="2400" dirty="0" smtClean="0"/>
          </a:p>
          <a:p>
            <a:pPr eaLnBrk="1" hangingPunct="1"/>
            <a:r>
              <a:rPr lang="en-US" altLang="en-US" sz="2400" dirty="0" err="1" smtClean="0"/>
              <a:t>Enzim</a:t>
            </a:r>
            <a:r>
              <a:rPr lang="en-US" altLang="en-US" sz="2400" dirty="0" smtClean="0"/>
              <a:t> </a:t>
            </a:r>
            <a:r>
              <a:rPr lang="en-US" altLang="en-US" sz="2400" b="1" dirty="0" smtClean="0"/>
              <a:t>telomerase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mengkatalisis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pemanjangan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telomer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dalam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sel-sel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nutfah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eukariot</a:t>
            </a:r>
            <a:endParaRPr lang="en-US" alt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07820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418" name="Group 4"/>
          <p:cNvGrpSpPr>
            <a:grpSpLocks/>
          </p:cNvGrpSpPr>
          <p:nvPr/>
        </p:nvGrpSpPr>
        <p:grpSpPr bwMode="auto">
          <a:xfrm>
            <a:off x="1066800" y="1341438"/>
            <a:ext cx="6457950" cy="3481387"/>
            <a:chOff x="903" y="1872"/>
            <a:chExt cx="4068" cy="2193"/>
          </a:xfrm>
        </p:grpSpPr>
        <p:sp>
          <p:nvSpPr>
            <p:cNvPr id="60421" name="Text Box 5"/>
            <p:cNvSpPr txBox="1">
              <a:spLocks noChangeArrowheads="1"/>
            </p:cNvSpPr>
            <p:nvPr/>
          </p:nvSpPr>
          <p:spPr bwMode="auto">
            <a:xfrm>
              <a:off x="903" y="3858"/>
              <a:ext cx="11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3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/>
              <a:endParaRPr kumimoji="0" lang="en-US" altLang="en-US" sz="1400" b="1">
                <a:solidFill>
                  <a:schemeClr val="bg2"/>
                </a:solidFill>
              </a:endParaRPr>
            </a:p>
          </p:txBody>
        </p:sp>
        <p:grpSp>
          <p:nvGrpSpPr>
            <p:cNvPr id="60422" name="Group 6"/>
            <p:cNvGrpSpPr>
              <a:grpSpLocks/>
            </p:cNvGrpSpPr>
            <p:nvPr/>
          </p:nvGrpSpPr>
          <p:grpSpPr bwMode="auto">
            <a:xfrm>
              <a:off x="1401" y="1872"/>
              <a:ext cx="3570" cy="2193"/>
              <a:chOff x="176" y="642"/>
              <a:chExt cx="5454" cy="3351"/>
            </a:xfrm>
          </p:grpSpPr>
          <p:grpSp>
            <p:nvGrpSpPr>
              <p:cNvPr id="60423" name="Group 7"/>
              <p:cNvGrpSpPr>
                <a:grpSpLocks/>
              </p:cNvGrpSpPr>
              <p:nvPr/>
            </p:nvGrpSpPr>
            <p:grpSpPr bwMode="auto">
              <a:xfrm>
                <a:off x="5013" y="3669"/>
                <a:ext cx="617" cy="324"/>
                <a:chOff x="5013" y="3669"/>
                <a:chExt cx="617" cy="324"/>
              </a:xfrm>
            </p:grpSpPr>
            <p:sp>
              <p:nvSpPr>
                <p:cNvPr id="60425" name="Line 8"/>
                <p:cNvSpPr>
                  <a:spLocks noChangeShapeType="1"/>
                </p:cNvSpPr>
                <p:nvPr/>
              </p:nvSpPr>
              <p:spPr bwMode="auto">
                <a:xfrm>
                  <a:off x="5160" y="3748"/>
                  <a:ext cx="336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/>
                <a:lstStyle/>
                <a:p>
                  <a:endParaRPr lang="en-US"/>
                </a:p>
              </p:txBody>
            </p:sp>
            <p:sp>
              <p:nvSpPr>
                <p:cNvPr id="60426" name="Line 9"/>
                <p:cNvSpPr>
                  <a:spLocks noChangeShapeType="1"/>
                </p:cNvSpPr>
                <p:nvPr/>
              </p:nvSpPr>
              <p:spPr bwMode="auto">
                <a:xfrm>
                  <a:off x="5152" y="3700"/>
                  <a:ext cx="0" cy="96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/>
                <a:lstStyle/>
                <a:p>
                  <a:endParaRPr lang="en-US"/>
                </a:p>
              </p:txBody>
            </p:sp>
            <p:sp>
              <p:nvSpPr>
                <p:cNvPr id="60427" name="Line 10"/>
                <p:cNvSpPr>
                  <a:spLocks noChangeShapeType="1"/>
                </p:cNvSpPr>
                <p:nvPr/>
              </p:nvSpPr>
              <p:spPr bwMode="auto">
                <a:xfrm>
                  <a:off x="5504" y="3700"/>
                  <a:ext cx="0" cy="96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/>
                <a:lstStyle/>
                <a:p>
                  <a:endParaRPr lang="en-US"/>
                </a:p>
              </p:txBody>
            </p:sp>
            <p:sp>
              <p:nvSpPr>
                <p:cNvPr id="60428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5013" y="3669"/>
                  <a:ext cx="617" cy="32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>
                  <a:spAutoFit/>
                </a:bodyPr>
                <a:lstStyle>
                  <a:lvl1pPr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1pPr>
                  <a:lvl2pPr marL="742950" indent="-28575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2pPr>
                  <a:lvl3pPr marL="11430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3pPr>
                  <a:lvl4pPr marL="16002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4pPr>
                  <a:lvl5pPr marL="2057400" indent="-228600"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300">
                      <a:solidFill>
                        <a:schemeClr val="tx1"/>
                      </a:solidFill>
                      <a:latin typeface="Arial" charset="0"/>
                      <a:sym typeface="Symbol" pitchFamily="48" charset="2"/>
                    </a:defRPr>
                  </a:lvl9pPr>
                </a:lstStyle>
                <a:p>
                  <a:pPr algn="ctr"/>
                  <a:r>
                    <a:rPr lang="en-US" altLang="en-US" sz="1600"/>
                    <a:t>1 µm</a:t>
                  </a:r>
                </a:p>
              </p:txBody>
            </p:sp>
          </p:grpSp>
          <p:pic>
            <p:nvPicPr>
              <p:cNvPr id="60424" name="Picture 1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6" y="642"/>
                <a:ext cx="5378" cy="30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60419" name="Rectangle 14"/>
          <p:cNvSpPr>
            <a:spLocks noGrp="1" noChangeArrowheads="1"/>
          </p:cNvSpPr>
          <p:nvPr>
            <p:ph type="title"/>
          </p:nvPr>
        </p:nvSpPr>
        <p:spPr>
          <a:xfrm>
            <a:off x="228600" y="68263"/>
            <a:ext cx="8534400" cy="312737"/>
          </a:xfrm>
          <a:noFill/>
        </p:spPr>
        <p:txBody>
          <a:bodyPr/>
          <a:lstStyle/>
          <a:p>
            <a:pPr eaLnBrk="1" hangingPunct="1"/>
            <a:r>
              <a:rPr lang="en-US" altLang="en-US" sz="1600" smtClean="0"/>
              <a:t>Peraga 16.20 Telomer</a:t>
            </a:r>
            <a:endParaRPr lang="en-US" altLang="en-US" smtClean="0"/>
          </a:p>
        </p:txBody>
      </p:sp>
      <p:sp>
        <p:nvSpPr>
          <p:cNvPr id="60420" name="Text Box 15"/>
          <p:cNvSpPr txBox="1">
            <a:spLocks noChangeArrowheads="1"/>
          </p:cNvSpPr>
          <p:nvPr/>
        </p:nvSpPr>
        <p:spPr bwMode="auto">
          <a:xfrm>
            <a:off x="1219200" y="5118100"/>
            <a:ext cx="69342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49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>
            <a:lvl1pPr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3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600"/>
              <a:t>Eukariota memiliki sekuens repetitif bukan pengode, disebut telomer, di ujung-ujung DNA. Telomer diwarnai jingga dalam kromosom-kromosom mencit ini.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81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id-ID" sz="4000" b="1" dirty="0" smtClean="0">
                <a:latin typeface="Calibri" pitchFamily="34" charset="0"/>
              </a:rPr>
              <a:t>Telomer</a:t>
            </a:r>
            <a:endParaRPr lang="id-ID" sz="4000" b="1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512908"/>
            <a:ext cx="8229600" cy="5059364"/>
          </a:xfrm>
        </p:spPr>
        <p:txBody>
          <a:bodyPr/>
          <a:lstStyle/>
          <a:p>
            <a:r>
              <a:rPr lang="id-ID" b="1" dirty="0" smtClean="0">
                <a:latin typeface="Calibri" pitchFamily="34" charset="0"/>
              </a:rPr>
              <a:t>Merupakan rangkaian yang bersatu dengan protein di setiap ujung DNA</a:t>
            </a:r>
          </a:p>
          <a:p>
            <a:r>
              <a:rPr lang="id-ID" b="1" dirty="0" smtClean="0">
                <a:latin typeface="Calibri" pitchFamily="34" charset="0"/>
              </a:rPr>
              <a:t>Telomer dibutuhkan untuk :</a:t>
            </a:r>
          </a:p>
          <a:p>
            <a:pPr marL="893763" indent="-528638">
              <a:buAutoNum type="arabicPeriod"/>
            </a:pPr>
            <a:r>
              <a:rPr lang="id-ID" b="1" dirty="0" smtClean="0">
                <a:latin typeface="Calibri" pitchFamily="34" charset="0"/>
              </a:rPr>
              <a:t>menyempurnakan replikasi kromosom</a:t>
            </a:r>
          </a:p>
          <a:p>
            <a:pPr marL="893763" indent="-528638">
              <a:buAutoNum type="arabicPeriod"/>
            </a:pPr>
            <a:r>
              <a:rPr lang="id-ID" b="1" dirty="0" smtClean="0">
                <a:latin typeface="Calibri" pitchFamily="34" charset="0"/>
              </a:rPr>
              <a:t>membuat tudung yang melindungi kromosom dari nuklease</a:t>
            </a:r>
          </a:p>
          <a:p>
            <a:pPr marL="893763" indent="-528638">
              <a:buAutoNum type="arabicPeriod"/>
            </a:pPr>
            <a:r>
              <a:rPr lang="id-ID" b="1" dirty="0" smtClean="0">
                <a:latin typeface="Calibri" pitchFamily="34" charset="0"/>
              </a:rPr>
              <a:t>Mencegah ujung kromosom berfusi dengan yang lainnya</a:t>
            </a:r>
            <a:endParaRPr lang="id-ID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69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2963" y="2000240"/>
            <a:ext cx="7458075" cy="39528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id-ID" sz="4000" b="1" dirty="0" smtClean="0">
                <a:latin typeface="Calibri" pitchFamily="34" charset="0"/>
              </a:rPr>
              <a:t>Telomer</a:t>
            </a:r>
            <a:endParaRPr lang="id-ID" sz="4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50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id-ID" sz="3600" b="1" dirty="0" smtClean="0">
                <a:latin typeface="Calibri" pitchFamily="34" charset="0"/>
              </a:rPr>
              <a:t>Sentromer</a:t>
            </a:r>
            <a:endParaRPr lang="id-ID" sz="3600" b="1" dirty="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85858"/>
          </a:xfrm>
        </p:spPr>
        <p:txBody>
          <a:bodyPr/>
          <a:lstStyle/>
          <a:p>
            <a:r>
              <a:rPr lang="id-ID" b="1" dirty="0" smtClean="0">
                <a:latin typeface="Calibri" pitchFamily="34" charset="0"/>
              </a:rPr>
              <a:t>Merupakan daerah perlekukan pada kromosom</a:t>
            </a:r>
          </a:p>
          <a:p>
            <a:endParaRPr lang="id-ID" b="1" dirty="0">
              <a:latin typeface="Calibri" pitchFamily="34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928934"/>
            <a:ext cx="7106744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038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57158" y="1693026"/>
            <a:ext cx="842968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25" indent="-365125">
              <a:buFont typeface="Arial" pitchFamily="34" charset="0"/>
              <a:buChar char="•"/>
            </a:pPr>
            <a:r>
              <a:rPr lang="en-US" sz="3200" b="1" dirty="0" smtClean="0">
                <a:latin typeface="Calibri" pitchFamily="34" charset="0"/>
              </a:rPr>
              <a:t>Daerah yang </a:t>
            </a:r>
            <a:r>
              <a:rPr lang="en-US" sz="3200" b="1" dirty="0" err="1" smtClean="0">
                <a:latin typeface="Calibri" pitchFamily="34" charset="0"/>
              </a:rPr>
              <a:t>mengalami</a:t>
            </a:r>
            <a:r>
              <a:rPr lang="en-US" sz="3200" b="1" dirty="0" smtClean="0">
                <a:latin typeface="Calibri" pitchFamily="34" charset="0"/>
              </a:rPr>
              <a:t> yang </a:t>
            </a:r>
            <a:r>
              <a:rPr lang="en-US" sz="3200" b="1" dirty="0" err="1" smtClean="0">
                <a:latin typeface="Calibri" pitchFamily="34" charset="0"/>
              </a:rPr>
              <a:t>mengalami</a:t>
            </a:r>
            <a:r>
              <a:rPr lang="en-US" sz="3200" b="1" dirty="0" smtClean="0">
                <a:latin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</a:rPr>
              <a:t>penyempitan</a:t>
            </a:r>
            <a:r>
              <a:rPr lang="en-US" sz="3200" b="1" dirty="0" smtClean="0">
                <a:latin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</a:rPr>
              <a:t>merupakan</a:t>
            </a:r>
            <a:r>
              <a:rPr lang="en-US" sz="3200" b="1" dirty="0" smtClean="0">
                <a:latin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</a:rPr>
              <a:t>tanda</a:t>
            </a:r>
            <a:r>
              <a:rPr lang="en-US" sz="3200" b="1" dirty="0" smtClean="0">
                <a:latin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</a:rPr>
              <a:t>bahwa</a:t>
            </a:r>
            <a:r>
              <a:rPr lang="en-US" sz="3200" b="1" dirty="0" smtClean="0">
                <a:latin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</a:rPr>
              <a:t>daerah</a:t>
            </a:r>
            <a:r>
              <a:rPr lang="en-US" sz="3200" b="1" dirty="0" smtClean="0">
                <a:latin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</a:rPr>
              <a:t>tersebut</a:t>
            </a:r>
            <a:r>
              <a:rPr lang="en-US" sz="3200" b="1" dirty="0" smtClean="0">
                <a:latin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</a:rPr>
              <a:t>adalah</a:t>
            </a:r>
            <a:r>
              <a:rPr lang="en-US" sz="3200" b="1" dirty="0" smtClean="0">
                <a:latin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</a:rPr>
              <a:t>sentromer</a:t>
            </a:r>
            <a:endParaRPr lang="id-ID" sz="3200" b="1" dirty="0" smtClean="0">
              <a:latin typeface="Calibri" pitchFamily="34" charset="0"/>
            </a:endParaRPr>
          </a:p>
          <a:p>
            <a:pPr marL="365125" indent="-365125"/>
            <a:endParaRPr lang="id-ID" sz="3600" b="1" dirty="0" smtClean="0">
              <a:latin typeface="Calibri" pitchFamily="34" charset="0"/>
            </a:endParaRPr>
          </a:p>
          <a:p>
            <a:pPr marL="365125" indent="-365125">
              <a:buFont typeface="Arial" pitchFamily="34" charset="0"/>
              <a:buChar char="•"/>
            </a:pPr>
            <a:r>
              <a:rPr lang="en-US" sz="3200" b="1" dirty="0" err="1" smtClean="0">
                <a:latin typeface="Calibri" pitchFamily="34" charset="0"/>
              </a:rPr>
              <a:t>Pada</a:t>
            </a:r>
            <a:r>
              <a:rPr lang="en-US" sz="3200" b="1" dirty="0" smtClean="0">
                <a:latin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</a:rPr>
              <a:t>manusia</a:t>
            </a:r>
            <a:r>
              <a:rPr lang="en-US" sz="3200" b="1" dirty="0" smtClean="0">
                <a:latin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</a:rPr>
              <a:t>sentromer</a:t>
            </a:r>
            <a:r>
              <a:rPr lang="en-US" sz="3200" b="1" dirty="0" smtClean="0">
                <a:latin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</a:rPr>
              <a:t>mengandung</a:t>
            </a:r>
            <a:r>
              <a:rPr lang="en-US" sz="3200" b="1" dirty="0" smtClean="0">
                <a:latin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</a:rPr>
              <a:t>urutan</a:t>
            </a:r>
            <a:r>
              <a:rPr lang="en-US" sz="3200" b="1" dirty="0" smtClean="0">
                <a:latin typeface="Calibri" pitchFamily="34" charset="0"/>
              </a:rPr>
              <a:t> DNA 171-pasangan </a:t>
            </a:r>
            <a:r>
              <a:rPr lang="en-US" sz="3200" b="1" dirty="0" err="1" smtClean="0">
                <a:latin typeface="Calibri" pitchFamily="34" charset="0"/>
              </a:rPr>
              <a:t>basa</a:t>
            </a:r>
            <a:r>
              <a:rPr lang="en-US" sz="3200" b="1" dirty="0" smtClean="0">
                <a:latin typeface="Calibri" pitchFamily="34" charset="0"/>
              </a:rPr>
              <a:t> (</a:t>
            </a:r>
            <a:r>
              <a:rPr lang="en-US" sz="3200" b="1" dirty="0" err="1" smtClean="0">
                <a:latin typeface="Calibri" pitchFamily="34" charset="0"/>
              </a:rPr>
              <a:t>disebut</a:t>
            </a:r>
            <a:r>
              <a:rPr lang="en-US" sz="3200" b="1" dirty="0" smtClean="0">
                <a:latin typeface="Calibri" pitchFamily="34" charset="0"/>
              </a:rPr>
              <a:t> X-</a:t>
            </a:r>
            <a:r>
              <a:rPr lang="en-US" sz="3200" b="1" dirty="0" err="1" smtClean="0">
                <a:latin typeface="Calibri" pitchFamily="34" charset="0"/>
              </a:rPr>
              <a:t>satelit</a:t>
            </a:r>
            <a:r>
              <a:rPr lang="en-US" sz="3200" b="1" dirty="0" smtClean="0">
                <a:latin typeface="Calibri" pitchFamily="34" charset="0"/>
              </a:rPr>
              <a:t> DNA) yang </a:t>
            </a:r>
            <a:r>
              <a:rPr lang="en-US" sz="3200" b="1" dirty="0" err="1" smtClean="0">
                <a:latin typeface="Calibri" pitchFamily="34" charset="0"/>
              </a:rPr>
              <a:t>membentang</a:t>
            </a:r>
            <a:r>
              <a:rPr lang="en-US" sz="3200" b="1" dirty="0" smtClean="0">
                <a:latin typeface="Calibri" pitchFamily="34" charset="0"/>
              </a:rPr>
              <a:t> </a:t>
            </a:r>
            <a:r>
              <a:rPr lang="en-US" sz="3200" b="1" dirty="0" err="1" smtClean="0">
                <a:latin typeface="Calibri" pitchFamily="34" charset="0"/>
              </a:rPr>
              <a:t>sekitar</a:t>
            </a:r>
            <a:r>
              <a:rPr lang="en-US" sz="3200" b="1" dirty="0" smtClean="0">
                <a:latin typeface="Calibri" pitchFamily="34" charset="0"/>
              </a:rPr>
              <a:t> 500 </a:t>
            </a:r>
            <a:r>
              <a:rPr lang="en-US" sz="3200" b="1" dirty="0" err="1" smtClean="0">
                <a:latin typeface="Calibri" pitchFamily="34" charset="0"/>
              </a:rPr>
              <a:t>kilobase</a:t>
            </a:r>
            <a:r>
              <a:rPr lang="en-US" sz="3200" b="1" dirty="0" smtClean="0">
                <a:latin typeface="Calibri" pitchFamily="34" charset="0"/>
              </a:rPr>
              <a:t>. </a:t>
            </a:r>
            <a:endParaRPr lang="id-ID" sz="3200" b="1" dirty="0" smtClean="0">
              <a:latin typeface="Calibri" pitchFamily="34" charset="0"/>
            </a:endParaRPr>
          </a:p>
          <a:p>
            <a:pPr marL="365125" indent="-365125"/>
            <a:endParaRPr lang="id-ID" sz="3200" b="1" dirty="0" smtClean="0">
              <a:latin typeface="Calibr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04800" y="655638"/>
            <a:ext cx="4953000" cy="563562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Sentromer</a:t>
            </a:r>
            <a:endParaRPr kumimoji="0" lang="id-ID" sz="36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54153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6" descr="06_10Nucleus-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193675"/>
            <a:ext cx="8548687" cy="646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Rectangle 7"/>
          <p:cNvSpPr>
            <a:spLocks noChangeArrowheads="1"/>
          </p:cNvSpPr>
          <p:nvPr/>
        </p:nvSpPr>
        <p:spPr bwMode="auto">
          <a:xfrm>
            <a:off x="152400" y="119063"/>
            <a:ext cx="3886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0850" indent="-4508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kumimoji="0" lang="en-US" altLang="en-US" sz="1400"/>
              <a:t>Peraga 6.10 Nukleus dan selaputnya</a:t>
            </a:r>
            <a:endParaRPr kumimoji="0" lang="en-US" altLang="en-US" sz="5000" b="1">
              <a:solidFill>
                <a:srgbClr val="333399"/>
              </a:solidFill>
            </a:endParaRPr>
          </a:p>
        </p:txBody>
      </p:sp>
      <p:sp>
        <p:nvSpPr>
          <p:cNvPr id="36868" name="Text Box 8"/>
          <p:cNvSpPr txBox="1">
            <a:spLocks noChangeArrowheads="1"/>
          </p:cNvSpPr>
          <p:nvPr/>
        </p:nvSpPr>
        <p:spPr bwMode="auto">
          <a:xfrm>
            <a:off x="4584700" y="622300"/>
            <a:ext cx="10112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500" b="1"/>
              <a:t>Nukleolus</a:t>
            </a:r>
            <a:endParaRPr kumimoji="0" lang="en-US" altLang="en-US" sz="1500" b="1">
              <a:latin typeface="Times"/>
            </a:endParaRPr>
          </a:p>
        </p:txBody>
      </p:sp>
      <p:sp>
        <p:nvSpPr>
          <p:cNvPr id="36869" name="Text Box 9"/>
          <p:cNvSpPr txBox="1">
            <a:spLocks noChangeArrowheads="1"/>
          </p:cNvSpPr>
          <p:nvPr/>
        </p:nvSpPr>
        <p:spPr bwMode="auto">
          <a:xfrm>
            <a:off x="7881938" y="360363"/>
            <a:ext cx="1011237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500" b="1"/>
              <a:t>Nukleus</a:t>
            </a:r>
            <a:endParaRPr kumimoji="0" lang="en-US" altLang="en-US" sz="1500" b="1">
              <a:latin typeface="Times"/>
            </a:endParaRPr>
          </a:p>
        </p:txBody>
      </p:sp>
      <p:sp>
        <p:nvSpPr>
          <p:cNvPr id="36870" name="Text Box 10"/>
          <p:cNvSpPr txBox="1">
            <a:spLocks noChangeArrowheads="1"/>
          </p:cNvSpPr>
          <p:nvPr/>
        </p:nvSpPr>
        <p:spPr bwMode="auto">
          <a:xfrm>
            <a:off x="7396163" y="3816350"/>
            <a:ext cx="1011237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500" b="1"/>
              <a:t>RE kasar</a:t>
            </a:r>
            <a:endParaRPr kumimoji="0" lang="en-US" altLang="en-US" sz="1500" b="1">
              <a:latin typeface="Times"/>
            </a:endParaRPr>
          </a:p>
        </p:txBody>
      </p:sp>
      <p:sp>
        <p:nvSpPr>
          <p:cNvPr id="36871" name="Text Box 11"/>
          <p:cNvSpPr txBox="1">
            <a:spLocks noChangeArrowheads="1"/>
          </p:cNvSpPr>
          <p:nvPr/>
        </p:nvSpPr>
        <p:spPr bwMode="auto">
          <a:xfrm>
            <a:off x="6216650" y="6286500"/>
            <a:ext cx="23177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500" b="1"/>
              <a:t>Lamina nukleus (TEM)</a:t>
            </a:r>
            <a:endParaRPr kumimoji="0" lang="en-US" altLang="en-US" sz="1500" b="1">
              <a:latin typeface="Times"/>
            </a:endParaRPr>
          </a:p>
        </p:txBody>
      </p:sp>
      <p:sp>
        <p:nvSpPr>
          <p:cNvPr id="36872" name="Text Box 12"/>
          <p:cNvSpPr txBox="1">
            <a:spLocks noChangeArrowheads="1"/>
          </p:cNvSpPr>
          <p:nvPr/>
        </p:nvSpPr>
        <p:spPr bwMode="auto">
          <a:xfrm>
            <a:off x="3978275" y="5067300"/>
            <a:ext cx="2001838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500" b="1"/>
              <a:t>Tampak dekat</a:t>
            </a:r>
          </a:p>
          <a:p>
            <a:pPr algn="l">
              <a:lnSpc>
                <a:spcPct val="90000"/>
              </a:lnSpc>
            </a:pPr>
            <a:r>
              <a:rPr kumimoji="0" lang="en-US" altLang="en-US" sz="1500" b="1"/>
              <a:t>selaput nukleus</a:t>
            </a:r>
            <a:endParaRPr kumimoji="0" lang="en-US" altLang="en-US" sz="1500" b="1">
              <a:latin typeface="Times"/>
            </a:endParaRPr>
          </a:p>
        </p:txBody>
      </p:sp>
      <p:sp>
        <p:nvSpPr>
          <p:cNvPr id="36873" name="Text Box 13"/>
          <p:cNvSpPr txBox="1">
            <a:spLocks noChangeArrowheads="1"/>
          </p:cNvSpPr>
          <p:nvPr/>
        </p:nvSpPr>
        <p:spPr bwMode="auto">
          <a:xfrm>
            <a:off x="7966075" y="4333875"/>
            <a:ext cx="739775" cy="16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kumimoji="0" lang="en-US" altLang="en-US" sz="1200" b="1"/>
              <a:t>1 µm</a:t>
            </a:r>
            <a:endParaRPr kumimoji="0" lang="en-US" altLang="en-US" sz="1200" b="1">
              <a:latin typeface="Times"/>
            </a:endParaRPr>
          </a:p>
        </p:txBody>
      </p:sp>
      <p:sp>
        <p:nvSpPr>
          <p:cNvPr id="36874" name="Text Box 14"/>
          <p:cNvSpPr txBox="1">
            <a:spLocks noChangeArrowheads="1"/>
          </p:cNvSpPr>
          <p:nvPr/>
        </p:nvSpPr>
        <p:spPr bwMode="auto">
          <a:xfrm>
            <a:off x="201613" y="596900"/>
            <a:ext cx="739775" cy="16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kumimoji="0" lang="en-US" altLang="en-US" sz="1200" b="1"/>
              <a:t>1 µm</a:t>
            </a:r>
            <a:endParaRPr kumimoji="0" lang="en-US" altLang="en-US" sz="1200" b="1">
              <a:latin typeface="Times"/>
            </a:endParaRPr>
          </a:p>
        </p:txBody>
      </p:sp>
      <p:sp>
        <p:nvSpPr>
          <p:cNvPr id="36875" name="Text Box 15"/>
          <p:cNvSpPr txBox="1">
            <a:spLocks noChangeArrowheads="1"/>
          </p:cNvSpPr>
          <p:nvPr/>
        </p:nvSpPr>
        <p:spPr bwMode="auto">
          <a:xfrm>
            <a:off x="293688" y="4645025"/>
            <a:ext cx="739775" cy="16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kumimoji="0" lang="en-US" altLang="en-US" sz="1200" b="1"/>
              <a:t>0,25 µm</a:t>
            </a:r>
            <a:endParaRPr kumimoji="0" lang="en-US" altLang="en-US" sz="1200" b="1">
              <a:latin typeface="Times"/>
            </a:endParaRPr>
          </a:p>
        </p:txBody>
      </p:sp>
      <p:sp>
        <p:nvSpPr>
          <p:cNvPr id="36876" name="Text Box 16"/>
          <p:cNvSpPr txBox="1">
            <a:spLocks noChangeArrowheads="1"/>
          </p:cNvSpPr>
          <p:nvPr/>
        </p:nvSpPr>
        <p:spPr bwMode="auto">
          <a:xfrm>
            <a:off x="2951163" y="4278313"/>
            <a:ext cx="1011237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500" b="1"/>
              <a:t>Ribosom</a:t>
            </a:r>
            <a:endParaRPr kumimoji="0" lang="en-US" altLang="en-US" sz="1500" b="1">
              <a:latin typeface="Times"/>
            </a:endParaRPr>
          </a:p>
        </p:txBody>
      </p:sp>
      <p:sp>
        <p:nvSpPr>
          <p:cNvPr id="36877" name="Text Box 17"/>
          <p:cNvSpPr txBox="1">
            <a:spLocks noChangeArrowheads="1"/>
          </p:cNvSpPr>
          <p:nvPr/>
        </p:nvSpPr>
        <p:spPr bwMode="auto">
          <a:xfrm>
            <a:off x="4017963" y="3168650"/>
            <a:ext cx="1011237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500" b="1"/>
              <a:t>Kompleks</a:t>
            </a:r>
          </a:p>
          <a:p>
            <a:pPr algn="l">
              <a:lnSpc>
                <a:spcPct val="90000"/>
              </a:lnSpc>
            </a:pPr>
            <a:r>
              <a:rPr kumimoji="0" lang="en-US" altLang="en-US" sz="1500" b="1"/>
              <a:t>pori</a:t>
            </a:r>
            <a:endParaRPr kumimoji="0" lang="en-US" altLang="en-US" sz="1500" b="1">
              <a:latin typeface="Times"/>
            </a:endParaRPr>
          </a:p>
        </p:txBody>
      </p:sp>
      <p:sp>
        <p:nvSpPr>
          <p:cNvPr id="36878" name="Text Box 18"/>
          <p:cNvSpPr txBox="1">
            <a:spLocks noChangeArrowheads="1"/>
          </p:cNvSpPr>
          <p:nvPr/>
        </p:nvSpPr>
        <p:spPr bwMode="auto">
          <a:xfrm>
            <a:off x="3019425" y="2343150"/>
            <a:ext cx="13176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500" b="1"/>
              <a:t>Pori nukleus</a:t>
            </a:r>
            <a:endParaRPr kumimoji="0" lang="en-US" altLang="en-US" sz="1500" b="1">
              <a:latin typeface="Times"/>
            </a:endParaRPr>
          </a:p>
        </p:txBody>
      </p:sp>
      <p:sp>
        <p:nvSpPr>
          <p:cNvPr id="36879" name="Text Box 19"/>
          <p:cNvSpPr txBox="1">
            <a:spLocks noChangeArrowheads="1"/>
          </p:cNvSpPr>
          <p:nvPr/>
        </p:nvSpPr>
        <p:spPr bwMode="auto">
          <a:xfrm>
            <a:off x="3019425" y="1685925"/>
            <a:ext cx="16319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500" b="1"/>
              <a:t>Membran luar</a:t>
            </a:r>
            <a:endParaRPr kumimoji="0" lang="en-US" altLang="en-US" sz="1500" b="1">
              <a:latin typeface="Times"/>
            </a:endParaRPr>
          </a:p>
        </p:txBody>
      </p:sp>
      <p:sp>
        <p:nvSpPr>
          <p:cNvPr id="36880" name="Text Box 20"/>
          <p:cNvSpPr txBox="1">
            <a:spLocks noChangeArrowheads="1"/>
          </p:cNvSpPr>
          <p:nvPr/>
        </p:nvSpPr>
        <p:spPr bwMode="auto">
          <a:xfrm>
            <a:off x="3019425" y="1476375"/>
            <a:ext cx="16319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500" b="1"/>
              <a:t>Membran dalam</a:t>
            </a:r>
            <a:endParaRPr kumimoji="0" lang="en-US" altLang="en-US" sz="1500" b="1">
              <a:latin typeface="Times"/>
            </a:endParaRPr>
          </a:p>
        </p:txBody>
      </p:sp>
      <p:sp>
        <p:nvSpPr>
          <p:cNvPr id="36881" name="Text Box 21"/>
          <p:cNvSpPr txBox="1">
            <a:spLocks noChangeArrowheads="1"/>
          </p:cNvSpPr>
          <p:nvPr/>
        </p:nvSpPr>
        <p:spPr bwMode="auto">
          <a:xfrm>
            <a:off x="3019425" y="1257300"/>
            <a:ext cx="17272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500" b="1"/>
              <a:t>Selaput nukleus:</a:t>
            </a:r>
            <a:endParaRPr kumimoji="0" lang="en-US" altLang="en-US" sz="1500" b="1">
              <a:latin typeface="Times"/>
            </a:endParaRPr>
          </a:p>
        </p:txBody>
      </p:sp>
      <p:sp>
        <p:nvSpPr>
          <p:cNvPr id="36882" name="Text Box 22"/>
          <p:cNvSpPr txBox="1">
            <a:spLocks noChangeArrowheads="1"/>
          </p:cNvSpPr>
          <p:nvPr/>
        </p:nvSpPr>
        <p:spPr bwMode="auto">
          <a:xfrm>
            <a:off x="4051300" y="892175"/>
            <a:ext cx="10112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500" b="1"/>
              <a:t>Kromatin</a:t>
            </a:r>
            <a:endParaRPr kumimoji="0" lang="en-US" altLang="en-US" sz="1500" b="1">
              <a:latin typeface="Times"/>
            </a:endParaRPr>
          </a:p>
        </p:txBody>
      </p:sp>
      <p:sp>
        <p:nvSpPr>
          <p:cNvPr id="36883" name="Text Box 23"/>
          <p:cNvSpPr txBox="1">
            <a:spLocks noChangeArrowheads="1"/>
          </p:cNvSpPr>
          <p:nvPr/>
        </p:nvSpPr>
        <p:spPr bwMode="auto">
          <a:xfrm>
            <a:off x="361950" y="3973513"/>
            <a:ext cx="200025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500" b="1"/>
              <a:t>Permukaan selaput</a:t>
            </a:r>
          </a:p>
          <a:p>
            <a:pPr algn="l">
              <a:lnSpc>
                <a:spcPct val="90000"/>
              </a:lnSpc>
            </a:pPr>
            <a:r>
              <a:rPr kumimoji="0" lang="en-US" altLang="en-US" sz="1500" b="1"/>
              <a:t>nukleus</a:t>
            </a:r>
            <a:endParaRPr kumimoji="0" lang="en-US" altLang="en-US" sz="1500" b="1">
              <a:latin typeface="Times"/>
            </a:endParaRPr>
          </a:p>
        </p:txBody>
      </p:sp>
      <p:sp>
        <p:nvSpPr>
          <p:cNvPr id="36884" name="Text Box 24"/>
          <p:cNvSpPr txBox="1">
            <a:spLocks noChangeArrowheads="1"/>
          </p:cNvSpPr>
          <p:nvPr/>
        </p:nvSpPr>
        <p:spPr bwMode="auto">
          <a:xfrm>
            <a:off x="342900" y="6280150"/>
            <a:ext cx="22034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500" b="1"/>
              <a:t>Kompleks pori (TEM)</a:t>
            </a:r>
            <a:endParaRPr kumimoji="0" lang="en-US" altLang="en-US" sz="1500" b="1">
              <a:latin typeface="Times"/>
            </a:endParaRPr>
          </a:p>
        </p:txBody>
      </p:sp>
      <p:sp>
        <p:nvSpPr>
          <p:cNvPr id="36885" name="Line 25"/>
          <p:cNvSpPr>
            <a:spLocks noChangeShapeType="1"/>
          </p:cNvSpPr>
          <p:nvPr/>
        </p:nvSpPr>
        <p:spPr bwMode="auto">
          <a:xfrm>
            <a:off x="355600" y="793750"/>
            <a:ext cx="42227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6" name="Line 26"/>
          <p:cNvSpPr>
            <a:spLocks noChangeShapeType="1"/>
          </p:cNvSpPr>
          <p:nvPr/>
        </p:nvSpPr>
        <p:spPr bwMode="auto">
          <a:xfrm>
            <a:off x="355600" y="752475"/>
            <a:ext cx="0" cy="889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7" name="Line 27"/>
          <p:cNvSpPr>
            <a:spLocks noChangeShapeType="1"/>
          </p:cNvSpPr>
          <p:nvPr/>
        </p:nvSpPr>
        <p:spPr bwMode="auto">
          <a:xfrm>
            <a:off x="777875" y="752475"/>
            <a:ext cx="0" cy="889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8" name="Line 28"/>
          <p:cNvSpPr>
            <a:spLocks noChangeShapeType="1"/>
          </p:cNvSpPr>
          <p:nvPr/>
        </p:nvSpPr>
        <p:spPr bwMode="auto">
          <a:xfrm>
            <a:off x="346075" y="4838700"/>
            <a:ext cx="6159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9" name="Line 29"/>
          <p:cNvSpPr>
            <a:spLocks noChangeShapeType="1"/>
          </p:cNvSpPr>
          <p:nvPr/>
        </p:nvSpPr>
        <p:spPr bwMode="auto">
          <a:xfrm>
            <a:off x="346075" y="4797425"/>
            <a:ext cx="0" cy="889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90" name="Line 30"/>
          <p:cNvSpPr>
            <a:spLocks noChangeShapeType="1"/>
          </p:cNvSpPr>
          <p:nvPr/>
        </p:nvSpPr>
        <p:spPr bwMode="auto">
          <a:xfrm>
            <a:off x="965200" y="4797425"/>
            <a:ext cx="0" cy="889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91" name="Line 31"/>
          <p:cNvSpPr>
            <a:spLocks noChangeShapeType="1"/>
          </p:cNvSpPr>
          <p:nvPr/>
        </p:nvSpPr>
        <p:spPr bwMode="auto">
          <a:xfrm>
            <a:off x="7923213" y="4533900"/>
            <a:ext cx="8731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92" name="Line 32"/>
          <p:cNvSpPr>
            <a:spLocks noChangeShapeType="1"/>
          </p:cNvSpPr>
          <p:nvPr/>
        </p:nvSpPr>
        <p:spPr bwMode="auto">
          <a:xfrm>
            <a:off x="7923213" y="4492625"/>
            <a:ext cx="0" cy="889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93" name="Line 33"/>
          <p:cNvSpPr>
            <a:spLocks noChangeShapeType="1"/>
          </p:cNvSpPr>
          <p:nvPr/>
        </p:nvSpPr>
        <p:spPr bwMode="auto">
          <a:xfrm>
            <a:off x="8799513" y="4492625"/>
            <a:ext cx="0" cy="889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94" name="AutoShape 34"/>
          <p:cNvSpPr>
            <a:spLocks/>
          </p:cNvSpPr>
          <p:nvPr/>
        </p:nvSpPr>
        <p:spPr bwMode="auto">
          <a:xfrm rot="-5400000">
            <a:off x="4810125" y="3495675"/>
            <a:ext cx="101600" cy="565150"/>
          </a:xfrm>
          <a:prstGeom prst="rightBrace">
            <a:avLst>
              <a:gd name="adj1" fmla="val 46354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en-US" altLang="en-US"/>
          </a:p>
        </p:txBody>
      </p:sp>
      <p:sp>
        <p:nvSpPr>
          <p:cNvPr id="36895" name="Line 35"/>
          <p:cNvSpPr>
            <a:spLocks noChangeShapeType="1"/>
          </p:cNvSpPr>
          <p:nvPr/>
        </p:nvSpPr>
        <p:spPr bwMode="auto">
          <a:xfrm>
            <a:off x="3848100" y="4406900"/>
            <a:ext cx="7683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96" name="Line 36"/>
          <p:cNvSpPr>
            <a:spLocks noChangeShapeType="1"/>
          </p:cNvSpPr>
          <p:nvPr/>
        </p:nvSpPr>
        <p:spPr bwMode="auto">
          <a:xfrm>
            <a:off x="4600575" y="3451225"/>
            <a:ext cx="257175" cy="2825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97" name="Line 37"/>
          <p:cNvSpPr>
            <a:spLocks noChangeShapeType="1"/>
          </p:cNvSpPr>
          <p:nvPr/>
        </p:nvSpPr>
        <p:spPr bwMode="auto">
          <a:xfrm>
            <a:off x="7458075" y="3244850"/>
            <a:ext cx="368300" cy="5810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98" name="Line 38"/>
          <p:cNvSpPr>
            <a:spLocks noChangeShapeType="1"/>
          </p:cNvSpPr>
          <p:nvPr/>
        </p:nvSpPr>
        <p:spPr bwMode="auto">
          <a:xfrm flipV="1">
            <a:off x="7264400" y="485775"/>
            <a:ext cx="596900" cy="5143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99" name="Line 39"/>
          <p:cNvSpPr>
            <a:spLocks noChangeShapeType="1"/>
          </p:cNvSpPr>
          <p:nvPr/>
        </p:nvSpPr>
        <p:spPr bwMode="auto">
          <a:xfrm flipH="1" flipV="1">
            <a:off x="5270500" y="823913"/>
            <a:ext cx="596900" cy="5270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900" name="Line 40"/>
          <p:cNvSpPr>
            <a:spLocks noChangeShapeType="1"/>
          </p:cNvSpPr>
          <p:nvPr/>
        </p:nvSpPr>
        <p:spPr bwMode="auto">
          <a:xfrm flipH="1" flipV="1">
            <a:off x="4811713" y="1095375"/>
            <a:ext cx="581025" cy="5143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901" name="Line 41"/>
          <p:cNvSpPr>
            <a:spLocks noChangeShapeType="1"/>
          </p:cNvSpPr>
          <p:nvPr/>
        </p:nvSpPr>
        <p:spPr bwMode="auto">
          <a:xfrm flipH="1" flipV="1">
            <a:off x="4521200" y="1647825"/>
            <a:ext cx="152400" cy="1857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902" name="Line 42"/>
          <p:cNvSpPr>
            <a:spLocks noChangeShapeType="1"/>
          </p:cNvSpPr>
          <p:nvPr/>
        </p:nvSpPr>
        <p:spPr bwMode="auto">
          <a:xfrm flipH="1" flipV="1">
            <a:off x="4397375" y="1885950"/>
            <a:ext cx="330200" cy="2095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903" name="Line 43"/>
          <p:cNvSpPr>
            <a:spLocks noChangeShapeType="1"/>
          </p:cNvSpPr>
          <p:nvPr/>
        </p:nvSpPr>
        <p:spPr bwMode="auto">
          <a:xfrm flipH="1">
            <a:off x="4232275" y="2251075"/>
            <a:ext cx="711200" cy="1714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904" name="Line 44"/>
          <p:cNvSpPr>
            <a:spLocks noChangeShapeType="1"/>
          </p:cNvSpPr>
          <p:nvPr/>
        </p:nvSpPr>
        <p:spPr bwMode="auto">
          <a:xfrm flipH="1">
            <a:off x="2428875" y="2454275"/>
            <a:ext cx="563563" cy="952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905" name="Line 45"/>
          <p:cNvSpPr>
            <a:spLocks noChangeShapeType="1"/>
          </p:cNvSpPr>
          <p:nvPr/>
        </p:nvSpPr>
        <p:spPr bwMode="auto">
          <a:xfrm flipH="1">
            <a:off x="2301875" y="1847850"/>
            <a:ext cx="706438" cy="6127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906" name="Line 46"/>
          <p:cNvSpPr>
            <a:spLocks noChangeShapeType="1"/>
          </p:cNvSpPr>
          <p:nvPr/>
        </p:nvSpPr>
        <p:spPr bwMode="auto">
          <a:xfrm flipH="1">
            <a:off x="2089150" y="1570038"/>
            <a:ext cx="887413" cy="7667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907" name="Rectangle 47"/>
          <p:cNvSpPr>
            <a:spLocks noChangeArrowheads="1"/>
          </p:cNvSpPr>
          <p:nvPr/>
        </p:nvSpPr>
        <p:spPr bwMode="auto">
          <a:xfrm>
            <a:off x="5532438" y="2120900"/>
            <a:ext cx="461962" cy="439738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en-US" altLang="en-US"/>
          </a:p>
        </p:txBody>
      </p:sp>
      <p:sp>
        <p:nvSpPr>
          <p:cNvPr id="36908" name="Rectangle 48"/>
          <p:cNvSpPr>
            <a:spLocks noChangeArrowheads="1"/>
          </p:cNvSpPr>
          <p:nvPr/>
        </p:nvSpPr>
        <p:spPr bwMode="auto">
          <a:xfrm>
            <a:off x="1804988" y="3413125"/>
            <a:ext cx="468312" cy="15557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en-US" altLang="en-US"/>
          </a:p>
        </p:txBody>
      </p:sp>
      <p:sp>
        <p:nvSpPr>
          <p:cNvPr id="36909" name="Rectangle 49"/>
          <p:cNvSpPr>
            <a:spLocks noChangeArrowheads="1"/>
          </p:cNvSpPr>
          <p:nvPr/>
        </p:nvSpPr>
        <p:spPr bwMode="auto">
          <a:xfrm>
            <a:off x="228600" y="6477000"/>
            <a:ext cx="3200400" cy="152400"/>
          </a:xfrm>
          <a:prstGeom prst="rect">
            <a:avLst/>
          </a:prstGeom>
          <a:solidFill>
            <a:schemeClr val="bg1"/>
          </a:solidFill>
          <a:ln w="34925">
            <a:solidFill>
              <a:schemeClr val="bg1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en-US" altLang="en-US"/>
          </a:p>
        </p:txBody>
      </p:sp>
      <p:sp>
        <p:nvSpPr>
          <p:cNvPr id="46" name="Rectangle 45"/>
          <p:cNvSpPr/>
          <p:nvPr/>
        </p:nvSpPr>
        <p:spPr>
          <a:xfrm>
            <a:off x="-36512" y="6581001"/>
            <a:ext cx="13482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(Campbell, </a:t>
            </a:r>
            <a:r>
              <a:rPr lang="en-US" sz="1200" dirty="0" smtClean="0"/>
              <a:t>2011)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28764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id-ID" sz="4000" b="1" dirty="0" smtClean="0">
                <a:latin typeface="Calibri" pitchFamily="34" charset="0"/>
              </a:rPr>
              <a:t>Selubung nukleus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242886" y="1474805"/>
            <a:ext cx="8543956" cy="4525963"/>
          </a:xfrm>
        </p:spPr>
        <p:txBody>
          <a:bodyPr/>
          <a:lstStyle/>
          <a:p>
            <a:pPr marL="0" indent="0">
              <a:buNone/>
            </a:pPr>
            <a:r>
              <a:rPr lang="id-ID" b="1" dirty="0" smtClean="0">
                <a:latin typeface="Calibri" pitchFamily="34" charset="0"/>
              </a:rPr>
              <a:t>Terdiri dari selaput rangkap/ganda</a:t>
            </a:r>
          </a:p>
          <a:p>
            <a:pPr marL="0" indent="0">
              <a:buFont typeface="Arial" charset="0"/>
              <a:buNone/>
            </a:pPr>
            <a:r>
              <a:rPr lang="id-ID" b="1" dirty="0" smtClean="0">
                <a:latin typeface="Calibri" pitchFamily="34" charset="0"/>
              </a:rPr>
              <a:t>1. Selaput luar    </a:t>
            </a:r>
          </a:p>
          <a:p>
            <a:pPr marL="0" indent="0">
              <a:buFont typeface="Arial" charset="0"/>
              <a:buNone/>
            </a:pPr>
            <a:r>
              <a:rPr lang="id-ID" b="1" dirty="0" smtClean="0">
                <a:latin typeface="Calibri" pitchFamily="34" charset="0"/>
              </a:rPr>
              <a:t>2. Selaput Dalam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67156" y="2071678"/>
            <a:ext cx="5134000" cy="35921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3643314"/>
            <a:ext cx="3831441" cy="30003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22673"/>
            <a:ext cx="8534400" cy="2238375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Pori </a:t>
            </a:r>
            <a:r>
              <a:rPr lang="en-US" altLang="en-US" dirty="0" err="1" smtClean="0"/>
              <a:t>meregulasi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keluar-masuknya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molekul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dari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nukleus</a:t>
            </a:r>
            <a:endParaRPr lang="en-US" altLang="en-US" dirty="0" smtClean="0"/>
          </a:p>
          <a:p>
            <a:pPr eaLnBrk="1" hangingPunct="1"/>
            <a:r>
              <a:rPr lang="en-US" altLang="en-US" dirty="0" smtClean="0"/>
              <a:t>Diameter </a:t>
            </a:r>
            <a:r>
              <a:rPr lang="en-US" altLang="en-US" dirty="0" err="1" smtClean="0"/>
              <a:t>pori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sekitar</a:t>
            </a:r>
            <a:r>
              <a:rPr lang="en-US" altLang="en-US" dirty="0" smtClean="0"/>
              <a:t> 100nm</a:t>
            </a:r>
          </a:p>
          <a:p>
            <a:pPr eaLnBrk="1" hangingPunct="1"/>
            <a:r>
              <a:rPr lang="en-US" altLang="en-US" dirty="0" err="1" smtClean="0"/>
              <a:t>Bentuk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nukleus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dipertahankan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oleh</a:t>
            </a:r>
            <a:r>
              <a:rPr lang="en-US" altLang="en-US" dirty="0" smtClean="0"/>
              <a:t> </a:t>
            </a:r>
            <a:r>
              <a:rPr lang="en-US" altLang="en-US" b="1" dirty="0" smtClean="0"/>
              <a:t>lamina </a:t>
            </a:r>
            <a:r>
              <a:rPr lang="en-US" altLang="en-US" b="1" dirty="0" err="1" smtClean="0"/>
              <a:t>nukleus</a:t>
            </a:r>
            <a:r>
              <a:rPr lang="en-US" altLang="en-US" dirty="0" smtClean="0"/>
              <a:t>,</a:t>
            </a:r>
            <a:r>
              <a:rPr lang="en-US" altLang="en-US" b="1" dirty="0" smtClean="0"/>
              <a:t> </a:t>
            </a:r>
            <a:r>
              <a:rPr lang="en-US" altLang="en-US" dirty="0" smtClean="0"/>
              <a:t>yang </a:t>
            </a:r>
            <a:r>
              <a:rPr lang="en-US" altLang="en-US" dirty="0" err="1" smtClean="0"/>
              <a:t>tersusun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dari</a:t>
            </a:r>
            <a:r>
              <a:rPr lang="en-US" altLang="en-US" dirty="0" smtClean="0"/>
              <a:t> protein</a:t>
            </a:r>
          </a:p>
        </p:txBody>
      </p:sp>
      <p:sp>
        <p:nvSpPr>
          <p:cNvPr id="5" name="Rectangle 4"/>
          <p:cNvSpPr/>
          <p:nvPr/>
        </p:nvSpPr>
        <p:spPr>
          <a:xfrm>
            <a:off x="-36512" y="6608385"/>
            <a:ext cx="13482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(Campbell, </a:t>
            </a:r>
            <a:r>
              <a:rPr lang="en-US" sz="1200" dirty="0" smtClean="0"/>
              <a:t>2011)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68920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520279"/>
            <a:ext cx="8534400" cy="4645025"/>
          </a:xfrm>
        </p:spPr>
        <p:txBody>
          <a:bodyPr/>
          <a:lstStyle/>
          <a:p>
            <a:pPr eaLnBrk="1" hangingPunct="1"/>
            <a:r>
              <a:rPr lang="en-US" altLang="en-US" dirty="0" err="1" smtClean="0"/>
              <a:t>Dalam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nukleus</a:t>
            </a:r>
            <a:r>
              <a:rPr lang="en-US" altLang="en-US" dirty="0" smtClean="0"/>
              <a:t>, DNA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protein </a:t>
            </a:r>
            <a:r>
              <a:rPr lang="en-US" altLang="en-US" dirty="0" err="1" smtClean="0"/>
              <a:t>membentuk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materi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genetik</a:t>
            </a:r>
            <a:r>
              <a:rPr lang="en-US" altLang="en-US" dirty="0" smtClean="0"/>
              <a:t> yang </a:t>
            </a:r>
            <a:r>
              <a:rPr lang="en-US" altLang="en-US" dirty="0" err="1" smtClean="0"/>
              <a:t>disebut</a:t>
            </a:r>
            <a:r>
              <a:rPr lang="en-US" altLang="en-US" dirty="0" smtClean="0"/>
              <a:t> </a:t>
            </a:r>
            <a:r>
              <a:rPr lang="en-US" altLang="en-US" b="1" dirty="0" err="1" smtClean="0"/>
              <a:t>kromatin</a:t>
            </a:r>
            <a:r>
              <a:rPr lang="en-US" altLang="en-US" b="1" dirty="0" smtClean="0"/>
              <a:t> </a:t>
            </a:r>
          </a:p>
          <a:p>
            <a:pPr eaLnBrk="1" hangingPunct="1"/>
            <a:r>
              <a:rPr lang="en-US" altLang="en-US" dirty="0" err="1" smtClean="0"/>
              <a:t>Kromatin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berkondensasi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membentuk</a:t>
            </a:r>
            <a:r>
              <a:rPr lang="en-US" altLang="en-US" dirty="0" smtClean="0"/>
              <a:t> </a:t>
            </a:r>
            <a:r>
              <a:rPr lang="en-US" altLang="en-US" b="1" dirty="0" err="1" smtClean="0"/>
              <a:t>kromosom</a:t>
            </a:r>
            <a:r>
              <a:rPr lang="en-US" altLang="en-US" b="1" dirty="0" smtClean="0"/>
              <a:t> </a:t>
            </a:r>
            <a:r>
              <a:rPr lang="en-US" altLang="en-US" dirty="0" smtClean="0"/>
              <a:t>yang </a:t>
            </a:r>
            <a:r>
              <a:rPr lang="en-US" altLang="en-US" dirty="0" err="1" smtClean="0"/>
              <a:t>khas</a:t>
            </a:r>
            <a:endParaRPr lang="en-US" altLang="en-US" b="1" dirty="0" smtClean="0"/>
          </a:p>
          <a:p>
            <a:pPr eaLnBrk="1" hangingPunct="1"/>
            <a:r>
              <a:rPr lang="en-US" altLang="en-US" b="1" dirty="0" err="1" smtClean="0"/>
              <a:t>Nukleolus</a:t>
            </a:r>
            <a:r>
              <a:rPr lang="en-US" altLang="en-US" b="1" dirty="0" smtClean="0"/>
              <a:t> </a:t>
            </a:r>
            <a:r>
              <a:rPr lang="en-US" altLang="en-US" dirty="0" err="1" smtClean="0"/>
              <a:t>terletak</a:t>
            </a:r>
            <a:r>
              <a:rPr lang="en-US" altLang="en-US" dirty="0" smtClean="0"/>
              <a:t> di </a:t>
            </a:r>
            <a:r>
              <a:rPr lang="en-US" altLang="en-US" dirty="0" err="1" smtClean="0"/>
              <a:t>dalam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nukleus</a:t>
            </a:r>
            <a:r>
              <a:rPr lang="en-US" altLang="en-US" dirty="0" smtClean="0"/>
              <a:t>. </a:t>
            </a:r>
            <a:r>
              <a:rPr lang="en-US" altLang="en-US" dirty="0" err="1" smtClean="0"/>
              <a:t>Nukleolus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merupakan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tempat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sintesis</a:t>
            </a:r>
            <a:r>
              <a:rPr lang="en-US" altLang="en-US" dirty="0" smtClean="0"/>
              <a:t> RNA </a:t>
            </a:r>
            <a:r>
              <a:rPr lang="en-US" altLang="en-US" dirty="0" err="1" smtClean="0"/>
              <a:t>ribosom</a:t>
            </a:r>
            <a:r>
              <a:rPr lang="en-US" altLang="en-US" dirty="0" smtClean="0"/>
              <a:t> (</a:t>
            </a:r>
            <a:r>
              <a:rPr lang="en-US" altLang="en-US" i="1" dirty="0" smtClean="0"/>
              <a:t>ribosomal RNA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rRNA</a:t>
            </a:r>
            <a:r>
              <a:rPr lang="en-US" altLang="en-US" dirty="0" smtClean="0"/>
              <a:t>)</a:t>
            </a:r>
          </a:p>
          <a:p>
            <a:pPr eaLnBrk="1" hangingPunct="1"/>
            <a:endParaRPr lang="en-US" altLang="en-US" dirty="0" smtClean="0"/>
          </a:p>
        </p:txBody>
      </p:sp>
      <p:sp>
        <p:nvSpPr>
          <p:cNvPr id="5" name="Rectangle 4"/>
          <p:cNvSpPr/>
          <p:nvPr/>
        </p:nvSpPr>
        <p:spPr>
          <a:xfrm>
            <a:off x="-36512" y="6581001"/>
            <a:ext cx="13482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(Campbell, </a:t>
            </a:r>
            <a:r>
              <a:rPr lang="en-US" sz="1200" dirty="0" smtClean="0"/>
              <a:t>2011)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046159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7292" y="2636912"/>
            <a:ext cx="80648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APAKAH PERBEDAAN ANTARA GEN, DNA, KROMATIN, NUKLEOSOM, KROMOSOM?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29170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101ad8bdec32ca172674a65146329f078114f99"/>
</p:tagLst>
</file>

<file path=ppt/theme/theme1.xml><?xml version="1.0" encoding="utf-8"?>
<a:theme xmlns:a="http://schemas.openxmlformats.org/drawingml/2006/main" name="cdb2004211gl">
  <a:themeElements>
    <a:clrScheme name="1922tgp_connection_light 2">
      <a:dk1>
        <a:srgbClr val="000000"/>
      </a:dk1>
      <a:lt1>
        <a:srgbClr val="FFFFFF"/>
      </a:lt1>
      <a:dk2>
        <a:srgbClr val="37399B"/>
      </a:dk2>
      <a:lt2>
        <a:srgbClr val="C0C0C0"/>
      </a:lt2>
      <a:accent1>
        <a:srgbClr val="4987E3"/>
      </a:accent1>
      <a:accent2>
        <a:srgbClr val="D23516"/>
      </a:accent2>
      <a:accent3>
        <a:srgbClr val="FFFFFF"/>
      </a:accent3>
      <a:accent4>
        <a:srgbClr val="000000"/>
      </a:accent4>
      <a:accent5>
        <a:srgbClr val="B1C3EF"/>
      </a:accent5>
      <a:accent6>
        <a:srgbClr val="BE2F13"/>
      </a:accent6>
      <a:hlink>
        <a:srgbClr val="36A1B6"/>
      </a:hlink>
      <a:folHlink>
        <a:srgbClr val="7FB242"/>
      </a:folHlink>
    </a:clrScheme>
    <a:fontScheme name="1922tgp_connection_ligh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922tgp_connection_light 1">
        <a:dk1>
          <a:srgbClr val="000000"/>
        </a:dk1>
        <a:lt1>
          <a:srgbClr val="FFFFFF"/>
        </a:lt1>
        <a:dk2>
          <a:srgbClr val="165E86"/>
        </a:dk2>
        <a:lt2>
          <a:srgbClr val="969696"/>
        </a:lt2>
        <a:accent1>
          <a:srgbClr val="2AA08A"/>
        </a:accent1>
        <a:accent2>
          <a:srgbClr val="AA67DD"/>
        </a:accent2>
        <a:accent3>
          <a:srgbClr val="FFFFFF"/>
        </a:accent3>
        <a:accent4>
          <a:srgbClr val="000000"/>
        </a:accent4>
        <a:accent5>
          <a:srgbClr val="ACCDC4"/>
        </a:accent5>
        <a:accent6>
          <a:srgbClr val="9A5DC8"/>
        </a:accent6>
        <a:hlink>
          <a:srgbClr val="7D96D3"/>
        </a:hlink>
        <a:folHlink>
          <a:srgbClr val="DEDB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22tgp_connection_light 2">
        <a:dk1>
          <a:srgbClr val="000000"/>
        </a:dk1>
        <a:lt1>
          <a:srgbClr val="FFFFFF"/>
        </a:lt1>
        <a:dk2>
          <a:srgbClr val="37399B"/>
        </a:dk2>
        <a:lt2>
          <a:srgbClr val="C0C0C0"/>
        </a:lt2>
        <a:accent1>
          <a:srgbClr val="4987E3"/>
        </a:accent1>
        <a:accent2>
          <a:srgbClr val="D23516"/>
        </a:accent2>
        <a:accent3>
          <a:srgbClr val="FFFFFF"/>
        </a:accent3>
        <a:accent4>
          <a:srgbClr val="000000"/>
        </a:accent4>
        <a:accent5>
          <a:srgbClr val="B1C3EF"/>
        </a:accent5>
        <a:accent6>
          <a:srgbClr val="BE2F13"/>
        </a:accent6>
        <a:hlink>
          <a:srgbClr val="36A1B6"/>
        </a:hlink>
        <a:folHlink>
          <a:srgbClr val="7FB2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22tgp_connection_light 3">
        <a:dk1>
          <a:srgbClr val="000000"/>
        </a:dk1>
        <a:lt1>
          <a:srgbClr val="FFFFFF"/>
        </a:lt1>
        <a:dk2>
          <a:srgbClr val="000066"/>
        </a:dk2>
        <a:lt2>
          <a:srgbClr val="969696"/>
        </a:lt2>
        <a:accent1>
          <a:srgbClr val="117AC1"/>
        </a:accent1>
        <a:accent2>
          <a:srgbClr val="3E9887"/>
        </a:accent2>
        <a:accent3>
          <a:srgbClr val="FFFFFF"/>
        </a:accent3>
        <a:accent4>
          <a:srgbClr val="000000"/>
        </a:accent4>
        <a:accent5>
          <a:srgbClr val="AABEDD"/>
        </a:accent5>
        <a:accent6>
          <a:srgbClr val="37897A"/>
        </a:accent6>
        <a:hlink>
          <a:srgbClr val="D17FB6"/>
        </a:hlink>
        <a:folHlink>
          <a:srgbClr val="E398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cdb2004211gl</Template>
  <TotalTime>4786</TotalTime>
  <Words>1797</Words>
  <Application>Microsoft Office PowerPoint</Application>
  <PresentationFormat>On-screen Show (4:3)</PresentationFormat>
  <Paragraphs>468</Paragraphs>
  <Slides>46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7" baseType="lpstr">
      <vt:lpstr>cdb2004211gl</vt:lpstr>
      <vt:lpstr>INTI SEL (NUKLEUS) </vt:lpstr>
      <vt:lpstr>NUKLEUS</vt:lpstr>
      <vt:lpstr>PowerPoint Presentation</vt:lpstr>
      <vt:lpstr>Nukleus: Pusat Informasi</vt:lpstr>
      <vt:lpstr>PowerPoint Presentation</vt:lpstr>
      <vt:lpstr>Selubung nukleus</vt:lpstr>
      <vt:lpstr>PowerPoint Presentation</vt:lpstr>
      <vt:lpstr>PowerPoint Presentation</vt:lpstr>
      <vt:lpstr>PowerPoint Presentation</vt:lpstr>
      <vt:lpstr>Gambaran Umum</vt:lpstr>
      <vt:lpstr>Griffith menyimpulkan bahwa bakteri R yang hidup telah ditransformasi menjadi bakteri S patogenik oleh suatu zat terwariskan yang belum diketahui dari sel-sel S yang mati yang memungkinkan sel-sel R membuat kapsul</vt:lpstr>
      <vt:lpstr>PowerPoint Presentation</vt:lpstr>
      <vt:lpstr>Peraga 16.7 Heliks ganda</vt:lpstr>
      <vt:lpstr>Peraga 16.7 Heliks ganda</vt:lpstr>
      <vt:lpstr>Peraga 16.8 Perpasangan basa dalam DNA</vt:lpstr>
      <vt:lpstr>PowerPoint Presentation</vt:lpstr>
      <vt:lpstr>PowerPoint Presentation</vt:lpstr>
      <vt:lpstr>Nukleosom</vt:lpstr>
      <vt:lpstr>Nukleosom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Heterokromatin dan Eukromatin</vt:lpstr>
      <vt:lpstr>Prinsip Dasar</vt:lpstr>
      <vt:lpstr>PowerPoint Presentation</vt:lpstr>
      <vt:lpstr>Replikasi DNA</vt:lpstr>
      <vt:lpstr>Peraga 16.10 Tiga model alternatif replikasi DNA</vt:lpstr>
      <vt:lpstr>Peraga 16.11 Apakah replikasi DNA mengikuti model konservatif, semikonservatif, atau dispersif?</vt:lpstr>
      <vt:lpstr> Peraga 16.11 Apakah replikasi DNA mengikuti model konservatif, semikonservatif, atau dispersif?</vt:lpstr>
      <vt:lpstr>PowerPoint Presentation</vt:lpstr>
      <vt:lpstr>Titik mula replikasi pada eukariota</vt:lpstr>
      <vt:lpstr>Peraga 16.13 Beberapa protein yang terlibat dalam inisiasi replikasi DNA</vt:lpstr>
      <vt:lpstr>Peraga 16.15 Sintesis untai maju saat replikasi DNA</vt:lpstr>
      <vt:lpstr>PowerPoint Presentation</vt:lpstr>
      <vt:lpstr>Peraga 16.17 Rangkuman replikasi DNA bakteri</vt:lpstr>
      <vt:lpstr>Peraga 16.18 Perbaikan terhadap kerusakan DNA dengan pemotongan nukleotida</vt:lpstr>
      <vt:lpstr>Ujung-ujung Molekul DNA</vt:lpstr>
      <vt:lpstr>PowerPoint Presentation</vt:lpstr>
      <vt:lpstr>Peraga 16.20 Telomer</vt:lpstr>
      <vt:lpstr>Telomer</vt:lpstr>
      <vt:lpstr>Telomer</vt:lpstr>
      <vt:lpstr>Sentromer</vt:lpstr>
      <vt:lpstr>PowerPoint Presentation</vt:lpstr>
    </vt:vector>
  </TitlesOfParts>
  <Company>Amihnah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Amih</dc:creator>
  <cp:lastModifiedBy>Ayie</cp:lastModifiedBy>
  <cp:revision>139</cp:revision>
  <dcterms:created xsi:type="dcterms:W3CDTF">2014-03-18T23:08:57Z</dcterms:created>
  <dcterms:modified xsi:type="dcterms:W3CDTF">2017-05-05T07:31:32Z</dcterms:modified>
</cp:coreProperties>
</file>