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2" r:id="rId4"/>
    <p:sldId id="263" r:id="rId5"/>
    <p:sldId id="264" r:id="rId6"/>
    <p:sldId id="259" r:id="rId7"/>
    <p:sldId id="265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BCD13-900B-4930-B10F-55A188EFE055}" type="datetimeFigureOut">
              <a:rPr lang="en-US" smtClean="0"/>
              <a:pPr/>
              <a:t>8/24/2018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B7CCA-2E72-471B-B145-9AC8188962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BCD13-900B-4930-B10F-55A188EFE055}" type="datetimeFigureOut">
              <a:rPr lang="en-US" smtClean="0"/>
              <a:pPr/>
              <a:t>8/24/2018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B7CCA-2E72-471B-B145-9AC8188962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BCD13-900B-4930-B10F-55A188EFE055}" type="datetimeFigureOut">
              <a:rPr lang="en-US" smtClean="0"/>
              <a:pPr/>
              <a:t>8/24/2018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B7CCA-2E72-471B-B145-9AC8188962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BCD13-900B-4930-B10F-55A188EFE055}" type="datetimeFigureOut">
              <a:rPr lang="en-US" smtClean="0"/>
              <a:pPr/>
              <a:t>8/24/2018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B7CCA-2E72-471B-B145-9AC8188962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BCD13-900B-4930-B10F-55A188EFE055}" type="datetimeFigureOut">
              <a:rPr lang="en-US" smtClean="0"/>
              <a:pPr/>
              <a:t>8/24/2018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B7CCA-2E72-471B-B145-9AC8188962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BCD13-900B-4930-B10F-55A188EFE055}" type="datetimeFigureOut">
              <a:rPr lang="en-US" smtClean="0"/>
              <a:pPr/>
              <a:t>8/24/2018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B7CCA-2E72-471B-B145-9AC8188962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BCD13-900B-4930-B10F-55A188EFE055}" type="datetimeFigureOut">
              <a:rPr lang="en-US" smtClean="0"/>
              <a:pPr/>
              <a:t>8/24/2018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B7CCA-2E72-471B-B145-9AC8188962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BCD13-900B-4930-B10F-55A188EFE055}" type="datetimeFigureOut">
              <a:rPr lang="en-US" smtClean="0"/>
              <a:pPr/>
              <a:t>8/24/2018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B7CCA-2E72-471B-B145-9AC8188962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BCD13-900B-4930-B10F-55A188EFE055}" type="datetimeFigureOut">
              <a:rPr lang="en-US" smtClean="0"/>
              <a:pPr/>
              <a:t>8/24/2018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B7CCA-2E72-471B-B145-9AC8188962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BCD13-900B-4930-B10F-55A188EFE055}" type="datetimeFigureOut">
              <a:rPr lang="en-US" smtClean="0"/>
              <a:pPr/>
              <a:t>8/24/2018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B7CCA-2E72-471B-B145-9AC8188962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BCD13-900B-4930-B10F-55A188EFE055}" type="datetimeFigureOut">
              <a:rPr lang="en-US" smtClean="0"/>
              <a:pPr/>
              <a:t>8/24/2018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B7CCA-2E72-471B-B145-9AC8188962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0BCD13-900B-4930-B10F-55A188EFE055}" type="datetimeFigureOut">
              <a:rPr lang="en-US" smtClean="0"/>
              <a:pPr/>
              <a:t>8/24/2018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6B7CCA-2E72-471B-B145-9AC81889623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sociologydiscussion.com/wp-content/uploads/2015/10/clip_image002_thumb1.jpg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Definisi Sosiologi Pe</a:t>
            </a:r>
            <a:r>
              <a:rPr lang="en-US" dirty="0" smtClean="0"/>
              <a:t>r</a:t>
            </a:r>
            <a:r>
              <a:rPr lang="id-ID" dirty="0" smtClean="0"/>
              <a:t>desaan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AR Desai </a:t>
            </a:r>
            <a:br>
              <a:rPr lang="id-ID" dirty="0" smtClean="0"/>
            </a:br>
            <a:r>
              <a:rPr lang="id-ID" dirty="0" smtClean="0"/>
              <a:t>…… Tujuan utama </a:t>
            </a:r>
            <a:r>
              <a:rPr lang="en-US" dirty="0" smtClean="0"/>
              <a:t>S</a:t>
            </a:r>
            <a:r>
              <a:rPr lang="id-ID" dirty="0" smtClean="0"/>
              <a:t>osiologi </a:t>
            </a:r>
            <a:r>
              <a:rPr lang="en-US" dirty="0" smtClean="0"/>
              <a:t>P</a:t>
            </a:r>
            <a:r>
              <a:rPr lang="id-ID" dirty="0" smtClean="0"/>
              <a:t>e</a:t>
            </a:r>
            <a:r>
              <a:rPr lang="en-US" dirty="0" smtClean="0"/>
              <a:t>r</a:t>
            </a:r>
            <a:r>
              <a:rPr lang="id-ID" dirty="0" smtClean="0"/>
              <a:t>desaan adalah untuk membuat studi ilmiah, sistematis dan komprehensif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id-ID" dirty="0" smtClean="0"/>
              <a:t>organisasi sosial pe</a:t>
            </a:r>
            <a:r>
              <a:rPr lang="en-US" dirty="0" smtClean="0"/>
              <a:t>r</a:t>
            </a:r>
            <a:r>
              <a:rPr lang="id-ID" dirty="0" smtClean="0"/>
              <a:t>desaan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id-ID" dirty="0" smtClean="0"/>
              <a:t>struktur, fungsi dan kecenderungan obyektif pembangunan dan atas dasar penelitian tersebut, untuk menemukan hukum</a:t>
            </a:r>
            <a:r>
              <a:rPr lang="en-US" dirty="0" smtClean="0"/>
              <a:t>-</a:t>
            </a:r>
            <a:r>
              <a:rPr lang="en-US" dirty="0" err="1" smtClean="0"/>
              <a:t>hukum</a:t>
            </a:r>
            <a:r>
              <a:rPr lang="en-US" dirty="0" smtClean="0"/>
              <a:t> p</a:t>
            </a:r>
            <a:r>
              <a:rPr lang="id-ID" dirty="0" smtClean="0"/>
              <a:t>erkembangannya.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Definisi Sosiologi Pe</a:t>
            </a:r>
            <a:r>
              <a:rPr lang="en-US" dirty="0" smtClean="0"/>
              <a:t>r</a:t>
            </a:r>
            <a:r>
              <a:rPr lang="id-ID" dirty="0" smtClean="0"/>
              <a:t>desaan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en-US" dirty="0" smtClean="0"/>
              <a:t>Sanderson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id-ID" dirty="0" smtClean="0"/>
              <a:t>Sosiologi </a:t>
            </a:r>
            <a:r>
              <a:rPr lang="en-US" dirty="0" smtClean="0"/>
              <a:t>P</a:t>
            </a:r>
            <a:r>
              <a:rPr lang="id-ID" dirty="0" smtClean="0"/>
              <a:t>e</a:t>
            </a:r>
            <a:r>
              <a:rPr lang="en-US" dirty="0" smtClean="0"/>
              <a:t>r</a:t>
            </a:r>
            <a:r>
              <a:rPr lang="id-ID" dirty="0" smtClean="0"/>
              <a:t>desaan adalah sosiologi kehidupan di lingkungan pe</a:t>
            </a:r>
            <a:r>
              <a:rPr lang="en-US" dirty="0" smtClean="0"/>
              <a:t>r</a:t>
            </a:r>
            <a:r>
              <a:rPr lang="id-ID" dirty="0" smtClean="0"/>
              <a:t>desaan.</a:t>
            </a:r>
            <a:endParaRPr lang="en-US" dirty="0" smtClean="0"/>
          </a:p>
          <a:p>
            <a:pPr>
              <a:buFont typeface="Wingdings" pitchFamily="2" charset="2"/>
              <a:buChar char="§"/>
            </a:pPr>
            <a:r>
              <a:rPr lang="id-ID" dirty="0" smtClean="0"/>
              <a:t>F. S. Chapin</a:t>
            </a:r>
            <a:endParaRPr lang="en-US" dirty="0" smtClean="0"/>
          </a:p>
          <a:p>
            <a:pPr>
              <a:buNone/>
            </a:pPr>
            <a:r>
              <a:rPr lang="en-US" dirty="0"/>
              <a:t>	</a:t>
            </a:r>
            <a:r>
              <a:rPr lang="id-ID" dirty="0" smtClean="0"/>
              <a:t>Sosiologi kehidupan pe</a:t>
            </a:r>
            <a:r>
              <a:rPr lang="en-US" dirty="0" smtClean="0"/>
              <a:t>r</a:t>
            </a:r>
            <a:r>
              <a:rPr lang="id-ID" dirty="0" smtClean="0"/>
              <a:t>desaan adalah studi tentang populasi pe</a:t>
            </a:r>
            <a:r>
              <a:rPr lang="en-US" dirty="0" smtClean="0"/>
              <a:t>r</a:t>
            </a:r>
            <a:r>
              <a:rPr lang="id-ID" dirty="0" smtClean="0"/>
              <a:t>desaan, organisasi sosial pe</a:t>
            </a:r>
            <a:r>
              <a:rPr lang="en-US" dirty="0" smtClean="0"/>
              <a:t>r</a:t>
            </a:r>
            <a:r>
              <a:rPr lang="id-ID" dirty="0" smtClean="0"/>
              <a:t>desaan dan proses sosial pe</a:t>
            </a:r>
            <a:r>
              <a:rPr lang="en-US" dirty="0" smtClean="0"/>
              <a:t>r</a:t>
            </a:r>
            <a:r>
              <a:rPr lang="id-ID" dirty="0" smtClean="0"/>
              <a:t>desaan yang bekerja di masyarakat pedesaan.</a:t>
            </a:r>
            <a:endParaRPr lang="en-US" dirty="0" smtClean="0"/>
          </a:p>
          <a:p>
            <a:pPr>
              <a:buFont typeface="Wingdings" pitchFamily="2" charset="2"/>
              <a:buChar char="§"/>
            </a:pPr>
            <a:r>
              <a:rPr lang="id-ID" dirty="0" smtClean="0"/>
              <a:t>T. L. Smith</a:t>
            </a:r>
            <a:endParaRPr lang="en-US" dirty="0" smtClean="0"/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S</a:t>
            </a:r>
            <a:r>
              <a:rPr lang="id-ID" dirty="0" smtClean="0"/>
              <a:t>osiologi </a:t>
            </a:r>
            <a:r>
              <a:rPr lang="en-US" dirty="0" smtClean="0"/>
              <a:t>P</a:t>
            </a:r>
            <a:r>
              <a:rPr lang="id-ID" dirty="0" smtClean="0"/>
              <a:t>e</a:t>
            </a:r>
            <a:r>
              <a:rPr lang="en-US" dirty="0" smtClean="0"/>
              <a:t>r</a:t>
            </a:r>
            <a:r>
              <a:rPr lang="id-ID" dirty="0" smtClean="0"/>
              <a:t>desaan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mengkaji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fakta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sosiologis</a:t>
            </a:r>
            <a:r>
              <a:rPr lang="en-US" dirty="0" smtClean="0"/>
              <a:t> yang </a:t>
            </a: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id-ID" dirty="0" smtClean="0"/>
              <a:t>hubungan sosial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id-ID" dirty="0" smtClean="0"/>
              <a:t>pe</a:t>
            </a:r>
            <a:r>
              <a:rPr lang="en-US" dirty="0" smtClean="0"/>
              <a:t>r</a:t>
            </a:r>
            <a:r>
              <a:rPr lang="id-ID" dirty="0" smtClean="0"/>
              <a:t>desaan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Karakteristik</a:t>
            </a:r>
            <a:r>
              <a:rPr lang="en-US" dirty="0" smtClean="0"/>
              <a:t> </a:t>
            </a:r>
            <a:r>
              <a:rPr lang="en-US" dirty="0" err="1" smtClean="0"/>
              <a:t>Sosiologi</a:t>
            </a:r>
            <a:r>
              <a:rPr lang="en-US" dirty="0" smtClean="0"/>
              <a:t> </a:t>
            </a:r>
            <a:r>
              <a:rPr lang="en-US" dirty="0" err="1" smtClean="0"/>
              <a:t>Perdesaan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id-ID" dirty="0" smtClean="0"/>
              <a:t>Sosiologi pe</a:t>
            </a:r>
            <a:r>
              <a:rPr lang="en-US" dirty="0" smtClean="0"/>
              <a:t>r</a:t>
            </a:r>
            <a:r>
              <a:rPr lang="id-ID" dirty="0" smtClean="0"/>
              <a:t>desaan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menerapkan</a:t>
            </a:r>
            <a:r>
              <a:rPr lang="en-US" dirty="0" smtClean="0"/>
              <a:t> </a:t>
            </a:r>
            <a:r>
              <a:rPr lang="id-ID" dirty="0" smtClean="0"/>
              <a:t>prinsip-prinsip sosiologis untuk mempelajari masyarakat pe</a:t>
            </a:r>
            <a:r>
              <a:rPr lang="en-US" dirty="0" smtClean="0"/>
              <a:t>r</a:t>
            </a:r>
            <a:r>
              <a:rPr lang="id-ID" dirty="0" smtClean="0"/>
              <a:t>desaan.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Sosiologi pe</a:t>
            </a:r>
            <a:r>
              <a:rPr lang="en-US" dirty="0" smtClean="0"/>
              <a:t>r</a:t>
            </a:r>
            <a:r>
              <a:rPr lang="id-ID" dirty="0" smtClean="0"/>
              <a:t>desaan bersifat multi-dimensi.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Sosiologi pe</a:t>
            </a:r>
            <a:r>
              <a:rPr lang="en-US" dirty="0" smtClean="0"/>
              <a:t>r</a:t>
            </a:r>
            <a:r>
              <a:rPr lang="id-ID" dirty="0" smtClean="0"/>
              <a:t>desaan bersifat ilmiah dan sistematis.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Sosiologi pe</a:t>
            </a:r>
            <a:r>
              <a:rPr lang="en-US" dirty="0" smtClean="0"/>
              <a:t>r</a:t>
            </a:r>
            <a:r>
              <a:rPr lang="id-ID" dirty="0" smtClean="0"/>
              <a:t>desaan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id-ID" dirty="0" smtClean="0"/>
              <a:t>interdisipliner.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Sosiologi pe</a:t>
            </a:r>
            <a:r>
              <a:rPr lang="en-US" dirty="0" smtClean="0"/>
              <a:t>r</a:t>
            </a:r>
            <a:r>
              <a:rPr lang="id-ID" dirty="0" smtClean="0"/>
              <a:t>desaan </a:t>
            </a:r>
            <a:r>
              <a:rPr lang="en-US" dirty="0" smtClean="0"/>
              <a:t>m</a:t>
            </a:r>
            <a:r>
              <a:rPr lang="id-ID" dirty="0" smtClean="0"/>
              <a:t>enekankan pada studi mikro.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Menggunakan metode komparatif.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381000"/>
            <a:ext cx="8839200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id-ID" sz="2400" dirty="0" smtClean="0"/>
              <a:t>Pentingnya </a:t>
            </a:r>
            <a:r>
              <a:rPr lang="en-US" sz="2400" dirty="0" smtClean="0"/>
              <a:t>S</a:t>
            </a:r>
            <a:r>
              <a:rPr lang="id-ID" sz="2400" dirty="0" smtClean="0"/>
              <a:t>osiologi </a:t>
            </a:r>
            <a:r>
              <a:rPr lang="en-US" sz="2400" dirty="0" smtClean="0"/>
              <a:t>P</a:t>
            </a:r>
            <a:r>
              <a:rPr lang="id-ID" sz="2400" dirty="0" smtClean="0"/>
              <a:t>e</a:t>
            </a:r>
            <a:r>
              <a:rPr lang="en-US" sz="2400" dirty="0" smtClean="0"/>
              <a:t>r</a:t>
            </a:r>
            <a:r>
              <a:rPr lang="id-ID" sz="2400" dirty="0" smtClean="0"/>
              <a:t>desaan</a:t>
            </a:r>
            <a:r>
              <a:rPr lang="en-US" sz="2400" dirty="0" smtClean="0"/>
              <a:t>. </a:t>
            </a:r>
            <a:r>
              <a:rPr lang="id-ID" sz="2400" dirty="0" smtClean="0"/>
              <a:t>Alasannya adalah:</a:t>
            </a:r>
            <a:endParaRPr lang="en-US" sz="2400" dirty="0"/>
          </a:p>
          <a:p>
            <a:pPr marL="457200" indent="-457200">
              <a:buAutoNum type="arabicPeriod"/>
            </a:pPr>
            <a:r>
              <a:rPr lang="id-ID" sz="2400" dirty="0" smtClean="0"/>
              <a:t>Kehidupan sosial sebagian besar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id-ID" sz="2400" dirty="0" smtClean="0"/>
              <a:t>pe</a:t>
            </a:r>
            <a:r>
              <a:rPr lang="en-US" sz="2400" dirty="0" smtClean="0"/>
              <a:t>r</a:t>
            </a:r>
            <a:r>
              <a:rPr lang="id-ID" sz="2400" dirty="0" smtClean="0"/>
              <a:t>desaan.</a:t>
            </a:r>
            <a:r>
              <a:rPr lang="en-US" sz="2400" dirty="0" smtClean="0"/>
              <a:t> </a:t>
            </a:r>
            <a:r>
              <a:rPr lang="id-ID" sz="2400" dirty="0" smtClean="0"/>
              <a:t>Sekitar </a:t>
            </a:r>
            <a:r>
              <a:rPr lang="en-US" sz="2400" dirty="0" smtClean="0"/>
              <a:t>… </a:t>
            </a:r>
            <a:r>
              <a:rPr lang="id-ID" sz="2400" dirty="0" smtClean="0"/>
              <a:t>% penduduk tinggal di desa-desa.</a:t>
            </a:r>
            <a:endParaRPr lang="en-US" sz="2400" dirty="0" smtClean="0"/>
          </a:p>
          <a:p>
            <a:pPr marL="457200" indent="-457200">
              <a:buAutoNum type="arabicPeriod"/>
            </a:pPr>
            <a:r>
              <a:rPr lang="id-ID" sz="2400" dirty="0" smtClean="0"/>
              <a:t>Sosiologi pe</a:t>
            </a:r>
            <a:r>
              <a:rPr lang="en-US" sz="2400" dirty="0" smtClean="0"/>
              <a:t>r</a:t>
            </a:r>
            <a:r>
              <a:rPr lang="id-ID" sz="2400" dirty="0" smtClean="0"/>
              <a:t>desaan memberi kita pengetahuan tentang studi masalah pe</a:t>
            </a:r>
            <a:r>
              <a:rPr lang="en-US" sz="2400" dirty="0" smtClean="0"/>
              <a:t>r</a:t>
            </a:r>
            <a:r>
              <a:rPr lang="id-ID" sz="2400" dirty="0" smtClean="0"/>
              <a:t>desaan dan solusi</a:t>
            </a:r>
            <a:r>
              <a:rPr lang="en-US" sz="2400" dirty="0" err="1" smtClean="0"/>
              <a:t>nya</a:t>
            </a:r>
            <a:r>
              <a:rPr lang="en-US" sz="2400" dirty="0" smtClean="0"/>
              <a:t>. </a:t>
            </a:r>
            <a:endParaRPr lang="en-US" sz="2400" dirty="0"/>
          </a:p>
          <a:p>
            <a:pPr marL="457200" indent="-457200">
              <a:buAutoNum type="arabicPeriod"/>
            </a:pPr>
            <a:r>
              <a:rPr lang="id-ID" sz="2400" dirty="0" smtClean="0"/>
              <a:t>Masyarakat pe</a:t>
            </a:r>
            <a:r>
              <a:rPr lang="en-US" sz="2400" dirty="0" smtClean="0"/>
              <a:t>r</a:t>
            </a:r>
            <a:r>
              <a:rPr lang="id-ID" sz="2400" dirty="0" smtClean="0"/>
              <a:t>desaan adalah </a:t>
            </a:r>
            <a:r>
              <a:rPr lang="en-US" sz="2400" dirty="0" err="1" smtClean="0"/>
              <a:t>penyimpan</a:t>
            </a:r>
            <a:r>
              <a:rPr lang="en-US" sz="2400" dirty="0" smtClean="0"/>
              <a:t> </a:t>
            </a:r>
            <a:r>
              <a:rPr lang="id-ID" sz="2400" dirty="0" smtClean="0"/>
              <a:t>warisan budaya kuno. Studinya sangat penting.</a:t>
            </a:r>
            <a:endParaRPr lang="en-US" sz="2400" dirty="0"/>
          </a:p>
          <a:p>
            <a:pPr marL="457200" indent="-457200">
              <a:buAutoNum type="arabicPeriod"/>
            </a:pPr>
            <a:r>
              <a:rPr lang="id-ID" sz="2400" dirty="0" smtClean="0"/>
              <a:t>Pertanian adalah mata pencaharian </a:t>
            </a:r>
            <a:r>
              <a:rPr lang="en-US" sz="2400" dirty="0" err="1" smtClean="0"/>
              <a:t>negara</a:t>
            </a:r>
            <a:r>
              <a:rPr lang="id-ID" sz="2400" dirty="0" smtClean="0"/>
              <a:t>.</a:t>
            </a:r>
            <a:endParaRPr lang="en-US" sz="2400" dirty="0"/>
          </a:p>
          <a:p>
            <a:pPr marL="457200" indent="-457200">
              <a:buAutoNum type="arabicPeriod"/>
            </a:pPr>
            <a:r>
              <a:rPr lang="id-ID" sz="2400" dirty="0" smtClean="0"/>
              <a:t>Studi ilmiah tentang komunitas desa merupakan prasyarat untuk</a:t>
            </a:r>
            <a:r>
              <a:rPr lang="en-US" sz="2400" dirty="0" smtClean="0"/>
              <a:t> </a:t>
            </a:r>
            <a:r>
              <a:rPr lang="en-US" sz="2400" dirty="0"/>
              <a:t>k</a:t>
            </a:r>
            <a:r>
              <a:rPr lang="id-ID" sz="2400" dirty="0" smtClean="0"/>
              <a:t>epentingan yang lebih besar dari desentralisasi demokratis.</a:t>
            </a:r>
            <a:r>
              <a:rPr lang="en-US" sz="2400" dirty="0" smtClean="0"/>
              <a:t> </a:t>
            </a:r>
            <a:endParaRPr lang="en-US" sz="2400" dirty="0"/>
          </a:p>
          <a:p>
            <a:pPr marL="457200" indent="-457200">
              <a:buAutoNum type="arabicPeriod"/>
            </a:pPr>
            <a:r>
              <a:rPr lang="id-ID" sz="2400" dirty="0" smtClean="0"/>
              <a:t>Desa adalah unit dasar pembelajaran.</a:t>
            </a:r>
            <a:endParaRPr lang="en-US" sz="2400" dirty="0"/>
          </a:p>
          <a:p>
            <a:pPr marL="457200" indent="-457200">
              <a:buAutoNum type="arabicPeriod"/>
            </a:pPr>
            <a:r>
              <a:rPr lang="id-ID" sz="2400" dirty="0" smtClean="0"/>
              <a:t>Meningkatnya pengaruh modernisasi, industrialisasi dan urbanisasi.</a:t>
            </a:r>
            <a:endParaRPr lang="en-US" sz="2400" dirty="0"/>
          </a:p>
          <a:p>
            <a:pPr marL="457200" indent="-457200">
              <a:buAutoNum type="arabicPeriod"/>
            </a:pPr>
            <a:r>
              <a:rPr lang="id-ID" sz="2400" dirty="0" smtClean="0"/>
              <a:t>Sosiologi pe</a:t>
            </a:r>
            <a:r>
              <a:rPr lang="en-US" sz="2400" dirty="0" smtClean="0"/>
              <a:t>r</a:t>
            </a:r>
            <a:r>
              <a:rPr lang="id-ID" sz="2400" dirty="0" smtClean="0"/>
              <a:t>desaan adalah sarana paparan media massa berkaitan dengan rekonstruksi pe</a:t>
            </a:r>
            <a:r>
              <a:rPr lang="en-US" sz="2400" dirty="0" smtClean="0"/>
              <a:t>r</a:t>
            </a:r>
            <a:r>
              <a:rPr lang="id-ID" sz="2400" dirty="0" smtClean="0"/>
              <a:t>desaan.</a:t>
            </a:r>
            <a:endParaRPr lang="en-US" sz="2400" dirty="0"/>
          </a:p>
          <a:p>
            <a:pPr marL="457200" indent="-457200">
              <a:buAutoNum type="arabicPeriod"/>
            </a:pPr>
            <a:r>
              <a:rPr lang="id-ID" sz="2400" dirty="0" smtClean="0"/>
              <a:t>Dalam beberapa tahun terakhir, para </a:t>
            </a:r>
            <a:r>
              <a:rPr lang="en-US" sz="2400" dirty="0" err="1" smtClean="0"/>
              <a:t>ahli</a:t>
            </a:r>
            <a:r>
              <a:rPr lang="en-US" sz="2400" dirty="0" smtClean="0"/>
              <a:t> S</a:t>
            </a:r>
            <a:r>
              <a:rPr lang="id-ID" sz="2400" dirty="0" smtClean="0"/>
              <a:t>osiolog </a:t>
            </a:r>
            <a:r>
              <a:rPr lang="en-US" sz="2400" dirty="0" smtClean="0"/>
              <a:t>P</a:t>
            </a:r>
            <a:r>
              <a:rPr lang="id-ID" sz="2400" dirty="0" smtClean="0"/>
              <a:t>e</a:t>
            </a:r>
            <a:r>
              <a:rPr lang="en-US" sz="2400" dirty="0" smtClean="0"/>
              <a:t>r</a:t>
            </a:r>
            <a:r>
              <a:rPr lang="id-ID" sz="2400" dirty="0" smtClean="0"/>
              <a:t>desaan telah melekatkan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kajian</a:t>
            </a:r>
            <a:r>
              <a:rPr lang="en-US" sz="2400" dirty="0" smtClean="0"/>
              <a:t> </a:t>
            </a:r>
            <a:r>
              <a:rPr lang="id-ID" sz="2400" dirty="0" smtClean="0"/>
              <a:t>tentang hubungan agraria, reformasi </a:t>
            </a:r>
            <a:r>
              <a:rPr lang="en-US" sz="2400" dirty="0" err="1" smtClean="0"/>
              <a:t>agraria</a:t>
            </a:r>
            <a:r>
              <a:rPr lang="id-ID" sz="2400" dirty="0" smtClean="0"/>
              <a:t>, gerakan tani, sistem stratifikasi pe</a:t>
            </a:r>
            <a:r>
              <a:rPr lang="en-US" sz="2400" dirty="0" smtClean="0"/>
              <a:t>r</a:t>
            </a:r>
            <a:r>
              <a:rPr lang="id-ID" sz="2400" dirty="0" smtClean="0"/>
              <a:t>desaan, kepemimpinan pe</a:t>
            </a:r>
            <a:r>
              <a:rPr lang="en-US" sz="2400" dirty="0" smtClean="0"/>
              <a:t>r</a:t>
            </a:r>
            <a:r>
              <a:rPr lang="id-ID" sz="2400" dirty="0" smtClean="0"/>
              <a:t>desaan dll.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85800" y="457200"/>
            <a:ext cx="8001000" cy="566896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id-ID" dirty="0" smtClean="0"/>
              <a:t>Pentingnya </a:t>
            </a:r>
            <a:r>
              <a:rPr lang="en-US" dirty="0" smtClean="0"/>
              <a:t>S</a:t>
            </a:r>
            <a:r>
              <a:rPr lang="id-ID" dirty="0" smtClean="0"/>
              <a:t>osiologi </a:t>
            </a:r>
            <a:r>
              <a:rPr lang="en-US" dirty="0"/>
              <a:t>P</a:t>
            </a:r>
            <a:r>
              <a:rPr lang="id-ID" dirty="0" smtClean="0"/>
              <a:t>e</a:t>
            </a:r>
            <a:r>
              <a:rPr lang="en-US" dirty="0" smtClean="0"/>
              <a:t>r</a:t>
            </a:r>
            <a:r>
              <a:rPr lang="id-ID" dirty="0" smtClean="0"/>
              <a:t>desaan tidak dapat diabaikan atau diremehkan. Peran sosiologi pedesaan dalam memahami penyelesaian masalah pedesaan sangat ditekankan oleh semua orang. Ini dianggap sebagai ilmu sosial yang progresif. </a:t>
            </a:r>
            <a:endParaRPr lang="en-US" dirty="0" smtClean="0"/>
          </a:p>
          <a:p>
            <a:pPr>
              <a:buFont typeface="Wingdings" pitchFamily="2" charset="2"/>
              <a:buChar char="§"/>
            </a:pP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sering</a:t>
            </a:r>
            <a:r>
              <a:rPr lang="en-US" dirty="0" smtClean="0"/>
              <a:t> </a:t>
            </a:r>
            <a:r>
              <a:rPr lang="en-US" dirty="0" err="1" smtClean="0"/>
              <a:t>didengar</a:t>
            </a:r>
            <a:r>
              <a:rPr lang="en-US" dirty="0" smtClean="0"/>
              <a:t> </a:t>
            </a:r>
            <a:r>
              <a:rPr lang="id-ID" dirty="0" smtClean="0"/>
              <a:t>slogan</a:t>
            </a:r>
            <a:r>
              <a:rPr lang="en-US" dirty="0" smtClean="0"/>
              <a:t>-slogan</a:t>
            </a:r>
            <a:r>
              <a:rPr lang="en-US" dirty="0"/>
              <a:t>:</a:t>
            </a:r>
            <a:r>
              <a:rPr lang="id-ID" dirty="0" smtClean="0"/>
              <a:t> </a:t>
            </a:r>
            <a:endParaRPr lang="en-US" dirty="0" smtClean="0"/>
          </a:p>
          <a:p>
            <a:pPr lvl="1"/>
            <a:r>
              <a:rPr lang="en-US" dirty="0" smtClean="0"/>
              <a:t>“</a:t>
            </a:r>
            <a:r>
              <a:rPr lang="en-US" dirty="0" err="1" smtClean="0"/>
              <a:t>Membangun</a:t>
            </a:r>
            <a:r>
              <a:rPr lang="en-US" dirty="0" smtClean="0"/>
              <a:t> Indonesia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”.</a:t>
            </a:r>
          </a:p>
          <a:p>
            <a:pPr lvl="1"/>
            <a:r>
              <a:rPr lang="en-US" dirty="0" smtClean="0"/>
              <a:t>“</a:t>
            </a:r>
            <a:r>
              <a:rPr lang="en-US" dirty="0" err="1" smtClean="0"/>
              <a:t>Sekarang</a:t>
            </a:r>
            <a:r>
              <a:rPr lang="en-US" dirty="0" smtClean="0"/>
              <a:t> </a:t>
            </a:r>
            <a:r>
              <a:rPr lang="en-US" dirty="0" err="1" smtClean="0"/>
              <a:t>Saatnya</a:t>
            </a:r>
            <a:r>
              <a:rPr lang="en-US" dirty="0" smtClean="0"/>
              <a:t>!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Membangun</a:t>
            </a:r>
            <a:r>
              <a:rPr lang="en-US" dirty="0" smtClean="0"/>
              <a:t> Indonesia”.</a:t>
            </a:r>
          </a:p>
          <a:p>
            <a:pPr lvl="1"/>
            <a:r>
              <a:rPr lang="id-ID" dirty="0" smtClean="0"/>
              <a:t>"Kembali ke </a:t>
            </a:r>
            <a:r>
              <a:rPr lang="en-US" dirty="0" err="1" smtClean="0"/>
              <a:t>Desa</a:t>
            </a:r>
            <a:r>
              <a:rPr lang="id-ID" dirty="0" smtClean="0"/>
              <a:t>". </a:t>
            </a:r>
            <a:endParaRPr lang="en-US" dirty="0" smtClean="0"/>
          </a:p>
          <a:p>
            <a:pPr lvl="1"/>
            <a:r>
              <a:rPr lang="en-US" dirty="0" smtClean="0"/>
              <a:t>“Pembangunan </a:t>
            </a:r>
            <a:r>
              <a:rPr lang="en-US" dirty="0" err="1" smtClean="0"/>
              <a:t>dimulai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”.</a:t>
            </a:r>
          </a:p>
          <a:p>
            <a:pPr lvl="1"/>
            <a:r>
              <a:rPr lang="id-ID" dirty="0" smtClean="0"/>
              <a:t>“</a:t>
            </a:r>
            <a:r>
              <a:rPr lang="en-US" dirty="0" err="1" smtClean="0"/>
              <a:t>Menuju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Berdaulat</a:t>
            </a:r>
            <a:r>
              <a:rPr lang="en-US" dirty="0" smtClean="0"/>
              <a:t> </a:t>
            </a:r>
            <a:r>
              <a:rPr lang="en-US" dirty="0" err="1" smtClean="0"/>
              <a:t>Pangan</a:t>
            </a:r>
            <a:r>
              <a:rPr lang="id-ID" dirty="0" smtClean="0"/>
              <a:t>.”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ope of Rural Sociology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228601"/>
            <a:ext cx="8001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Lingkup</a:t>
            </a:r>
            <a:r>
              <a:rPr lang="en-US" dirty="0" smtClean="0"/>
              <a:t> </a:t>
            </a:r>
            <a:r>
              <a:rPr lang="en-US" dirty="0" err="1" smtClean="0"/>
              <a:t>Sosiologi</a:t>
            </a:r>
            <a:r>
              <a:rPr lang="en-US" dirty="0" smtClean="0"/>
              <a:t> </a:t>
            </a:r>
            <a:r>
              <a:rPr lang="en-US" dirty="0" err="1" smtClean="0"/>
              <a:t>Perdesaan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konteks</a:t>
            </a:r>
            <a:r>
              <a:rPr lang="en-US" dirty="0" smtClean="0"/>
              <a:t> </a:t>
            </a:r>
            <a:r>
              <a:rPr lang="en-US" dirty="0" err="1" smtClean="0"/>
              <a:t>kekinian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 smtClean="0"/>
              <a:t>Ketimpangan</a:t>
            </a:r>
            <a:r>
              <a:rPr lang="en-US" dirty="0" smtClean="0"/>
              <a:t> </a:t>
            </a:r>
            <a:r>
              <a:rPr lang="en-US" dirty="0" err="1" smtClean="0"/>
              <a:t>struktural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;</a:t>
            </a:r>
          </a:p>
          <a:p>
            <a:r>
              <a:rPr lang="en-US" dirty="0" err="1" smtClean="0"/>
              <a:t>Kemiskinan</a:t>
            </a:r>
            <a:r>
              <a:rPr lang="en-US" dirty="0" smtClean="0"/>
              <a:t>,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miskin</a:t>
            </a:r>
            <a:r>
              <a:rPr lang="en-US" dirty="0" smtClean="0"/>
              <a:t>;</a:t>
            </a:r>
          </a:p>
          <a:p>
            <a:r>
              <a:rPr lang="en-US" dirty="0" err="1" smtClean="0"/>
              <a:t>Eksklusi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;</a:t>
            </a:r>
          </a:p>
          <a:p>
            <a:r>
              <a:rPr lang="en-US" dirty="0" err="1" smtClean="0"/>
              <a:t>Konflik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potensi</a:t>
            </a:r>
            <a:r>
              <a:rPr lang="en-US" dirty="0" smtClean="0"/>
              <a:t> </a:t>
            </a:r>
            <a:r>
              <a:rPr lang="en-US" dirty="0" err="1" smtClean="0"/>
              <a:t>konflik</a:t>
            </a:r>
            <a:r>
              <a:rPr lang="en-US" dirty="0" smtClean="0"/>
              <a:t>;</a:t>
            </a:r>
          </a:p>
          <a:p>
            <a:r>
              <a:rPr lang="en-US" dirty="0" err="1" smtClean="0"/>
              <a:t>Desentralisasi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dinamika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 </a:t>
            </a:r>
            <a:r>
              <a:rPr lang="en-US" dirty="0" err="1" smtClean="0"/>
              <a:t>lokal</a:t>
            </a:r>
            <a:r>
              <a:rPr lang="en-US" dirty="0" smtClean="0"/>
              <a:t>;</a:t>
            </a:r>
          </a:p>
          <a:p>
            <a:r>
              <a:rPr lang="en-US" dirty="0" err="1" smtClean="0"/>
              <a:t>Rekayasa</a:t>
            </a:r>
            <a:r>
              <a:rPr lang="en-US" dirty="0" smtClean="0"/>
              <a:t> </a:t>
            </a:r>
            <a:r>
              <a:rPr lang="en-US" dirty="0" err="1" smtClean="0"/>
              <a:t>pembangunan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perdesaan</a:t>
            </a:r>
            <a:r>
              <a:rPr lang="en-US" dirty="0" smtClean="0"/>
              <a:t>;</a:t>
            </a:r>
          </a:p>
          <a:p>
            <a:r>
              <a:rPr lang="en-US" dirty="0" err="1" smtClean="0"/>
              <a:t>Migrasi</a:t>
            </a:r>
            <a:r>
              <a:rPr lang="en-US" dirty="0" smtClean="0"/>
              <a:t>, </a:t>
            </a:r>
            <a:r>
              <a:rPr lang="en-US" dirty="0" err="1" smtClean="0"/>
              <a:t>urbanisasi</a:t>
            </a:r>
            <a:r>
              <a:rPr lang="en-US" dirty="0" smtClean="0"/>
              <a:t>; </a:t>
            </a:r>
            <a:r>
              <a:rPr lang="en-US" dirty="0" err="1" smtClean="0"/>
              <a:t>tenaga</a:t>
            </a:r>
            <a:r>
              <a:rPr lang="en-US" dirty="0" smtClean="0"/>
              <a:t>/</a:t>
            </a:r>
            <a:r>
              <a:rPr lang="en-US" dirty="0" err="1" smtClean="0"/>
              <a:t>lapangan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;</a:t>
            </a:r>
          </a:p>
          <a:p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iklim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pergeseran</a:t>
            </a:r>
            <a:r>
              <a:rPr lang="en-US" dirty="0" smtClean="0"/>
              <a:t> </a:t>
            </a:r>
            <a:r>
              <a:rPr lang="en-US" dirty="0" err="1" smtClean="0"/>
              <a:t>matapencaharian</a:t>
            </a:r>
            <a:r>
              <a:rPr lang="en-US" dirty="0" smtClean="0"/>
              <a:t>;</a:t>
            </a:r>
          </a:p>
          <a:p>
            <a:r>
              <a:rPr lang="en-US" dirty="0" err="1" smtClean="0"/>
              <a:t>Keamanan</a:t>
            </a:r>
            <a:r>
              <a:rPr lang="en-US" dirty="0" smtClean="0"/>
              <a:t>, </a:t>
            </a:r>
            <a:r>
              <a:rPr lang="en-US" dirty="0" err="1" smtClean="0"/>
              <a:t>harmoni</a:t>
            </a:r>
            <a:r>
              <a:rPr lang="en-US" dirty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r>
              <a:rPr lang="en-US" dirty="0" smtClean="0"/>
              <a:t>; </a:t>
            </a:r>
            <a:r>
              <a:rPr lang="en-US" dirty="0" err="1" smtClean="0"/>
              <a:t>dll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350</Words>
  <Application>Microsoft Office PowerPoint</Application>
  <PresentationFormat>On-screen Show (4:3)</PresentationFormat>
  <Paragraphs>43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Definisi Sosiologi Perdesaan</vt:lpstr>
      <vt:lpstr>Definisi Sosiologi Perdesaan</vt:lpstr>
      <vt:lpstr>Karakteristik Sosiologi Perdesaan</vt:lpstr>
      <vt:lpstr>Slide 4</vt:lpstr>
      <vt:lpstr>Slide 5</vt:lpstr>
      <vt:lpstr>Slide 6</vt:lpstr>
      <vt:lpstr>Ruang Lingkup Sosiologi Perdesaan (konteks kekinian)</vt:lpstr>
    </vt:vector>
  </TitlesOfParts>
  <Company>CtrlSoft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Definisi Sosiologi Perdesaan</dc:title>
  <dc:creator>USER</dc:creator>
  <cp:lastModifiedBy>USER</cp:lastModifiedBy>
  <cp:revision>4</cp:revision>
  <dcterms:created xsi:type="dcterms:W3CDTF">2018-08-23T16:54:00Z</dcterms:created>
  <dcterms:modified xsi:type="dcterms:W3CDTF">2018-08-24T07:41:21Z</dcterms:modified>
</cp:coreProperties>
</file>