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3" r:id="rId15"/>
    <p:sldId id="268" r:id="rId16"/>
    <p:sldId id="269" r:id="rId17"/>
    <p:sldId id="270" r:id="rId18"/>
  </p:sldIdLst>
  <p:sldSz cx="9144000" cy="6858000" type="screen4x3"/>
  <p:notesSz cx="7102475" cy="9388475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11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BABF8A92-53DF-4427-9B9F-2F25E69B0BB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330BAD7-3D7A-42D9-9BE8-00D71EEFBE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B58AF-C3B7-4F4C-A71B-A90D01B8C7D5}" type="datetimeFigureOut">
              <a:rPr lang="id-ID" smtClean="0"/>
              <a:pPr/>
              <a:t>23/12/2018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40A78-18DD-439A-810A-D418CAA9F4B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571480"/>
            <a:ext cx="4214842" cy="4286280"/>
          </a:xfrm>
        </p:spPr>
        <p:txBody>
          <a:bodyPr>
            <a:normAutofit/>
          </a:bodyPr>
          <a:lstStyle/>
          <a:p>
            <a:r>
              <a:rPr lang="id-ID" sz="5400" b="1" dirty="0" smtClean="0"/>
              <a:t>TEKNIK AKUNTANSI KEUANGAN SEKTOR PUBLIK</a:t>
            </a:r>
            <a:endParaRPr lang="id-ID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5429264"/>
            <a:ext cx="6400800" cy="1181096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Oleh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Dr. Pujiati, M.Pd.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214291"/>
            <a:ext cx="8429684" cy="1143008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r>
              <a:rPr lang="id-ID" b="1" dirty="0" smtClean="0"/>
              <a:t>2) Akuntansi Komitmen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8429684" cy="471490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Sistem akuntansi yang mengakui transaksi dan mencatatnya pada saat order dikeluarkan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Tujuan: untuk pengendalian anggaran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Kelemahan: akun yang dicatat hanya didukung oleh order yang dikeluarkan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1000131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id-ID" b="1" dirty="0" smtClean="0"/>
              <a:t>3) Akuntansi Dana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785926"/>
            <a:ext cx="8215370" cy="478634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Menekankan pada pelaporan dana bukan pelaporan organisasi itu sendiri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Tujuan: memastikan bahwa uang publik dibelanjakan untuk tujuan yang telah ditetapkan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Kelemah: adanya kesalahan dalam memakani entitas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643998" cy="1285884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Perbandingan antara Akuntansi Organisasi Bisnis dengan Organisasi Sektor Publik</a:t>
            </a:r>
            <a:endParaRPr lang="id-ID" sz="3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4414" y="2500306"/>
          <a:ext cx="6572295" cy="347472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190765"/>
                <a:gridCol w="2190765"/>
                <a:gridCol w="2190765"/>
              </a:tblGrid>
              <a:tr h="33087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Organisasi Bisnis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Organisasi Sektor Publik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2812401"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A = U + KB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Dana</a:t>
                      </a:r>
                      <a:r>
                        <a:rPr lang="id-ID" baseline="0" dirty="0" smtClean="0"/>
                        <a:t> 1</a:t>
                      </a:r>
                    </a:p>
                    <a:p>
                      <a:pPr algn="ctr"/>
                      <a:r>
                        <a:rPr lang="id-ID" baseline="0" dirty="0" smtClean="0"/>
                        <a:t>A = U + SD</a:t>
                      </a:r>
                    </a:p>
                    <a:p>
                      <a:pPr algn="ctr"/>
                      <a:endParaRPr lang="id-ID" baseline="0" dirty="0" smtClean="0"/>
                    </a:p>
                    <a:p>
                      <a:pPr algn="ctr"/>
                      <a:r>
                        <a:rPr lang="id-ID" baseline="0" dirty="0" smtClean="0"/>
                        <a:t>Dana 2</a:t>
                      </a:r>
                    </a:p>
                    <a:p>
                      <a:pPr algn="ctr"/>
                      <a:r>
                        <a:rPr lang="id-ID" baseline="0" dirty="0" smtClean="0"/>
                        <a:t>A = U + SD</a:t>
                      </a:r>
                    </a:p>
                    <a:p>
                      <a:pPr algn="ctr"/>
                      <a:endParaRPr lang="id-ID" baseline="0" dirty="0" smtClean="0"/>
                    </a:p>
                    <a:p>
                      <a:pPr algn="ctr"/>
                      <a:r>
                        <a:rPr lang="id-ID" baseline="0" dirty="0" smtClean="0"/>
                        <a:t>Aktiva tetap</a:t>
                      </a:r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Dana</a:t>
                      </a:r>
                      <a:r>
                        <a:rPr lang="id-ID" baseline="0" dirty="0" smtClean="0"/>
                        <a:t> 2</a:t>
                      </a:r>
                    </a:p>
                    <a:p>
                      <a:pPr algn="ctr"/>
                      <a:r>
                        <a:rPr lang="id-ID" baseline="0" dirty="0" smtClean="0"/>
                        <a:t>A = U + SD</a:t>
                      </a:r>
                    </a:p>
                    <a:p>
                      <a:pPr algn="ctr"/>
                      <a:endParaRPr lang="id-ID" baseline="0" dirty="0" smtClean="0"/>
                    </a:p>
                    <a:p>
                      <a:pPr algn="ctr"/>
                      <a:r>
                        <a:rPr lang="id-ID" baseline="0" dirty="0" smtClean="0"/>
                        <a:t>Dana n</a:t>
                      </a:r>
                    </a:p>
                    <a:p>
                      <a:pPr algn="ctr"/>
                      <a:r>
                        <a:rPr lang="id-ID" baseline="0" dirty="0" smtClean="0"/>
                        <a:t>A = U + SD</a:t>
                      </a:r>
                    </a:p>
                    <a:p>
                      <a:pPr algn="ctr"/>
                      <a:endParaRPr lang="id-ID" baseline="0" dirty="0" smtClean="0"/>
                    </a:p>
                    <a:p>
                      <a:pPr algn="ctr"/>
                      <a:r>
                        <a:rPr lang="id-ID" baseline="0" dirty="0" smtClean="0"/>
                        <a:t>Utang Jangka Panjang</a:t>
                      </a:r>
                    </a:p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id-ID" b="1" dirty="0" smtClean="0"/>
              <a:t>4. Akuntansi Kas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85926"/>
            <a:ext cx="8643998" cy="434023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Pendapatan dicatat pada saat kas diterima dan pengeluaran dicatat ketika kas dikeluarkan.</a:t>
            </a:r>
          </a:p>
          <a:p>
            <a:pPr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Tujuan: untuk mencerminkan pengeluaran yang aktual, riil dan obyektif</a:t>
            </a:r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Kelemahan: tidak dapat mencerminkan kinerja sesungguhnya, tingkat efisiensi dan efektivitas kegiatan, program, tidak dapat diukur dengan baik 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1"/>
            <a:ext cx="7772400" cy="857255"/>
          </a:xfrm>
          <a:solidFill>
            <a:schemeClr val="bg1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 smtClean="0"/>
              <a:t>5. Akuntansi Akrual</a:t>
            </a:r>
            <a:br>
              <a:rPr lang="id-ID" b="1" dirty="0" smtClean="0"/>
            </a:b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714488"/>
            <a:ext cx="8358246" cy="4786346"/>
          </a:xfrm>
          <a:solidFill>
            <a:schemeClr val="bg1">
              <a:lumMod val="85000"/>
            </a:schemeClr>
          </a:solidFill>
        </p:spPr>
        <p:txBody>
          <a:bodyPr>
            <a:normAutofit fontScale="85000" lnSpcReduction="10000"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Untuk mengetahui besarnya biaya yang dibutuhkan untuk menghasilkan pelayanan publik serta penentuan harga pelayanan yang dibebankan kepada publik</a:t>
            </a:r>
          </a:p>
          <a:p>
            <a:pPr algn="l"/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Tujuan: untuk memfasilitasi transparansi yang lebih besar pada organisasi pemerintah dan meningkatkan efektivitas dan efisiensi</a:t>
            </a:r>
          </a:p>
          <a:p>
            <a:pPr algn="l"/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Kelemahan: kontribusi yang kurang signifikan  pada organisasi pemerintah dan meningkatkan efektivitas dan efisiensi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786874" cy="1071570"/>
          </a:xfrm>
        </p:spPr>
        <p:txBody>
          <a:bodyPr/>
          <a:lstStyle/>
          <a:p>
            <a:r>
              <a:rPr lang="id-ID" b="1" i="1" dirty="0" smtClean="0"/>
              <a:t>Single Entry and Double Entry</a:t>
            </a:r>
            <a:endParaRPr lang="id-ID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1785926"/>
            <a:ext cx="7786742" cy="4643470"/>
          </a:xfrm>
        </p:spPr>
        <p:txBody>
          <a:bodyPr>
            <a:normAutofit/>
          </a:bodyPr>
          <a:lstStyle/>
          <a:p>
            <a:r>
              <a:rPr lang="id-ID" i="1" dirty="0" smtClean="0">
                <a:solidFill>
                  <a:schemeClr val="tx1"/>
                </a:solidFill>
              </a:rPr>
              <a:t>Single entry</a:t>
            </a:r>
            <a:r>
              <a:rPr lang="id-ID" dirty="0" smtClean="0">
                <a:solidFill>
                  <a:schemeClr val="tx1"/>
                </a:solidFill>
              </a:rPr>
              <a:t>: dasar pembukuan denagn alasan demi kemudahan dan kepraktisan</a:t>
            </a:r>
          </a:p>
          <a:p>
            <a:endParaRPr lang="id-ID" dirty="0" smtClean="0">
              <a:solidFill>
                <a:schemeClr val="tx1"/>
              </a:solidFill>
            </a:endParaRPr>
          </a:p>
          <a:p>
            <a:endParaRPr lang="id-ID" dirty="0" smtClean="0">
              <a:solidFill>
                <a:schemeClr val="tx1"/>
              </a:solidFill>
            </a:endParaRPr>
          </a:p>
          <a:p>
            <a:endParaRPr lang="id-ID" dirty="0" smtClean="0">
              <a:solidFill>
                <a:schemeClr val="tx1"/>
              </a:solidFill>
            </a:endParaRPr>
          </a:p>
          <a:p>
            <a:endParaRPr lang="id-ID" dirty="0" smtClean="0">
              <a:solidFill>
                <a:schemeClr val="tx1"/>
              </a:solidFill>
            </a:endParaRPr>
          </a:p>
          <a:p>
            <a:r>
              <a:rPr lang="id-ID" i="1" dirty="0" smtClean="0">
                <a:solidFill>
                  <a:schemeClr val="tx1"/>
                </a:solidFill>
              </a:rPr>
              <a:t>Double entry</a:t>
            </a:r>
            <a:r>
              <a:rPr lang="id-ID" dirty="0" smtClean="0">
                <a:solidFill>
                  <a:schemeClr val="tx1"/>
                </a:solidFill>
              </a:rPr>
              <a:t>: menghasilkan laporan keuangan yang </a:t>
            </a:r>
            <a:r>
              <a:rPr lang="id-ID" i="1" dirty="0" smtClean="0">
                <a:solidFill>
                  <a:schemeClr val="tx1"/>
                </a:solidFill>
              </a:rPr>
              <a:t>auditable</a:t>
            </a:r>
            <a:r>
              <a:rPr lang="id-ID" dirty="0" smtClean="0">
                <a:solidFill>
                  <a:schemeClr val="tx1"/>
                </a:solidFill>
              </a:rPr>
              <a:t> dan </a:t>
            </a:r>
            <a:r>
              <a:rPr lang="id-ID" i="1" dirty="0" smtClean="0">
                <a:solidFill>
                  <a:schemeClr val="tx1"/>
                </a:solidFill>
              </a:rPr>
              <a:t>traceable</a:t>
            </a:r>
            <a:endParaRPr lang="id-ID" i="1" dirty="0">
              <a:solidFill>
                <a:schemeClr val="tx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643306" y="3143248"/>
            <a:ext cx="2357454" cy="1857388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Berubah menjadi</a:t>
            </a:r>
            <a:endParaRPr lang="id-ID" dirty="0"/>
          </a:p>
        </p:txBody>
      </p:sp>
    </p:spTree>
  </p:cSld>
  <p:clrMapOvr>
    <a:masterClrMapping/>
  </p:clrMapOvr>
  <p:transition spd="slow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286808" cy="1470025"/>
          </a:xfrm>
        </p:spPr>
        <p:txBody>
          <a:bodyPr/>
          <a:lstStyle/>
          <a:p>
            <a:r>
              <a:rPr lang="id-ID" b="1" dirty="0" smtClean="0"/>
              <a:t>A. TEORI AKUNTANSI SEKTOR PUBLIK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643182"/>
            <a:ext cx="7786742" cy="307183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Tujuan mempelajari teori akuntansi saat ini:</a:t>
            </a:r>
          </a:p>
          <a:p>
            <a:pPr algn="l"/>
            <a:endParaRPr lang="id-ID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Memahami praktik akuntansi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Mempelajari kelemahan/kekurangan praktik akuntansi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Memperbaiki praktik akuntansi masa datang</a:t>
            </a:r>
          </a:p>
          <a:p>
            <a:pPr marL="514350" indent="-514350" algn="l">
              <a:buAutoNum type="arabicParenR"/>
            </a:pP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857256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id-ID" b="1" dirty="0" smtClean="0"/>
              <a:t>Hambatan Membuat Laporan Keuangan Sektor Publik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id-ID" sz="2000" b="1" dirty="0" smtClean="0"/>
              <a:t>Objektivitas</a:t>
            </a:r>
            <a:r>
              <a:rPr lang="id-ID" sz="2000" dirty="0" smtClean="0"/>
              <a:t>: manajemen tidak bertindak untuk </a:t>
            </a:r>
            <a:r>
              <a:rPr lang="id-ID" sz="2000" i="1" dirty="0" smtClean="0"/>
              <a:t>stakeholder</a:t>
            </a:r>
            <a:r>
              <a:rPr lang="id-ID" sz="2000" dirty="0" smtClean="0"/>
              <a:t> tapi pihaknya sendiri</a:t>
            </a:r>
          </a:p>
          <a:p>
            <a:pPr marL="514350" indent="-514350">
              <a:buNone/>
            </a:pPr>
            <a:endParaRPr lang="id-ID" sz="2000" dirty="0" smtClean="0"/>
          </a:p>
          <a:p>
            <a:pPr marL="514350" indent="-514350">
              <a:buNone/>
            </a:pPr>
            <a:r>
              <a:rPr lang="id-ID" sz="2000" dirty="0" smtClean="0"/>
              <a:t>2)	</a:t>
            </a:r>
            <a:r>
              <a:rPr lang="id-ID" sz="2000" b="1" dirty="0" smtClean="0"/>
              <a:t>Konsistensi</a:t>
            </a:r>
            <a:r>
              <a:rPr lang="id-ID" sz="2000" dirty="0" smtClean="0"/>
              <a:t>: penggunaan metode yang sama untuk periode berturut-turut</a:t>
            </a:r>
          </a:p>
          <a:p>
            <a:pPr marL="514350" indent="-514350">
              <a:buNone/>
            </a:pPr>
            <a:endParaRPr lang="id-ID" sz="2000" dirty="0" smtClean="0"/>
          </a:p>
          <a:p>
            <a:pPr marL="514350" indent="-514350">
              <a:buNone/>
            </a:pPr>
            <a:r>
              <a:rPr lang="id-ID" sz="2000" dirty="0" smtClean="0"/>
              <a:t>3)	</a:t>
            </a:r>
            <a:r>
              <a:rPr lang="id-ID" sz="2000" b="1" dirty="0" smtClean="0"/>
              <a:t>Daya banding</a:t>
            </a:r>
            <a:r>
              <a:rPr lang="id-ID" sz="2000" dirty="0" smtClean="0"/>
              <a:t>: hendaknya dapat dibandingkan dengan periode dan instansi lain</a:t>
            </a:r>
          </a:p>
          <a:p>
            <a:pPr marL="514350" indent="-514350">
              <a:buNone/>
            </a:pPr>
            <a:endParaRPr lang="id-ID" sz="2000" dirty="0" smtClean="0"/>
          </a:p>
          <a:p>
            <a:pPr marL="514350" indent="-514350">
              <a:buNone/>
            </a:pPr>
            <a:r>
              <a:rPr lang="id-ID" sz="2000" dirty="0" smtClean="0"/>
              <a:t>4)	</a:t>
            </a:r>
            <a:r>
              <a:rPr lang="id-ID" sz="2000" b="1" dirty="0" smtClean="0"/>
              <a:t>Tepat waktu</a:t>
            </a:r>
            <a:r>
              <a:rPr lang="id-ID" sz="2000" dirty="0" smtClean="0"/>
              <a:t>: disajikan tepat waktu</a:t>
            </a:r>
          </a:p>
          <a:p>
            <a:pPr marL="514350" indent="-514350">
              <a:buNone/>
            </a:pPr>
            <a:endParaRPr lang="id-ID" sz="2000" dirty="0" smtClean="0"/>
          </a:p>
          <a:p>
            <a:pPr marL="514350" indent="-514350">
              <a:buNone/>
            </a:pPr>
            <a:r>
              <a:rPr lang="id-ID" sz="2000" dirty="0" smtClean="0"/>
              <a:t>5)	</a:t>
            </a:r>
            <a:r>
              <a:rPr lang="id-ID" sz="2000" b="1" dirty="0" smtClean="0"/>
              <a:t>Ekonomis dalam penyajian laporan</a:t>
            </a:r>
            <a:r>
              <a:rPr lang="id-ID" sz="2000" dirty="0" smtClean="0"/>
              <a:t>: manfaat lebih besar dari biaya</a:t>
            </a:r>
          </a:p>
          <a:p>
            <a:pPr marL="514350" indent="-514350">
              <a:buNone/>
            </a:pPr>
            <a:endParaRPr lang="id-ID" sz="2000" dirty="0" smtClean="0"/>
          </a:p>
          <a:p>
            <a:pPr marL="514350" indent="-514350">
              <a:buNone/>
            </a:pPr>
            <a:r>
              <a:rPr lang="id-ID" sz="2000" dirty="0" smtClean="0"/>
              <a:t>6)	</a:t>
            </a:r>
            <a:r>
              <a:rPr lang="id-ID" sz="2000" b="1" dirty="0" smtClean="0"/>
              <a:t>Materialitas</a:t>
            </a:r>
            <a:r>
              <a:rPr lang="id-ID" sz="2000" dirty="0" smtClean="0"/>
              <a:t>: mampu mempengaruhi keputusan </a:t>
            </a:r>
            <a:endParaRPr lang="id-ID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572560" cy="1571636"/>
          </a:xfrm>
        </p:spPr>
        <p:txBody>
          <a:bodyPr>
            <a:normAutofit/>
          </a:bodyPr>
          <a:lstStyle/>
          <a:p>
            <a:r>
              <a:rPr lang="id-ID" b="1" dirty="0" smtClean="0"/>
              <a:t>B. PERLUNYA  SISTEM AKUNTANSI SEKTOR PUBLIK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2285992"/>
            <a:ext cx="8786874" cy="4357718"/>
          </a:xfrm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Akuntansi keuangan menyajikan informasi sebagai dasar pengambilan keputusan yang rasional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Ruang lingkup akuntansi pemerintahan: pengumpulan data, penganalisaan, pengaplikasian, pencatatan dan pelaporan transaksi, serta menafsirkan hasilnya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8572560" cy="1214446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 smtClean="0"/>
              <a:t>Aturan Dasar Sistem Akuntansi Keuangan Menurut Masisi:</a:t>
            </a:r>
            <a:br>
              <a:rPr lang="id-ID" b="1" dirty="0" smtClean="0"/>
            </a:b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428868"/>
            <a:ext cx="8501122" cy="4000528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Identifikasi kegiatan operasi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Pengklasifikasian kegiatan operasi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Adanya sistem pengendalian untuk menjamin reliabilitas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Menghitung pengaruh masing-masing operasi</a:t>
            </a:r>
          </a:p>
          <a:p>
            <a:pPr marL="514350" indent="-514350" algn="l">
              <a:buAutoNum type="arabicParenR"/>
            </a:pP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C. STANDAR AKUNTANSI SEKTOR PUBLIK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28802"/>
            <a:ext cx="8501122" cy="4500594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	Hal yang perlu diperhatikan dalam penetapan standar:</a:t>
            </a:r>
          </a:p>
          <a:p>
            <a:pPr>
              <a:buNone/>
            </a:pPr>
            <a:endParaRPr lang="id-ID" dirty="0" smtClean="0"/>
          </a:p>
          <a:p>
            <a:pPr marL="514350" indent="-514350">
              <a:buAutoNum type="arabicParenR"/>
            </a:pPr>
            <a:r>
              <a:rPr lang="id-ID" dirty="0" smtClean="0"/>
              <a:t>Memberi pedoman informasi</a:t>
            </a:r>
          </a:p>
          <a:p>
            <a:pPr marL="514350" indent="-514350">
              <a:buAutoNum type="arabicParenR"/>
            </a:pPr>
            <a:r>
              <a:rPr lang="id-ID" dirty="0" smtClean="0"/>
              <a:t>Memberi petunjuk dan aturan tindakan auditor</a:t>
            </a:r>
          </a:p>
          <a:p>
            <a:pPr marL="514350" indent="-514350">
              <a:buAutoNum type="arabicParenR"/>
            </a:pPr>
            <a:r>
              <a:rPr lang="id-ID" dirty="0" smtClean="0"/>
              <a:t>Memberi petunjuk data yang diperlukan</a:t>
            </a:r>
          </a:p>
          <a:p>
            <a:pPr marL="514350" indent="-514350">
              <a:buAutoNum type="arabicParenR"/>
            </a:pPr>
            <a:r>
              <a:rPr lang="id-ID" dirty="0" smtClean="0"/>
              <a:t>Menghasilkan prinsip dan teori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 spd="slow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715436" cy="1000131"/>
          </a:xfrm>
        </p:spPr>
        <p:txBody>
          <a:bodyPr/>
          <a:lstStyle/>
          <a:p>
            <a:r>
              <a:rPr lang="id-ID" b="1" dirty="0" smtClean="0"/>
              <a:t>Standar </a:t>
            </a:r>
            <a:r>
              <a:rPr lang="id-ID" b="1" i="1" dirty="0" smtClean="0"/>
              <a:t>Overload </a:t>
            </a:r>
            <a:r>
              <a:rPr lang="id-ID" b="1" dirty="0" smtClean="0"/>
              <a:t>terjadi ketika: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928802"/>
            <a:ext cx="8358246" cy="4643470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Standar terlalu banyak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Standar terlalu rumit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Tidak ada standar yg tegas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Tujuannya umum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Standar kurang spesifik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tx1"/>
                </a:solidFill>
              </a:rPr>
              <a:t>Pengungkapan berlebihan/pengukuran kompleks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1428759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bg1"/>
                </a:solidFill>
              </a:rPr>
              <a:t>D. TEKNIK-TEKNIK AKUNTANSI KEUANGAN SEKTOR PUBLIK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2143116"/>
            <a:ext cx="8643998" cy="4429156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bg1"/>
                </a:solidFill>
              </a:rPr>
              <a:t>Akuntansi anggaran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bg1"/>
                </a:solidFill>
              </a:rPr>
              <a:t>Akuntansi komitmen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bg1"/>
                </a:solidFill>
              </a:rPr>
              <a:t>Akuntansi dana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bg1"/>
                </a:solidFill>
              </a:rPr>
              <a:t>Akuntansi kas</a:t>
            </a:r>
          </a:p>
          <a:p>
            <a:pPr marL="514350" indent="-514350" algn="l">
              <a:buAutoNum type="arabicParenR"/>
            </a:pPr>
            <a:r>
              <a:rPr lang="id-ID" dirty="0" smtClean="0">
                <a:solidFill>
                  <a:schemeClr val="bg1"/>
                </a:solidFill>
              </a:rPr>
              <a:t>Akuntansi akrual</a:t>
            </a:r>
          </a:p>
          <a:p>
            <a:pPr marL="514350" indent="-514350" algn="l"/>
            <a:endParaRPr lang="id-ID" dirty="0" smtClean="0">
              <a:solidFill>
                <a:schemeClr val="bg1"/>
              </a:solidFill>
            </a:endParaRPr>
          </a:p>
          <a:p>
            <a:pPr marL="514350" indent="-514350" algn="l">
              <a:buFont typeface="Arial" pitchFamily="34" charset="0"/>
              <a:buChar char="•"/>
            </a:pPr>
            <a:r>
              <a:rPr lang="id-ID" dirty="0" smtClean="0">
                <a:solidFill>
                  <a:schemeClr val="bg1"/>
                </a:solidFill>
              </a:rPr>
              <a:t>Penggunaan salah satu teknik akuntansi tidak menolak penggunaan akuntansi lainnya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786874" cy="1214445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id-ID" b="1" dirty="0" smtClean="0"/>
              <a:t>1) Akuntansi Anggaran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358246" cy="4429156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Menyajikan jumlah yang dianggarkan dengan jumlah aktual secara berpasangan (</a:t>
            </a:r>
            <a:r>
              <a:rPr lang="id-ID" i="1" dirty="0" smtClean="0">
                <a:solidFill>
                  <a:schemeClr val="tx1"/>
                </a:solidFill>
              </a:rPr>
              <a:t>double entry</a:t>
            </a:r>
            <a:r>
              <a:rPr lang="id-ID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Tujuan: menekankan peran anggaran dalam siklus pencatatan, pengendalian dan akuntabilitas</a:t>
            </a:r>
          </a:p>
          <a:p>
            <a:pPr algn="l"/>
            <a:endParaRPr lang="id-ID" dirty="0">
              <a:solidFill>
                <a:schemeClr val="tx1"/>
              </a:solidFill>
            </a:endParaRPr>
          </a:p>
          <a:p>
            <a:pPr algn="l"/>
            <a:r>
              <a:rPr lang="id-ID" dirty="0" smtClean="0">
                <a:solidFill>
                  <a:schemeClr val="tx1"/>
                </a:solidFill>
              </a:rPr>
              <a:t>Kelemahan: teknik akuntansinya kompleks, lebih baik akun pendapatan dan biaya aktual serta anggaran menunjukan pendapatan/biaya yg dianggarkan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453</Words>
  <Application>Microsoft Office PowerPoint</Application>
  <PresentationFormat>On-screen Show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TEKNIK AKUNTANSI KEUANGAN SEKTOR PUBLIK</vt:lpstr>
      <vt:lpstr>A. TEORI AKUNTANSI SEKTOR PUBLIK</vt:lpstr>
      <vt:lpstr>Hambatan Membuat Laporan Keuangan Sektor Publik</vt:lpstr>
      <vt:lpstr>B. PERLUNYA  SISTEM AKUNTANSI SEKTOR PUBLIK</vt:lpstr>
      <vt:lpstr> Aturan Dasar Sistem Akuntansi Keuangan Menurut Masisi: </vt:lpstr>
      <vt:lpstr>C. STANDAR AKUNTANSI SEKTOR PUBLIK</vt:lpstr>
      <vt:lpstr>Standar Overload terjadi ketika:</vt:lpstr>
      <vt:lpstr>D. TEKNIK-TEKNIK AKUNTANSI KEUANGAN SEKTOR PUBLIK</vt:lpstr>
      <vt:lpstr>1) Akuntansi Anggaran</vt:lpstr>
      <vt:lpstr>2) Akuntansi Komitmen</vt:lpstr>
      <vt:lpstr>3) Akuntansi Dana</vt:lpstr>
      <vt:lpstr>Perbandingan antara Akuntansi Organisasi Bisnis dengan Organisasi Sektor Publik</vt:lpstr>
      <vt:lpstr>4. Akuntansi Kas</vt:lpstr>
      <vt:lpstr> 5. Akuntansi Akrual </vt:lpstr>
      <vt:lpstr>Single Entry and Double Entry</vt:lpstr>
      <vt:lpstr>Slide 16</vt:lpstr>
      <vt:lpstr>Slide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AKUNTANSI KEUANGAN SEKTOR PUBLIK</dc:title>
  <dc:creator>User</dc:creator>
  <cp:lastModifiedBy>User</cp:lastModifiedBy>
  <cp:revision>34</cp:revision>
  <dcterms:created xsi:type="dcterms:W3CDTF">2015-04-03T14:46:53Z</dcterms:created>
  <dcterms:modified xsi:type="dcterms:W3CDTF">2018-12-23T14:43:12Z</dcterms:modified>
</cp:coreProperties>
</file>