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629" r:id="rId2"/>
    <p:sldId id="665" r:id="rId3"/>
    <p:sldId id="666" r:id="rId4"/>
    <p:sldId id="395" r:id="rId5"/>
    <p:sldId id="370" r:id="rId6"/>
    <p:sldId id="667" r:id="rId7"/>
    <p:sldId id="668" r:id="rId8"/>
    <p:sldId id="669" r:id="rId9"/>
    <p:sldId id="856" r:id="rId10"/>
    <p:sldId id="855" r:id="rId11"/>
    <p:sldId id="670" r:id="rId12"/>
    <p:sldId id="671" r:id="rId13"/>
    <p:sldId id="672" r:id="rId14"/>
    <p:sldId id="673" r:id="rId15"/>
    <p:sldId id="674" r:id="rId16"/>
    <p:sldId id="675" r:id="rId17"/>
    <p:sldId id="676" r:id="rId18"/>
    <p:sldId id="677" r:id="rId19"/>
    <p:sldId id="679" r:id="rId20"/>
    <p:sldId id="371" r:id="rId21"/>
    <p:sldId id="372" r:id="rId22"/>
    <p:sldId id="632" r:id="rId23"/>
    <p:sldId id="683" r:id="rId24"/>
    <p:sldId id="684" r:id="rId25"/>
    <p:sldId id="63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C1574-BF22-4D55-B0AA-256ED1DA28DD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31B9E-5BFB-4BF8-9677-035EFB11A25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0252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B92E2F70-291F-46F5-B916-495495BD25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79C93302-380F-4D97-9178-62EE7F5ED2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1AC62006-3B94-428F-935B-43AC93A703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B6D81D-A4A2-4F28-B5AC-D4A9217C61E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7436AA43-78D4-4454-8FCE-3FB20CAA7C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A075831D-845C-4128-BC66-1120C8945F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B1001A8B-3D6E-4A8A-894B-A4EABFD165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C5AD1B-5653-4DFD-9483-8923E4CF66B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207B4FE7-0F98-47CB-ABF2-BFEF6EF32C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652B11D7-F130-480E-A7C8-04282B7DC0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Soal No. 2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A9A38E41-AED9-40A7-8C5E-4C91BA7B5F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7DCEF3-21E7-48BC-8CFD-1F52726EADA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AE070517-3988-4B24-9F79-0D030D5041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63E27C49-DFF2-4663-91C4-4CD342795A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D0F7FAED-C975-4107-99C3-C92C3B518E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20C53B-AECA-41B9-B08C-DE2ADCAA830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735C17B8-135B-4907-B67F-66B63DD552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19785355-9DA3-4DC9-A2A3-D6409B34A4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8. Jelaskan lingkup supervisi akademik dan supervisi manajerial 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CAAD1DDF-8F9D-4C92-817E-2968EDACD2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4F182F-8F67-4668-ABCA-99AD7AB2513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671E7D5F-5EE8-41F9-BA2B-50DE97EF27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605877B0-DBD0-42DE-8753-A2B8FF5323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CEE56409-0F65-459C-9AAC-56E35AC8EB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EF2D68-FD85-4800-AD51-054BC121ABA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85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16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7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74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04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65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23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75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093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63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33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082EE-C838-4383-AFFB-25F1C92064CE}" type="datetimeFigureOut">
              <a:rPr lang="en-ID" smtClean="0"/>
              <a:t>05/04/2021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9A66F54-7A2A-4A1A-B278-E1FE12069A91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24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1D8428AB-7098-45BB-9931-F70575EBD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b="1" dirty="0"/>
              <a:t> KONSEP DASAR SUPERVISI PENDIDIKAN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971AF-A723-45A4-BBA9-35A986F1A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Tx/>
              <a:buAutoNum type="alphaUcPeriod"/>
              <a:defRPr/>
            </a:pPr>
            <a:r>
              <a:rPr lang="en-US" b="1" dirty="0"/>
              <a:t>ASUMSI SUPERVISI PENDIDIKAN.</a:t>
            </a:r>
            <a:r>
              <a:rPr lang="en-US" dirty="0"/>
              <a:t> </a:t>
            </a:r>
          </a:p>
          <a:p>
            <a:pPr marL="514350" indent="-514350">
              <a:buNone/>
              <a:defRPr/>
            </a:pP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perlunya</a:t>
            </a:r>
            <a:r>
              <a:rPr lang="en-US" dirty="0"/>
              <a:t> program </a:t>
            </a:r>
            <a:r>
              <a:rPr lang="en-US" dirty="0" err="1"/>
              <a:t>supervisi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persekolahan</a:t>
            </a:r>
            <a:r>
              <a:rPr lang="en-US" dirty="0"/>
              <a:t> :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/>
              <a:t>Program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pembaruan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terkoordinir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sekolah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Sukar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pelatihan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Keengganan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Apatis</a:t>
            </a:r>
            <a:r>
              <a:rPr lang="en-US" dirty="0"/>
              <a:t>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pendidik</a:t>
            </a:r>
            <a:r>
              <a:rPr lang="en-US" dirty="0"/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C0E92D6E-A602-4C3C-BE92-A4D5B88AF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/>
              <a:t>Petunjuk Teknis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BC30BD94-D649-49E3-97AD-4E08E41CA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altLang="en-US"/>
              <a:t>Petunjuk teknis Pengawas Sekolah </a:t>
            </a:r>
          </a:p>
          <a:p>
            <a:r>
              <a:rPr lang="id-ID" altLang="en-US"/>
              <a:t>Permendikbud no. 143/2014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03F94193-3917-408D-A783-F74C9D38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93F89-6CDF-484E-BE23-E82E3D338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 algn="just">
              <a:buNone/>
              <a:defRPr/>
            </a:pPr>
            <a:r>
              <a:rPr lang="en-US" dirty="0" err="1"/>
              <a:t>Supervis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diselenggarakan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: </a:t>
            </a:r>
          </a:p>
          <a:p>
            <a:pPr marL="623888" indent="-514350">
              <a:buNone/>
              <a:defRPr/>
            </a:pPr>
            <a:r>
              <a:rPr lang="en-US" dirty="0"/>
              <a:t>1.  M</a:t>
            </a:r>
            <a:r>
              <a:rPr lang="id-ID" dirty="0"/>
              <a:t>embantu guru mengembangkan kemampuan profesional dalam memahami akademik, </a:t>
            </a:r>
            <a:r>
              <a:rPr lang="en-US" dirty="0" err="1"/>
              <a:t>serta</a:t>
            </a:r>
            <a:r>
              <a:rPr lang="id-ID" dirty="0"/>
              <a:t> mengembangkan keterampilan mengajar</a:t>
            </a:r>
            <a:r>
              <a:rPr lang="en-US" dirty="0"/>
              <a:t>.</a:t>
            </a:r>
          </a:p>
          <a:p>
            <a:pPr marL="623888" indent="-514350">
              <a:buNone/>
              <a:defRPr/>
            </a:pPr>
            <a:r>
              <a:rPr lang="en-US" dirty="0"/>
              <a:t>2.  M</a:t>
            </a:r>
            <a:r>
              <a:rPr lang="id-ID" dirty="0"/>
              <a:t>endorong guru agar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id-ID" dirty="0"/>
              <a:t>(</a:t>
            </a:r>
            <a:r>
              <a:rPr lang="id-ID" i="1" dirty="0"/>
              <a:t>commitment</a:t>
            </a:r>
            <a:r>
              <a:rPr lang="id-ID" dirty="0"/>
              <a:t>) terhadap tugas dan tanggung jawab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guru</a:t>
            </a:r>
          </a:p>
          <a:p>
            <a:pPr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D9B19BB-F2B6-43F6-8247-908CF4A24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SUPEVISI MANAJERIAL 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93735A3-355E-4F91-9180-51E1DD0945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/>
              <a:t>KONSEP SUPERVISI MANAJERIAL</a:t>
            </a:r>
          </a:p>
          <a:p>
            <a:pPr>
              <a:buFontTx/>
              <a:buNone/>
            </a:pPr>
            <a:r>
              <a:rPr lang="id-ID" altLang="en-US"/>
              <a:t>Pengawasan manajerial pada dasarnya memberikan pembinaan, penilaian, dan bantuan bimbingan tentang : </a:t>
            </a:r>
          </a:p>
          <a:p>
            <a:pPr>
              <a:buFont typeface="Wingdings" panose="05000000000000000000" pitchFamily="2" charset="2"/>
              <a:buNone/>
            </a:pPr>
            <a:r>
              <a:rPr lang="id-ID" altLang="en-US"/>
              <a:t>1.Penyusunan rencana program sekolah berbasis data</a:t>
            </a:r>
          </a:p>
          <a:p>
            <a:pPr>
              <a:buFont typeface="Wingdings" panose="05000000000000000000" pitchFamily="2" charset="2"/>
              <a:buNone/>
            </a:pPr>
            <a:r>
              <a:rPr lang="id-ID" altLang="en-US"/>
              <a:t>2.Proses pelaksanaan berdasarkan sasaran </a:t>
            </a:r>
          </a:p>
          <a:p>
            <a:pPr>
              <a:buFont typeface="Wingdings" panose="05000000000000000000" pitchFamily="2" charset="2"/>
              <a:buNone/>
            </a:pPr>
            <a:r>
              <a:rPr lang="id-ID" altLang="en-US"/>
              <a:t>3.Penilaian program dan hasil yang ditargetkan. </a:t>
            </a:r>
            <a:endParaRPr lang="en-GB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FDE3D91-8C7C-4C76-B4AA-400FEDFBD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alt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4AD707B-B678-41F4-9320-19C278D083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id-ID" altLang="en-US" sz="2400"/>
              <a:t>Fokus kegiatan pengawasan manajerial : membina pengelolaan sekolah sesuai semangat manajemen berbasis sekolah.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400"/>
              <a:t>Lingkup supervisi manajerial 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1.Membina kepala sekolah dalam pengelolaan dan administrasi sekolah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2.Membina tenaga kependidikan (tenaga adm, lab, perpustakaan)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3.Memantau pelaksanaan standar sarana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4.Memantau standar pengelolaan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5.Memantau standar pembiayaan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6.Menilai kinerja kepala sekolah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7.Menilai kinerja sekolah  </a:t>
            </a:r>
            <a:endParaRPr lang="en-GB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B455FDF-86C1-41F9-8B67-6CFEF36BB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sz="2800" b="1"/>
              <a:t>KOMPONEN PENGAWASAN MANAJERIAL</a:t>
            </a:r>
            <a:endParaRPr lang="en-GB" altLang="en-US" sz="2800" b="1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15D9795-66D5-48D3-A1C0-A8C7E2E042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id-ID" altLang="en-US" sz="2400"/>
              <a:t>Berdasarkan faktor penentu keberhasilan pembelajaran, komponen pengawasan manajerial 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1.Komponen siswa, contoh : kerajinan siswa hadir di sekolah, kelengkapan dan kerapihan catatan.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2.Komponen guru, contoh : beban mengajar, persiapan mengajar, dafta nilai, buku kumpulan soal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3.Komponen materi kurikulum, contoh : RPP, buku kemajuan kelas, peralatan pelajaran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4.Komponen pengelolaan, contoh : penempatan tempat duduk siswa, mengatur giliran ke perpustakaan.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 sz="2400"/>
              <a:t>5.Komponen lingkungan dan situasi umum, contoh : ketertiban pemasangan pengumuman, majalah dinding</a:t>
            </a:r>
            <a:endParaRPr lang="en-GB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0E51E7E-2885-4700-BC4D-E16AF13FE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alt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0E25946-C6C2-4A01-B4FC-F06D76A114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id-ID" altLang="en-US"/>
              <a:t>Komponen manajerial satuan pendidikan yang merupakan penentu keberhasilan dalam pembelajaran 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/>
              <a:t>1.Komponen siswa, contoh : jumlah siswa yang mendaftar, jumlah siswa yang berprestasi dalam kejuaraan.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/>
              <a:t>2.Komponen guru, contoh : banyaknya guru yang berlatarbelakang sarjana, semangat guru kejenjang pendidikan tinggi.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/>
              <a:t>3.Komponen materi kurikulum, contoh : kelengkapan perangkat kurikulum, penyimpanan parangkat kurikulum. </a:t>
            </a:r>
            <a:endParaRPr lang="en-GB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4C37349-0D1B-4F3A-BF5A-8C256DA19C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alt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87F4B83-FCE8-4AB8-8DB7-1FCBF1E518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/>
              <a:t>4.Komponen sarana dan prasaran, contoh : kondisi gedung dan ruang kelas, buku paket yang tersedia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/>
              <a:t>5.Komponen pengelolaan, contoh : kepemimpinan kepala sekolah, hubungan sekolah dengan masyarakat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/>
              <a:t>6.Komponen lingkungan dan situasi umum, contoh : keamanan sekolah, kebersihan sekolah, penataan ruangan. </a:t>
            </a:r>
            <a:endParaRPr lang="en-GB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E56E24D-B5A6-4948-BE57-E6A554E125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sz="3200" b="1"/>
              <a:t>KOMPETENSI SUPERVISI MANAJERIAL</a:t>
            </a:r>
            <a:endParaRPr lang="en-GB" altLang="en-US" sz="3200" b="1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E0B477D-7F7D-49BC-8BC0-1684188A75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id-ID" altLang="en-US"/>
              <a:t>PERMENDIKNAS No. 12 Tahun 2007, kompetensi manajerial pengawas satuan pendidikan 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/>
              <a:t>1.Menguasai metode, teknik, dan prinsip supervisi dalam meningkatkan mutu pendidikan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/>
              <a:t>2.Menyusun program kepengawasan berdasarkan visi,misi, tujuan, dan program sekolah binaan.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/>
              <a:t>3.Menyusun metode kerja dan instrumen yang diperlukan untuk melaksanakan tugas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d-ID" altLang="en-US"/>
              <a:t>4.Membina kepala sekolah dalam mengelola satua pendidikan berdasarkan MBS</a:t>
            </a:r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1E5573F-09C5-4C2C-AAE7-9833050278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altLang="en-US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D0F5E0F-BBEB-4718-8D32-F6FABA45E2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id-ID" altLang="en-US"/>
              <a:t>5.Membina kepala sakolah dalam melaksanakan administrasi satuan pendidikan </a:t>
            </a:r>
          </a:p>
          <a:p>
            <a:pPr>
              <a:buFont typeface="Wingdings" panose="05000000000000000000" pitchFamily="2" charset="2"/>
              <a:buNone/>
            </a:pPr>
            <a:r>
              <a:rPr lang="id-ID" altLang="en-US"/>
              <a:t>6.Membantu kepala sekolah dalam menyusun indikator keberhasilan mutu pendidikan di sekolah</a:t>
            </a:r>
          </a:p>
          <a:p>
            <a:pPr>
              <a:buFont typeface="Wingdings" panose="05000000000000000000" pitchFamily="2" charset="2"/>
              <a:buNone/>
            </a:pPr>
            <a:r>
              <a:rPr lang="id-ID" altLang="en-US"/>
              <a:t>7.Membina staf sekolah dalam melaksanakan tugas dan tanggungjawab</a:t>
            </a:r>
          </a:p>
          <a:p>
            <a:pPr>
              <a:buFont typeface="Wingdings" panose="05000000000000000000" pitchFamily="2" charset="2"/>
              <a:buNone/>
            </a:pPr>
            <a:r>
              <a:rPr lang="id-ID" altLang="en-US"/>
              <a:t>8.Memotivasi pengembangan karir kepala sekolah, guru, dan tenaga kependidikan</a:t>
            </a:r>
            <a:endParaRPr lang="en-GB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E3F171C-EF8C-4247-AEEC-01F35F62A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alt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25F367A-2DEB-4BCC-9364-7C8EEDE45C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/>
              <a:t>9.Menyusun laporan hasil pengawasan dan menindaklanjuti untuk perbaikan mutu pendidikan dan program pengawasan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/>
              <a:t>10.Mendorong guru dan kepala sekolah utuk menemukan kelebihan dan kekurangan dalam melaksanakan tugas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/>
              <a:t>11.Menjelaskan berbagai inovasi dan kebijakan pendidikan kapada guru dan kepala sekolah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/>
              <a:t>12.Memantau pelaksanaan inovasi dan kebijakan pendidikan pada sekolah. </a:t>
            </a:r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4192A48-618B-4212-A0ED-D60A437040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/>
              <a:t>B. Konsep dan makna supervisi pendidikan</a:t>
            </a:r>
            <a:endParaRPr lang="en-US" altLang="en-US" sz="4000" b="1" noProof="1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59F8E05-68B5-4C50-8074-3A15EDBA14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1. Teori manajemen, supervisi sebagai bagian dari manajemen, khususnya leadership (kepemimpinan) dan controlling (pengawasan).</a:t>
            </a:r>
            <a:endParaRPr lang="id-ID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2. Praktek supervisi : pengembangan teori manajemen yang memberikan perhatian pada aspek kepemimpinan.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3. Kepemimpinan merupakan aspek penting dari pekerjaan supervisor.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noProof="1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noProof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57EEC43-C8E4-49A6-ADE4-87F7AC72D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C00000"/>
                </a:solidFill>
              </a:rPr>
              <a:t>E</a:t>
            </a:r>
            <a:r>
              <a:rPr lang="id-ID" altLang="en-US" sz="4000">
                <a:solidFill>
                  <a:srgbClr val="C00000"/>
                </a:solidFill>
              </a:rPr>
              <a:t>. SASARAN SUPERVISI PENDIDIKAN</a:t>
            </a:r>
            <a:endParaRPr lang="en-GB" altLang="en-US" sz="4000">
              <a:solidFill>
                <a:srgbClr val="C00000"/>
              </a:solidFill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7740E4E-B7F8-49F4-818C-E601E51844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d-ID" altLang="en-US"/>
              <a:t>1.</a:t>
            </a:r>
            <a:r>
              <a:rPr lang="en-US" altLang="en-US"/>
              <a:t>Supervisi akademik : fokus pada</a:t>
            </a:r>
            <a:r>
              <a:rPr lang="id-ID" altLang="en-US"/>
              <a:t> </a:t>
            </a:r>
            <a:r>
              <a:rPr lang="en-US" altLang="en-US"/>
              <a:t>kegiatan pembelajaran </a:t>
            </a:r>
          </a:p>
          <a:p>
            <a:pPr eaLnBrk="1" hangingPunct="1">
              <a:buFontTx/>
              <a:buNone/>
            </a:pPr>
            <a:r>
              <a:rPr lang="id-ID" altLang="en-US"/>
              <a:t>2.</a:t>
            </a:r>
            <a:r>
              <a:rPr lang="en-US" altLang="en-US"/>
              <a:t>Supervisi administrasi : fokus pada aspek adminisitrasi sebagai pendukung dan terlaksananya pembelajaran.</a:t>
            </a:r>
          </a:p>
          <a:p>
            <a:pPr eaLnBrk="1" hangingPunct="1">
              <a:buFontTx/>
              <a:buNone/>
            </a:pPr>
            <a:r>
              <a:rPr lang="id-ID" altLang="en-US"/>
              <a:t>3.</a:t>
            </a:r>
            <a:r>
              <a:rPr lang="en-US" altLang="en-US"/>
              <a:t>Supervisi lembaga : meliputi keseluruhan aspek satuan pendidikan (standar pengelolaan satuan pendidikan)   </a:t>
            </a:r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264391F-EBC7-47EC-A0F1-F58017FDB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C00000"/>
                </a:solidFill>
              </a:rPr>
              <a:t>F</a:t>
            </a:r>
            <a:r>
              <a:rPr lang="id-ID" altLang="en-US" sz="4000">
                <a:solidFill>
                  <a:srgbClr val="C00000"/>
                </a:solidFill>
              </a:rPr>
              <a:t>. TUJUAN SUPERVISI PENDIDIKAN</a:t>
            </a:r>
            <a:endParaRPr lang="en-GB" altLang="en-US" sz="4000">
              <a:solidFill>
                <a:srgbClr val="C00000"/>
              </a:solidFill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F0A37A8-F020-417F-BBF5-7DE72738CB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600"/>
              <a:t>Tujuan Umum : memberikan bantuan dan bimbingan teknis kepada guru, kepala sekolah dan staf lain, dalam meningkatkan kinerja.  </a:t>
            </a:r>
            <a:endParaRPr lang="id-ID" altLang="en-US" sz="3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600"/>
              <a:t>Tujuan khusus : meningkatkan kuantitas dan kualitas aspek-aspek yang terdapat dalam 8 standar nasional pendidikan</a:t>
            </a:r>
            <a:endParaRPr lang="en-GB" altLang="en-US" sz="3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CBD98131-B6D3-46C3-BB3E-6B7C67D2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0FC57-1938-4297-B97D-5D702D33B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  <a:defRPr/>
            </a:pPr>
            <a:r>
              <a:rPr lang="en-US" dirty="0" err="1"/>
              <a:t>Sergioveni</a:t>
            </a:r>
            <a:r>
              <a:rPr lang="en-US" dirty="0"/>
              <a:t>,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supervisi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: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profesional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guru</a:t>
            </a:r>
          </a:p>
          <a:p>
            <a:pPr marL="514350" indent="-514350">
              <a:buNone/>
              <a:defRPr/>
            </a:pPr>
            <a:r>
              <a:rPr lang="en-US" dirty="0"/>
              <a:t>Acheson </a:t>
            </a:r>
            <a:r>
              <a:rPr lang="en-US" dirty="0" err="1"/>
              <a:t>dan</a:t>
            </a:r>
            <a:r>
              <a:rPr lang="en-US" dirty="0"/>
              <a:t> call,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supervisi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: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guru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Mendiagnosis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Membantu</a:t>
            </a:r>
            <a:r>
              <a:rPr lang="en-US" dirty="0"/>
              <a:t> guru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Mengevaluasi</a:t>
            </a:r>
            <a:r>
              <a:rPr lang="en-US" dirty="0"/>
              <a:t> guru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promosi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guru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E48E891D-65E1-4AC2-A30B-38A8875DC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G. Prinsip Supervisi Pendidikan</a:t>
            </a:r>
            <a:endParaRPr lang="en-US" altLang="en-US" noProof="1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D8A79D1-DF11-4726-9B21-E49B5FAC03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Kegiatan supervisi pendidikan berfokus pada bantuan yang dapat meningkatkan kemampuan profesional guru/staf</a:t>
            </a:r>
          </a:p>
          <a:p>
            <a:pPr eaLnBrk="1" hangingPunct="1"/>
            <a:r>
              <a:rPr lang="en-US" altLang="en-US"/>
              <a:t>Supervisi pendidikan dilaksanakan secara </a:t>
            </a:r>
          </a:p>
          <a:p>
            <a:pPr eaLnBrk="1" hangingPunct="1">
              <a:buFontTx/>
              <a:buNone/>
            </a:pPr>
            <a:r>
              <a:rPr lang="en-US" altLang="en-US"/>
              <a:t>   1. Ilmiah : sistematis, obyektif, menggunakan </a:t>
            </a:r>
          </a:p>
          <a:p>
            <a:pPr eaLnBrk="1" hangingPunct="1">
              <a:buFontTx/>
              <a:buNone/>
            </a:pPr>
            <a:r>
              <a:rPr lang="en-US" altLang="en-US"/>
              <a:t>       instrumen.</a:t>
            </a:r>
          </a:p>
          <a:p>
            <a:pPr eaLnBrk="1" hangingPunct="1">
              <a:buFontTx/>
              <a:buNone/>
            </a:pPr>
            <a:r>
              <a:rPr lang="en-US" altLang="en-US"/>
              <a:t>   2. Demokratis : musyawarah, kekeluargaan, </a:t>
            </a:r>
          </a:p>
          <a:p>
            <a:pPr eaLnBrk="1" hangingPunct="1">
              <a:buFontTx/>
              <a:buNone/>
            </a:pPr>
            <a:r>
              <a:rPr lang="en-US" altLang="en-US"/>
              <a:t>       sedia menerima pendapat orang lain </a:t>
            </a:r>
          </a:p>
          <a:p>
            <a:pPr eaLnBrk="1" hangingPunct="1">
              <a:buFontTx/>
              <a:buNone/>
            </a:pPr>
            <a:endParaRPr lang="en-US" altLang="en-US" noProof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A933DA3-EE6D-4D20-8984-6F238988C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7711377-AA1C-48D0-B90B-F11124DA7C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3.Kooperatif : kerjasama pengumpulan data, analisis data, dan perbaikan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4.Konstruktif dan kreatif : menciptakan suasana kondusif untuk berkembangnya potensi-potensi guru.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5.Realistik : memperhitungkan/memperhatikan situasi/kondisi secara obyektif.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6.Progresif : setiap langkah memperoleh kemajuan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7.Inovatif : berikhtiar menemukan teknik supervisi yang baru. </a:t>
            </a:r>
            <a:endParaRPr lang="en-US" altLang="en-US" noProof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6E0C36B3-2728-4077-86E8-C64AF4FD6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F34AE-1488-470C-843A-299337CB9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n-US" dirty="0" err="1"/>
              <a:t>Rifai</a:t>
            </a:r>
            <a:r>
              <a:rPr lang="en-US" dirty="0"/>
              <a:t>,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supervisi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: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kerjasama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/>
              <a:t>Guru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supervisi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sekolah</a:t>
            </a: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err="1"/>
              <a:t>Tanggungjawab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program </a:t>
            </a:r>
            <a:r>
              <a:rPr lang="en-US" dirty="0" err="1"/>
              <a:t>supervisi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pengawas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80950FF-852B-47B3-AA6B-1FD9309DF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705B353-F034-48A0-AA09-968F3126EB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4. Dari sudut manajerial, supervisi : usaha menstimulasi, mengkoordinasi, dan mambantu guru/staf baik secara individu maupun kolektif dalam pelaksanaan aktivitas/tugas</a:t>
            </a:r>
          </a:p>
          <a:p>
            <a:pPr eaLnBrk="1" hangingPunct="1">
              <a:buFontTx/>
              <a:buNone/>
            </a:pPr>
            <a:r>
              <a:rPr lang="en-US" altLang="en-US"/>
              <a:t>5. Dari sudut konsep manajemen, supervisi pendidikan memandang guru/staf sebagai bagian penting dari manajemen yang diharapkan tugas sesuai fungsi-fungsi manajemen secara baik dan teratur.</a:t>
            </a:r>
            <a:endParaRPr lang="en-US" altLang="en-US" noProof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A07756A-F50A-45E7-A422-C981A08C0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>
                <a:solidFill>
                  <a:schemeClr val="tx1"/>
                </a:solidFill>
              </a:rPr>
              <a:t>C. SUPERVISI SENI KERJASAMA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E31FCEB-3549-4738-8C46-D73140A37F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Char char="-"/>
            </a:pPr>
            <a:r>
              <a:rPr lang="en-US" altLang="en-US" sz="2400"/>
              <a:t>Supervisi Pendidikan dalam penerapannya merupakan suatu seni kerjasama </a:t>
            </a:r>
          </a:p>
          <a:p>
            <a:pPr eaLnBrk="1" hangingPunct="1">
              <a:buFontTx/>
              <a:buChar char="-"/>
            </a:pPr>
            <a:r>
              <a:rPr lang="id-ID" altLang="en-US" sz="2400"/>
              <a:t>Seni kerjasama </a:t>
            </a:r>
            <a:r>
              <a:rPr lang="en-US" altLang="en-US" sz="2400"/>
              <a:t>menuntut kemampuan mempraktekan prinsip-prinsip hubungan antar manusia (human relation) yang baik.</a:t>
            </a:r>
          </a:p>
          <a:p>
            <a:pPr eaLnBrk="1" hangingPunct="1">
              <a:buFontTx/>
              <a:buChar char="-"/>
            </a:pPr>
            <a:r>
              <a:rPr lang="en-US" altLang="en-US" sz="2400"/>
              <a:t>Manusia memiliki pribadi yang unik, sehingga kepribadian merupakan dasar supervisor melakukan kerjasama</a:t>
            </a:r>
            <a:endParaRPr lang="id-ID" altLang="en-US" sz="2400"/>
          </a:p>
          <a:p>
            <a:pPr eaLnBrk="1" hangingPunct="1">
              <a:buFontTx/>
              <a:buChar char="-"/>
            </a:pPr>
            <a:r>
              <a:rPr lang="en-US" altLang="en-US" sz="2400"/>
              <a:t>Pendekatan kepribadian penting berkaitan </a:t>
            </a:r>
            <a:r>
              <a:rPr lang="id-ID" altLang="en-US" sz="2400"/>
              <a:t>pembinaan </a:t>
            </a:r>
            <a:r>
              <a:rPr lang="en-US" altLang="en-US" sz="2400"/>
              <a:t> kompetensi pr</a:t>
            </a:r>
            <a:r>
              <a:rPr lang="id-ID" altLang="en-US" sz="2400"/>
              <a:t>o</a:t>
            </a:r>
            <a:r>
              <a:rPr lang="en-US" altLang="en-US" sz="2400"/>
              <a:t>fesional guru</a:t>
            </a:r>
            <a:r>
              <a:rPr lang="id-ID" altLang="en-US" sz="2400"/>
              <a:t>.</a:t>
            </a:r>
            <a:endParaRPr lang="en-US" altLang="en-US" sz="2400"/>
          </a:p>
          <a:p>
            <a:pPr eaLnBrk="1" hangingPunct="1">
              <a:buFontTx/>
              <a:buChar char="-"/>
            </a:pPr>
            <a:endParaRPr lang="en-GB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9FC931B-9653-4ED6-B6F4-9014CC682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 sz="4000" b="1"/>
              <a:t>D. PENGERTIAN SUPERVISI PENDIDIKAN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EF821AD-0EB9-4969-A341-455EEF5E0C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Supervisi pendidikan : memberikan bantuan dan layanan kepada guru</a:t>
            </a:r>
            <a:r>
              <a:rPr lang="id-ID" altLang="en-US"/>
              <a:t> </a:t>
            </a:r>
            <a:r>
              <a:rPr lang="en-US" altLang="en-US"/>
              <a:t>atau kepala sekolah untuk mengembangkan pembelajaran atau pengelolaan sekolah</a:t>
            </a:r>
          </a:p>
          <a:p>
            <a:pPr eaLnBrk="1" hangingPunct="1">
              <a:buFontTx/>
              <a:buNone/>
            </a:pPr>
            <a:r>
              <a:rPr lang="en-US" altLang="en-US"/>
              <a:t>Supervisi pendidikan meliputi 2 aspek : aspek akademik dan manajerial </a:t>
            </a:r>
            <a:endParaRPr lang="en-US" altLang="en-US" noProof="1"/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FCD7EF57-E853-4C96-AA62-242EDCA99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SUPERVISI AKADEMIK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724A2-9CAE-4122-9178-CF77DD22C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b="1" dirty="0">
                <a:latin typeface="+mj-lt"/>
              </a:rPr>
              <a:t>KONSEP SUPERVISI AKADEMIK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dirty="0">
                <a:latin typeface="+mj-lt"/>
              </a:rPr>
              <a:t>S</a:t>
            </a:r>
            <a:r>
              <a:rPr lang="id-ID" dirty="0">
                <a:latin typeface="+mj-lt"/>
              </a:rPr>
              <a:t>erangkaian kegiatan membantu guru mengembangkan kemampuannya mengelola proses pembelajaran demi pencapaian tujuan pembelajaran. </a:t>
            </a:r>
            <a:endParaRPr lang="en-US" dirty="0">
              <a:latin typeface="+mj-lt"/>
            </a:endParaRPr>
          </a:p>
          <a:p>
            <a:pPr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id-ID" dirty="0">
                <a:latin typeface="+mj-lt"/>
              </a:rPr>
              <a:t>Supervisi akademik merupakan upaya membantu guru mengembangkan kemampuannya mencapai tujuan pembelajaran. </a:t>
            </a:r>
            <a:endParaRPr lang="en-US" dirty="0">
              <a:latin typeface="+mj-lt"/>
            </a:endParaRPr>
          </a:p>
          <a:p>
            <a:pPr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dirty="0">
                <a:latin typeface="+mj-lt"/>
              </a:rPr>
              <a:t>E</a:t>
            </a:r>
            <a:r>
              <a:rPr lang="id-ID" dirty="0">
                <a:latin typeface="+mj-lt"/>
              </a:rPr>
              <a:t>sensi supervisi akademik itu sama sekali bukan menilai unjuk kerja guru dalam mengelola proses pembelajaran, melainkan membantu guru mengembangkan kemampuan profesionalismenya.</a:t>
            </a:r>
            <a:endParaRPr lang="en-US" dirty="0">
              <a:latin typeface="+mj-lt"/>
            </a:endParaRPr>
          </a:p>
          <a:p>
            <a:pPr>
              <a:buFontTx/>
              <a:buNone/>
              <a:defRPr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0938824-955D-4A87-A27A-B173E2027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altLang="en-US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C6374767-E261-4ED5-A165-6D81F2634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Kompetensi Supervisi Akademik a</a:t>
            </a:r>
            <a:r>
              <a:rPr lang="id-ID" altLang="en-US">
                <a:cs typeface="Arial" panose="020B0604020202020204" pitchFamily="34" charset="0"/>
              </a:rPr>
              <a:t>dalah kemampuan pengawas sekolah </a:t>
            </a:r>
            <a:r>
              <a:rPr lang="en-US" altLang="en-US">
                <a:cs typeface="Arial" panose="020B0604020202020204" pitchFamily="34" charset="0"/>
              </a:rPr>
              <a:t>atau kepala sekolah </a:t>
            </a:r>
            <a:r>
              <a:rPr lang="id-ID" altLang="en-US">
                <a:cs typeface="Arial" panose="020B0604020202020204" pitchFamily="34" charset="0"/>
              </a:rPr>
              <a:t>dalam melaksanakan pengawasan akademik yakni menilai dan membimbing guru dalam rangka mempertinggi kualitas proses pembelajaran, agar berdampak kepada kualitas hasil belajar siswa</a:t>
            </a:r>
            <a:r>
              <a:rPr lang="en-US" altLang="en-US">
                <a:cs typeface="Arial" panose="020B0604020202020204" pitchFamily="34" charset="0"/>
              </a:rPr>
              <a:t>.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9216ED8B-9A6B-4083-8549-3840168D9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sz="2400"/>
              <a:t>Permendiknas no. 12/2007; untuk kompetensi Akademik, bahwa </a:t>
            </a:r>
            <a:r>
              <a:rPr lang="en-US" altLang="en-US" sz="2400"/>
              <a:t>supervisor</a:t>
            </a:r>
            <a:r>
              <a:rPr lang="id-ID" altLang="en-US" sz="2400"/>
              <a:t> harus memiliki kompetensi sbb</a:t>
            </a:r>
            <a:endParaRPr lang="en-US" alt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9D14A-06D1-4D95-903A-DE31B0B97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80000"/>
              </a:lnSpc>
              <a:spcAft>
                <a:spcPts val="1200"/>
              </a:spcAft>
              <a:buFontTx/>
              <a:buAutoNum type="arabicPeriod"/>
              <a:defRPr/>
            </a:pPr>
            <a:r>
              <a:rPr lang="id-ID" sz="2000" dirty="0">
                <a:cs typeface="Arial" pitchFamily="34" charset="0"/>
              </a:rPr>
              <a:t>Memahami konsep, prinsip,teori dasar, karakteristik dan kecenderungan perkembangan mata pelajaran dlm rumpunnya 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Tx/>
              <a:buAutoNum type="arabicPeriod"/>
              <a:defRPr/>
            </a:pPr>
            <a:r>
              <a:rPr lang="id-ID" sz="2000" dirty="0">
                <a:cs typeface="Arial" pitchFamily="34" charset="0"/>
              </a:rPr>
              <a:t>Memahami prinsip, teori/teknologi, karakteristik dan kecenderungan perkembangan PBM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Tx/>
              <a:buAutoNum type="arabicPeriod"/>
              <a:defRPr/>
            </a:pPr>
            <a:r>
              <a:rPr lang="id-ID" sz="2000" dirty="0">
                <a:cs typeface="Arial" pitchFamily="34" charset="0"/>
              </a:rPr>
              <a:t>Membimbing guru dalam menyusun silabus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Tx/>
              <a:buAutoNum type="arabicPeriod"/>
              <a:defRPr/>
            </a:pPr>
            <a:r>
              <a:rPr lang="id-ID" sz="2000" dirty="0">
                <a:cs typeface="Arial" pitchFamily="34" charset="0"/>
              </a:rPr>
              <a:t>Membimbing guru dalam memilih dan menggunakan strategi/metode/teknik pembelajaran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Tx/>
              <a:buAutoNum type="arabicPeriod"/>
              <a:defRPr/>
            </a:pPr>
            <a:r>
              <a:rPr lang="id-ID" sz="2000" dirty="0">
                <a:cs typeface="Arial" pitchFamily="34" charset="0"/>
              </a:rPr>
              <a:t>Membimbing guru dalam menyusun RPP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Tx/>
              <a:buAutoNum type="arabicPeriod"/>
              <a:defRPr/>
            </a:pPr>
            <a:r>
              <a:rPr lang="id-ID" sz="2000" dirty="0">
                <a:cs typeface="Arial" pitchFamily="34" charset="0"/>
              </a:rPr>
              <a:t>Membimbing guru d</a:t>
            </a:r>
            <a:r>
              <a:rPr lang="en-US" sz="2000" dirty="0">
                <a:cs typeface="Arial" pitchFamily="34" charset="0"/>
              </a:rPr>
              <a:t>a</a:t>
            </a:r>
            <a:r>
              <a:rPr lang="id-ID" sz="2000" dirty="0">
                <a:cs typeface="Arial" pitchFamily="34" charset="0"/>
              </a:rPr>
              <a:t>l</a:t>
            </a:r>
            <a:r>
              <a:rPr lang="en-US" sz="2000" dirty="0">
                <a:cs typeface="Arial" pitchFamily="34" charset="0"/>
              </a:rPr>
              <a:t>a</a:t>
            </a:r>
            <a:r>
              <a:rPr lang="id-ID" sz="2000" dirty="0">
                <a:cs typeface="Arial" pitchFamily="34" charset="0"/>
              </a:rPr>
              <a:t>m melak</a:t>
            </a:r>
            <a:r>
              <a:rPr lang="en-US" sz="2000" dirty="0" err="1">
                <a:cs typeface="Arial" pitchFamily="34" charset="0"/>
              </a:rPr>
              <a:t>sanakan</a:t>
            </a:r>
            <a:r>
              <a:rPr lang="en-US" sz="2000" dirty="0">
                <a:cs typeface="Arial" pitchFamily="34" charset="0"/>
              </a:rPr>
              <a:t> </a:t>
            </a:r>
            <a:r>
              <a:rPr lang="id-ID" sz="2000" dirty="0">
                <a:cs typeface="Arial" pitchFamily="34" charset="0"/>
              </a:rPr>
              <a:t> </a:t>
            </a:r>
            <a:r>
              <a:rPr lang="en-US" sz="2000" dirty="0">
                <a:cs typeface="Arial" pitchFamily="34" charset="0"/>
              </a:rPr>
              <a:t>k</a:t>
            </a:r>
            <a:r>
              <a:rPr lang="id-ID" sz="2000" dirty="0">
                <a:cs typeface="Arial" pitchFamily="34" charset="0"/>
              </a:rPr>
              <a:t>egiatan pembelajaran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Tx/>
              <a:buAutoNum type="arabicPeriod"/>
              <a:defRPr/>
            </a:pPr>
            <a:r>
              <a:rPr lang="id-ID" sz="2000" dirty="0">
                <a:cs typeface="Arial" pitchFamily="34" charset="0"/>
              </a:rPr>
              <a:t>Membimbing guru dalam mengelola, merawat mengembangkan dan menggunakan media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Tx/>
              <a:buAutoNum type="arabicPeriod"/>
              <a:defRPr/>
            </a:pPr>
            <a:r>
              <a:rPr lang="id-ID" sz="2000" dirty="0">
                <a:cs typeface="Arial" pitchFamily="34" charset="0"/>
              </a:rPr>
              <a:t>Memotivasi guru dalam memanfaatkan TIK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None/>
              <a:defRPr/>
            </a:pPr>
            <a:endParaRPr lang="id-ID" sz="2000" dirty="0">
              <a:cs typeface="Arial" pitchFamily="34" charset="0"/>
            </a:endParaRPr>
          </a:p>
          <a:p>
            <a:pPr>
              <a:buFontTx/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1EDFDCDE-E60C-417D-BD9A-E1B2FD09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/>
              <a:t>Perubahan 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EFF5596A-8D40-4466-8CA1-EA3C87E10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altLang="en-US"/>
              <a:t>Permendiknas no 12 thn 2007 dilengkapi oleh Permenpan No 21 thn 2010 tentang peresyaratan untuk menjadi pengawas sekolah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82</TotalTime>
  <Words>1287</Words>
  <Application>Microsoft Office PowerPoint</Application>
  <PresentationFormat>Widescreen</PresentationFormat>
  <Paragraphs>131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Gill Sans MT</vt:lpstr>
      <vt:lpstr>Wingdings</vt:lpstr>
      <vt:lpstr>Wingdings 3</vt:lpstr>
      <vt:lpstr>Gallery</vt:lpstr>
      <vt:lpstr> KONSEP DASAR SUPERVISI PENDIDIKAN</vt:lpstr>
      <vt:lpstr>B. Konsep dan makna supervisi pendidikan</vt:lpstr>
      <vt:lpstr>PowerPoint Presentation</vt:lpstr>
      <vt:lpstr>C. SUPERVISI SENI KERJASAMA</vt:lpstr>
      <vt:lpstr>D. PENGERTIAN SUPERVISI PENDIDIKAN</vt:lpstr>
      <vt:lpstr>1. SUPERVISI AKADEMIK</vt:lpstr>
      <vt:lpstr>PowerPoint Presentation</vt:lpstr>
      <vt:lpstr>Permendiknas no. 12/2007; untuk kompetensi Akademik, bahwa supervisor harus memiliki kompetensi sbb</vt:lpstr>
      <vt:lpstr>Perubahan </vt:lpstr>
      <vt:lpstr>Petunjuk Teknis</vt:lpstr>
      <vt:lpstr>PowerPoint Presentation</vt:lpstr>
      <vt:lpstr>2. SUPEVISI MANAJERIAL </vt:lpstr>
      <vt:lpstr>PowerPoint Presentation</vt:lpstr>
      <vt:lpstr>KOMPONEN PENGAWASAN MANAJERIAL</vt:lpstr>
      <vt:lpstr>PowerPoint Presentation</vt:lpstr>
      <vt:lpstr>PowerPoint Presentation</vt:lpstr>
      <vt:lpstr>KOMPETENSI SUPERVISI MANAJERIAL</vt:lpstr>
      <vt:lpstr>PowerPoint Presentation</vt:lpstr>
      <vt:lpstr>PowerPoint Presentation</vt:lpstr>
      <vt:lpstr>E. SASARAN SUPERVISI PENDIDIKAN</vt:lpstr>
      <vt:lpstr>F. TUJUAN SUPERVISI PENDIDIKAN</vt:lpstr>
      <vt:lpstr>PowerPoint Presentation</vt:lpstr>
      <vt:lpstr>G. Prinsip Supervisi Pendidikan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3</cp:revision>
  <dcterms:created xsi:type="dcterms:W3CDTF">2021-04-03T00:54:23Z</dcterms:created>
  <dcterms:modified xsi:type="dcterms:W3CDTF">2021-04-05T08:07:08Z</dcterms:modified>
</cp:coreProperties>
</file>