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71" r:id="rId12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/>
    <p:restoredTop sz="94632"/>
  </p:normalViewPr>
  <p:slideViewPr>
    <p:cSldViewPr>
      <p:cViewPr varScale="1">
        <p:scale>
          <a:sx n="35" d="100"/>
          <a:sy n="35" d="100"/>
        </p:scale>
        <p:origin x="224" y="13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54489" y="2654762"/>
            <a:ext cx="5177155" cy="637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35083" y="2984635"/>
            <a:ext cx="6439534" cy="5864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2166" y="383702"/>
            <a:ext cx="16539833" cy="2883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53334" y="4054242"/>
            <a:ext cx="10116185" cy="6083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hyperlink" Target="http://www.tribunnews.com/tag/antibiotik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3BA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096" y="0"/>
            <a:ext cx="2816970" cy="16343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7454" y="1971346"/>
            <a:ext cx="13630843" cy="723615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576239" y="-1202"/>
            <a:ext cx="2712085" cy="426720"/>
          </a:xfrm>
          <a:custGeom>
            <a:avLst/>
            <a:gdLst/>
            <a:ahLst/>
            <a:cxnLst/>
            <a:rect l="l" t="t" r="r" b="b"/>
            <a:pathLst>
              <a:path w="2712084" h="426720">
                <a:moveTo>
                  <a:pt x="437423" y="332132"/>
                </a:moveTo>
                <a:lnTo>
                  <a:pt x="710351" y="306243"/>
                </a:lnTo>
                <a:lnTo>
                  <a:pt x="656278" y="310096"/>
                </a:lnTo>
                <a:lnTo>
                  <a:pt x="602443" y="310100"/>
                </a:lnTo>
                <a:lnTo>
                  <a:pt x="549053" y="307510"/>
                </a:lnTo>
                <a:lnTo>
                  <a:pt x="496072" y="301054"/>
                </a:lnTo>
                <a:lnTo>
                  <a:pt x="443583" y="290725"/>
                </a:lnTo>
                <a:lnTo>
                  <a:pt x="391793" y="277778"/>
                </a:lnTo>
                <a:lnTo>
                  <a:pt x="340546" y="259676"/>
                </a:lnTo>
                <a:lnTo>
                  <a:pt x="292579" y="238712"/>
                </a:lnTo>
                <a:lnTo>
                  <a:pt x="245624" y="213825"/>
                </a:lnTo>
                <a:lnTo>
                  <a:pt x="200522" y="186210"/>
                </a:lnTo>
                <a:lnTo>
                  <a:pt x="157991" y="155801"/>
                </a:lnTo>
                <a:lnTo>
                  <a:pt x="118511" y="119999"/>
                </a:lnTo>
                <a:lnTo>
                  <a:pt x="83043" y="81265"/>
                </a:lnTo>
                <a:lnTo>
                  <a:pt x="52306" y="39531"/>
                </a:lnTo>
                <a:lnTo>
                  <a:pt x="36150" y="28307"/>
                </a:lnTo>
                <a:lnTo>
                  <a:pt x="15248" y="27738"/>
                </a:lnTo>
                <a:lnTo>
                  <a:pt x="0" y="35563"/>
                </a:lnTo>
                <a:lnTo>
                  <a:pt x="926" y="50783"/>
                </a:lnTo>
                <a:lnTo>
                  <a:pt x="28129" y="89025"/>
                </a:lnTo>
                <a:lnTo>
                  <a:pt x="58839" y="125659"/>
                </a:lnTo>
                <a:lnTo>
                  <a:pt x="92409" y="158194"/>
                </a:lnTo>
                <a:lnTo>
                  <a:pt x="128551" y="187934"/>
                </a:lnTo>
                <a:lnTo>
                  <a:pt x="166978" y="216182"/>
                </a:lnTo>
                <a:lnTo>
                  <a:pt x="207160" y="241712"/>
                </a:lnTo>
                <a:lnTo>
                  <a:pt x="248572" y="263297"/>
                </a:lnTo>
                <a:lnTo>
                  <a:pt x="291045" y="283507"/>
                </a:lnTo>
                <a:lnTo>
                  <a:pt x="339034" y="303193"/>
                </a:lnTo>
                <a:lnTo>
                  <a:pt x="387828" y="318976"/>
                </a:lnTo>
                <a:lnTo>
                  <a:pt x="437423" y="332132"/>
                </a:lnTo>
                <a:close/>
              </a:path>
              <a:path w="2712084" h="426720">
                <a:moveTo>
                  <a:pt x="1122888" y="6869"/>
                </a:moveTo>
                <a:lnTo>
                  <a:pt x="1184558" y="1019"/>
                </a:lnTo>
                <a:lnTo>
                  <a:pt x="1117998" y="954"/>
                </a:lnTo>
                <a:lnTo>
                  <a:pt x="1122888" y="6869"/>
                </a:lnTo>
                <a:close/>
              </a:path>
              <a:path w="2712084" h="426720">
                <a:moveTo>
                  <a:pt x="1243892" y="1077"/>
                </a:moveTo>
                <a:lnTo>
                  <a:pt x="1244136" y="471"/>
                </a:lnTo>
                <a:lnTo>
                  <a:pt x="1171250" y="1006"/>
                </a:lnTo>
                <a:lnTo>
                  <a:pt x="1243892" y="1077"/>
                </a:lnTo>
                <a:close/>
              </a:path>
              <a:path w="2712084" h="426720">
                <a:moveTo>
                  <a:pt x="1157264" y="46982"/>
                </a:moveTo>
                <a:lnTo>
                  <a:pt x="1223949" y="40656"/>
                </a:lnTo>
                <a:lnTo>
                  <a:pt x="1189483" y="4379"/>
                </a:lnTo>
                <a:lnTo>
                  <a:pt x="1185823" y="899"/>
                </a:lnTo>
                <a:lnTo>
                  <a:pt x="1122888" y="6869"/>
                </a:lnTo>
                <a:lnTo>
                  <a:pt x="1140494" y="28161"/>
                </a:lnTo>
                <a:lnTo>
                  <a:pt x="1153220" y="42263"/>
                </a:lnTo>
                <a:lnTo>
                  <a:pt x="1157264" y="46982"/>
                </a:lnTo>
                <a:close/>
              </a:path>
              <a:path w="2712084" h="426720">
                <a:moveTo>
                  <a:pt x="1596960" y="289756"/>
                </a:moveTo>
                <a:lnTo>
                  <a:pt x="1831878" y="267472"/>
                </a:lnTo>
                <a:lnTo>
                  <a:pt x="1779140" y="269924"/>
                </a:lnTo>
                <a:lnTo>
                  <a:pt x="1726736" y="268516"/>
                </a:lnTo>
                <a:lnTo>
                  <a:pt x="1675986" y="263124"/>
                </a:lnTo>
                <a:lnTo>
                  <a:pt x="1625912" y="255117"/>
                </a:lnTo>
                <a:lnTo>
                  <a:pt x="1576539" y="243216"/>
                </a:lnTo>
                <a:lnTo>
                  <a:pt x="1528127" y="228673"/>
                </a:lnTo>
                <a:lnTo>
                  <a:pt x="1480701" y="210209"/>
                </a:lnTo>
                <a:lnTo>
                  <a:pt x="1434523" y="189075"/>
                </a:lnTo>
                <a:lnTo>
                  <a:pt x="1389735" y="165258"/>
                </a:lnTo>
                <a:lnTo>
                  <a:pt x="1346480" y="138744"/>
                </a:lnTo>
                <a:lnTo>
                  <a:pt x="1304900" y="109520"/>
                </a:lnTo>
                <a:lnTo>
                  <a:pt x="1265139" y="77572"/>
                </a:lnTo>
                <a:lnTo>
                  <a:pt x="1270127" y="69444"/>
                </a:lnTo>
                <a:lnTo>
                  <a:pt x="1274947" y="61333"/>
                </a:lnTo>
                <a:lnTo>
                  <a:pt x="1279612" y="53236"/>
                </a:lnTo>
                <a:lnTo>
                  <a:pt x="1286039" y="41145"/>
                </a:lnTo>
                <a:lnTo>
                  <a:pt x="1287965" y="37136"/>
                </a:lnTo>
                <a:lnTo>
                  <a:pt x="1289775" y="33137"/>
                </a:lnTo>
                <a:lnTo>
                  <a:pt x="1290114" y="33105"/>
                </a:lnTo>
                <a:lnTo>
                  <a:pt x="1293625" y="26393"/>
                </a:lnTo>
                <a:lnTo>
                  <a:pt x="1296684" y="18449"/>
                </a:lnTo>
                <a:lnTo>
                  <a:pt x="1300011" y="10479"/>
                </a:lnTo>
                <a:lnTo>
                  <a:pt x="1300397" y="10442"/>
                </a:lnTo>
                <a:lnTo>
                  <a:pt x="1304365" y="1136"/>
                </a:lnTo>
                <a:lnTo>
                  <a:pt x="1243892" y="1077"/>
                </a:lnTo>
                <a:lnTo>
                  <a:pt x="1242533" y="4450"/>
                </a:lnTo>
                <a:lnTo>
                  <a:pt x="1241835" y="5792"/>
                </a:lnTo>
                <a:lnTo>
                  <a:pt x="1237699" y="15114"/>
                </a:lnTo>
                <a:lnTo>
                  <a:pt x="1233254" y="23190"/>
                </a:lnTo>
                <a:lnTo>
                  <a:pt x="1228628" y="31283"/>
                </a:lnTo>
                <a:lnTo>
                  <a:pt x="1223949" y="40656"/>
                </a:lnTo>
                <a:lnTo>
                  <a:pt x="1157264" y="46982"/>
                </a:lnTo>
                <a:lnTo>
                  <a:pt x="1166361" y="57600"/>
                </a:lnTo>
                <a:lnTo>
                  <a:pt x="1179645" y="71649"/>
                </a:lnTo>
                <a:lnTo>
                  <a:pt x="1193162" y="85675"/>
                </a:lnTo>
                <a:lnTo>
                  <a:pt x="1162200" y="120504"/>
                </a:lnTo>
                <a:lnTo>
                  <a:pt x="1150121" y="131856"/>
                </a:lnTo>
                <a:lnTo>
                  <a:pt x="1232766" y="124016"/>
                </a:lnTo>
                <a:lnTo>
                  <a:pt x="1268028" y="156391"/>
                </a:lnTo>
                <a:lnTo>
                  <a:pt x="1304510" y="186099"/>
                </a:lnTo>
                <a:lnTo>
                  <a:pt x="1342316" y="214405"/>
                </a:lnTo>
                <a:lnTo>
                  <a:pt x="1381312" y="240047"/>
                </a:lnTo>
                <a:lnTo>
                  <a:pt x="1421604" y="264291"/>
                </a:lnTo>
                <a:lnTo>
                  <a:pt x="1449656" y="279490"/>
                </a:lnTo>
                <a:lnTo>
                  <a:pt x="1529552" y="271911"/>
                </a:lnTo>
                <a:lnTo>
                  <a:pt x="1576916" y="285278"/>
                </a:lnTo>
                <a:lnTo>
                  <a:pt x="1596960" y="289756"/>
                </a:lnTo>
                <a:close/>
              </a:path>
              <a:path w="2712084" h="426720">
                <a:moveTo>
                  <a:pt x="437128" y="404875"/>
                </a:moveTo>
                <a:lnTo>
                  <a:pt x="664673" y="383291"/>
                </a:lnTo>
                <a:lnTo>
                  <a:pt x="615410" y="385412"/>
                </a:lnTo>
                <a:lnTo>
                  <a:pt x="566092" y="383712"/>
                </a:lnTo>
                <a:lnTo>
                  <a:pt x="517036" y="379435"/>
                </a:lnTo>
                <a:lnTo>
                  <a:pt x="468324" y="371299"/>
                </a:lnTo>
                <a:lnTo>
                  <a:pt x="420154" y="359284"/>
                </a:lnTo>
                <a:lnTo>
                  <a:pt x="372966" y="345900"/>
                </a:lnTo>
                <a:lnTo>
                  <a:pt x="326362" y="328634"/>
                </a:lnTo>
                <a:lnTo>
                  <a:pt x="280763" y="309996"/>
                </a:lnTo>
                <a:lnTo>
                  <a:pt x="236275" y="287427"/>
                </a:lnTo>
                <a:lnTo>
                  <a:pt x="193361" y="262156"/>
                </a:lnTo>
                <a:lnTo>
                  <a:pt x="152486" y="235416"/>
                </a:lnTo>
                <a:lnTo>
                  <a:pt x="113755" y="204646"/>
                </a:lnTo>
                <a:lnTo>
                  <a:pt x="77511" y="169813"/>
                </a:lnTo>
                <a:lnTo>
                  <a:pt x="59585" y="162584"/>
                </a:lnTo>
                <a:lnTo>
                  <a:pt x="39565" y="164483"/>
                </a:lnTo>
                <a:lnTo>
                  <a:pt x="27649" y="175819"/>
                </a:lnTo>
                <a:lnTo>
                  <a:pt x="33553" y="191843"/>
                </a:lnTo>
                <a:lnTo>
                  <a:pt x="70966" y="227841"/>
                </a:lnTo>
                <a:lnTo>
                  <a:pt x="110897" y="259773"/>
                </a:lnTo>
                <a:lnTo>
                  <a:pt x="153119" y="288936"/>
                </a:lnTo>
                <a:lnTo>
                  <a:pt x="197285" y="315363"/>
                </a:lnTo>
                <a:lnTo>
                  <a:pt x="242927" y="337824"/>
                </a:lnTo>
                <a:lnTo>
                  <a:pt x="289937" y="358878"/>
                </a:lnTo>
                <a:lnTo>
                  <a:pt x="337850" y="377296"/>
                </a:lnTo>
                <a:lnTo>
                  <a:pt x="388879" y="392867"/>
                </a:lnTo>
                <a:lnTo>
                  <a:pt x="437128" y="404875"/>
                </a:lnTo>
                <a:close/>
              </a:path>
              <a:path w="2712084" h="426720">
                <a:moveTo>
                  <a:pt x="2109644" y="25532"/>
                </a:moveTo>
                <a:lnTo>
                  <a:pt x="2218261" y="15229"/>
                </a:lnTo>
                <a:lnTo>
                  <a:pt x="2204732" y="805"/>
                </a:lnTo>
                <a:lnTo>
                  <a:pt x="2092196" y="397"/>
                </a:lnTo>
                <a:lnTo>
                  <a:pt x="2104377" y="18377"/>
                </a:lnTo>
                <a:lnTo>
                  <a:pt x="2109644" y="25532"/>
                </a:lnTo>
                <a:close/>
              </a:path>
              <a:path w="2712084" h="426720">
                <a:moveTo>
                  <a:pt x="2224279" y="876"/>
                </a:moveTo>
                <a:lnTo>
                  <a:pt x="2224389" y="615"/>
                </a:lnTo>
                <a:lnTo>
                  <a:pt x="2203976" y="0"/>
                </a:lnTo>
                <a:lnTo>
                  <a:pt x="2204732" y="805"/>
                </a:lnTo>
                <a:lnTo>
                  <a:pt x="2224279" y="876"/>
                </a:lnTo>
                <a:close/>
              </a:path>
              <a:path w="2712084" h="426720">
                <a:moveTo>
                  <a:pt x="2711695" y="335811"/>
                </a:moveTo>
                <a:lnTo>
                  <a:pt x="2711709" y="295002"/>
                </a:lnTo>
                <a:lnTo>
                  <a:pt x="2696696" y="292599"/>
                </a:lnTo>
                <a:lnTo>
                  <a:pt x="2649578" y="283035"/>
                </a:lnTo>
                <a:lnTo>
                  <a:pt x="2603285" y="270843"/>
                </a:lnTo>
                <a:lnTo>
                  <a:pt x="2557938" y="254733"/>
                </a:lnTo>
                <a:lnTo>
                  <a:pt x="2514021" y="237212"/>
                </a:lnTo>
                <a:lnTo>
                  <a:pt x="2471537" y="215727"/>
                </a:lnTo>
                <a:lnTo>
                  <a:pt x="2425732" y="189455"/>
                </a:lnTo>
                <a:lnTo>
                  <a:pt x="2382113" y="160425"/>
                </a:lnTo>
                <a:lnTo>
                  <a:pt x="2340228" y="127402"/>
                </a:lnTo>
                <a:lnTo>
                  <a:pt x="2299986" y="92949"/>
                </a:lnTo>
                <a:lnTo>
                  <a:pt x="2261055" y="57095"/>
                </a:lnTo>
                <a:lnTo>
                  <a:pt x="2263919" y="51720"/>
                </a:lnTo>
                <a:lnTo>
                  <a:pt x="2266633" y="46360"/>
                </a:lnTo>
                <a:lnTo>
                  <a:pt x="2269207" y="39737"/>
                </a:lnTo>
                <a:lnTo>
                  <a:pt x="2286504" y="1101"/>
                </a:lnTo>
                <a:lnTo>
                  <a:pt x="2224279" y="876"/>
                </a:lnTo>
                <a:lnTo>
                  <a:pt x="2218261" y="15229"/>
                </a:lnTo>
                <a:lnTo>
                  <a:pt x="2109644" y="25532"/>
                </a:lnTo>
                <a:lnTo>
                  <a:pt x="2135099" y="60112"/>
                </a:lnTo>
                <a:lnTo>
                  <a:pt x="2137053" y="62478"/>
                </a:lnTo>
                <a:lnTo>
                  <a:pt x="2194020" y="57075"/>
                </a:lnTo>
                <a:lnTo>
                  <a:pt x="2194293" y="57586"/>
                </a:lnTo>
                <a:lnTo>
                  <a:pt x="2195406" y="58219"/>
                </a:lnTo>
                <a:lnTo>
                  <a:pt x="2195315" y="59503"/>
                </a:lnTo>
                <a:lnTo>
                  <a:pt x="2139007" y="64844"/>
                </a:lnTo>
                <a:lnTo>
                  <a:pt x="2167342" y="99152"/>
                </a:lnTo>
                <a:lnTo>
                  <a:pt x="2160544" y="107451"/>
                </a:lnTo>
                <a:lnTo>
                  <a:pt x="2238320" y="100074"/>
                </a:lnTo>
                <a:lnTo>
                  <a:pt x="2277452" y="134633"/>
                </a:lnTo>
                <a:lnTo>
                  <a:pt x="2318036" y="167778"/>
                </a:lnTo>
                <a:lnTo>
                  <a:pt x="2360099" y="198232"/>
                </a:lnTo>
                <a:lnTo>
                  <a:pt x="2403911" y="227245"/>
                </a:lnTo>
                <a:lnTo>
                  <a:pt x="2446527" y="249992"/>
                </a:lnTo>
                <a:lnTo>
                  <a:pt x="2490619" y="271324"/>
                </a:lnTo>
                <a:lnTo>
                  <a:pt x="2535895" y="289992"/>
                </a:lnTo>
                <a:lnTo>
                  <a:pt x="2582183" y="306012"/>
                </a:lnTo>
                <a:lnTo>
                  <a:pt x="2629313" y="319402"/>
                </a:lnTo>
                <a:lnTo>
                  <a:pt x="2677113" y="330176"/>
                </a:lnTo>
                <a:lnTo>
                  <a:pt x="2711695" y="335811"/>
                </a:lnTo>
                <a:close/>
              </a:path>
              <a:path w="2712084" h="426720">
                <a:moveTo>
                  <a:pt x="653741" y="425150"/>
                </a:moveTo>
                <a:lnTo>
                  <a:pt x="707140" y="420085"/>
                </a:lnTo>
                <a:lnTo>
                  <a:pt x="754866" y="413006"/>
                </a:lnTo>
                <a:lnTo>
                  <a:pt x="801863" y="402170"/>
                </a:lnTo>
                <a:lnTo>
                  <a:pt x="847999" y="387588"/>
                </a:lnTo>
                <a:lnTo>
                  <a:pt x="893381" y="371802"/>
                </a:lnTo>
                <a:lnTo>
                  <a:pt x="937638" y="352296"/>
                </a:lnTo>
                <a:lnTo>
                  <a:pt x="980759" y="330346"/>
                </a:lnTo>
                <a:lnTo>
                  <a:pt x="1022732" y="307229"/>
                </a:lnTo>
                <a:lnTo>
                  <a:pt x="1063185" y="280429"/>
                </a:lnTo>
                <a:lnTo>
                  <a:pt x="1100305" y="253945"/>
                </a:lnTo>
                <a:lnTo>
                  <a:pt x="1136293" y="225018"/>
                </a:lnTo>
                <a:lnTo>
                  <a:pt x="1170680" y="193691"/>
                </a:lnTo>
                <a:lnTo>
                  <a:pt x="1202994" y="160009"/>
                </a:lnTo>
                <a:lnTo>
                  <a:pt x="1232766" y="124016"/>
                </a:lnTo>
                <a:lnTo>
                  <a:pt x="1150121" y="131856"/>
                </a:lnTo>
                <a:lnTo>
                  <a:pt x="1127473" y="153139"/>
                </a:lnTo>
                <a:lnTo>
                  <a:pt x="1089027" y="181025"/>
                </a:lnTo>
                <a:lnTo>
                  <a:pt x="1047390" y="206661"/>
                </a:lnTo>
                <a:lnTo>
                  <a:pt x="1002455" y="230059"/>
                </a:lnTo>
                <a:lnTo>
                  <a:pt x="955834" y="248514"/>
                </a:lnTo>
                <a:lnTo>
                  <a:pt x="908146" y="265794"/>
                </a:lnTo>
                <a:lnTo>
                  <a:pt x="859410" y="279347"/>
                </a:lnTo>
                <a:lnTo>
                  <a:pt x="810126" y="291676"/>
                </a:lnTo>
                <a:lnTo>
                  <a:pt x="760313" y="300228"/>
                </a:lnTo>
                <a:lnTo>
                  <a:pt x="710351" y="306243"/>
                </a:lnTo>
                <a:lnTo>
                  <a:pt x="437423" y="332132"/>
                </a:lnTo>
                <a:lnTo>
                  <a:pt x="487578" y="341407"/>
                </a:lnTo>
                <a:lnTo>
                  <a:pt x="515753" y="345113"/>
                </a:lnTo>
                <a:lnTo>
                  <a:pt x="927313" y="306074"/>
                </a:lnTo>
                <a:lnTo>
                  <a:pt x="875977" y="330079"/>
                </a:lnTo>
                <a:lnTo>
                  <a:pt x="822985" y="349138"/>
                </a:lnTo>
                <a:lnTo>
                  <a:pt x="768869" y="365753"/>
                </a:lnTo>
                <a:lnTo>
                  <a:pt x="713679" y="377367"/>
                </a:lnTo>
                <a:lnTo>
                  <a:pt x="664673" y="383291"/>
                </a:lnTo>
                <a:lnTo>
                  <a:pt x="437128" y="404875"/>
                </a:lnTo>
                <a:lnTo>
                  <a:pt x="440840" y="405798"/>
                </a:lnTo>
                <a:lnTo>
                  <a:pt x="493549" y="416107"/>
                </a:lnTo>
                <a:lnTo>
                  <a:pt x="546703" y="422546"/>
                </a:lnTo>
                <a:lnTo>
                  <a:pt x="600242" y="426398"/>
                </a:lnTo>
                <a:lnTo>
                  <a:pt x="653741" y="425150"/>
                </a:lnTo>
                <a:close/>
              </a:path>
              <a:path w="2712084" h="426720">
                <a:moveTo>
                  <a:pt x="2194293" y="57586"/>
                </a:moveTo>
                <a:lnTo>
                  <a:pt x="2194020" y="57075"/>
                </a:lnTo>
                <a:lnTo>
                  <a:pt x="2193484" y="57126"/>
                </a:lnTo>
                <a:lnTo>
                  <a:pt x="2194293" y="57586"/>
                </a:lnTo>
                <a:close/>
              </a:path>
              <a:path w="2712084" h="426720">
                <a:moveTo>
                  <a:pt x="2139007" y="64844"/>
                </a:moveTo>
                <a:lnTo>
                  <a:pt x="2195315" y="59503"/>
                </a:lnTo>
                <a:lnTo>
                  <a:pt x="2194293" y="57586"/>
                </a:lnTo>
                <a:lnTo>
                  <a:pt x="2193484" y="57126"/>
                </a:lnTo>
                <a:lnTo>
                  <a:pt x="2137053" y="62478"/>
                </a:lnTo>
                <a:lnTo>
                  <a:pt x="2139007" y="64844"/>
                </a:lnTo>
                <a:close/>
              </a:path>
              <a:path w="2712084" h="426720">
                <a:moveTo>
                  <a:pt x="2711671" y="407267"/>
                </a:moveTo>
                <a:lnTo>
                  <a:pt x="2711679" y="381752"/>
                </a:lnTo>
                <a:lnTo>
                  <a:pt x="2711645" y="366447"/>
                </a:lnTo>
                <a:lnTo>
                  <a:pt x="2667464" y="364259"/>
                </a:lnTo>
                <a:lnTo>
                  <a:pt x="2615937" y="356390"/>
                </a:lnTo>
                <a:lnTo>
                  <a:pt x="2569716" y="345466"/>
                </a:lnTo>
                <a:lnTo>
                  <a:pt x="2525709" y="330505"/>
                </a:lnTo>
                <a:lnTo>
                  <a:pt x="2483698" y="311527"/>
                </a:lnTo>
                <a:lnTo>
                  <a:pt x="2443466" y="288554"/>
                </a:lnTo>
                <a:lnTo>
                  <a:pt x="2404917" y="262869"/>
                </a:lnTo>
                <a:lnTo>
                  <a:pt x="2367833" y="234494"/>
                </a:lnTo>
                <a:lnTo>
                  <a:pt x="2331999" y="203449"/>
                </a:lnTo>
                <a:lnTo>
                  <a:pt x="2282284" y="155861"/>
                </a:lnTo>
                <a:lnTo>
                  <a:pt x="2235035" y="105488"/>
                </a:lnTo>
                <a:lnTo>
                  <a:pt x="2236206" y="104101"/>
                </a:lnTo>
                <a:lnTo>
                  <a:pt x="2237172" y="101458"/>
                </a:lnTo>
                <a:lnTo>
                  <a:pt x="2238320" y="100074"/>
                </a:lnTo>
                <a:lnTo>
                  <a:pt x="2160544" y="107451"/>
                </a:lnTo>
                <a:lnTo>
                  <a:pt x="2148082" y="122666"/>
                </a:lnTo>
                <a:lnTo>
                  <a:pt x="2127004" y="145076"/>
                </a:lnTo>
                <a:lnTo>
                  <a:pt x="2116274" y="155024"/>
                </a:lnTo>
                <a:lnTo>
                  <a:pt x="2208402" y="146285"/>
                </a:lnTo>
                <a:lnTo>
                  <a:pt x="2218904" y="156770"/>
                </a:lnTo>
                <a:lnTo>
                  <a:pt x="2288337" y="225451"/>
                </a:lnTo>
                <a:lnTo>
                  <a:pt x="2326376" y="258838"/>
                </a:lnTo>
                <a:lnTo>
                  <a:pt x="2365841" y="289538"/>
                </a:lnTo>
                <a:lnTo>
                  <a:pt x="2407030" y="317524"/>
                </a:lnTo>
                <a:lnTo>
                  <a:pt x="2450122" y="341502"/>
                </a:lnTo>
                <a:lnTo>
                  <a:pt x="2495536" y="362708"/>
                </a:lnTo>
                <a:lnTo>
                  <a:pt x="2543452" y="379850"/>
                </a:lnTo>
                <a:lnTo>
                  <a:pt x="2592932" y="393016"/>
                </a:lnTo>
                <a:lnTo>
                  <a:pt x="2643151" y="402285"/>
                </a:lnTo>
                <a:lnTo>
                  <a:pt x="2693857" y="407681"/>
                </a:lnTo>
                <a:lnTo>
                  <a:pt x="2711671" y="407267"/>
                </a:lnTo>
                <a:close/>
              </a:path>
              <a:path w="2712084" h="426720">
                <a:moveTo>
                  <a:pt x="1844043" y="370926"/>
                </a:moveTo>
                <a:lnTo>
                  <a:pt x="1892143" y="363812"/>
                </a:lnTo>
                <a:lnTo>
                  <a:pt x="1939163" y="350422"/>
                </a:lnTo>
                <a:lnTo>
                  <a:pt x="1985441" y="333275"/>
                </a:lnTo>
                <a:lnTo>
                  <a:pt x="2029177" y="309991"/>
                </a:lnTo>
                <a:lnTo>
                  <a:pt x="2070574" y="284378"/>
                </a:lnTo>
                <a:lnTo>
                  <a:pt x="2109232" y="253921"/>
                </a:lnTo>
                <a:lnTo>
                  <a:pt x="2145235" y="221165"/>
                </a:lnTo>
                <a:lnTo>
                  <a:pt x="2178304" y="184860"/>
                </a:lnTo>
                <a:lnTo>
                  <a:pt x="2208402" y="146285"/>
                </a:lnTo>
                <a:lnTo>
                  <a:pt x="2116274" y="155024"/>
                </a:lnTo>
                <a:lnTo>
                  <a:pt x="2104012" y="166393"/>
                </a:lnTo>
                <a:lnTo>
                  <a:pt x="2078894" y="185360"/>
                </a:lnTo>
                <a:lnTo>
                  <a:pt x="2033816" y="212598"/>
                </a:lnTo>
                <a:lnTo>
                  <a:pt x="1985922" y="233725"/>
                </a:lnTo>
                <a:lnTo>
                  <a:pt x="1935912" y="249950"/>
                </a:lnTo>
                <a:lnTo>
                  <a:pt x="1884370" y="261218"/>
                </a:lnTo>
                <a:lnTo>
                  <a:pt x="1831878" y="267472"/>
                </a:lnTo>
                <a:lnTo>
                  <a:pt x="1596960" y="289756"/>
                </a:lnTo>
                <a:lnTo>
                  <a:pt x="1625021" y="296024"/>
                </a:lnTo>
                <a:lnTo>
                  <a:pt x="1673689" y="304164"/>
                </a:lnTo>
                <a:lnTo>
                  <a:pt x="1710476" y="308329"/>
                </a:lnTo>
                <a:lnTo>
                  <a:pt x="1981586" y="282613"/>
                </a:lnTo>
                <a:lnTo>
                  <a:pt x="1964887" y="291851"/>
                </a:lnTo>
                <a:lnTo>
                  <a:pt x="1956315" y="295216"/>
                </a:lnTo>
                <a:lnTo>
                  <a:pt x="1947777" y="299853"/>
                </a:lnTo>
                <a:lnTo>
                  <a:pt x="1901939" y="315682"/>
                </a:lnTo>
                <a:lnTo>
                  <a:pt x="1854647" y="325271"/>
                </a:lnTo>
                <a:lnTo>
                  <a:pt x="1620995" y="347434"/>
                </a:lnTo>
                <a:lnTo>
                  <a:pt x="1648455" y="355035"/>
                </a:lnTo>
                <a:lnTo>
                  <a:pt x="1697247" y="365715"/>
                </a:lnTo>
                <a:lnTo>
                  <a:pt x="1746243" y="371273"/>
                </a:lnTo>
                <a:lnTo>
                  <a:pt x="1795272" y="373001"/>
                </a:lnTo>
                <a:lnTo>
                  <a:pt x="1844043" y="370926"/>
                </a:lnTo>
                <a:close/>
              </a:path>
              <a:path w="2712084" h="426720">
                <a:moveTo>
                  <a:pt x="692330" y="350050"/>
                </a:moveTo>
                <a:lnTo>
                  <a:pt x="739821" y="345546"/>
                </a:lnTo>
                <a:lnTo>
                  <a:pt x="787198" y="338500"/>
                </a:lnTo>
                <a:lnTo>
                  <a:pt x="834411" y="330195"/>
                </a:lnTo>
                <a:lnTo>
                  <a:pt x="881173" y="319381"/>
                </a:lnTo>
                <a:lnTo>
                  <a:pt x="927313" y="306074"/>
                </a:lnTo>
                <a:lnTo>
                  <a:pt x="515753" y="345113"/>
                </a:lnTo>
                <a:lnTo>
                  <a:pt x="538292" y="348078"/>
                </a:lnTo>
                <a:lnTo>
                  <a:pt x="589323" y="350891"/>
                </a:lnTo>
                <a:lnTo>
                  <a:pt x="640790" y="352388"/>
                </a:lnTo>
                <a:lnTo>
                  <a:pt x="692330" y="350050"/>
                </a:lnTo>
                <a:close/>
              </a:path>
              <a:path w="2712084" h="426720">
                <a:moveTo>
                  <a:pt x="1620995" y="347434"/>
                </a:moveTo>
                <a:lnTo>
                  <a:pt x="1806456" y="329842"/>
                </a:lnTo>
                <a:lnTo>
                  <a:pt x="1757797" y="329355"/>
                </a:lnTo>
                <a:lnTo>
                  <a:pt x="1710612" y="324900"/>
                </a:lnTo>
                <a:lnTo>
                  <a:pt x="1664092" y="316556"/>
                </a:lnTo>
                <a:lnTo>
                  <a:pt x="1618425" y="305579"/>
                </a:lnTo>
                <a:lnTo>
                  <a:pt x="1573556" y="290700"/>
                </a:lnTo>
                <a:lnTo>
                  <a:pt x="1529552" y="271911"/>
                </a:lnTo>
                <a:lnTo>
                  <a:pt x="1449656" y="279490"/>
                </a:lnTo>
                <a:lnTo>
                  <a:pt x="1463682" y="287089"/>
                </a:lnTo>
                <a:lnTo>
                  <a:pt x="1507661" y="307156"/>
                </a:lnTo>
                <a:lnTo>
                  <a:pt x="1553371" y="325783"/>
                </a:lnTo>
                <a:lnTo>
                  <a:pt x="1600400" y="341733"/>
                </a:lnTo>
                <a:lnTo>
                  <a:pt x="1620995" y="347434"/>
                </a:lnTo>
                <a:close/>
              </a:path>
              <a:path w="2712084" h="426720">
                <a:moveTo>
                  <a:pt x="1821022" y="310600"/>
                </a:moveTo>
                <a:lnTo>
                  <a:pt x="1869897" y="305964"/>
                </a:lnTo>
                <a:lnTo>
                  <a:pt x="1918432" y="298809"/>
                </a:lnTo>
                <a:lnTo>
                  <a:pt x="1966077" y="287911"/>
                </a:lnTo>
                <a:lnTo>
                  <a:pt x="1981586" y="282613"/>
                </a:lnTo>
                <a:lnTo>
                  <a:pt x="1710476" y="308329"/>
                </a:lnTo>
                <a:lnTo>
                  <a:pt x="1722738" y="309717"/>
                </a:lnTo>
                <a:lnTo>
                  <a:pt x="1771869" y="311436"/>
                </a:lnTo>
                <a:lnTo>
                  <a:pt x="1821022" y="31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1154" y="5316730"/>
            <a:ext cx="3409238" cy="496984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6062766" y="8158525"/>
            <a:ext cx="2225675" cy="2128520"/>
          </a:xfrm>
          <a:custGeom>
            <a:avLst/>
            <a:gdLst/>
            <a:ahLst/>
            <a:cxnLst/>
            <a:rect l="l" t="t" r="r" b="b"/>
            <a:pathLst>
              <a:path w="2225675" h="2128520">
                <a:moveTo>
                  <a:pt x="2225233" y="298791"/>
                </a:moveTo>
                <a:lnTo>
                  <a:pt x="2225233" y="263256"/>
                </a:lnTo>
                <a:lnTo>
                  <a:pt x="2102957" y="0"/>
                </a:lnTo>
                <a:lnTo>
                  <a:pt x="2060663" y="19520"/>
                </a:lnTo>
                <a:lnTo>
                  <a:pt x="2095449" y="19520"/>
                </a:lnTo>
                <a:lnTo>
                  <a:pt x="2225233" y="298791"/>
                </a:lnTo>
                <a:close/>
              </a:path>
              <a:path w="2225675" h="2128520">
                <a:moveTo>
                  <a:pt x="2225233" y="646198"/>
                </a:moveTo>
                <a:lnTo>
                  <a:pt x="2225233" y="609706"/>
                </a:lnTo>
                <a:lnTo>
                  <a:pt x="1976825" y="75078"/>
                </a:lnTo>
                <a:lnTo>
                  <a:pt x="2095449" y="19520"/>
                </a:lnTo>
                <a:lnTo>
                  <a:pt x="2060663" y="19520"/>
                </a:lnTo>
                <a:lnTo>
                  <a:pt x="1956553" y="67570"/>
                </a:lnTo>
                <a:lnTo>
                  <a:pt x="1959557" y="74327"/>
                </a:lnTo>
                <a:lnTo>
                  <a:pt x="2225233" y="646198"/>
                </a:lnTo>
                <a:close/>
              </a:path>
              <a:path w="2225675" h="2128520">
                <a:moveTo>
                  <a:pt x="2225233" y="1226127"/>
                </a:moveTo>
                <a:lnTo>
                  <a:pt x="2225233" y="1204806"/>
                </a:lnTo>
                <a:lnTo>
                  <a:pt x="1181740" y="96851"/>
                </a:lnTo>
                <a:lnTo>
                  <a:pt x="1159431" y="117873"/>
                </a:lnTo>
                <a:lnTo>
                  <a:pt x="1181741" y="117873"/>
                </a:lnTo>
                <a:lnTo>
                  <a:pt x="2225233" y="1226127"/>
                </a:lnTo>
                <a:close/>
              </a:path>
              <a:path w="2225675" h="2128520">
                <a:moveTo>
                  <a:pt x="2225233" y="1439346"/>
                </a:moveTo>
                <a:lnTo>
                  <a:pt x="2225233" y="1417368"/>
                </a:lnTo>
                <a:lnTo>
                  <a:pt x="1086390" y="207968"/>
                </a:lnTo>
                <a:lnTo>
                  <a:pt x="1181741" y="117873"/>
                </a:lnTo>
                <a:lnTo>
                  <a:pt x="1159431" y="117873"/>
                </a:lnTo>
                <a:lnTo>
                  <a:pt x="1064617" y="207217"/>
                </a:lnTo>
                <a:lnTo>
                  <a:pt x="1069873" y="212472"/>
                </a:lnTo>
                <a:lnTo>
                  <a:pt x="2225233" y="1439346"/>
                </a:lnTo>
                <a:close/>
              </a:path>
              <a:path w="2225675" h="2128520">
                <a:moveTo>
                  <a:pt x="2225233" y="1602902"/>
                </a:moveTo>
                <a:lnTo>
                  <a:pt x="2225233" y="1585220"/>
                </a:lnTo>
                <a:lnTo>
                  <a:pt x="520297" y="541317"/>
                </a:lnTo>
                <a:lnTo>
                  <a:pt x="507431" y="562339"/>
                </a:lnTo>
                <a:lnTo>
                  <a:pt x="524801" y="562339"/>
                </a:lnTo>
                <a:lnTo>
                  <a:pt x="2225233" y="1602902"/>
                </a:lnTo>
                <a:close/>
              </a:path>
              <a:path w="2225675" h="2128520">
                <a:moveTo>
                  <a:pt x="2140496" y="1722306"/>
                </a:moveTo>
                <a:lnTo>
                  <a:pt x="2147253" y="1708792"/>
                </a:lnTo>
                <a:lnTo>
                  <a:pt x="456480" y="674207"/>
                </a:lnTo>
                <a:lnTo>
                  <a:pt x="524801" y="562339"/>
                </a:lnTo>
                <a:lnTo>
                  <a:pt x="507431" y="562339"/>
                </a:lnTo>
                <a:lnTo>
                  <a:pt x="436208" y="678711"/>
                </a:lnTo>
                <a:lnTo>
                  <a:pt x="442965" y="682465"/>
                </a:lnTo>
                <a:lnTo>
                  <a:pt x="2052654" y="1669000"/>
                </a:lnTo>
                <a:lnTo>
                  <a:pt x="2014865" y="1669000"/>
                </a:lnTo>
                <a:lnTo>
                  <a:pt x="2140496" y="1722306"/>
                </a:lnTo>
                <a:close/>
              </a:path>
              <a:path w="2225675" h="2128520">
                <a:moveTo>
                  <a:pt x="2014865" y="1669000"/>
                </a:moveTo>
                <a:lnTo>
                  <a:pt x="2052654" y="1669000"/>
                </a:lnTo>
                <a:lnTo>
                  <a:pt x="247761" y="903197"/>
                </a:lnTo>
                <a:lnTo>
                  <a:pt x="239479" y="922718"/>
                </a:lnTo>
                <a:lnTo>
                  <a:pt x="256019" y="922718"/>
                </a:lnTo>
                <a:lnTo>
                  <a:pt x="2014865" y="1669000"/>
                </a:lnTo>
                <a:close/>
              </a:path>
              <a:path w="2225675" h="2128520">
                <a:moveTo>
                  <a:pt x="2225233" y="1916824"/>
                </a:moveTo>
                <a:lnTo>
                  <a:pt x="2225233" y="1900094"/>
                </a:lnTo>
                <a:lnTo>
                  <a:pt x="204966" y="1043594"/>
                </a:lnTo>
                <a:lnTo>
                  <a:pt x="256019" y="922718"/>
                </a:lnTo>
                <a:lnTo>
                  <a:pt x="239479" y="922718"/>
                </a:lnTo>
                <a:lnTo>
                  <a:pt x="184695" y="1051853"/>
                </a:lnTo>
                <a:lnTo>
                  <a:pt x="2225233" y="1916824"/>
                </a:lnTo>
                <a:close/>
              </a:path>
              <a:path w="2225675" h="2128520">
                <a:moveTo>
                  <a:pt x="2225233" y="1942206"/>
                </a:moveTo>
                <a:lnTo>
                  <a:pt x="2225233" y="1927187"/>
                </a:lnTo>
                <a:lnTo>
                  <a:pt x="31534" y="1492565"/>
                </a:lnTo>
                <a:lnTo>
                  <a:pt x="27930" y="1510584"/>
                </a:lnTo>
                <a:lnTo>
                  <a:pt x="44297" y="1510584"/>
                </a:lnTo>
                <a:lnTo>
                  <a:pt x="2225233" y="1942206"/>
                </a:lnTo>
                <a:close/>
              </a:path>
              <a:path w="2225675" h="2128520">
                <a:moveTo>
                  <a:pt x="15768" y="2128474"/>
                </a:moveTo>
                <a:lnTo>
                  <a:pt x="31534" y="2128474"/>
                </a:lnTo>
                <a:lnTo>
                  <a:pt x="31534" y="2101454"/>
                </a:lnTo>
                <a:lnTo>
                  <a:pt x="2225233" y="2101454"/>
                </a:lnTo>
                <a:lnTo>
                  <a:pt x="2225233" y="2076008"/>
                </a:lnTo>
                <a:lnTo>
                  <a:pt x="18771" y="1638969"/>
                </a:lnTo>
                <a:lnTo>
                  <a:pt x="44297" y="1510584"/>
                </a:lnTo>
                <a:lnTo>
                  <a:pt x="27930" y="1510584"/>
                </a:lnTo>
                <a:lnTo>
                  <a:pt x="0" y="1650231"/>
                </a:lnTo>
                <a:lnTo>
                  <a:pt x="2199058" y="2085687"/>
                </a:lnTo>
                <a:lnTo>
                  <a:pt x="15768" y="2085687"/>
                </a:lnTo>
                <a:lnTo>
                  <a:pt x="15768" y="212847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44743" y="7119329"/>
            <a:ext cx="166364" cy="1663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88952" y="7119329"/>
            <a:ext cx="166364" cy="16636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52294" y="3418079"/>
            <a:ext cx="11489690" cy="1810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1700" spc="-120" dirty="0"/>
              <a:t>ANTIBIOTIK</a:t>
            </a:r>
            <a:endParaRPr sz="1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9298" y="141724"/>
            <a:ext cx="1028700" cy="2429510"/>
          </a:xfrm>
          <a:custGeom>
            <a:avLst/>
            <a:gdLst/>
            <a:ahLst/>
            <a:cxnLst/>
            <a:rect l="l" t="t" r="r" b="b"/>
            <a:pathLst>
              <a:path w="1028700" h="2429510">
                <a:moveTo>
                  <a:pt x="1028700" y="2428995"/>
                </a:moveTo>
                <a:lnTo>
                  <a:pt x="485774" y="2428995"/>
                </a:lnTo>
                <a:lnTo>
                  <a:pt x="437761" y="2426618"/>
                </a:lnTo>
                <a:lnTo>
                  <a:pt x="390562" y="2419575"/>
                </a:lnTo>
                <a:lnTo>
                  <a:pt x="344494" y="2407997"/>
                </a:lnTo>
                <a:lnTo>
                  <a:pt x="299876" y="2392017"/>
                </a:lnTo>
                <a:lnTo>
                  <a:pt x="257027" y="2371767"/>
                </a:lnTo>
                <a:lnTo>
                  <a:pt x="216266" y="2347379"/>
                </a:lnTo>
                <a:lnTo>
                  <a:pt x="177910" y="2318984"/>
                </a:lnTo>
                <a:lnTo>
                  <a:pt x="142279" y="2286715"/>
                </a:lnTo>
                <a:lnTo>
                  <a:pt x="110010" y="2251084"/>
                </a:lnTo>
                <a:lnTo>
                  <a:pt x="81615" y="2212728"/>
                </a:lnTo>
                <a:lnTo>
                  <a:pt x="57227" y="2171967"/>
                </a:lnTo>
                <a:lnTo>
                  <a:pt x="36977" y="2129118"/>
                </a:lnTo>
                <a:lnTo>
                  <a:pt x="20997" y="2084500"/>
                </a:lnTo>
                <a:lnTo>
                  <a:pt x="9420" y="2038432"/>
                </a:lnTo>
                <a:lnTo>
                  <a:pt x="2377" y="1991233"/>
                </a:lnTo>
                <a:lnTo>
                  <a:pt x="0" y="1943220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79" y="142280"/>
                </a:lnTo>
                <a:lnTo>
                  <a:pt x="177910" y="110010"/>
                </a:lnTo>
                <a:lnTo>
                  <a:pt x="216266" y="81615"/>
                </a:lnTo>
                <a:lnTo>
                  <a:pt x="257027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1" y="2377"/>
                </a:lnTo>
                <a:lnTo>
                  <a:pt x="485774" y="0"/>
                </a:lnTo>
                <a:lnTo>
                  <a:pt x="1028700" y="0"/>
                </a:lnTo>
                <a:lnTo>
                  <a:pt x="1028700" y="2428995"/>
                </a:lnTo>
                <a:close/>
              </a:path>
            </a:pathLst>
          </a:custGeom>
          <a:solidFill>
            <a:srgbClr val="73BA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98798" y="2813390"/>
            <a:ext cx="233597" cy="2335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3389" y="1031680"/>
            <a:ext cx="3038474" cy="178117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3770016"/>
            <a:ext cx="18287999" cy="6516983"/>
            <a:chOff x="0" y="3770016"/>
            <a:chExt cx="18287999" cy="6516983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612064"/>
              <a:ext cx="18287999" cy="36749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90119" y="3770016"/>
              <a:ext cx="14270355" cy="6133281"/>
            </a:xfrm>
            <a:custGeom>
              <a:avLst/>
              <a:gdLst/>
              <a:ahLst/>
              <a:cxnLst/>
              <a:rect l="l" t="t" r="r" b="b"/>
              <a:pathLst>
                <a:path w="14270355" h="3831590">
                  <a:moveTo>
                    <a:pt x="8912486" y="3831526"/>
                  </a:moveTo>
                  <a:lnTo>
                    <a:pt x="294360" y="3831526"/>
                  </a:lnTo>
                  <a:lnTo>
                    <a:pt x="246613" y="3827674"/>
                  </a:lnTo>
                  <a:lnTo>
                    <a:pt x="201319" y="3816519"/>
                  </a:lnTo>
                  <a:lnTo>
                    <a:pt x="159085" y="3798670"/>
                  </a:lnTo>
                  <a:lnTo>
                    <a:pt x="120515" y="3774732"/>
                  </a:lnTo>
                  <a:lnTo>
                    <a:pt x="86216" y="3745310"/>
                  </a:lnTo>
                  <a:lnTo>
                    <a:pt x="56794" y="3711011"/>
                  </a:lnTo>
                  <a:lnTo>
                    <a:pt x="32856" y="3672441"/>
                  </a:lnTo>
                  <a:lnTo>
                    <a:pt x="15006" y="3630206"/>
                  </a:lnTo>
                  <a:lnTo>
                    <a:pt x="3852" y="3584912"/>
                  </a:lnTo>
                  <a:lnTo>
                    <a:pt x="0" y="3537165"/>
                  </a:lnTo>
                  <a:lnTo>
                    <a:pt x="0" y="294360"/>
                  </a:lnTo>
                  <a:lnTo>
                    <a:pt x="3852" y="246613"/>
                  </a:lnTo>
                  <a:lnTo>
                    <a:pt x="15006" y="201319"/>
                  </a:lnTo>
                  <a:lnTo>
                    <a:pt x="32856" y="159085"/>
                  </a:lnTo>
                  <a:lnTo>
                    <a:pt x="56794" y="120515"/>
                  </a:lnTo>
                  <a:lnTo>
                    <a:pt x="86216" y="86216"/>
                  </a:lnTo>
                  <a:lnTo>
                    <a:pt x="120515" y="56794"/>
                  </a:lnTo>
                  <a:lnTo>
                    <a:pt x="159085" y="32856"/>
                  </a:lnTo>
                  <a:lnTo>
                    <a:pt x="201319" y="15006"/>
                  </a:lnTo>
                  <a:lnTo>
                    <a:pt x="246613" y="3852"/>
                  </a:lnTo>
                  <a:lnTo>
                    <a:pt x="294360" y="0"/>
                  </a:lnTo>
                  <a:lnTo>
                    <a:pt x="13975768" y="0"/>
                  </a:lnTo>
                  <a:lnTo>
                    <a:pt x="14023514" y="3852"/>
                  </a:lnTo>
                  <a:lnTo>
                    <a:pt x="14068808" y="15006"/>
                  </a:lnTo>
                  <a:lnTo>
                    <a:pt x="14111043" y="32856"/>
                  </a:lnTo>
                  <a:lnTo>
                    <a:pt x="14149613" y="56794"/>
                  </a:lnTo>
                  <a:lnTo>
                    <a:pt x="14183912" y="86216"/>
                  </a:lnTo>
                  <a:lnTo>
                    <a:pt x="14213333" y="120515"/>
                  </a:lnTo>
                  <a:lnTo>
                    <a:pt x="14237272" y="159085"/>
                  </a:lnTo>
                  <a:lnTo>
                    <a:pt x="14255121" y="201319"/>
                  </a:lnTo>
                  <a:lnTo>
                    <a:pt x="14266275" y="246613"/>
                  </a:lnTo>
                  <a:lnTo>
                    <a:pt x="14270128" y="294360"/>
                  </a:lnTo>
                  <a:lnTo>
                    <a:pt x="14270128" y="2918040"/>
                  </a:lnTo>
                  <a:lnTo>
                    <a:pt x="14266275" y="2965787"/>
                  </a:lnTo>
                  <a:lnTo>
                    <a:pt x="14255121" y="3011081"/>
                  </a:lnTo>
                  <a:lnTo>
                    <a:pt x="14237272" y="3053316"/>
                  </a:lnTo>
                  <a:lnTo>
                    <a:pt x="14213333" y="3091886"/>
                  </a:lnTo>
                  <a:lnTo>
                    <a:pt x="14183912" y="3126185"/>
                  </a:lnTo>
                  <a:lnTo>
                    <a:pt x="14149613" y="3155607"/>
                  </a:lnTo>
                  <a:lnTo>
                    <a:pt x="14111043" y="3179545"/>
                  </a:lnTo>
                  <a:lnTo>
                    <a:pt x="14068808" y="3197395"/>
                  </a:lnTo>
                  <a:lnTo>
                    <a:pt x="14023514" y="3208549"/>
                  </a:lnTo>
                  <a:lnTo>
                    <a:pt x="13975768" y="3212401"/>
                  </a:lnTo>
                  <a:lnTo>
                    <a:pt x="9501208" y="3212401"/>
                  </a:lnTo>
                  <a:lnTo>
                    <a:pt x="9453461" y="3216254"/>
                  </a:lnTo>
                  <a:lnTo>
                    <a:pt x="9408167" y="3227408"/>
                  </a:lnTo>
                  <a:lnTo>
                    <a:pt x="9365932" y="3245257"/>
                  </a:lnTo>
                  <a:lnTo>
                    <a:pt x="9327362" y="3269196"/>
                  </a:lnTo>
                  <a:lnTo>
                    <a:pt x="9293063" y="3298617"/>
                  </a:lnTo>
                  <a:lnTo>
                    <a:pt x="9263642" y="3332916"/>
                  </a:lnTo>
                  <a:lnTo>
                    <a:pt x="9239703" y="3371486"/>
                  </a:lnTo>
                  <a:lnTo>
                    <a:pt x="9221854" y="3413721"/>
                  </a:lnTo>
                  <a:lnTo>
                    <a:pt x="9210700" y="3459015"/>
                  </a:lnTo>
                  <a:lnTo>
                    <a:pt x="9206847" y="3506762"/>
                  </a:lnTo>
                  <a:lnTo>
                    <a:pt x="9206847" y="3537165"/>
                  </a:lnTo>
                  <a:lnTo>
                    <a:pt x="9202994" y="3584912"/>
                  </a:lnTo>
                  <a:lnTo>
                    <a:pt x="9191840" y="3630206"/>
                  </a:lnTo>
                  <a:lnTo>
                    <a:pt x="9173991" y="3672441"/>
                  </a:lnTo>
                  <a:lnTo>
                    <a:pt x="9150052" y="3711011"/>
                  </a:lnTo>
                  <a:lnTo>
                    <a:pt x="9120631" y="3745310"/>
                  </a:lnTo>
                  <a:lnTo>
                    <a:pt x="9086332" y="3774732"/>
                  </a:lnTo>
                  <a:lnTo>
                    <a:pt x="9047762" y="3798670"/>
                  </a:lnTo>
                  <a:lnTo>
                    <a:pt x="9005527" y="3816519"/>
                  </a:lnTo>
                  <a:lnTo>
                    <a:pt x="8960233" y="3827674"/>
                  </a:lnTo>
                  <a:lnTo>
                    <a:pt x="8912486" y="3831526"/>
                  </a:lnTo>
                  <a:close/>
                </a:path>
              </a:pathLst>
            </a:custGeom>
            <a:solidFill>
              <a:srgbClr val="FFF6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65708" y="3696994"/>
            <a:ext cx="13719175" cy="59368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indent="-350520">
              <a:lnSpc>
                <a:spcPct val="200000"/>
              </a:lnSpc>
              <a:spcBef>
                <a:spcPts val="95"/>
              </a:spcBef>
              <a:buAutoNum type="arabicPeriod"/>
              <a:tabLst>
                <a:tab pos="363220" algn="l"/>
              </a:tabLst>
            </a:pP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Seleksi</a:t>
            </a: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 </a:t>
            </a: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jenis</a:t>
            </a: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 </a:t>
            </a: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mikroorganisme</a:t>
            </a:r>
            <a:endParaRPr lang="en-ID" sz="2800" dirty="0">
              <a:latin typeface="Baloo Bhaijaan" panose="03080902040302020200" pitchFamily="66" charset="-78"/>
              <a:cs typeface="Baloo Bhaijaan" panose="03080902040302020200" pitchFamily="66" charset="-78"/>
            </a:endParaRPr>
          </a:p>
          <a:p>
            <a:pPr marL="363220" indent="-350520">
              <a:lnSpc>
                <a:spcPct val="200000"/>
              </a:lnSpc>
              <a:buAutoNum type="arabicPeriod"/>
              <a:tabLst>
                <a:tab pos="363220" algn="l"/>
              </a:tabLst>
            </a:pP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Optimasi</a:t>
            </a: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 medium </a:t>
            </a: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fermentasi</a:t>
            </a:r>
            <a:endParaRPr lang="en-ID" sz="2800" dirty="0">
              <a:latin typeface="Baloo Bhaijaan" panose="03080902040302020200" pitchFamily="66" charset="-78"/>
              <a:cs typeface="Baloo Bhaijaan" panose="03080902040302020200" pitchFamily="66" charset="-78"/>
            </a:endParaRPr>
          </a:p>
          <a:p>
            <a:pPr marL="363220" indent="-350520">
              <a:lnSpc>
                <a:spcPct val="200000"/>
              </a:lnSpc>
              <a:buAutoNum type="arabicPeriod"/>
              <a:tabLst>
                <a:tab pos="363220" algn="l"/>
              </a:tabLst>
            </a:pP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Desain </a:t>
            </a: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operasi</a:t>
            </a: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 </a:t>
            </a: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bioreaktor</a:t>
            </a:r>
            <a:endParaRPr lang="en-ID" sz="2800" dirty="0">
              <a:latin typeface="Baloo Bhaijaan" panose="03080902040302020200" pitchFamily="66" charset="-78"/>
              <a:cs typeface="Baloo Bhaijaan" panose="03080902040302020200" pitchFamily="66" charset="-78"/>
            </a:endParaRPr>
          </a:p>
          <a:p>
            <a:pPr marL="362585" indent="-349885">
              <a:lnSpc>
                <a:spcPct val="200000"/>
              </a:lnSpc>
              <a:buAutoNum type="arabicPeriod"/>
              <a:tabLst>
                <a:tab pos="362585" algn="l"/>
              </a:tabLst>
            </a:pP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Pelaksanaan</a:t>
            </a: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 (</a:t>
            </a: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produksi</a:t>
            </a: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)</a:t>
            </a:r>
          </a:p>
          <a:p>
            <a:pPr marL="363220" indent="-350520">
              <a:lnSpc>
                <a:spcPct val="200000"/>
              </a:lnSpc>
              <a:buAutoNum type="arabicPeriod"/>
              <a:tabLst>
                <a:tab pos="363220" algn="l"/>
              </a:tabLst>
            </a:pP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Pemanenan</a:t>
            </a:r>
            <a:endParaRPr lang="en-ID" sz="2800" dirty="0">
              <a:latin typeface="Baloo Bhaijaan" panose="03080902040302020200" pitchFamily="66" charset="-78"/>
              <a:cs typeface="Baloo Bhaijaan" panose="03080902040302020200" pitchFamily="66" charset="-78"/>
            </a:endParaRPr>
          </a:p>
          <a:p>
            <a:pPr marL="363220" indent="-350520">
              <a:lnSpc>
                <a:spcPct val="200000"/>
              </a:lnSpc>
              <a:buAutoNum type="arabicPeriod"/>
              <a:tabLst>
                <a:tab pos="363220" algn="l"/>
              </a:tabLst>
            </a:pP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Pemisahan</a:t>
            </a: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 </a:t>
            </a: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produk</a:t>
            </a: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 (</a:t>
            </a: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tekni</a:t>
            </a: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 </a:t>
            </a: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sentrifugasi</a:t>
            </a: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, </a:t>
            </a: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filtrasi</a:t>
            </a: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, </a:t>
            </a: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dll</a:t>
            </a: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)</a:t>
            </a:r>
          </a:p>
          <a:p>
            <a:pPr marL="363220" indent="-350520">
              <a:lnSpc>
                <a:spcPct val="200000"/>
              </a:lnSpc>
              <a:buAutoNum type="arabicPeriod"/>
              <a:tabLst>
                <a:tab pos="363220" algn="l"/>
              </a:tabLst>
            </a:pP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Penyempurnaan</a:t>
            </a: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 </a:t>
            </a: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hasil</a:t>
            </a: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 </a:t>
            </a: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pemisahan</a:t>
            </a:r>
            <a:r>
              <a:rPr lang="en-ID" sz="28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 </a:t>
            </a:r>
            <a:r>
              <a:rPr lang="en-ID" sz="2800" dirty="0" err="1">
                <a:latin typeface="Baloo Bhaijaan" panose="03080902040302020200" pitchFamily="66" charset="-78"/>
                <a:cs typeface="Baloo Bhaijaan" panose="03080902040302020200" pitchFamily="66" charset="-78"/>
              </a:rPr>
              <a:t>produk</a:t>
            </a:r>
            <a:endParaRPr lang="en-ID" sz="2800" dirty="0">
              <a:latin typeface="Baloo Bhaijaan" panose="03080902040302020200" pitchFamily="66" charset="-78"/>
              <a:cs typeface="Baloo Bhaijaan" panose="03080902040302020200" pitchFamily="66" charset="-78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97239" y="416781"/>
            <a:ext cx="16539833" cy="2366618"/>
          </a:xfrm>
          <a:prstGeom prst="rect">
            <a:avLst/>
          </a:prstGeom>
        </p:spPr>
        <p:txBody>
          <a:bodyPr vert="horz" wrap="square" lIns="0" tIns="1002610" rIns="0" bIns="0" rtlCol="0">
            <a:spAutoFit/>
          </a:bodyPr>
          <a:lstStyle/>
          <a:p>
            <a:pPr marL="5840095">
              <a:lnSpc>
                <a:spcPct val="100000"/>
              </a:lnSpc>
              <a:spcBef>
                <a:spcPts val="100"/>
              </a:spcBef>
            </a:pPr>
            <a:r>
              <a:rPr lang="en-US" sz="4400" spc="-10" dirty="0"/>
              <a:t>PROSES PEMBUATAN ANTIBIOTIK DARI MIKROORGANISME</a:t>
            </a:r>
            <a:endParaRPr sz="4400"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17460673" y="283050"/>
            <a:ext cx="682625" cy="1997710"/>
          </a:xfrm>
          <a:prstGeom prst="rect">
            <a:avLst/>
          </a:prstGeom>
        </p:spPr>
        <p:txBody>
          <a:bodyPr vert="vert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-55" dirty="0">
                <a:solidFill>
                  <a:srgbClr val="FFF6D1"/>
                </a:solidFill>
                <a:latin typeface="Tahoma"/>
                <a:cs typeface="Tahoma"/>
              </a:rPr>
              <a:t>MIKROBIOLOGI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-10" dirty="0">
                <a:solidFill>
                  <a:srgbClr val="FFF6D1"/>
                </a:solidFill>
                <a:latin typeface="Tahoma"/>
                <a:cs typeface="Tahoma"/>
              </a:rPr>
              <a:t>MEDIK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9300" y="3929002"/>
            <a:ext cx="1028700" cy="2429510"/>
          </a:xfrm>
          <a:custGeom>
            <a:avLst/>
            <a:gdLst/>
            <a:ahLst/>
            <a:cxnLst/>
            <a:rect l="l" t="t" r="r" b="b"/>
            <a:pathLst>
              <a:path w="1028700" h="2429510">
                <a:moveTo>
                  <a:pt x="1028700" y="2428995"/>
                </a:moveTo>
                <a:lnTo>
                  <a:pt x="485774" y="2428995"/>
                </a:lnTo>
                <a:lnTo>
                  <a:pt x="437761" y="2426618"/>
                </a:lnTo>
                <a:lnTo>
                  <a:pt x="390562" y="2419575"/>
                </a:lnTo>
                <a:lnTo>
                  <a:pt x="344494" y="2407997"/>
                </a:lnTo>
                <a:lnTo>
                  <a:pt x="299876" y="2392018"/>
                </a:lnTo>
                <a:lnTo>
                  <a:pt x="257027" y="2371767"/>
                </a:lnTo>
                <a:lnTo>
                  <a:pt x="216266" y="2347379"/>
                </a:lnTo>
                <a:lnTo>
                  <a:pt x="177910" y="2318984"/>
                </a:lnTo>
                <a:lnTo>
                  <a:pt x="142279" y="2286714"/>
                </a:lnTo>
                <a:lnTo>
                  <a:pt x="110010" y="2251084"/>
                </a:lnTo>
                <a:lnTo>
                  <a:pt x="81615" y="2212728"/>
                </a:lnTo>
                <a:lnTo>
                  <a:pt x="57227" y="2171967"/>
                </a:lnTo>
                <a:lnTo>
                  <a:pt x="36977" y="2129118"/>
                </a:lnTo>
                <a:lnTo>
                  <a:pt x="20997" y="2084501"/>
                </a:lnTo>
                <a:lnTo>
                  <a:pt x="9420" y="2038433"/>
                </a:lnTo>
                <a:lnTo>
                  <a:pt x="2377" y="1991233"/>
                </a:lnTo>
                <a:lnTo>
                  <a:pt x="0" y="1943220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79" y="142280"/>
                </a:lnTo>
                <a:lnTo>
                  <a:pt x="177910" y="110010"/>
                </a:lnTo>
                <a:lnTo>
                  <a:pt x="216266" y="81615"/>
                </a:lnTo>
                <a:lnTo>
                  <a:pt x="257027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1" y="2377"/>
                </a:lnTo>
                <a:lnTo>
                  <a:pt x="485774" y="0"/>
                </a:lnTo>
                <a:lnTo>
                  <a:pt x="1028700" y="0"/>
                </a:lnTo>
                <a:lnTo>
                  <a:pt x="1028700" y="2428995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929002"/>
            <a:ext cx="519430" cy="2429510"/>
          </a:xfrm>
          <a:custGeom>
            <a:avLst/>
            <a:gdLst/>
            <a:ahLst/>
            <a:cxnLst/>
            <a:rect l="l" t="t" r="r" b="b"/>
            <a:pathLst>
              <a:path w="519430" h="2429510">
                <a:moveTo>
                  <a:pt x="33629" y="2428995"/>
                </a:moveTo>
                <a:lnTo>
                  <a:pt x="0" y="2428995"/>
                </a:lnTo>
                <a:lnTo>
                  <a:pt x="0" y="0"/>
                </a:lnTo>
                <a:lnTo>
                  <a:pt x="33629" y="0"/>
                </a:lnTo>
                <a:lnTo>
                  <a:pt x="81642" y="2377"/>
                </a:lnTo>
                <a:lnTo>
                  <a:pt x="128842" y="9420"/>
                </a:lnTo>
                <a:lnTo>
                  <a:pt x="174910" y="20997"/>
                </a:lnTo>
                <a:lnTo>
                  <a:pt x="219527" y="36977"/>
                </a:lnTo>
                <a:lnTo>
                  <a:pt x="262376" y="57227"/>
                </a:lnTo>
                <a:lnTo>
                  <a:pt x="303138" y="81615"/>
                </a:lnTo>
                <a:lnTo>
                  <a:pt x="341493" y="110010"/>
                </a:lnTo>
                <a:lnTo>
                  <a:pt x="377124" y="142280"/>
                </a:lnTo>
                <a:lnTo>
                  <a:pt x="409394" y="177911"/>
                </a:lnTo>
                <a:lnTo>
                  <a:pt x="437788" y="216266"/>
                </a:lnTo>
                <a:lnTo>
                  <a:pt x="462177" y="257028"/>
                </a:lnTo>
                <a:lnTo>
                  <a:pt x="482427" y="299876"/>
                </a:lnTo>
                <a:lnTo>
                  <a:pt x="498407" y="344494"/>
                </a:lnTo>
                <a:lnTo>
                  <a:pt x="509984" y="390562"/>
                </a:lnTo>
                <a:lnTo>
                  <a:pt x="517027" y="437762"/>
                </a:lnTo>
                <a:lnTo>
                  <a:pt x="519404" y="485774"/>
                </a:lnTo>
                <a:lnTo>
                  <a:pt x="519404" y="1943220"/>
                </a:lnTo>
                <a:lnTo>
                  <a:pt x="517027" y="1991233"/>
                </a:lnTo>
                <a:lnTo>
                  <a:pt x="509984" y="2038433"/>
                </a:lnTo>
                <a:lnTo>
                  <a:pt x="498407" y="2084501"/>
                </a:lnTo>
                <a:lnTo>
                  <a:pt x="482427" y="2129118"/>
                </a:lnTo>
                <a:lnTo>
                  <a:pt x="462177" y="2171967"/>
                </a:lnTo>
                <a:lnTo>
                  <a:pt x="437788" y="2212728"/>
                </a:lnTo>
                <a:lnTo>
                  <a:pt x="409394" y="2251084"/>
                </a:lnTo>
                <a:lnTo>
                  <a:pt x="377124" y="2286714"/>
                </a:lnTo>
                <a:lnTo>
                  <a:pt x="341493" y="2318984"/>
                </a:lnTo>
                <a:lnTo>
                  <a:pt x="303138" y="2347379"/>
                </a:lnTo>
                <a:lnTo>
                  <a:pt x="262376" y="2371767"/>
                </a:lnTo>
                <a:lnTo>
                  <a:pt x="219527" y="2392018"/>
                </a:lnTo>
                <a:lnTo>
                  <a:pt x="174910" y="2407997"/>
                </a:lnTo>
                <a:lnTo>
                  <a:pt x="128842" y="2419575"/>
                </a:lnTo>
                <a:lnTo>
                  <a:pt x="81642" y="2426618"/>
                </a:lnTo>
                <a:lnTo>
                  <a:pt x="33629" y="2428995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98798" y="2813390"/>
            <a:ext cx="233597" cy="2335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599" y="8910346"/>
            <a:ext cx="245611" cy="2456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599" y="8440575"/>
            <a:ext cx="245611" cy="24561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140178" y="9875570"/>
            <a:ext cx="8007984" cy="411480"/>
          </a:xfrm>
          <a:custGeom>
            <a:avLst/>
            <a:gdLst/>
            <a:ahLst/>
            <a:cxnLst/>
            <a:rect l="l" t="t" r="r" b="b"/>
            <a:pathLst>
              <a:path w="8007984" h="411479">
                <a:moveTo>
                  <a:pt x="8007642" y="411429"/>
                </a:moveTo>
                <a:lnTo>
                  <a:pt x="0" y="411429"/>
                </a:lnTo>
                <a:lnTo>
                  <a:pt x="3113" y="390562"/>
                </a:lnTo>
                <a:lnTo>
                  <a:pt x="14691" y="344494"/>
                </a:lnTo>
                <a:lnTo>
                  <a:pt x="30670" y="299876"/>
                </a:lnTo>
                <a:lnTo>
                  <a:pt x="50920" y="257028"/>
                </a:lnTo>
                <a:lnTo>
                  <a:pt x="75309" y="216266"/>
                </a:lnTo>
                <a:lnTo>
                  <a:pt x="103704" y="177911"/>
                </a:lnTo>
                <a:lnTo>
                  <a:pt x="135973" y="142280"/>
                </a:lnTo>
                <a:lnTo>
                  <a:pt x="171604" y="110010"/>
                </a:lnTo>
                <a:lnTo>
                  <a:pt x="209960" y="81616"/>
                </a:lnTo>
                <a:lnTo>
                  <a:pt x="250721" y="57227"/>
                </a:lnTo>
                <a:lnTo>
                  <a:pt x="293570" y="36977"/>
                </a:lnTo>
                <a:lnTo>
                  <a:pt x="338188" y="20997"/>
                </a:lnTo>
                <a:lnTo>
                  <a:pt x="384255" y="9420"/>
                </a:lnTo>
                <a:lnTo>
                  <a:pt x="431455" y="2377"/>
                </a:lnTo>
                <a:lnTo>
                  <a:pt x="479468" y="0"/>
                </a:lnTo>
                <a:lnTo>
                  <a:pt x="7528174" y="0"/>
                </a:lnTo>
                <a:lnTo>
                  <a:pt x="7576186" y="2377"/>
                </a:lnTo>
                <a:lnTo>
                  <a:pt x="7623385" y="9420"/>
                </a:lnTo>
                <a:lnTo>
                  <a:pt x="7669453" y="20997"/>
                </a:lnTo>
                <a:lnTo>
                  <a:pt x="7714071" y="36977"/>
                </a:lnTo>
                <a:lnTo>
                  <a:pt x="7756919" y="57227"/>
                </a:lnTo>
                <a:lnTo>
                  <a:pt x="7797681" y="81616"/>
                </a:lnTo>
                <a:lnTo>
                  <a:pt x="7836036" y="110010"/>
                </a:lnTo>
                <a:lnTo>
                  <a:pt x="7871667" y="142280"/>
                </a:lnTo>
                <a:lnTo>
                  <a:pt x="7903937" y="177911"/>
                </a:lnTo>
                <a:lnTo>
                  <a:pt x="7932332" y="216266"/>
                </a:lnTo>
                <a:lnTo>
                  <a:pt x="7956720" y="257028"/>
                </a:lnTo>
                <a:lnTo>
                  <a:pt x="7976971" y="299876"/>
                </a:lnTo>
                <a:lnTo>
                  <a:pt x="7992951" y="344494"/>
                </a:lnTo>
                <a:lnTo>
                  <a:pt x="8004528" y="390562"/>
                </a:lnTo>
                <a:lnTo>
                  <a:pt x="8007642" y="411429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21605" y="0"/>
            <a:ext cx="8009255" cy="417195"/>
          </a:xfrm>
          <a:custGeom>
            <a:avLst/>
            <a:gdLst/>
            <a:ahLst/>
            <a:cxnLst/>
            <a:rect l="l" t="t" r="r" b="b"/>
            <a:pathLst>
              <a:path w="8009255" h="417195">
                <a:moveTo>
                  <a:pt x="7528981" y="416842"/>
                </a:moveTo>
                <a:lnTo>
                  <a:pt x="480276" y="416842"/>
                </a:lnTo>
                <a:lnTo>
                  <a:pt x="432263" y="414465"/>
                </a:lnTo>
                <a:lnTo>
                  <a:pt x="385063" y="407422"/>
                </a:lnTo>
                <a:lnTo>
                  <a:pt x="338995" y="395845"/>
                </a:lnTo>
                <a:lnTo>
                  <a:pt x="294378" y="379865"/>
                </a:lnTo>
                <a:lnTo>
                  <a:pt x="251529" y="359615"/>
                </a:lnTo>
                <a:lnTo>
                  <a:pt x="210768" y="335226"/>
                </a:lnTo>
                <a:lnTo>
                  <a:pt x="172412" y="306831"/>
                </a:lnTo>
                <a:lnTo>
                  <a:pt x="136781" y="274562"/>
                </a:lnTo>
                <a:lnTo>
                  <a:pt x="104512" y="238931"/>
                </a:lnTo>
                <a:lnTo>
                  <a:pt x="76117" y="200575"/>
                </a:lnTo>
                <a:lnTo>
                  <a:pt x="51728" y="159814"/>
                </a:lnTo>
                <a:lnTo>
                  <a:pt x="31478" y="116965"/>
                </a:lnTo>
                <a:lnTo>
                  <a:pt x="15499" y="72348"/>
                </a:lnTo>
                <a:lnTo>
                  <a:pt x="3921" y="26280"/>
                </a:lnTo>
                <a:lnTo>
                  <a:pt x="0" y="0"/>
                </a:lnTo>
                <a:lnTo>
                  <a:pt x="8009257" y="0"/>
                </a:lnTo>
                <a:lnTo>
                  <a:pt x="7993758" y="72348"/>
                </a:lnTo>
                <a:lnTo>
                  <a:pt x="7977778" y="116965"/>
                </a:lnTo>
                <a:lnTo>
                  <a:pt x="7957528" y="159814"/>
                </a:lnTo>
                <a:lnTo>
                  <a:pt x="7933139" y="200575"/>
                </a:lnTo>
                <a:lnTo>
                  <a:pt x="7904744" y="238931"/>
                </a:lnTo>
                <a:lnTo>
                  <a:pt x="7872475" y="274562"/>
                </a:lnTo>
                <a:lnTo>
                  <a:pt x="7836844" y="306831"/>
                </a:lnTo>
                <a:lnTo>
                  <a:pt x="7798488" y="335226"/>
                </a:lnTo>
                <a:lnTo>
                  <a:pt x="7757727" y="359615"/>
                </a:lnTo>
                <a:lnTo>
                  <a:pt x="7714879" y="379865"/>
                </a:lnTo>
                <a:lnTo>
                  <a:pt x="7670261" y="395845"/>
                </a:lnTo>
                <a:lnTo>
                  <a:pt x="7624194" y="407422"/>
                </a:lnTo>
                <a:lnTo>
                  <a:pt x="7576994" y="414465"/>
                </a:lnTo>
                <a:lnTo>
                  <a:pt x="7528981" y="416842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9943" y="3550654"/>
            <a:ext cx="8662414" cy="318566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02648" y="4413561"/>
            <a:ext cx="7482840" cy="1463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400" spc="-100" dirty="0"/>
              <a:t>Terima</a:t>
            </a:r>
            <a:r>
              <a:rPr sz="9400" spc="-1095" dirty="0"/>
              <a:t> </a:t>
            </a:r>
            <a:r>
              <a:rPr sz="9400" spc="-25" dirty="0"/>
              <a:t>kasih</a:t>
            </a:r>
            <a:endParaRPr sz="9400"/>
          </a:p>
        </p:txBody>
      </p:sp>
      <p:sp>
        <p:nvSpPr>
          <p:cNvPr id="12" name="object 12"/>
          <p:cNvSpPr/>
          <p:nvPr/>
        </p:nvSpPr>
        <p:spPr>
          <a:xfrm>
            <a:off x="4598385" y="460972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9402" y="314325"/>
                </a:moveTo>
                <a:lnTo>
                  <a:pt x="158196" y="314325"/>
                </a:lnTo>
                <a:lnTo>
                  <a:pt x="141822" y="225449"/>
                </a:lnTo>
                <a:lnTo>
                  <a:pt x="135648" y="207687"/>
                </a:lnTo>
                <a:lnTo>
                  <a:pt x="124710" y="192888"/>
                </a:lnTo>
                <a:lnTo>
                  <a:pt x="109911" y="181950"/>
                </a:lnTo>
                <a:lnTo>
                  <a:pt x="92149" y="175776"/>
                </a:lnTo>
                <a:lnTo>
                  <a:pt x="0" y="158799"/>
                </a:lnTo>
                <a:lnTo>
                  <a:pt x="92149" y="141822"/>
                </a:lnTo>
                <a:lnTo>
                  <a:pt x="135648" y="109911"/>
                </a:lnTo>
                <a:lnTo>
                  <a:pt x="158799" y="0"/>
                </a:lnTo>
                <a:lnTo>
                  <a:pt x="175776" y="92149"/>
                </a:lnTo>
                <a:lnTo>
                  <a:pt x="207687" y="135648"/>
                </a:lnTo>
                <a:lnTo>
                  <a:pt x="314325" y="158196"/>
                </a:lnTo>
                <a:lnTo>
                  <a:pt x="314325" y="159402"/>
                </a:lnTo>
                <a:lnTo>
                  <a:pt x="225449" y="175776"/>
                </a:lnTo>
                <a:lnTo>
                  <a:pt x="181950" y="207687"/>
                </a:lnTo>
                <a:lnTo>
                  <a:pt x="175776" y="225449"/>
                </a:lnTo>
                <a:lnTo>
                  <a:pt x="159402" y="314325"/>
                </a:lnTo>
                <a:close/>
              </a:path>
            </a:pathLst>
          </a:custGeom>
          <a:solidFill>
            <a:srgbClr val="73BA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33837" y="2654529"/>
            <a:ext cx="675005" cy="675005"/>
          </a:xfrm>
          <a:custGeom>
            <a:avLst/>
            <a:gdLst/>
            <a:ahLst/>
            <a:cxnLst/>
            <a:rect l="l" t="t" r="r" b="b"/>
            <a:pathLst>
              <a:path w="675004" h="675004">
                <a:moveTo>
                  <a:pt x="337244" y="674489"/>
                </a:moveTo>
                <a:lnTo>
                  <a:pt x="301191" y="478790"/>
                </a:lnTo>
                <a:lnTo>
                  <a:pt x="288078" y="441069"/>
                </a:lnTo>
                <a:lnTo>
                  <a:pt x="264850" y="409638"/>
                </a:lnTo>
                <a:lnTo>
                  <a:pt x="233419" y="386410"/>
                </a:lnTo>
                <a:lnTo>
                  <a:pt x="195698" y="373297"/>
                </a:lnTo>
                <a:lnTo>
                  <a:pt x="0" y="337244"/>
                </a:lnTo>
                <a:lnTo>
                  <a:pt x="195698" y="301191"/>
                </a:lnTo>
                <a:lnTo>
                  <a:pt x="233419" y="288078"/>
                </a:lnTo>
                <a:lnTo>
                  <a:pt x="264850" y="264850"/>
                </a:lnTo>
                <a:lnTo>
                  <a:pt x="288078" y="233419"/>
                </a:lnTo>
                <a:lnTo>
                  <a:pt x="301191" y="195698"/>
                </a:lnTo>
                <a:lnTo>
                  <a:pt x="337244" y="0"/>
                </a:lnTo>
                <a:lnTo>
                  <a:pt x="373297" y="195698"/>
                </a:lnTo>
                <a:lnTo>
                  <a:pt x="386410" y="233419"/>
                </a:lnTo>
                <a:lnTo>
                  <a:pt x="409638" y="264850"/>
                </a:lnTo>
                <a:lnTo>
                  <a:pt x="441069" y="288078"/>
                </a:lnTo>
                <a:lnTo>
                  <a:pt x="478790" y="301191"/>
                </a:lnTo>
                <a:lnTo>
                  <a:pt x="674489" y="337244"/>
                </a:lnTo>
                <a:lnTo>
                  <a:pt x="478790" y="373297"/>
                </a:lnTo>
                <a:lnTo>
                  <a:pt x="441069" y="386410"/>
                </a:lnTo>
                <a:lnTo>
                  <a:pt x="409638" y="409638"/>
                </a:lnTo>
                <a:lnTo>
                  <a:pt x="386410" y="441069"/>
                </a:lnTo>
                <a:lnTo>
                  <a:pt x="373297" y="478790"/>
                </a:lnTo>
                <a:lnTo>
                  <a:pt x="337244" y="674489"/>
                </a:lnTo>
                <a:close/>
              </a:path>
            </a:pathLst>
          </a:custGeom>
          <a:solidFill>
            <a:srgbClr val="73BA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88714" y="7410842"/>
            <a:ext cx="166364" cy="16636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32921" y="7410842"/>
            <a:ext cx="166364" cy="16636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7470062" y="4055657"/>
            <a:ext cx="682625" cy="1997710"/>
          </a:xfrm>
          <a:prstGeom prst="rect">
            <a:avLst/>
          </a:prstGeom>
        </p:spPr>
        <p:txBody>
          <a:bodyPr vert="vert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-55" dirty="0">
                <a:solidFill>
                  <a:srgbClr val="FFF6D1"/>
                </a:solidFill>
                <a:latin typeface="Tahoma"/>
                <a:cs typeface="Tahoma"/>
              </a:rPr>
              <a:t>MIKROBIOLOGI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-10" dirty="0">
                <a:solidFill>
                  <a:srgbClr val="FFF6D1"/>
                </a:solidFill>
                <a:latin typeface="Tahoma"/>
                <a:cs typeface="Tahoma"/>
              </a:rPr>
              <a:t>MEDIK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302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9300" y="141723"/>
            <a:ext cx="1028700" cy="2429510"/>
          </a:xfrm>
          <a:custGeom>
            <a:avLst/>
            <a:gdLst/>
            <a:ahLst/>
            <a:cxnLst/>
            <a:rect l="l" t="t" r="r" b="b"/>
            <a:pathLst>
              <a:path w="1028700" h="2429510">
                <a:moveTo>
                  <a:pt x="1028700" y="2428995"/>
                </a:moveTo>
                <a:lnTo>
                  <a:pt x="485774" y="2428995"/>
                </a:lnTo>
                <a:lnTo>
                  <a:pt x="437761" y="2426618"/>
                </a:lnTo>
                <a:lnTo>
                  <a:pt x="390562" y="2419575"/>
                </a:lnTo>
                <a:lnTo>
                  <a:pt x="344494" y="2407997"/>
                </a:lnTo>
                <a:lnTo>
                  <a:pt x="299876" y="2392018"/>
                </a:lnTo>
                <a:lnTo>
                  <a:pt x="257027" y="2371767"/>
                </a:lnTo>
                <a:lnTo>
                  <a:pt x="216266" y="2347379"/>
                </a:lnTo>
                <a:lnTo>
                  <a:pt x="177910" y="2318984"/>
                </a:lnTo>
                <a:lnTo>
                  <a:pt x="142279" y="2286715"/>
                </a:lnTo>
                <a:lnTo>
                  <a:pt x="110010" y="2251084"/>
                </a:lnTo>
                <a:lnTo>
                  <a:pt x="81615" y="2212728"/>
                </a:lnTo>
                <a:lnTo>
                  <a:pt x="57227" y="2171967"/>
                </a:lnTo>
                <a:lnTo>
                  <a:pt x="36977" y="2129118"/>
                </a:lnTo>
                <a:lnTo>
                  <a:pt x="20997" y="2084501"/>
                </a:lnTo>
                <a:lnTo>
                  <a:pt x="9420" y="2038433"/>
                </a:lnTo>
                <a:lnTo>
                  <a:pt x="2377" y="1991233"/>
                </a:lnTo>
                <a:lnTo>
                  <a:pt x="0" y="1943220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79" y="142280"/>
                </a:lnTo>
                <a:lnTo>
                  <a:pt x="177910" y="110010"/>
                </a:lnTo>
                <a:lnTo>
                  <a:pt x="216266" y="81615"/>
                </a:lnTo>
                <a:lnTo>
                  <a:pt x="257027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1" y="2377"/>
                </a:lnTo>
                <a:lnTo>
                  <a:pt x="485774" y="0"/>
                </a:lnTo>
                <a:lnTo>
                  <a:pt x="1028700" y="0"/>
                </a:lnTo>
                <a:lnTo>
                  <a:pt x="1028700" y="2428995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98798" y="2813390"/>
            <a:ext cx="233597" cy="2335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599" y="8910346"/>
            <a:ext cx="245611" cy="2456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599" y="8440575"/>
            <a:ext cx="245611" cy="24561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5140178" y="9875570"/>
            <a:ext cx="8007984" cy="411480"/>
          </a:xfrm>
          <a:custGeom>
            <a:avLst/>
            <a:gdLst/>
            <a:ahLst/>
            <a:cxnLst/>
            <a:rect l="l" t="t" r="r" b="b"/>
            <a:pathLst>
              <a:path w="8007984" h="411479">
                <a:moveTo>
                  <a:pt x="8007642" y="411429"/>
                </a:moveTo>
                <a:lnTo>
                  <a:pt x="0" y="411429"/>
                </a:lnTo>
                <a:lnTo>
                  <a:pt x="3113" y="390562"/>
                </a:lnTo>
                <a:lnTo>
                  <a:pt x="14691" y="344494"/>
                </a:lnTo>
                <a:lnTo>
                  <a:pt x="30670" y="299876"/>
                </a:lnTo>
                <a:lnTo>
                  <a:pt x="50920" y="257028"/>
                </a:lnTo>
                <a:lnTo>
                  <a:pt x="75309" y="216266"/>
                </a:lnTo>
                <a:lnTo>
                  <a:pt x="103704" y="177911"/>
                </a:lnTo>
                <a:lnTo>
                  <a:pt x="135973" y="142280"/>
                </a:lnTo>
                <a:lnTo>
                  <a:pt x="171604" y="110010"/>
                </a:lnTo>
                <a:lnTo>
                  <a:pt x="209960" y="81616"/>
                </a:lnTo>
                <a:lnTo>
                  <a:pt x="250721" y="57227"/>
                </a:lnTo>
                <a:lnTo>
                  <a:pt x="293570" y="36977"/>
                </a:lnTo>
                <a:lnTo>
                  <a:pt x="338188" y="20997"/>
                </a:lnTo>
                <a:lnTo>
                  <a:pt x="384255" y="9420"/>
                </a:lnTo>
                <a:lnTo>
                  <a:pt x="431455" y="2377"/>
                </a:lnTo>
                <a:lnTo>
                  <a:pt x="479468" y="0"/>
                </a:lnTo>
                <a:lnTo>
                  <a:pt x="7528174" y="0"/>
                </a:lnTo>
                <a:lnTo>
                  <a:pt x="7576186" y="2377"/>
                </a:lnTo>
                <a:lnTo>
                  <a:pt x="7623385" y="9420"/>
                </a:lnTo>
                <a:lnTo>
                  <a:pt x="7669453" y="20997"/>
                </a:lnTo>
                <a:lnTo>
                  <a:pt x="7714071" y="36977"/>
                </a:lnTo>
                <a:lnTo>
                  <a:pt x="7756919" y="57227"/>
                </a:lnTo>
                <a:lnTo>
                  <a:pt x="7797681" y="81616"/>
                </a:lnTo>
                <a:lnTo>
                  <a:pt x="7836036" y="110010"/>
                </a:lnTo>
                <a:lnTo>
                  <a:pt x="7871667" y="142280"/>
                </a:lnTo>
                <a:lnTo>
                  <a:pt x="7903937" y="177911"/>
                </a:lnTo>
                <a:lnTo>
                  <a:pt x="7932332" y="216266"/>
                </a:lnTo>
                <a:lnTo>
                  <a:pt x="7956720" y="257028"/>
                </a:lnTo>
                <a:lnTo>
                  <a:pt x="7976971" y="299876"/>
                </a:lnTo>
                <a:lnTo>
                  <a:pt x="7992951" y="344494"/>
                </a:lnTo>
                <a:lnTo>
                  <a:pt x="8004528" y="390562"/>
                </a:lnTo>
                <a:lnTo>
                  <a:pt x="8007642" y="411429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460673" y="283050"/>
            <a:ext cx="682625" cy="1997710"/>
          </a:xfrm>
          <a:prstGeom prst="rect">
            <a:avLst/>
          </a:prstGeom>
        </p:spPr>
        <p:txBody>
          <a:bodyPr vert="vert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MIKROBIOLOGI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MEDIK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EB252BC-6FF6-680E-1FAE-1FD6D189AEFA}"/>
              </a:ext>
            </a:extLst>
          </p:cNvPr>
          <p:cNvGrpSpPr/>
          <p:nvPr/>
        </p:nvGrpSpPr>
        <p:grpSpPr>
          <a:xfrm>
            <a:off x="64429" y="74650"/>
            <a:ext cx="3541564" cy="10137699"/>
            <a:chOff x="0" y="0"/>
            <a:chExt cx="2159000" cy="6842125"/>
          </a:xfrm>
        </p:grpSpPr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328FC5C5-3E5D-2343-9B3A-24019C39740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143125" cy="1638300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B2195F48-C74B-5D22-29E9-2947E316400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628775"/>
              <a:ext cx="2159000" cy="169545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63180A61-A81C-5CE5-1A20-55E394A07AA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357626"/>
              <a:ext cx="2124075" cy="3484497"/>
            </a:xfrm>
            <a:prstGeom prst="rect">
              <a:avLst/>
            </a:prstGeom>
          </p:spPr>
        </p:pic>
      </p:grpSp>
      <p:sp>
        <p:nvSpPr>
          <p:cNvPr id="20" name="object 2">
            <a:extLst>
              <a:ext uri="{FF2B5EF4-FFF2-40B4-BE49-F238E27FC236}">
                <a16:creationId xmlns:a16="http://schemas.microsoft.com/office/drawing/2014/main" id="{EF7B474B-BC5F-F755-C717-67AAC833EF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1598" y="141723"/>
            <a:ext cx="12648184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5"/>
              </a:spcBef>
            </a:pPr>
            <a:r>
              <a:rPr sz="5400" spc="-10" dirty="0">
                <a:solidFill>
                  <a:srgbClr val="000000"/>
                </a:solidFill>
                <a:latin typeface="Calibri"/>
                <a:cs typeface="Calibri"/>
              </a:rPr>
              <a:t>INDUSTRI</a:t>
            </a:r>
            <a:endParaRPr sz="54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5400" spc="-10" dirty="0">
                <a:solidFill>
                  <a:srgbClr val="000000"/>
                </a:solidFill>
                <a:latin typeface="Calibri"/>
                <a:cs typeface="Calibri"/>
              </a:rPr>
              <a:t>Mikroorganisme</a:t>
            </a:r>
            <a:r>
              <a:rPr sz="5400" spc="-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400" spc="-10" dirty="0">
                <a:solidFill>
                  <a:srgbClr val="000000"/>
                </a:solidFill>
                <a:latin typeface="Calibri"/>
                <a:cs typeface="Calibri"/>
              </a:rPr>
              <a:t>Penghasil Antibiotik</a:t>
            </a:r>
            <a:endParaRPr sz="5400" dirty="0">
              <a:latin typeface="Calibri"/>
              <a:cs typeface="Calibri"/>
            </a:endParaRPr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D81D4D74-AE2E-C9EF-6FBB-62C451A90DE7}"/>
              </a:ext>
            </a:extLst>
          </p:cNvPr>
          <p:cNvSpPr txBox="1"/>
          <p:nvPr/>
        </p:nvSpPr>
        <p:spPr>
          <a:xfrm>
            <a:off x="382015" y="1302510"/>
            <a:ext cx="9895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R.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oryzae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77D5CB5C-B731-23BD-2A47-6D7765528655}"/>
              </a:ext>
            </a:extLst>
          </p:cNvPr>
          <p:cNvSpPr txBox="1"/>
          <p:nvPr/>
        </p:nvSpPr>
        <p:spPr>
          <a:xfrm>
            <a:off x="396599" y="4240482"/>
            <a:ext cx="1169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Calibri"/>
                <a:cs typeface="Calibri"/>
              </a:rPr>
              <a:t>Penicillium camemberti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DA6701EC-2513-5FDF-41C1-261F590234CE}"/>
              </a:ext>
            </a:extLst>
          </p:cNvPr>
          <p:cNvSpPr txBox="1"/>
          <p:nvPr/>
        </p:nvSpPr>
        <p:spPr>
          <a:xfrm>
            <a:off x="519404" y="7271439"/>
            <a:ext cx="9818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niger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E1D40ED-FEB7-74CF-B3F7-92688C421EC6}"/>
              </a:ext>
            </a:extLst>
          </p:cNvPr>
          <p:cNvSpPr txBox="1"/>
          <p:nvPr/>
        </p:nvSpPr>
        <p:spPr>
          <a:xfrm>
            <a:off x="1248043" y="9184716"/>
            <a:ext cx="15728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solidFill>
                  <a:srgbClr val="002060"/>
                </a:solidFill>
                <a:latin typeface="Calibri"/>
                <a:cs typeface="Calibri"/>
              </a:rPr>
              <a:t>A.</a:t>
            </a:r>
            <a:r>
              <a:rPr sz="2800" i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2060"/>
                </a:solidFill>
                <a:latin typeface="Calibri"/>
                <a:cs typeface="Calibri"/>
              </a:rPr>
              <a:t>niger</a:t>
            </a:r>
            <a:endParaRPr sz="28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A11147FD-0137-BE90-A082-9AB6C5889E25}"/>
              </a:ext>
            </a:extLst>
          </p:cNvPr>
          <p:cNvSpPr txBox="1">
            <a:spLocks/>
          </p:cNvSpPr>
          <p:nvPr/>
        </p:nvSpPr>
        <p:spPr>
          <a:xfrm>
            <a:off x="3938163" y="2508924"/>
            <a:ext cx="1352251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101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6350" algn="just">
              <a:spcBef>
                <a:spcPts val="105"/>
              </a:spcBef>
            </a:pP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Produk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metabolisme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sekunder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yaitu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suatu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senyawa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kimia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yang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dihasilkan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oleh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mikroorganisme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dan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menghambat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atau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membunuh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mikroorganisme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lain.</a:t>
            </a:r>
            <a:endParaRPr lang="en-ID" sz="5400" b="0" dirty="0">
              <a:latin typeface="Calibri"/>
              <a:cs typeface="Calibri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E3EADBF7-94FA-A99F-4E05-A3E322547963}"/>
              </a:ext>
            </a:extLst>
          </p:cNvPr>
          <p:cNvSpPr txBox="1">
            <a:spLocks/>
          </p:cNvSpPr>
          <p:nvPr/>
        </p:nvSpPr>
        <p:spPr>
          <a:xfrm>
            <a:off x="3959602" y="6066544"/>
            <a:ext cx="13522510" cy="33759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101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692150" indent="-685800" algn="just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Antibiotik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692150" indent="-685800" algn="just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Enzim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692150" indent="-685800" algn="just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Senyawa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Bioaktif</a:t>
            </a:r>
            <a:endParaRPr lang="en-ID" sz="5400" b="0" spc="-1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92150" indent="-685800" algn="just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Additif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pangan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dll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endParaRPr lang="en-ID" sz="5400" b="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9300" y="141723"/>
            <a:ext cx="1028700" cy="2429510"/>
          </a:xfrm>
          <a:custGeom>
            <a:avLst/>
            <a:gdLst/>
            <a:ahLst/>
            <a:cxnLst/>
            <a:rect l="l" t="t" r="r" b="b"/>
            <a:pathLst>
              <a:path w="1028700" h="2429510">
                <a:moveTo>
                  <a:pt x="1028700" y="2428995"/>
                </a:moveTo>
                <a:lnTo>
                  <a:pt x="485774" y="2428995"/>
                </a:lnTo>
                <a:lnTo>
                  <a:pt x="437761" y="2426618"/>
                </a:lnTo>
                <a:lnTo>
                  <a:pt x="390562" y="2419575"/>
                </a:lnTo>
                <a:lnTo>
                  <a:pt x="344494" y="2407997"/>
                </a:lnTo>
                <a:lnTo>
                  <a:pt x="299876" y="2392018"/>
                </a:lnTo>
                <a:lnTo>
                  <a:pt x="257027" y="2371767"/>
                </a:lnTo>
                <a:lnTo>
                  <a:pt x="216266" y="2347379"/>
                </a:lnTo>
                <a:lnTo>
                  <a:pt x="177910" y="2318984"/>
                </a:lnTo>
                <a:lnTo>
                  <a:pt x="142279" y="2286715"/>
                </a:lnTo>
                <a:lnTo>
                  <a:pt x="110010" y="2251084"/>
                </a:lnTo>
                <a:lnTo>
                  <a:pt x="81615" y="2212728"/>
                </a:lnTo>
                <a:lnTo>
                  <a:pt x="57227" y="2171967"/>
                </a:lnTo>
                <a:lnTo>
                  <a:pt x="36977" y="2129118"/>
                </a:lnTo>
                <a:lnTo>
                  <a:pt x="20997" y="2084501"/>
                </a:lnTo>
                <a:lnTo>
                  <a:pt x="9420" y="2038433"/>
                </a:lnTo>
                <a:lnTo>
                  <a:pt x="2377" y="1991233"/>
                </a:lnTo>
                <a:lnTo>
                  <a:pt x="0" y="1943220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79" y="142280"/>
                </a:lnTo>
                <a:lnTo>
                  <a:pt x="177910" y="110010"/>
                </a:lnTo>
                <a:lnTo>
                  <a:pt x="216266" y="81615"/>
                </a:lnTo>
                <a:lnTo>
                  <a:pt x="257027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1" y="2377"/>
                </a:lnTo>
                <a:lnTo>
                  <a:pt x="485774" y="0"/>
                </a:lnTo>
                <a:lnTo>
                  <a:pt x="1028700" y="0"/>
                </a:lnTo>
                <a:lnTo>
                  <a:pt x="1028700" y="2428995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9600" y="90886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98798" y="2813390"/>
              <a:ext cx="233597" cy="2335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40958" y="1017045"/>
            <a:ext cx="5764445" cy="1075294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marR="5080">
              <a:lnSpc>
                <a:spcPts val="7200"/>
              </a:lnSpc>
              <a:spcBef>
                <a:spcPts val="1185"/>
              </a:spcBef>
            </a:pPr>
            <a:r>
              <a:rPr lang="en-US" sz="6850" spc="-100" dirty="0"/>
              <a:t>ANTIBIOTIK</a:t>
            </a:r>
            <a:endParaRPr sz="6850" dirty="0"/>
          </a:p>
        </p:txBody>
      </p:sp>
      <p:sp>
        <p:nvSpPr>
          <p:cNvPr id="8" name="object 8"/>
          <p:cNvSpPr/>
          <p:nvPr/>
        </p:nvSpPr>
        <p:spPr>
          <a:xfrm>
            <a:off x="17259298" y="160774"/>
            <a:ext cx="1028700" cy="2428240"/>
          </a:xfrm>
          <a:custGeom>
            <a:avLst/>
            <a:gdLst/>
            <a:ahLst/>
            <a:cxnLst/>
            <a:rect l="l" t="t" r="r" b="b"/>
            <a:pathLst>
              <a:path w="1028700" h="2428240">
                <a:moveTo>
                  <a:pt x="986695" y="2427821"/>
                </a:moveTo>
                <a:lnTo>
                  <a:pt x="462075" y="2427821"/>
                </a:lnTo>
                <a:lnTo>
                  <a:pt x="437762" y="2426617"/>
                </a:lnTo>
                <a:lnTo>
                  <a:pt x="390562" y="2419574"/>
                </a:lnTo>
                <a:lnTo>
                  <a:pt x="344494" y="2407997"/>
                </a:lnTo>
                <a:lnTo>
                  <a:pt x="299876" y="2392017"/>
                </a:lnTo>
                <a:lnTo>
                  <a:pt x="257028" y="2371767"/>
                </a:lnTo>
                <a:lnTo>
                  <a:pt x="216266" y="2347379"/>
                </a:lnTo>
                <a:lnTo>
                  <a:pt x="177911" y="2318984"/>
                </a:lnTo>
                <a:lnTo>
                  <a:pt x="142280" y="2286714"/>
                </a:lnTo>
                <a:lnTo>
                  <a:pt x="110010" y="2251083"/>
                </a:lnTo>
                <a:lnTo>
                  <a:pt x="81615" y="2212728"/>
                </a:lnTo>
                <a:lnTo>
                  <a:pt x="57227" y="2171966"/>
                </a:lnTo>
                <a:lnTo>
                  <a:pt x="36977" y="2129118"/>
                </a:lnTo>
                <a:lnTo>
                  <a:pt x="20997" y="2084500"/>
                </a:lnTo>
                <a:lnTo>
                  <a:pt x="9420" y="2038432"/>
                </a:lnTo>
                <a:lnTo>
                  <a:pt x="2377" y="1991233"/>
                </a:lnTo>
                <a:lnTo>
                  <a:pt x="0" y="1943220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962995" y="0"/>
                </a:lnTo>
                <a:lnTo>
                  <a:pt x="1011008" y="2377"/>
                </a:lnTo>
                <a:lnTo>
                  <a:pt x="1028700" y="5017"/>
                </a:lnTo>
                <a:lnTo>
                  <a:pt x="1028700" y="2423977"/>
                </a:lnTo>
                <a:lnTo>
                  <a:pt x="1011008" y="2426617"/>
                </a:lnTo>
                <a:lnTo>
                  <a:pt x="986695" y="2427821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460673" y="283050"/>
            <a:ext cx="682625" cy="1997710"/>
          </a:xfrm>
          <a:prstGeom prst="rect">
            <a:avLst/>
          </a:prstGeom>
        </p:spPr>
        <p:txBody>
          <a:bodyPr vert="vert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-55" dirty="0">
                <a:solidFill>
                  <a:srgbClr val="6FB5DE"/>
                </a:solidFill>
                <a:latin typeface="Tahoma"/>
                <a:cs typeface="Tahoma"/>
              </a:rPr>
              <a:t>MIKROBIOLOGI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-10" dirty="0">
                <a:solidFill>
                  <a:srgbClr val="6FB5DE"/>
                </a:solidFill>
                <a:latin typeface="Tahoma"/>
                <a:cs typeface="Tahoma"/>
              </a:rPr>
              <a:t>MEDIK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4B57A72F-E8D6-7B0D-7A84-EC133B9C81B2}"/>
              </a:ext>
            </a:extLst>
          </p:cNvPr>
          <p:cNvSpPr txBox="1"/>
          <p:nvPr/>
        </p:nvSpPr>
        <p:spPr>
          <a:xfrm>
            <a:off x="1033305" y="2280760"/>
            <a:ext cx="13058697" cy="7461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50" marR="209550" indent="-540385">
              <a:lnSpc>
                <a:spcPct val="100000"/>
              </a:lnSpc>
              <a:spcBef>
                <a:spcPts val="100"/>
              </a:spcBef>
              <a:buChar char="•"/>
              <a:tabLst>
                <a:tab pos="552450" algn="l"/>
                <a:tab pos="619125" algn="l"/>
                <a:tab pos="1973580" algn="l"/>
                <a:tab pos="3278504" algn="l"/>
              </a:tabLst>
            </a:pPr>
            <a:r>
              <a:rPr sz="4400" spc="-10" dirty="0" err="1">
                <a:latin typeface="Calibri"/>
                <a:cs typeface="Calibri"/>
              </a:rPr>
              <a:t>Metabolit</a:t>
            </a:r>
            <a:r>
              <a:rPr sz="4400" dirty="0">
                <a:latin typeface="Calibri"/>
                <a:cs typeface="Calibri"/>
              </a:rPr>
              <a:t>	</a:t>
            </a:r>
            <a:r>
              <a:rPr sz="4400" spc="-10" dirty="0">
                <a:latin typeface="Calibri"/>
                <a:cs typeface="Calibri"/>
              </a:rPr>
              <a:t>Sekunder</a:t>
            </a:r>
            <a:r>
              <a:rPr sz="4400" dirty="0">
                <a:latin typeface="Calibri"/>
                <a:cs typeface="Calibri"/>
              </a:rPr>
              <a:t>	yang</a:t>
            </a:r>
            <a:r>
              <a:rPr sz="4400" spc="-10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dihasilkan</a:t>
            </a:r>
            <a:r>
              <a:rPr sz="4400" spc="-105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oleh </a:t>
            </a:r>
            <a:r>
              <a:rPr sz="4400" spc="-10" dirty="0">
                <a:latin typeface="Calibri"/>
                <a:cs typeface="Calibri"/>
              </a:rPr>
              <a:t>mikroorganisme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untuk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menghambat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pertumbuhan mikroorganisme</a:t>
            </a:r>
            <a:r>
              <a:rPr sz="4400" spc="-40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lain</a:t>
            </a:r>
            <a:endParaRPr sz="4400" dirty="0">
              <a:latin typeface="Calibri"/>
              <a:cs typeface="Calibri"/>
            </a:endParaRPr>
          </a:p>
          <a:p>
            <a:pPr marL="552450" marR="475615" indent="-540385">
              <a:lnSpc>
                <a:spcPct val="100000"/>
              </a:lnSpc>
              <a:buFont typeface="Arial MT"/>
              <a:buChar char="•"/>
              <a:tabLst>
                <a:tab pos="552450" algn="l"/>
              </a:tabLst>
            </a:pPr>
            <a:r>
              <a:rPr sz="4400" dirty="0">
                <a:latin typeface="Calibri"/>
                <a:cs typeface="Calibri"/>
              </a:rPr>
              <a:t>Antibiotik</a:t>
            </a:r>
            <a:r>
              <a:rPr sz="4400" spc="-8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tidak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secara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langsung</a:t>
            </a:r>
            <a:r>
              <a:rPr sz="4400" spc="-7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dikode</a:t>
            </a:r>
            <a:r>
              <a:rPr sz="4400" spc="-6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oleh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gen, </a:t>
            </a:r>
            <a:r>
              <a:rPr sz="4400" spc="-10" dirty="0">
                <a:latin typeface="Calibri"/>
                <a:cs typeface="Calibri"/>
              </a:rPr>
              <a:t>tetapi</a:t>
            </a:r>
            <a:r>
              <a:rPr sz="4400" spc="-9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dibuat</a:t>
            </a:r>
            <a:r>
              <a:rPr sz="4400" spc="-6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di</a:t>
            </a:r>
            <a:r>
              <a:rPr sz="4400" spc="-6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dalam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sel</a:t>
            </a:r>
            <a:r>
              <a:rPr sz="4400" spc="-5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dengan</a:t>
            </a:r>
            <a:r>
              <a:rPr sz="4400" spc="-5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reaksi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katalis enzim.</a:t>
            </a:r>
            <a:endParaRPr sz="4400" dirty="0">
              <a:latin typeface="Calibri"/>
              <a:cs typeface="Calibri"/>
            </a:endParaRPr>
          </a:p>
          <a:p>
            <a:pPr marL="551815" indent="-53911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551815" algn="l"/>
              </a:tabLst>
            </a:pPr>
            <a:r>
              <a:rPr sz="4400" dirty="0">
                <a:latin typeface="Calibri"/>
                <a:cs typeface="Calibri"/>
              </a:rPr>
              <a:t>Enzim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disusun</a:t>
            </a:r>
            <a:r>
              <a:rPr sz="4400" spc="-4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berdasarkan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instruksi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gen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spesifik.</a:t>
            </a:r>
            <a:endParaRPr sz="4400" dirty="0">
              <a:latin typeface="Calibri"/>
              <a:cs typeface="Calibri"/>
            </a:endParaRPr>
          </a:p>
          <a:p>
            <a:pPr marL="552450" marR="5080" indent="-540385">
              <a:lnSpc>
                <a:spcPct val="100000"/>
              </a:lnSpc>
              <a:buFont typeface="Arial MT"/>
              <a:buChar char="•"/>
              <a:tabLst>
                <a:tab pos="552450" algn="l"/>
              </a:tabLst>
            </a:pPr>
            <a:r>
              <a:rPr sz="4400" dirty="0">
                <a:latin typeface="Calibri"/>
                <a:cs typeface="Calibri"/>
              </a:rPr>
              <a:t>Dengan</a:t>
            </a:r>
            <a:r>
              <a:rPr sz="4400" spc="-8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teknologi</a:t>
            </a:r>
            <a:r>
              <a:rPr sz="4400" spc="-8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fusi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sel</a:t>
            </a:r>
            <a:r>
              <a:rPr sz="4400" spc="-6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akan</a:t>
            </a:r>
            <a:r>
              <a:rPr sz="4400" spc="-8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terjadi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kombinasi</a:t>
            </a:r>
            <a:r>
              <a:rPr sz="4400" spc="-7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gen </a:t>
            </a:r>
            <a:r>
              <a:rPr sz="4400" dirty="0">
                <a:latin typeface="Calibri"/>
                <a:cs typeface="Calibri"/>
              </a:rPr>
              <a:t>dan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sintesis</a:t>
            </a:r>
            <a:r>
              <a:rPr sz="4400" spc="-3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enzim-</a:t>
            </a:r>
            <a:r>
              <a:rPr sz="4400" dirty="0">
                <a:latin typeface="Calibri"/>
                <a:cs typeface="Calibri"/>
              </a:rPr>
              <a:t>enzim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baru,</a:t>
            </a:r>
            <a:r>
              <a:rPr sz="4400" spc="-3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sehingga</a:t>
            </a:r>
            <a:r>
              <a:rPr sz="4400" spc="-3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mikroba </a:t>
            </a:r>
            <a:r>
              <a:rPr sz="4400" dirty="0">
                <a:latin typeface="Calibri"/>
                <a:cs typeface="Calibri"/>
              </a:rPr>
              <a:t>dapat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menghasilkan</a:t>
            </a:r>
            <a:r>
              <a:rPr sz="4400" spc="-8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antibiotik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baru.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Contohnya </a:t>
            </a:r>
            <a:r>
              <a:rPr sz="4400" dirty="0">
                <a:latin typeface="Calibri"/>
                <a:cs typeface="Calibri"/>
              </a:rPr>
              <a:t>Penisilin</a:t>
            </a:r>
            <a:r>
              <a:rPr sz="4400" spc="-9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dihasilkan</a:t>
            </a:r>
            <a:r>
              <a:rPr sz="4400" spc="-9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oleh</a:t>
            </a:r>
            <a:r>
              <a:rPr sz="4400" spc="-8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kapang</a:t>
            </a:r>
            <a:r>
              <a:rPr sz="4400" spc="-105" dirty="0">
                <a:latin typeface="Calibri"/>
                <a:cs typeface="Calibri"/>
              </a:rPr>
              <a:t> </a:t>
            </a:r>
            <a:r>
              <a:rPr sz="4400" i="1" spc="-10" dirty="0">
                <a:latin typeface="Calibri"/>
                <a:cs typeface="Calibri"/>
              </a:rPr>
              <a:t>Penicillium</a:t>
            </a:r>
            <a:r>
              <a:rPr sz="4400" i="1" spc="-85" dirty="0">
                <a:latin typeface="Calibri"/>
                <a:cs typeface="Calibri"/>
              </a:rPr>
              <a:t> </a:t>
            </a:r>
            <a:r>
              <a:rPr sz="4400" i="1" spc="-10" dirty="0">
                <a:latin typeface="Calibri"/>
                <a:cs typeface="Calibri"/>
              </a:rPr>
              <a:t>notatum</a:t>
            </a:r>
            <a:r>
              <a:rPr sz="3600" spc="-10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A5340-DC7A-4533-EF10-AFE4B5D14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302CA80-478D-1207-29EB-7A38647F7501}"/>
              </a:ext>
            </a:extLst>
          </p:cNvPr>
          <p:cNvSpPr/>
          <p:nvPr/>
        </p:nvSpPr>
        <p:spPr>
          <a:xfrm>
            <a:off x="-4302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12AB9A1-14E5-E71E-A442-1FFA82179DE3}"/>
              </a:ext>
            </a:extLst>
          </p:cNvPr>
          <p:cNvSpPr/>
          <p:nvPr/>
        </p:nvSpPr>
        <p:spPr>
          <a:xfrm>
            <a:off x="17259300" y="141723"/>
            <a:ext cx="1028700" cy="2429510"/>
          </a:xfrm>
          <a:custGeom>
            <a:avLst/>
            <a:gdLst/>
            <a:ahLst/>
            <a:cxnLst/>
            <a:rect l="l" t="t" r="r" b="b"/>
            <a:pathLst>
              <a:path w="1028700" h="2429510">
                <a:moveTo>
                  <a:pt x="1028700" y="2428995"/>
                </a:moveTo>
                <a:lnTo>
                  <a:pt x="485774" y="2428995"/>
                </a:lnTo>
                <a:lnTo>
                  <a:pt x="437761" y="2426618"/>
                </a:lnTo>
                <a:lnTo>
                  <a:pt x="390562" y="2419575"/>
                </a:lnTo>
                <a:lnTo>
                  <a:pt x="344494" y="2407997"/>
                </a:lnTo>
                <a:lnTo>
                  <a:pt x="299876" y="2392018"/>
                </a:lnTo>
                <a:lnTo>
                  <a:pt x="257027" y="2371767"/>
                </a:lnTo>
                <a:lnTo>
                  <a:pt x="216266" y="2347379"/>
                </a:lnTo>
                <a:lnTo>
                  <a:pt x="177910" y="2318984"/>
                </a:lnTo>
                <a:lnTo>
                  <a:pt x="142279" y="2286715"/>
                </a:lnTo>
                <a:lnTo>
                  <a:pt x="110010" y="2251084"/>
                </a:lnTo>
                <a:lnTo>
                  <a:pt x="81615" y="2212728"/>
                </a:lnTo>
                <a:lnTo>
                  <a:pt x="57227" y="2171967"/>
                </a:lnTo>
                <a:lnTo>
                  <a:pt x="36977" y="2129118"/>
                </a:lnTo>
                <a:lnTo>
                  <a:pt x="20997" y="2084501"/>
                </a:lnTo>
                <a:lnTo>
                  <a:pt x="9420" y="2038433"/>
                </a:lnTo>
                <a:lnTo>
                  <a:pt x="2377" y="1991233"/>
                </a:lnTo>
                <a:lnTo>
                  <a:pt x="0" y="1943220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79" y="142280"/>
                </a:lnTo>
                <a:lnTo>
                  <a:pt x="177910" y="110010"/>
                </a:lnTo>
                <a:lnTo>
                  <a:pt x="216266" y="81615"/>
                </a:lnTo>
                <a:lnTo>
                  <a:pt x="257027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1" y="2377"/>
                </a:lnTo>
                <a:lnTo>
                  <a:pt x="485774" y="0"/>
                </a:lnTo>
                <a:lnTo>
                  <a:pt x="1028700" y="0"/>
                </a:lnTo>
                <a:lnTo>
                  <a:pt x="1028700" y="2428995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C9CD72E8-29E6-280A-E7C4-68E5401D3B4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98798" y="2813390"/>
            <a:ext cx="233597" cy="233597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943FA5AE-3AA1-22CC-950F-074F2088969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599" y="8910346"/>
            <a:ext cx="245611" cy="245611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F7BA1387-272F-4C33-17F3-925FC9C67A6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599" y="8440575"/>
            <a:ext cx="245611" cy="245610"/>
          </a:xfrm>
          <a:prstGeom prst="rect">
            <a:avLst/>
          </a:prstGeom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96E94304-4F82-4636-B576-BF6378BC6251}"/>
              </a:ext>
            </a:extLst>
          </p:cNvPr>
          <p:cNvSpPr/>
          <p:nvPr/>
        </p:nvSpPr>
        <p:spPr>
          <a:xfrm>
            <a:off x="5140178" y="9875570"/>
            <a:ext cx="8007984" cy="411480"/>
          </a:xfrm>
          <a:custGeom>
            <a:avLst/>
            <a:gdLst/>
            <a:ahLst/>
            <a:cxnLst/>
            <a:rect l="l" t="t" r="r" b="b"/>
            <a:pathLst>
              <a:path w="8007984" h="411479">
                <a:moveTo>
                  <a:pt x="8007642" y="411429"/>
                </a:moveTo>
                <a:lnTo>
                  <a:pt x="0" y="411429"/>
                </a:lnTo>
                <a:lnTo>
                  <a:pt x="3113" y="390562"/>
                </a:lnTo>
                <a:lnTo>
                  <a:pt x="14691" y="344494"/>
                </a:lnTo>
                <a:lnTo>
                  <a:pt x="30670" y="299876"/>
                </a:lnTo>
                <a:lnTo>
                  <a:pt x="50920" y="257028"/>
                </a:lnTo>
                <a:lnTo>
                  <a:pt x="75309" y="216266"/>
                </a:lnTo>
                <a:lnTo>
                  <a:pt x="103704" y="177911"/>
                </a:lnTo>
                <a:lnTo>
                  <a:pt x="135973" y="142280"/>
                </a:lnTo>
                <a:lnTo>
                  <a:pt x="171604" y="110010"/>
                </a:lnTo>
                <a:lnTo>
                  <a:pt x="209960" y="81616"/>
                </a:lnTo>
                <a:lnTo>
                  <a:pt x="250721" y="57227"/>
                </a:lnTo>
                <a:lnTo>
                  <a:pt x="293570" y="36977"/>
                </a:lnTo>
                <a:lnTo>
                  <a:pt x="338188" y="20997"/>
                </a:lnTo>
                <a:lnTo>
                  <a:pt x="384255" y="9420"/>
                </a:lnTo>
                <a:lnTo>
                  <a:pt x="431455" y="2377"/>
                </a:lnTo>
                <a:lnTo>
                  <a:pt x="479468" y="0"/>
                </a:lnTo>
                <a:lnTo>
                  <a:pt x="7528174" y="0"/>
                </a:lnTo>
                <a:lnTo>
                  <a:pt x="7576186" y="2377"/>
                </a:lnTo>
                <a:lnTo>
                  <a:pt x="7623385" y="9420"/>
                </a:lnTo>
                <a:lnTo>
                  <a:pt x="7669453" y="20997"/>
                </a:lnTo>
                <a:lnTo>
                  <a:pt x="7714071" y="36977"/>
                </a:lnTo>
                <a:lnTo>
                  <a:pt x="7756919" y="57227"/>
                </a:lnTo>
                <a:lnTo>
                  <a:pt x="7797681" y="81616"/>
                </a:lnTo>
                <a:lnTo>
                  <a:pt x="7836036" y="110010"/>
                </a:lnTo>
                <a:lnTo>
                  <a:pt x="7871667" y="142280"/>
                </a:lnTo>
                <a:lnTo>
                  <a:pt x="7903937" y="177911"/>
                </a:lnTo>
                <a:lnTo>
                  <a:pt x="7932332" y="216266"/>
                </a:lnTo>
                <a:lnTo>
                  <a:pt x="7956720" y="257028"/>
                </a:lnTo>
                <a:lnTo>
                  <a:pt x="7976971" y="299876"/>
                </a:lnTo>
                <a:lnTo>
                  <a:pt x="7992951" y="344494"/>
                </a:lnTo>
                <a:lnTo>
                  <a:pt x="8004528" y="390562"/>
                </a:lnTo>
                <a:lnTo>
                  <a:pt x="8007642" y="411429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6538060-BFCF-023D-4372-674BA5B1B8A8}"/>
              </a:ext>
            </a:extLst>
          </p:cNvPr>
          <p:cNvSpPr txBox="1"/>
          <p:nvPr/>
        </p:nvSpPr>
        <p:spPr>
          <a:xfrm>
            <a:off x="17460673" y="283050"/>
            <a:ext cx="682625" cy="1997710"/>
          </a:xfrm>
          <a:prstGeom prst="rect">
            <a:avLst/>
          </a:prstGeom>
        </p:spPr>
        <p:txBody>
          <a:bodyPr vert="vert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MIKROBIOLOGI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MEDIK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4BDEDA71-31AF-CB65-8CEC-811456B12F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447" y="410000"/>
            <a:ext cx="12648184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" algn="l">
              <a:lnSpc>
                <a:spcPct val="100000"/>
              </a:lnSpc>
              <a:spcBef>
                <a:spcPts val="105"/>
              </a:spcBef>
            </a:pPr>
            <a:r>
              <a:rPr lang="en-US" sz="5400" spc="-10" dirty="0">
                <a:solidFill>
                  <a:srgbClr val="000000"/>
                </a:solidFill>
                <a:latin typeface="Calibri"/>
                <a:cs typeface="Calibri"/>
              </a:rPr>
              <a:t>PENGGUNAAN ANTIBIOTIK</a:t>
            </a:r>
            <a:endParaRPr sz="5400" dirty="0">
              <a:latin typeface="Calibri"/>
              <a:cs typeface="Calibri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E4A29484-C23A-0980-EB89-E8EE58B809B7}"/>
              </a:ext>
            </a:extLst>
          </p:cNvPr>
          <p:cNvSpPr txBox="1">
            <a:spLocks/>
          </p:cNvSpPr>
          <p:nvPr/>
        </p:nvSpPr>
        <p:spPr>
          <a:xfrm>
            <a:off x="396599" y="1664462"/>
            <a:ext cx="13522510" cy="8361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101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692150" indent="-685800" algn="just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Pemberian</a:t>
            </a:r>
            <a:r>
              <a:rPr lang="en-ID" sz="54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dirty="0" err="1">
                <a:solidFill>
                  <a:srgbClr val="000000"/>
                </a:solidFill>
                <a:latin typeface="Calibri"/>
                <a:cs typeface="Calibri"/>
              </a:rPr>
              <a:t>dosis</a:t>
            </a:r>
            <a:r>
              <a:rPr lang="en-ID" sz="5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lang="en-ID" sz="54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dirty="0" err="1">
                <a:solidFill>
                  <a:srgbClr val="000000"/>
                </a:solidFill>
                <a:latin typeface="Calibri"/>
                <a:cs typeface="Calibri"/>
              </a:rPr>
              <a:t>tepat</a:t>
            </a:r>
            <a:r>
              <a:rPr lang="en-ID" sz="540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lang="en-ID" sz="54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perlunya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20" dirty="0" err="1">
                <a:solidFill>
                  <a:srgbClr val="000000"/>
                </a:solidFill>
                <a:latin typeface="Calibri"/>
                <a:cs typeface="Calibri"/>
              </a:rPr>
              <a:t>kepatuhan</a:t>
            </a:r>
            <a:r>
              <a:rPr lang="en-ID" sz="5400" b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dirty="0" err="1">
                <a:solidFill>
                  <a:srgbClr val="000000"/>
                </a:solidFill>
                <a:latin typeface="Calibri"/>
                <a:cs typeface="Calibri"/>
              </a:rPr>
              <a:t>penggunaan</a:t>
            </a:r>
            <a:r>
              <a:rPr lang="en-ID" sz="540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antibiotik</a:t>
            </a:r>
            <a:r>
              <a:rPr lang="en-ID" sz="5400" b="0" spc="-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ID" sz="5400" b="0" dirty="0">
                <a:solidFill>
                  <a:srgbClr val="000000"/>
                </a:solidFill>
                <a:latin typeface="Calibri"/>
                <a:cs typeface="Calibri"/>
              </a:rPr>
              <a:t>pada</a:t>
            </a:r>
            <a:r>
              <a:rPr lang="en-ID" sz="54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terapi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pengobatan</a:t>
            </a:r>
            <a:r>
              <a:rPr lang="en-ID" sz="5400"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penyakit</a:t>
            </a:r>
            <a:r>
              <a:rPr lang="en-ID" sz="54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infeksi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en-ID" sz="540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merupakan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dirty="0" err="1">
                <a:solidFill>
                  <a:srgbClr val="000000"/>
                </a:solidFill>
                <a:latin typeface="Calibri"/>
                <a:cs typeface="Calibri"/>
              </a:rPr>
              <a:t>faktor</a:t>
            </a:r>
            <a:r>
              <a:rPr lang="en-ID" sz="54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lang="en-ID" sz="54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dirty="0" err="1">
                <a:solidFill>
                  <a:srgbClr val="000000"/>
                </a:solidFill>
                <a:latin typeface="Calibri"/>
                <a:cs typeface="Calibri"/>
              </a:rPr>
              <a:t>penting</a:t>
            </a:r>
            <a:r>
              <a:rPr lang="en-ID" sz="5400"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dirty="0" err="1">
                <a:solidFill>
                  <a:srgbClr val="000000"/>
                </a:solidFill>
                <a:latin typeface="Calibri"/>
                <a:cs typeface="Calibri"/>
              </a:rPr>
              <a:t>untuk</a:t>
            </a:r>
            <a:r>
              <a:rPr lang="en-ID" sz="54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diperhatikan</a:t>
            </a:r>
            <a:r>
              <a:rPr lang="en-ID" sz="54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20" dirty="0">
                <a:solidFill>
                  <a:srgbClr val="000000"/>
                </a:solidFill>
                <a:latin typeface="Calibri"/>
                <a:cs typeface="Calibri"/>
              </a:rPr>
              <a:t>agar 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proses</a:t>
            </a:r>
            <a:r>
              <a:rPr lang="en-ID" sz="540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20" dirty="0" err="1">
                <a:solidFill>
                  <a:srgbClr val="000000"/>
                </a:solidFill>
                <a:latin typeface="Calibri"/>
                <a:cs typeface="Calibri"/>
              </a:rPr>
              <a:t>penyembuhan</a:t>
            </a:r>
            <a:r>
              <a:rPr lang="en-ID" sz="5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penyakit</a:t>
            </a:r>
            <a:r>
              <a:rPr lang="en-ID" sz="5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dirty="0" err="1">
                <a:solidFill>
                  <a:srgbClr val="000000"/>
                </a:solidFill>
                <a:latin typeface="Calibri"/>
                <a:cs typeface="Calibri"/>
              </a:rPr>
              <a:t>ini</a:t>
            </a:r>
            <a:r>
              <a:rPr lang="en-ID" sz="5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lang="en-ID" sz="5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20" dirty="0" err="1">
                <a:solidFill>
                  <a:srgbClr val="000000"/>
                </a:solidFill>
                <a:latin typeface="Calibri"/>
                <a:cs typeface="Calibri"/>
              </a:rPr>
              <a:t>menyebabkan</a:t>
            </a:r>
            <a:r>
              <a:rPr lang="en-ID" sz="54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ID" sz="5400" b="0" spc="-10" dirty="0" err="1">
                <a:solidFill>
                  <a:srgbClr val="000000"/>
                </a:solidFill>
                <a:latin typeface="Calibri"/>
                <a:cs typeface="Calibri"/>
              </a:rPr>
              <a:t>resistensi</a:t>
            </a:r>
            <a:endParaRPr lang="en-ID" sz="5400" b="0" spc="-1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350" algn="just">
              <a:spcBef>
                <a:spcPts val="105"/>
              </a:spcBef>
            </a:pPr>
            <a:endParaRPr lang="en-ID" sz="5400" b="0" spc="-1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ID" sz="5400" spc="-10" dirty="0" err="1">
                <a:latin typeface="Calibri"/>
                <a:cs typeface="Calibri"/>
              </a:rPr>
              <a:t>Sebanyak</a:t>
            </a:r>
            <a:r>
              <a:rPr lang="en-ID" sz="5400" spc="-100" dirty="0">
                <a:latin typeface="Calibri"/>
                <a:cs typeface="Calibri"/>
              </a:rPr>
              <a:t> </a:t>
            </a:r>
            <a:r>
              <a:rPr lang="en-ID" sz="5400" dirty="0">
                <a:latin typeface="Calibri"/>
                <a:cs typeface="Calibri"/>
              </a:rPr>
              <a:t>40</a:t>
            </a:r>
            <a:r>
              <a:rPr lang="en-ID" sz="5400" spc="-70" dirty="0">
                <a:latin typeface="Calibri"/>
                <a:cs typeface="Calibri"/>
              </a:rPr>
              <a:t> </a:t>
            </a:r>
            <a:r>
              <a:rPr lang="en-ID" sz="5400" spc="-10" dirty="0" err="1">
                <a:latin typeface="Calibri"/>
                <a:cs typeface="Calibri"/>
              </a:rPr>
              <a:t>sampai</a:t>
            </a:r>
            <a:r>
              <a:rPr lang="en-ID" sz="5400" spc="-10" dirty="0">
                <a:latin typeface="Calibri"/>
                <a:cs typeface="Calibri"/>
              </a:rPr>
              <a:t> </a:t>
            </a:r>
            <a:r>
              <a:rPr lang="en-ID" sz="5400" dirty="0">
                <a:latin typeface="Calibri"/>
                <a:cs typeface="Calibri"/>
              </a:rPr>
              <a:t>50%</a:t>
            </a:r>
            <a:r>
              <a:rPr lang="en-ID" sz="5400" spc="-95" dirty="0">
                <a:latin typeface="Calibri"/>
                <a:cs typeface="Calibri"/>
              </a:rPr>
              <a:t> </a:t>
            </a:r>
            <a:r>
              <a:rPr lang="en-ID" sz="5400" dirty="0" err="1">
                <a:latin typeface="Calibri"/>
                <a:cs typeface="Calibri"/>
              </a:rPr>
              <a:t>resisten</a:t>
            </a:r>
            <a:r>
              <a:rPr lang="en-ID" sz="5400" spc="-100" dirty="0">
                <a:latin typeface="Calibri"/>
                <a:cs typeface="Calibri"/>
              </a:rPr>
              <a:t> </a:t>
            </a:r>
            <a:r>
              <a:rPr lang="en-ID" sz="5400" spc="-10" dirty="0" err="1">
                <a:latin typeface="Calibri"/>
                <a:cs typeface="Calibri"/>
              </a:rPr>
              <a:t>terhadap</a:t>
            </a:r>
            <a:r>
              <a:rPr lang="en-ID" sz="5400" spc="-10" dirty="0">
                <a:latin typeface="Calibri"/>
                <a:cs typeface="Calibri"/>
              </a:rPr>
              <a:t> </a:t>
            </a:r>
            <a:r>
              <a:rPr lang="en-ID" sz="5400" spc="-10" dirty="0" err="1">
                <a:latin typeface="Calibri"/>
                <a:cs typeface="Calibri"/>
              </a:rPr>
              <a:t>golongan</a:t>
            </a:r>
            <a:r>
              <a:rPr lang="en-ID" sz="5400" spc="-10" dirty="0">
                <a:latin typeface="Calibri"/>
                <a:cs typeface="Calibri"/>
              </a:rPr>
              <a:t> Cephalosporin</a:t>
            </a:r>
            <a:endParaRPr lang="en-ID" sz="5400" dirty="0">
              <a:latin typeface="Calibri"/>
              <a:cs typeface="Calibri"/>
            </a:endParaRPr>
          </a:p>
          <a:p>
            <a:pPr marL="692150" indent="-685800" algn="just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en-ID" sz="5400" b="0" dirty="0">
              <a:latin typeface="Calibri"/>
              <a:cs typeface="Calibri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DC9F6D37-9723-52A3-B4C8-7312BC25D9D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85673" y="5812164"/>
            <a:ext cx="38576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3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98798" y="2813390"/>
            <a:ext cx="233597" cy="2335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62120" y="7786127"/>
            <a:ext cx="245610" cy="2456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6157" y="7786127"/>
            <a:ext cx="245611" cy="2456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0425" y="1983244"/>
            <a:ext cx="245611" cy="2456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425" y="1513474"/>
            <a:ext cx="245611" cy="24561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2936" y="424726"/>
            <a:ext cx="16539833" cy="1392759"/>
          </a:xfrm>
          <a:prstGeom prst="rect">
            <a:avLst/>
          </a:prstGeom>
        </p:spPr>
        <p:txBody>
          <a:bodyPr vert="horz" wrap="square" lIns="0" tIns="464889" rIns="0" bIns="0" rtlCol="0">
            <a:spAutoFit/>
          </a:bodyPr>
          <a:lstStyle/>
          <a:p>
            <a:pPr marL="5174615">
              <a:lnSpc>
                <a:spcPct val="100000"/>
              </a:lnSpc>
              <a:spcBef>
                <a:spcPts val="100"/>
              </a:spcBef>
            </a:pPr>
            <a:r>
              <a:rPr lang="en-US" sz="6000" spc="-70" dirty="0"/>
              <a:t>FLEMING AND PENICILIN</a:t>
            </a:r>
            <a:endParaRPr sz="6000" dirty="0"/>
          </a:p>
        </p:txBody>
      </p:sp>
      <p:sp>
        <p:nvSpPr>
          <p:cNvPr id="12" name="object 12"/>
          <p:cNvSpPr/>
          <p:nvPr/>
        </p:nvSpPr>
        <p:spPr>
          <a:xfrm>
            <a:off x="17259298" y="160774"/>
            <a:ext cx="1028700" cy="2428240"/>
          </a:xfrm>
          <a:custGeom>
            <a:avLst/>
            <a:gdLst/>
            <a:ahLst/>
            <a:cxnLst/>
            <a:rect l="l" t="t" r="r" b="b"/>
            <a:pathLst>
              <a:path w="1028700" h="2428240">
                <a:moveTo>
                  <a:pt x="986695" y="2427821"/>
                </a:moveTo>
                <a:lnTo>
                  <a:pt x="462075" y="2427821"/>
                </a:lnTo>
                <a:lnTo>
                  <a:pt x="437762" y="2426617"/>
                </a:lnTo>
                <a:lnTo>
                  <a:pt x="390562" y="2419574"/>
                </a:lnTo>
                <a:lnTo>
                  <a:pt x="344494" y="2407997"/>
                </a:lnTo>
                <a:lnTo>
                  <a:pt x="299876" y="2392017"/>
                </a:lnTo>
                <a:lnTo>
                  <a:pt x="257028" y="2371767"/>
                </a:lnTo>
                <a:lnTo>
                  <a:pt x="216266" y="2347379"/>
                </a:lnTo>
                <a:lnTo>
                  <a:pt x="177911" y="2318984"/>
                </a:lnTo>
                <a:lnTo>
                  <a:pt x="142280" y="2286714"/>
                </a:lnTo>
                <a:lnTo>
                  <a:pt x="110010" y="2251083"/>
                </a:lnTo>
                <a:lnTo>
                  <a:pt x="81615" y="2212728"/>
                </a:lnTo>
                <a:lnTo>
                  <a:pt x="57227" y="2171966"/>
                </a:lnTo>
                <a:lnTo>
                  <a:pt x="36977" y="2129118"/>
                </a:lnTo>
                <a:lnTo>
                  <a:pt x="20997" y="2084500"/>
                </a:lnTo>
                <a:lnTo>
                  <a:pt x="9420" y="2038432"/>
                </a:lnTo>
                <a:lnTo>
                  <a:pt x="2377" y="1991233"/>
                </a:lnTo>
                <a:lnTo>
                  <a:pt x="0" y="1943220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962995" y="0"/>
                </a:lnTo>
                <a:lnTo>
                  <a:pt x="1011008" y="2377"/>
                </a:lnTo>
                <a:lnTo>
                  <a:pt x="1028700" y="5017"/>
                </a:lnTo>
                <a:lnTo>
                  <a:pt x="1028700" y="2423977"/>
                </a:lnTo>
                <a:lnTo>
                  <a:pt x="1011008" y="2426617"/>
                </a:lnTo>
                <a:lnTo>
                  <a:pt x="986695" y="2427821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460673" y="283050"/>
            <a:ext cx="682625" cy="1997710"/>
          </a:xfrm>
          <a:prstGeom prst="rect">
            <a:avLst/>
          </a:prstGeom>
        </p:spPr>
        <p:txBody>
          <a:bodyPr vert="vert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-55" dirty="0">
                <a:solidFill>
                  <a:srgbClr val="6FB5DE"/>
                </a:solidFill>
                <a:latin typeface="Tahoma"/>
                <a:cs typeface="Tahoma"/>
              </a:rPr>
              <a:t>MIKROBIOLOGI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-10" dirty="0">
                <a:solidFill>
                  <a:srgbClr val="6FB5DE"/>
                </a:solidFill>
                <a:latin typeface="Tahoma"/>
                <a:cs typeface="Tahoma"/>
              </a:rPr>
              <a:t>MEDIK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4" name="object 6">
            <a:extLst>
              <a:ext uri="{FF2B5EF4-FFF2-40B4-BE49-F238E27FC236}">
                <a16:creationId xmlns:a16="http://schemas.microsoft.com/office/drawing/2014/main" id="{4BCB388A-1C46-BD63-65A0-8C7520BFC253}"/>
              </a:ext>
            </a:extLst>
          </p:cNvPr>
          <p:cNvGrpSpPr/>
          <p:nvPr/>
        </p:nvGrpSpPr>
        <p:grpSpPr>
          <a:xfrm>
            <a:off x="2477567" y="2589014"/>
            <a:ext cx="13030200" cy="6211313"/>
            <a:chOff x="457200" y="1676400"/>
            <a:chExt cx="8382000" cy="4781550"/>
          </a:xfrm>
        </p:grpSpPr>
        <p:pic>
          <p:nvPicPr>
            <p:cNvPr id="15" name="object 7">
              <a:extLst>
                <a:ext uri="{FF2B5EF4-FFF2-40B4-BE49-F238E27FC236}">
                  <a16:creationId xmlns:a16="http://schemas.microsoft.com/office/drawing/2014/main" id="{9A993432-DB77-D110-CE62-F8368D79B84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2057400"/>
              <a:ext cx="5851525" cy="4400550"/>
            </a:xfrm>
            <a:prstGeom prst="rect">
              <a:avLst/>
            </a:prstGeom>
          </p:spPr>
        </p:pic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C9A9BB1B-4E50-C148-3AA8-C22D0A3E1D8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4400" y="1676400"/>
              <a:ext cx="4114800" cy="3943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42" y="293702"/>
            <a:ext cx="17075658" cy="1023093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298274"/>
            <a:ext cx="1028700" cy="2429510"/>
          </a:xfrm>
          <a:custGeom>
            <a:avLst/>
            <a:gdLst/>
            <a:ahLst/>
            <a:cxnLst/>
            <a:rect l="l" t="t" r="r" b="b"/>
            <a:pathLst>
              <a:path w="1028700" h="2429510">
                <a:moveTo>
                  <a:pt x="0" y="0"/>
                </a:moveTo>
                <a:lnTo>
                  <a:pt x="542856" y="0"/>
                </a:lnTo>
                <a:lnTo>
                  <a:pt x="590869" y="2377"/>
                </a:lnTo>
                <a:lnTo>
                  <a:pt x="638068" y="9420"/>
                </a:lnTo>
                <a:lnTo>
                  <a:pt x="684136" y="20997"/>
                </a:lnTo>
                <a:lnTo>
                  <a:pt x="728754" y="36977"/>
                </a:lnTo>
                <a:lnTo>
                  <a:pt x="771603" y="57227"/>
                </a:lnTo>
                <a:lnTo>
                  <a:pt x="812364" y="81615"/>
                </a:lnTo>
                <a:lnTo>
                  <a:pt x="850720" y="110010"/>
                </a:lnTo>
                <a:lnTo>
                  <a:pt x="886351" y="142280"/>
                </a:lnTo>
                <a:lnTo>
                  <a:pt x="918620" y="177911"/>
                </a:lnTo>
                <a:lnTo>
                  <a:pt x="947015" y="216266"/>
                </a:lnTo>
                <a:lnTo>
                  <a:pt x="971403" y="257028"/>
                </a:lnTo>
                <a:lnTo>
                  <a:pt x="991653" y="299876"/>
                </a:lnTo>
                <a:lnTo>
                  <a:pt x="1007633" y="344494"/>
                </a:lnTo>
                <a:lnTo>
                  <a:pt x="1019211" y="390562"/>
                </a:lnTo>
                <a:lnTo>
                  <a:pt x="1026254" y="437762"/>
                </a:lnTo>
                <a:lnTo>
                  <a:pt x="1028631" y="485775"/>
                </a:lnTo>
                <a:lnTo>
                  <a:pt x="1028631" y="1943220"/>
                </a:lnTo>
                <a:lnTo>
                  <a:pt x="1026254" y="1991233"/>
                </a:lnTo>
                <a:lnTo>
                  <a:pt x="1019211" y="2038433"/>
                </a:lnTo>
                <a:lnTo>
                  <a:pt x="1007633" y="2084500"/>
                </a:lnTo>
                <a:lnTo>
                  <a:pt x="991653" y="2129118"/>
                </a:lnTo>
                <a:lnTo>
                  <a:pt x="971403" y="2171967"/>
                </a:lnTo>
                <a:lnTo>
                  <a:pt x="947015" y="2212728"/>
                </a:lnTo>
                <a:lnTo>
                  <a:pt x="918620" y="2251084"/>
                </a:lnTo>
                <a:lnTo>
                  <a:pt x="886351" y="2286715"/>
                </a:lnTo>
                <a:lnTo>
                  <a:pt x="850720" y="2318984"/>
                </a:lnTo>
                <a:lnTo>
                  <a:pt x="812364" y="2347379"/>
                </a:lnTo>
                <a:lnTo>
                  <a:pt x="771603" y="2371768"/>
                </a:lnTo>
                <a:lnTo>
                  <a:pt x="728754" y="2392018"/>
                </a:lnTo>
                <a:lnTo>
                  <a:pt x="684136" y="2407997"/>
                </a:lnTo>
                <a:lnTo>
                  <a:pt x="638068" y="2419575"/>
                </a:lnTo>
                <a:lnTo>
                  <a:pt x="590869" y="2426618"/>
                </a:lnTo>
                <a:lnTo>
                  <a:pt x="542856" y="2428995"/>
                </a:lnTo>
                <a:lnTo>
                  <a:pt x="0" y="2428995"/>
                </a:lnTo>
                <a:lnTo>
                  <a:pt x="0" y="0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52800" y="906082"/>
            <a:ext cx="13237441" cy="1853713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055"/>
              </a:spcBef>
            </a:pPr>
            <a:r>
              <a:rPr lang="en-US" sz="6300" spc="-50" dirty="0"/>
              <a:t>PENGGOLONGAN KERJA ANTIBIOTIK </a:t>
            </a:r>
            <a:endParaRPr sz="6300" dirty="0"/>
          </a:p>
        </p:txBody>
      </p:sp>
      <p:sp>
        <p:nvSpPr>
          <p:cNvPr id="8" name="object 8"/>
          <p:cNvSpPr txBox="1"/>
          <p:nvPr/>
        </p:nvSpPr>
        <p:spPr>
          <a:xfrm>
            <a:off x="3352800" y="2759795"/>
            <a:ext cx="12132077" cy="6660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5"/>
              </a:spcBef>
            </a:pPr>
            <a:r>
              <a:rPr lang="en-ID" sz="3600" b="1" dirty="0">
                <a:latin typeface="Calibri"/>
                <a:cs typeface="Calibri"/>
              </a:rPr>
              <a:t>MEKANISME</a:t>
            </a:r>
            <a:r>
              <a:rPr lang="en-ID" sz="3600" b="1" spc="-120" dirty="0">
                <a:latin typeface="Calibri"/>
                <a:cs typeface="Calibri"/>
              </a:rPr>
              <a:t> </a:t>
            </a:r>
            <a:r>
              <a:rPr lang="en-ID" sz="3600" b="1" dirty="0">
                <a:latin typeface="Calibri"/>
                <a:cs typeface="Calibri"/>
              </a:rPr>
              <a:t>KERJA</a:t>
            </a:r>
            <a:r>
              <a:rPr lang="en-ID" sz="3600" b="1" spc="-130" dirty="0">
                <a:latin typeface="Calibri"/>
                <a:cs typeface="Calibri"/>
              </a:rPr>
              <a:t> </a:t>
            </a:r>
            <a:r>
              <a:rPr lang="en-ID" sz="3600" b="1" spc="-10" dirty="0">
                <a:latin typeface="Calibri"/>
                <a:cs typeface="Calibri"/>
              </a:rPr>
              <a:t>ANTIBIOTIK</a:t>
            </a:r>
            <a:endParaRPr lang="en-ID" sz="3600" b="1" dirty="0">
              <a:latin typeface="Calibri"/>
              <a:cs typeface="Calibri"/>
            </a:endParaRPr>
          </a:p>
          <a:p>
            <a:pPr marL="589280" marR="432434" indent="-540385">
              <a:lnSpc>
                <a:spcPct val="100000"/>
              </a:lnSpc>
              <a:buFont typeface="Arial MT"/>
              <a:buChar char="•"/>
              <a:tabLst>
                <a:tab pos="589280" algn="l"/>
              </a:tabLst>
            </a:pPr>
            <a:r>
              <a:rPr lang="en-ID" sz="3600" spc="-10" dirty="0" err="1">
                <a:latin typeface="Calibri"/>
                <a:cs typeface="Calibri"/>
              </a:rPr>
              <a:t>Menghambat</a:t>
            </a:r>
            <a:r>
              <a:rPr lang="en-ID" sz="3600" spc="-80" dirty="0">
                <a:latin typeface="Calibri"/>
                <a:cs typeface="Calibri"/>
              </a:rPr>
              <a:t> </a:t>
            </a:r>
            <a:r>
              <a:rPr lang="en-ID" sz="3600" dirty="0" err="1">
                <a:latin typeface="Calibri"/>
                <a:cs typeface="Calibri"/>
              </a:rPr>
              <a:t>dinding</a:t>
            </a:r>
            <a:r>
              <a:rPr lang="en-ID" sz="3600" spc="-55" dirty="0">
                <a:latin typeface="Calibri"/>
                <a:cs typeface="Calibri"/>
              </a:rPr>
              <a:t> </a:t>
            </a:r>
            <a:r>
              <a:rPr lang="en-ID" sz="3600" dirty="0" err="1">
                <a:latin typeface="Calibri"/>
                <a:cs typeface="Calibri"/>
              </a:rPr>
              <a:t>sel</a:t>
            </a:r>
            <a:r>
              <a:rPr lang="en-ID" sz="3600" spc="-85" dirty="0">
                <a:latin typeface="Calibri"/>
                <a:cs typeface="Calibri"/>
              </a:rPr>
              <a:t> </a:t>
            </a:r>
            <a:r>
              <a:rPr lang="en-ID" sz="3600" dirty="0" err="1">
                <a:latin typeface="Calibri"/>
                <a:cs typeface="Calibri"/>
              </a:rPr>
              <a:t>bakteri</a:t>
            </a:r>
            <a:r>
              <a:rPr lang="en-ID" sz="3600" spc="-100" dirty="0">
                <a:latin typeface="Calibri"/>
                <a:cs typeface="Calibri"/>
              </a:rPr>
              <a:t> </a:t>
            </a:r>
            <a:r>
              <a:rPr lang="en-ID" sz="3600" dirty="0" err="1">
                <a:latin typeface="Calibri"/>
                <a:cs typeface="Calibri"/>
              </a:rPr>
              <a:t>contoh</a:t>
            </a:r>
            <a:r>
              <a:rPr lang="en-ID" sz="3600" spc="-70" dirty="0">
                <a:latin typeface="Calibri"/>
                <a:cs typeface="Calibri"/>
              </a:rPr>
              <a:t> </a:t>
            </a:r>
            <a:r>
              <a:rPr lang="en-ID" sz="3600" dirty="0" err="1">
                <a:latin typeface="Calibri"/>
                <a:cs typeface="Calibri"/>
              </a:rPr>
              <a:t>nya</a:t>
            </a:r>
            <a:r>
              <a:rPr lang="en-ID" sz="3600" dirty="0">
                <a:latin typeface="Calibri"/>
                <a:cs typeface="Calibri"/>
              </a:rPr>
              <a:t>:</a:t>
            </a:r>
            <a:r>
              <a:rPr lang="en-ID" sz="3600" spc="-75" dirty="0">
                <a:latin typeface="Calibri"/>
                <a:cs typeface="Calibri"/>
              </a:rPr>
              <a:t> </a:t>
            </a:r>
            <a:r>
              <a:rPr lang="en-ID" sz="3600" i="1" spc="-10" dirty="0">
                <a:latin typeface="Calibri"/>
                <a:cs typeface="Calibri"/>
              </a:rPr>
              <a:t>Beta- </a:t>
            </a:r>
            <a:r>
              <a:rPr lang="en-ID" sz="3600" i="1" dirty="0" err="1">
                <a:latin typeface="Calibri"/>
                <a:cs typeface="Calibri"/>
              </a:rPr>
              <a:t>laktam</a:t>
            </a:r>
            <a:r>
              <a:rPr lang="en-ID" sz="3600" i="1" dirty="0">
                <a:latin typeface="Calibri"/>
                <a:cs typeface="Calibri"/>
              </a:rPr>
              <a:t>,</a:t>
            </a:r>
            <a:r>
              <a:rPr lang="en-ID" sz="3600" i="1" spc="-120" dirty="0">
                <a:latin typeface="Calibri"/>
                <a:cs typeface="Calibri"/>
              </a:rPr>
              <a:t> </a:t>
            </a:r>
            <a:r>
              <a:rPr lang="en-ID" sz="3600" i="1" dirty="0">
                <a:latin typeface="Calibri"/>
                <a:cs typeface="Calibri"/>
              </a:rPr>
              <a:t>Penicillin,</a:t>
            </a:r>
            <a:r>
              <a:rPr lang="en-ID" sz="3600" i="1" spc="-85" dirty="0">
                <a:latin typeface="Calibri"/>
                <a:cs typeface="Calibri"/>
              </a:rPr>
              <a:t> </a:t>
            </a:r>
            <a:r>
              <a:rPr lang="en-ID" sz="3600" i="1" spc="-10" dirty="0" err="1">
                <a:latin typeface="Calibri"/>
                <a:cs typeface="Calibri"/>
              </a:rPr>
              <a:t>Polypeptida</a:t>
            </a:r>
            <a:r>
              <a:rPr lang="en-ID" sz="3600" i="1" spc="-10" dirty="0">
                <a:latin typeface="Calibri"/>
                <a:cs typeface="Calibri"/>
              </a:rPr>
              <a:t>,</a:t>
            </a:r>
            <a:r>
              <a:rPr lang="en-ID" sz="3600" i="1" spc="-85" dirty="0">
                <a:latin typeface="Calibri"/>
                <a:cs typeface="Calibri"/>
              </a:rPr>
              <a:t> </a:t>
            </a:r>
            <a:r>
              <a:rPr lang="en-ID" sz="3600" i="1" spc="-10" dirty="0">
                <a:latin typeface="Calibri"/>
                <a:cs typeface="Calibri"/>
              </a:rPr>
              <a:t>Cephalosporin, </a:t>
            </a:r>
            <a:r>
              <a:rPr lang="en-ID" sz="3600" i="1" dirty="0">
                <a:latin typeface="Calibri"/>
                <a:cs typeface="Calibri"/>
              </a:rPr>
              <a:t>Ampicillin</a:t>
            </a:r>
            <a:r>
              <a:rPr lang="en-ID" sz="3600" i="1" spc="-50" dirty="0">
                <a:latin typeface="Calibri"/>
                <a:cs typeface="Calibri"/>
              </a:rPr>
              <a:t> </a:t>
            </a:r>
            <a:r>
              <a:rPr lang="en-ID" sz="3600" i="1" dirty="0">
                <a:latin typeface="Calibri"/>
                <a:cs typeface="Calibri"/>
              </a:rPr>
              <a:t>,</a:t>
            </a:r>
            <a:r>
              <a:rPr lang="en-ID" sz="3600" i="1" spc="-55" dirty="0">
                <a:latin typeface="Calibri"/>
                <a:cs typeface="Calibri"/>
              </a:rPr>
              <a:t> </a:t>
            </a:r>
            <a:r>
              <a:rPr lang="en-ID" sz="3600" i="1" spc="-10" dirty="0" err="1">
                <a:latin typeface="Calibri"/>
                <a:cs typeface="Calibri"/>
              </a:rPr>
              <a:t>Oxasilin</a:t>
            </a:r>
            <a:endParaRPr lang="en-ID" sz="3600" i="1" dirty="0">
              <a:latin typeface="Calibri"/>
              <a:cs typeface="Calibri"/>
            </a:endParaRPr>
          </a:p>
          <a:p>
            <a:pPr marL="589280" marR="5080" indent="-540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589280" algn="l"/>
              </a:tabLst>
            </a:pPr>
            <a:r>
              <a:rPr lang="en-ID" sz="3600" spc="-10" dirty="0" err="1">
                <a:latin typeface="Calibri"/>
                <a:cs typeface="Calibri"/>
              </a:rPr>
              <a:t>Menghambat</a:t>
            </a:r>
            <a:r>
              <a:rPr lang="en-ID" sz="3600" spc="-80" dirty="0">
                <a:latin typeface="Calibri"/>
                <a:cs typeface="Calibri"/>
              </a:rPr>
              <a:t> </a:t>
            </a:r>
            <a:r>
              <a:rPr lang="en-ID" sz="3600" spc="-25" dirty="0" err="1">
                <a:latin typeface="Calibri"/>
                <a:cs typeface="Calibri"/>
              </a:rPr>
              <a:t>Transkripsi</a:t>
            </a:r>
            <a:r>
              <a:rPr lang="en-ID" sz="3600" spc="-60" dirty="0">
                <a:latin typeface="Calibri"/>
                <a:cs typeface="Calibri"/>
              </a:rPr>
              <a:t> </a:t>
            </a:r>
            <a:r>
              <a:rPr lang="en-ID" sz="3600" dirty="0">
                <a:latin typeface="Calibri"/>
                <a:cs typeface="Calibri"/>
              </a:rPr>
              <a:t>dan</a:t>
            </a:r>
            <a:r>
              <a:rPr lang="en-ID" sz="3600" spc="-70" dirty="0">
                <a:latin typeface="Calibri"/>
                <a:cs typeface="Calibri"/>
              </a:rPr>
              <a:t> </a:t>
            </a:r>
            <a:r>
              <a:rPr lang="en-ID" sz="3600" dirty="0" err="1">
                <a:latin typeface="Calibri"/>
                <a:cs typeface="Calibri"/>
              </a:rPr>
              <a:t>Replikasi</a:t>
            </a:r>
            <a:r>
              <a:rPr lang="en-ID" sz="3600" spc="-75" dirty="0">
                <a:latin typeface="Calibri"/>
                <a:cs typeface="Calibri"/>
              </a:rPr>
              <a:t> </a:t>
            </a:r>
            <a:r>
              <a:rPr lang="en-ID" sz="3600" dirty="0">
                <a:latin typeface="Calibri"/>
                <a:cs typeface="Calibri"/>
              </a:rPr>
              <a:t>ex:</a:t>
            </a:r>
            <a:r>
              <a:rPr lang="en-ID" sz="3600" spc="-80" dirty="0">
                <a:latin typeface="Calibri"/>
                <a:cs typeface="Calibri"/>
              </a:rPr>
              <a:t> </a:t>
            </a:r>
            <a:r>
              <a:rPr lang="en-ID" sz="3600" i="1" spc="-10" dirty="0">
                <a:latin typeface="Calibri"/>
                <a:cs typeface="Calibri"/>
              </a:rPr>
              <a:t>Quinolone, </a:t>
            </a:r>
            <a:r>
              <a:rPr lang="en-ID" sz="3600" i="1" dirty="0">
                <a:latin typeface="Calibri"/>
                <a:cs typeface="Calibri"/>
              </a:rPr>
              <a:t>Rifampicin,</a:t>
            </a:r>
            <a:r>
              <a:rPr lang="en-ID" sz="3600" i="1" spc="-100" dirty="0">
                <a:latin typeface="Calibri"/>
                <a:cs typeface="Calibri"/>
              </a:rPr>
              <a:t> </a:t>
            </a:r>
            <a:r>
              <a:rPr lang="en-ID" sz="3600" i="1" spc="-10" dirty="0">
                <a:latin typeface="Calibri"/>
                <a:cs typeface="Calibri"/>
              </a:rPr>
              <a:t>Actinomycin</a:t>
            </a:r>
            <a:r>
              <a:rPr lang="en-ID" sz="3600" i="1" spc="-85" dirty="0">
                <a:latin typeface="Calibri"/>
                <a:cs typeface="Calibri"/>
              </a:rPr>
              <a:t> </a:t>
            </a:r>
            <a:r>
              <a:rPr lang="en-ID" sz="3600" i="1" dirty="0">
                <a:latin typeface="Calibri"/>
                <a:cs typeface="Calibri"/>
              </a:rPr>
              <a:t>D,</a:t>
            </a:r>
            <a:r>
              <a:rPr lang="en-ID" sz="3600" i="1" spc="-100" dirty="0">
                <a:latin typeface="Calibri"/>
                <a:cs typeface="Calibri"/>
              </a:rPr>
              <a:t> </a:t>
            </a:r>
            <a:r>
              <a:rPr lang="en-ID" sz="3600" i="1" dirty="0">
                <a:latin typeface="Calibri"/>
                <a:cs typeface="Calibri"/>
              </a:rPr>
              <a:t>Nalidixic</a:t>
            </a:r>
            <a:r>
              <a:rPr lang="en-ID" sz="3600" i="1" spc="-85" dirty="0">
                <a:latin typeface="Calibri"/>
                <a:cs typeface="Calibri"/>
              </a:rPr>
              <a:t> </a:t>
            </a:r>
            <a:r>
              <a:rPr lang="en-ID" sz="3600" i="1" spc="-10" dirty="0">
                <a:latin typeface="Calibri"/>
                <a:cs typeface="Calibri"/>
              </a:rPr>
              <a:t>acid, </a:t>
            </a:r>
            <a:r>
              <a:rPr lang="en-ID" sz="3600" i="1" dirty="0" err="1">
                <a:latin typeface="Calibri"/>
                <a:cs typeface="Calibri"/>
              </a:rPr>
              <a:t>Lincosamides</a:t>
            </a:r>
            <a:r>
              <a:rPr lang="en-ID" sz="3600" i="1" dirty="0">
                <a:latin typeface="Calibri"/>
                <a:cs typeface="Calibri"/>
              </a:rPr>
              <a:t>,</a:t>
            </a:r>
            <a:r>
              <a:rPr lang="en-ID" sz="3600" i="1" spc="-155" dirty="0">
                <a:latin typeface="Calibri"/>
                <a:cs typeface="Calibri"/>
              </a:rPr>
              <a:t> </a:t>
            </a:r>
            <a:r>
              <a:rPr lang="en-ID" sz="3600" i="1" spc="-10" dirty="0">
                <a:latin typeface="Calibri"/>
                <a:cs typeface="Calibri"/>
              </a:rPr>
              <a:t>Metronidazole</a:t>
            </a:r>
          </a:p>
          <a:p>
            <a:pPr marL="589280" marR="5080" indent="-540385">
              <a:spcBef>
                <a:spcPts val="5"/>
              </a:spcBef>
              <a:buFont typeface="Arial MT"/>
              <a:buChar char="•"/>
              <a:tabLst>
                <a:tab pos="589280" algn="l"/>
              </a:tabLst>
            </a:pPr>
            <a:r>
              <a:rPr lang="en-ID" sz="3600" dirty="0" err="1">
                <a:latin typeface="Calibri"/>
                <a:cs typeface="Calibri"/>
              </a:rPr>
              <a:t>Menghambat</a:t>
            </a:r>
            <a:r>
              <a:rPr lang="en-ID" sz="3600" spc="-125" dirty="0">
                <a:latin typeface="Calibri"/>
                <a:cs typeface="Calibri"/>
              </a:rPr>
              <a:t> </a:t>
            </a:r>
            <a:r>
              <a:rPr lang="en-ID" sz="3600" dirty="0" err="1">
                <a:latin typeface="Calibri"/>
                <a:cs typeface="Calibri"/>
              </a:rPr>
              <a:t>sintesis</a:t>
            </a:r>
            <a:r>
              <a:rPr lang="en-ID" sz="3600" spc="-110" dirty="0">
                <a:latin typeface="Calibri"/>
                <a:cs typeface="Calibri"/>
              </a:rPr>
              <a:t> </a:t>
            </a:r>
            <a:r>
              <a:rPr lang="en-ID" sz="3600" dirty="0">
                <a:latin typeface="Calibri"/>
                <a:cs typeface="Calibri"/>
              </a:rPr>
              <a:t>protein</a:t>
            </a:r>
            <a:r>
              <a:rPr lang="en-ID" sz="3600" spc="-135" dirty="0">
                <a:latin typeface="Calibri"/>
                <a:cs typeface="Calibri"/>
              </a:rPr>
              <a:t> </a:t>
            </a:r>
            <a:r>
              <a:rPr lang="en-ID" sz="3600" dirty="0">
                <a:latin typeface="Calibri"/>
                <a:cs typeface="Calibri"/>
              </a:rPr>
              <a:t>ex:</a:t>
            </a:r>
            <a:r>
              <a:rPr lang="en-ID" sz="3600" spc="-125" dirty="0">
                <a:latin typeface="Calibri"/>
                <a:cs typeface="Calibri"/>
              </a:rPr>
              <a:t> </a:t>
            </a:r>
            <a:r>
              <a:rPr lang="en-ID" sz="3600" i="1" spc="-10" dirty="0">
                <a:latin typeface="Calibri"/>
                <a:cs typeface="Calibri"/>
              </a:rPr>
              <a:t>Macrolide, Aminoglycoside,</a:t>
            </a:r>
            <a:r>
              <a:rPr lang="en-ID" sz="3600" i="1" spc="-85" dirty="0">
                <a:latin typeface="Calibri"/>
                <a:cs typeface="Calibri"/>
              </a:rPr>
              <a:t> </a:t>
            </a:r>
            <a:r>
              <a:rPr lang="en-ID" sz="3600" i="1" spc="-10" dirty="0">
                <a:latin typeface="Calibri"/>
                <a:cs typeface="Calibri"/>
              </a:rPr>
              <a:t>Tetracycline,</a:t>
            </a:r>
            <a:r>
              <a:rPr lang="en-ID" sz="3600" i="1" dirty="0">
                <a:latin typeface="Calibri"/>
                <a:cs typeface="Calibri"/>
              </a:rPr>
              <a:t>	</a:t>
            </a:r>
            <a:r>
              <a:rPr lang="en-ID" sz="3600" i="1" spc="-10" dirty="0">
                <a:latin typeface="Calibri"/>
                <a:cs typeface="Calibri"/>
              </a:rPr>
              <a:t>Chloramphenicol, Kanamycin,</a:t>
            </a:r>
            <a:r>
              <a:rPr lang="en-ID" sz="3600" i="1" spc="-105" dirty="0">
                <a:latin typeface="Calibri"/>
                <a:cs typeface="Calibri"/>
              </a:rPr>
              <a:t> </a:t>
            </a:r>
            <a:r>
              <a:rPr lang="en-ID" sz="3600" i="1" spc="-10" dirty="0">
                <a:latin typeface="Calibri"/>
                <a:cs typeface="Calibri"/>
              </a:rPr>
              <a:t>Oxytetracycline</a:t>
            </a:r>
            <a:endParaRPr lang="en-ID" sz="3600" i="1" dirty="0">
              <a:latin typeface="Calibri"/>
              <a:cs typeface="Calibri"/>
            </a:endParaRPr>
          </a:p>
          <a:p>
            <a:pPr marL="589280" marR="5080" indent="-540385">
              <a:spcBef>
                <a:spcPts val="5"/>
              </a:spcBef>
              <a:buFont typeface="Arial MT"/>
              <a:buChar char="•"/>
              <a:tabLst>
                <a:tab pos="589280" algn="l"/>
              </a:tabLst>
            </a:pPr>
            <a:r>
              <a:rPr lang="en-ID" sz="3600" dirty="0" err="1">
                <a:latin typeface="Calibri"/>
                <a:cs typeface="Calibri"/>
              </a:rPr>
              <a:t>Menghambat</a:t>
            </a:r>
            <a:r>
              <a:rPr lang="en-ID" sz="3600" spc="-90" dirty="0">
                <a:latin typeface="Calibri"/>
                <a:cs typeface="Calibri"/>
              </a:rPr>
              <a:t> </a:t>
            </a:r>
            <a:r>
              <a:rPr lang="en-ID" sz="3600" dirty="0" err="1">
                <a:latin typeface="Calibri"/>
                <a:cs typeface="Calibri"/>
              </a:rPr>
              <a:t>fungsi</a:t>
            </a:r>
            <a:r>
              <a:rPr lang="en-ID" sz="3600" spc="-80" dirty="0">
                <a:latin typeface="Calibri"/>
                <a:cs typeface="Calibri"/>
              </a:rPr>
              <a:t> </a:t>
            </a:r>
            <a:r>
              <a:rPr lang="en-ID" sz="3600" dirty="0" err="1">
                <a:latin typeface="Calibri"/>
                <a:cs typeface="Calibri"/>
              </a:rPr>
              <a:t>membran</a:t>
            </a:r>
            <a:r>
              <a:rPr lang="en-ID" sz="3600" spc="-65" dirty="0">
                <a:latin typeface="Calibri"/>
                <a:cs typeface="Calibri"/>
              </a:rPr>
              <a:t> </a:t>
            </a:r>
            <a:r>
              <a:rPr lang="en-ID" sz="3600" dirty="0" err="1">
                <a:latin typeface="Calibri"/>
                <a:cs typeface="Calibri"/>
              </a:rPr>
              <a:t>sel</a:t>
            </a:r>
            <a:r>
              <a:rPr lang="en-ID" sz="3600" spc="-95" dirty="0">
                <a:latin typeface="Calibri"/>
                <a:cs typeface="Calibri"/>
              </a:rPr>
              <a:t> </a:t>
            </a:r>
            <a:r>
              <a:rPr lang="en-ID" sz="3600" dirty="0">
                <a:latin typeface="Calibri"/>
                <a:cs typeface="Calibri"/>
              </a:rPr>
              <a:t>ex:</a:t>
            </a:r>
            <a:r>
              <a:rPr lang="en-ID" sz="3600" spc="-90" dirty="0">
                <a:latin typeface="Calibri"/>
                <a:cs typeface="Calibri"/>
              </a:rPr>
              <a:t> </a:t>
            </a:r>
            <a:r>
              <a:rPr lang="en-ID" sz="3600" i="1" spc="-10" dirty="0" err="1">
                <a:latin typeface="Calibri"/>
                <a:cs typeface="Calibri"/>
              </a:rPr>
              <a:t>Ionimycin</a:t>
            </a:r>
            <a:r>
              <a:rPr lang="en-ID" sz="3600" spc="-80" dirty="0">
                <a:latin typeface="Calibri"/>
                <a:cs typeface="Calibri"/>
              </a:rPr>
              <a:t> </a:t>
            </a:r>
            <a:r>
              <a:rPr lang="en-ID" sz="3600" spc="-25" dirty="0">
                <a:latin typeface="Calibri"/>
                <a:cs typeface="Calibri"/>
              </a:rPr>
              <a:t>dan </a:t>
            </a:r>
            <a:r>
              <a:rPr lang="en-ID" sz="3600" i="1" spc="-10" dirty="0">
                <a:latin typeface="Calibri"/>
                <a:cs typeface="Calibri"/>
              </a:rPr>
              <a:t>Valinomycin</a:t>
            </a:r>
            <a:endParaRPr lang="en-ID" sz="3600" i="1" dirty="0">
              <a:latin typeface="Calibri"/>
              <a:cs typeface="Calibri"/>
            </a:endParaRPr>
          </a:p>
          <a:p>
            <a:pPr marL="589280" marR="5080" indent="-540385">
              <a:spcBef>
                <a:spcPts val="5"/>
              </a:spcBef>
              <a:buFont typeface="Arial MT"/>
              <a:buChar char="•"/>
              <a:tabLst>
                <a:tab pos="589280" algn="l"/>
              </a:tabLst>
            </a:pPr>
            <a:r>
              <a:rPr lang="en-ID" sz="3600" spc="-10" dirty="0" err="1">
                <a:latin typeface="Calibri"/>
                <a:cs typeface="Calibri"/>
              </a:rPr>
              <a:t>Menghambat</a:t>
            </a:r>
            <a:r>
              <a:rPr lang="en-ID" sz="3600" spc="-105" dirty="0">
                <a:latin typeface="Calibri"/>
                <a:cs typeface="Calibri"/>
              </a:rPr>
              <a:t> </a:t>
            </a:r>
            <a:r>
              <a:rPr lang="en-ID" sz="3600" dirty="0" err="1">
                <a:latin typeface="Calibri"/>
                <a:cs typeface="Calibri"/>
              </a:rPr>
              <a:t>produksi</a:t>
            </a:r>
            <a:r>
              <a:rPr lang="en-ID" sz="3600" spc="-80" dirty="0">
                <a:latin typeface="Calibri"/>
                <a:cs typeface="Calibri"/>
              </a:rPr>
              <a:t> </a:t>
            </a:r>
            <a:r>
              <a:rPr lang="en-ID" sz="3600" dirty="0" err="1">
                <a:latin typeface="Calibri"/>
                <a:cs typeface="Calibri"/>
              </a:rPr>
              <a:t>metabolit</a:t>
            </a:r>
            <a:r>
              <a:rPr lang="en-ID" sz="3600" dirty="0">
                <a:latin typeface="Calibri"/>
                <a:cs typeface="Calibri"/>
              </a:rPr>
              <a:t>/</a:t>
            </a:r>
            <a:r>
              <a:rPr lang="en-ID" sz="3600" spc="-95" dirty="0">
                <a:latin typeface="Calibri"/>
                <a:cs typeface="Calibri"/>
              </a:rPr>
              <a:t> </a:t>
            </a:r>
            <a:r>
              <a:rPr lang="en-ID" sz="3600" spc="-10" dirty="0" err="1">
                <a:latin typeface="Calibri"/>
                <a:cs typeface="Calibri"/>
              </a:rPr>
              <a:t>antimetabolit</a:t>
            </a:r>
            <a:r>
              <a:rPr lang="en-ID" sz="3600" spc="-10" dirty="0">
                <a:latin typeface="Calibri"/>
                <a:cs typeface="Calibri"/>
              </a:rPr>
              <a:t> </a:t>
            </a:r>
            <a:r>
              <a:rPr lang="en-ID" sz="3600" dirty="0" err="1">
                <a:latin typeface="Calibri"/>
                <a:cs typeface="Calibri"/>
              </a:rPr>
              <a:t>exs</a:t>
            </a:r>
            <a:r>
              <a:rPr lang="en-ID" sz="3600" dirty="0">
                <a:latin typeface="Calibri"/>
                <a:cs typeface="Calibri"/>
              </a:rPr>
              <a:t>:</a:t>
            </a:r>
            <a:r>
              <a:rPr lang="en-ID" sz="3600" spc="-110" dirty="0">
                <a:latin typeface="Calibri"/>
                <a:cs typeface="Calibri"/>
              </a:rPr>
              <a:t> </a:t>
            </a:r>
            <a:r>
              <a:rPr lang="en-ID" sz="3600" i="1" spc="-10" dirty="0" err="1">
                <a:latin typeface="Calibri"/>
                <a:cs typeface="Calibri"/>
              </a:rPr>
              <a:t>Sulfonamide</a:t>
            </a:r>
            <a:r>
              <a:rPr lang="en-ID" sz="3600" i="1" spc="-10" dirty="0">
                <a:latin typeface="Calibri"/>
                <a:cs typeface="Calibri"/>
              </a:rPr>
              <a:t>,</a:t>
            </a:r>
            <a:r>
              <a:rPr lang="en-ID" sz="3600" i="1" spc="-70" dirty="0">
                <a:latin typeface="Calibri"/>
                <a:cs typeface="Calibri"/>
              </a:rPr>
              <a:t> </a:t>
            </a:r>
            <a:r>
              <a:rPr lang="en-ID" sz="3600" i="1" spc="-20" dirty="0" err="1">
                <a:latin typeface="Calibri"/>
                <a:cs typeface="Calibri"/>
              </a:rPr>
              <a:t>Trimetophrim</a:t>
            </a:r>
            <a:r>
              <a:rPr lang="en-ID" sz="3600" i="1" spc="-20" dirty="0">
                <a:latin typeface="Calibri"/>
                <a:cs typeface="Calibri"/>
              </a:rPr>
              <a:t>,</a:t>
            </a:r>
            <a:r>
              <a:rPr lang="en-ID" sz="3600" i="1" spc="-80" dirty="0">
                <a:latin typeface="Calibri"/>
                <a:cs typeface="Calibri"/>
              </a:rPr>
              <a:t> </a:t>
            </a:r>
            <a:r>
              <a:rPr lang="en-ID" sz="3600" i="1" spc="-10" dirty="0" err="1">
                <a:latin typeface="Calibri"/>
                <a:cs typeface="Calibri"/>
              </a:rPr>
              <a:t>Azaserine</a:t>
            </a:r>
            <a:endParaRPr lang="en-ID" sz="3600" i="1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68" y="596993"/>
            <a:ext cx="682625" cy="199771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-55" dirty="0">
                <a:solidFill>
                  <a:srgbClr val="6FB5DE"/>
                </a:solidFill>
                <a:latin typeface="Tahoma"/>
                <a:cs typeface="Tahoma"/>
              </a:rPr>
              <a:t>MIKROBIOLOGI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-10" dirty="0">
                <a:solidFill>
                  <a:srgbClr val="6FB5DE"/>
                </a:solidFill>
                <a:latin typeface="Tahoma"/>
                <a:cs typeface="Tahoma"/>
              </a:rPr>
              <a:t>MEDIK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99416" y="8730626"/>
            <a:ext cx="233597" cy="2335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7200" y="8787980"/>
            <a:ext cx="233596" cy="2335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2537" y="8787980"/>
            <a:ext cx="233596" cy="23359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4644854" y="-1101360"/>
            <a:ext cx="15590603" cy="3491512"/>
          </a:xfrm>
          <a:prstGeom prst="rect">
            <a:avLst/>
          </a:prstGeom>
        </p:spPr>
        <p:txBody>
          <a:bodyPr vert="horz" wrap="square" lIns="0" tIns="1491785" rIns="0" bIns="0" rtlCol="0">
            <a:spAutoFit/>
          </a:bodyPr>
          <a:lstStyle/>
          <a:p>
            <a:pPr marL="5226685" algn="l">
              <a:lnSpc>
                <a:spcPct val="100000"/>
              </a:lnSpc>
              <a:spcBef>
                <a:spcPts val="130"/>
              </a:spcBef>
            </a:pPr>
            <a:r>
              <a:rPr lang="en-US" sz="6450" spc="-35" dirty="0">
                <a:solidFill>
                  <a:srgbClr val="FFFFFF"/>
                </a:solidFill>
              </a:rPr>
              <a:t>PENGGOLONGAN KERJA ANTIBIOTIK</a:t>
            </a:r>
            <a:endParaRPr sz="6450" dirty="0"/>
          </a:p>
        </p:txBody>
      </p:sp>
      <p:sp>
        <p:nvSpPr>
          <p:cNvPr id="13" name="object 13"/>
          <p:cNvSpPr/>
          <p:nvPr/>
        </p:nvSpPr>
        <p:spPr>
          <a:xfrm>
            <a:off x="17259298" y="160774"/>
            <a:ext cx="1028700" cy="2428240"/>
          </a:xfrm>
          <a:custGeom>
            <a:avLst/>
            <a:gdLst/>
            <a:ahLst/>
            <a:cxnLst/>
            <a:rect l="l" t="t" r="r" b="b"/>
            <a:pathLst>
              <a:path w="1028700" h="2428240">
                <a:moveTo>
                  <a:pt x="986695" y="2427821"/>
                </a:moveTo>
                <a:lnTo>
                  <a:pt x="462075" y="2427821"/>
                </a:lnTo>
                <a:lnTo>
                  <a:pt x="437762" y="2426617"/>
                </a:lnTo>
                <a:lnTo>
                  <a:pt x="390562" y="2419574"/>
                </a:lnTo>
                <a:lnTo>
                  <a:pt x="344494" y="2407997"/>
                </a:lnTo>
                <a:lnTo>
                  <a:pt x="299876" y="2392017"/>
                </a:lnTo>
                <a:lnTo>
                  <a:pt x="257028" y="2371767"/>
                </a:lnTo>
                <a:lnTo>
                  <a:pt x="216266" y="2347379"/>
                </a:lnTo>
                <a:lnTo>
                  <a:pt x="177911" y="2318984"/>
                </a:lnTo>
                <a:lnTo>
                  <a:pt x="142280" y="2286714"/>
                </a:lnTo>
                <a:lnTo>
                  <a:pt x="110010" y="2251083"/>
                </a:lnTo>
                <a:lnTo>
                  <a:pt x="81615" y="2212728"/>
                </a:lnTo>
                <a:lnTo>
                  <a:pt x="57227" y="2171966"/>
                </a:lnTo>
                <a:lnTo>
                  <a:pt x="36977" y="2129118"/>
                </a:lnTo>
                <a:lnTo>
                  <a:pt x="20997" y="2084500"/>
                </a:lnTo>
                <a:lnTo>
                  <a:pt x="9420" y="2038432"/>
                </a:lnTo>
                <a:lnTo>
                  <a:pt x="2377" y="1991233"/>
                </a:lnTo>
                <a:lnTo>
                  <a:pt x="0" y="1943220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962995" y="0"/>
                </a:lnTo>
                <a:lnTo>
                  <a:pt x="1011008" y="2377"/>
                </a:lnTo>
                <a:lnTo>
                  <a:pt x="1028700" y="5017"/>
                </a:lnTo>
                <a:lnTo>
                  <a:pt x="1028700" y="2423977"/>
                </a:lnTo>
                <a:lnTo>
                  <a:pt x="1011008" y="2426617"/>
                </a:lnTo>
                <a:lnTo>
                  <a:pt x="986695" y="2427821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460673" y="283050"/>
            <a:ext cx="682625" cy="1997710"/>
          </a:xfrm>
          <a:prstGeom prst="rect">
            <a:avLst/>
          </a:prstGeom>
        </p:spPr>
        <p:txBody>
          <a:bodyPr vert="vert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-55" dirty="0">
                <a:solidFill>
                  <a:srgbClr val="6FB5DE"/>
                </a:solidFill>
                <a:latin typeface="Tahoma"/>
                <a:cs typeface="Tahoma"/>
              </a:rPr>
              <a:t>MIKROBIOLOGI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-10" dirty="0">
                <a:solidFill>
                  <a:srgbClr val="6FB5DE"/>
                </a:solidFill>
                <a:latin typeface="Tahoma"/>
                <a:cs typeface="Tahoma"/>
              </a:rPr>
              <a:t>MEDIK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5" name="object 3">
            <a:extLst>
              <a:ext uri="{FF2B5EF4-FFF2-40B4-BE49-F238E27FC236}">
                <a16:creationId xmlns:a16="http://schemas.microsoft.com/office/drawing/2014/main" id="{58E67EE8-F936-79DC-1C04-8D83772D7AB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1600" y="2589014"/>
            <a:ext cx="8875776" cy="6253755"/>
          </a:xfrm>
          <a:prstGeom prst="rect">
            <a:avLst/>
          </a:prstGeom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CCB85D09-B285-9BD4-2495-35FC813258A4}"/>
              </a:ext>
            </a:extLst>
          </p:cNvPr>
          <p:cNvSpPr txBox="1"/>
          <p:nvPr/>
        </p:nvSpPr>
        <p:spPr>
          <a:xfrm>
            <a:off x="12585880" y="7796793"/>
            <a:ext cx="12039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Resisten antibiotik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99416" y="8730626"/>
            <a:ext cx="233597" cy="2335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2537" y="8787980"/>
            <a:ext cx="233596" cy="233596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17259298" y="160774"/>
            <a:ext cx="1028700" cy="2428240"/>
          </a:xfrm>
          <a:custGeom>
            <a:avLst/>
            <a:gdLst/>
            <a:ahLst/>
            <a:cxnLst/>
            <a:rect l="l" t="t" r="r" b="b"/>
            <a:pathLst>
              <a:path w="1028700" h="2428240">
                <a:moveTo>
                  <a:pt x="986695" y="2427821"/>
                </a:moveTo>
                <a:lnTo>
                  <a:pt x="462075" y="2427821"/>
                </a:lnTo>
                <a:lnTo>
                  <a:pt x="437762" y="2426617"/>
                </a:lnTo>
                <a:lnTo>
                  <a:pt x="390562" y="2419574"/>
                </a:lnTo>
                <a:lnTo>
                  <a:pt x="344494" y="2407997"/>
                </a:lnTo>
                <a:lnTo>
                  <a:pt x="299876" y="2392017"/>
                </a:lnTo>
                <a:lnTo>
                  <a:pt x="257028" y="2371767"/>
                </a:lnTo>
                <a:lnTo>
                  <a:pt x="216266" y="2347379"/>
                </a:lnTo>
                <a:lnTo>
                  <a:pt x="177911" y="2318984"/>
                </a:lnTo>
                <a:lnTo>
                  <a:pt x="142280" y="2286714"/>
                </a:lnTo>
                <a:lnTo>
                  <a:pt x="110010" y="2251083"/>
                </a:lnTo>
                <a:lnTo>
                  <a:pt x="81615" y="2212728"/>
                </a:lnTo>
                <a:lnTo>
                  <a:pt x="57227" y="2171966"/>
                </a:lnTo>
                <a:lnTo>
                  <a:pt x="36977" y="2129118"/>
                </a:lnTo>
                <a:lnTo>
                  <a:pt x="20997" y="2084500"/>
                </a:lnTo>
                <a:lnTo>
                  <a:pt x="9420" y="2038432"/>
                </a:lnTo>
                <a:lnTo>
                  <a:pt x="2377" y="1991233"/>
                </a:lnTo>
                <a:lnTo>
                  <a:pt x="0" y="1943220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962995" y="0"/>
                </a:lnTo>
                <a:lnTo>
                  <a:pt x="1011008" y="2377"/>
                </a:lnTo>
                <a:lnTo>
                  <a:pt x="1028700" y="5017"/>
                </a:lnTo>
                <a:lnTo>
                  <a:pt x="1028700" y="2423977"/>
                </a:lnTo>
                <a:lnTo>
                  <a:pt x="1011008" y="2426617"/>
                </a:lnTo>
                <a:lnTo>
                  <a:pt x="986695" y="2427821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460673" y="283050"/>
            <a:ext cx="682625" cy="1997710"/>
          </a:xfrm>
          <a:prstGeom prst="rect">
            <a:avLst/>
          </a:prstGeom>
        </p:spPr>
        <p:txBody>
          <a:bodyPr vert="vert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-55" dirty="0">
                <a:solidFill>
                  <a:srgbClr val="6FB5DE"/>
                </a:solidFill>
                <a:latin typeface="Tahoma"/>
                <a:cs typeface="Tahoma"/>
              </a:rPr>
              <a:t>MIKROBIOLOGI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-10" dirty="0">
                <a:solidFill>
                  <a:srgbClr val="6FB5DE"/>
                </a:solidFill>
                <a:latin typeface="Tahoma"/>
                <a:cs typeface="Tahoma"/>
              </a:rPr>
              <a:t>MEDIK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0" name="object 2">
            <a:extLst>
              <a:ext uri="{FF2B5EF4-FFF2-40B4-BE49-F238E27FC236}">
                <a16:creationId xmlns:a16="http://schemas.microsoft.com/office/drawing/2014/main" id="{CAFD8935-E4AB-2535-E7A3-CBC4EE7B78B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0" y="438150"/>
            <a:ext cx="9753600" cy="9410700"/>
          </a:xfrm>
          <a:prstGeom prst="rect">
            <a:avLst/>
          </a:prstGeom>
        </p:spPr>
      </p:pic>
      <p:sp>
        <p:nvSpPr>
          <p:cNvPr id="31" name="object 3">
            <a:extLst>
              <a:ext uri="{FF2B5EF4-FFF2-40B4-BE49-F238E27FC236}">
                <a16:creationId xmlns:a16="http://schemas.microsoft.com/office/drawing/2014/main" id="{DE602BDB-42AD-3B0D-B78B-3AA36E4C4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78311" y="4124325"/>
            <a:ext cx="244221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7160" algn="just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Microbial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Sources</a:t>
            </a:r>
            <a:r>
              <a:rPr sz="4400" b="0" spc="-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25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Antibiotics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2" name="Left Arrow 31">
            <a:extLst>
              <a:ext uri="{FF2B5EF4-FFF2-40B4-BE49-F238E27FC236}">
                <a16:creationId xmlns:a16="http://schemas.microsoft.com/office/drawing/2014/main" id="{EDFA7F48-9CE5-A387-4F27-9001C13EFDF1}"/>
              </a:ext>
            </a:extLst>
          </p:cNvPr>
          <p:cNvSpPr/>
          <p:nvPr/>
        </p:nvSpPr>
        <p:spPr>
          <a:xfrm>
            <a:off x="11304958" y="4633912"/>
            <a:ext cx="1371600" cy="101917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9298" y="141724"/>
            <a:ext cx="1028700" cy="2429510"/>
          </a:xfrm>
          <a:custGeom>
            <a:avLst/>
            <a:gdLst/>
            <a:ahLst/>
            <a:cxnLst/>
            <a:rect l="l" t="t" r="r" b="b"/>
            <a:pathLst>
              <a:path w="1028700" h="2429510">
                <a:moveTo>
                  <a:pt x="1028700" y="2428995"/>
                </a:moveTo>
                <a:lnTo>
                  <a:pt x="485774" y="2428995"/>
                </a:lnTo>
                <a:lnTo>
                  <a:pt x="437761" y="2426618"/>
                </a:lnTo>
                <a:lnTo>
                  <a:pt x="390562" y="2419575"/>
                </a:lnTo>
                <a:lnTo>
                  <a:pt x="344494" y="2407997"/>
                </a:lnTo>
                <a:lnTo>
                  <a:pt x="299876" y="2392017"/>
                </a:lnTo>
                <a:lnTo>
                  <a:pt x="257027" y="2371767"/>
                </a:lnTo>
                <a:lnTo>
                  <a:pt x="216266" y="2347379"/>
                </a:lnTo>
                <a:lnTo>
                  <a:pt x="177910" y="2318984"/>
                </a:lnTo>
                <a:lnTo>
                  <a:pt x="142279" y="2286715"/>
                </a:lnTo>
                <a:lnTo>
                  <a:pt x="110010" y="2251084"/>
                </a:lnTo>
                <a:lnTo>
                  <a:pt x="81615" y="2212728"/>
                </a:lnTo>
                <a:lnTo>
                  <a:pt x="57227" y="2171967"/>
                </a:lnTo>
                <a:lnTo>
                  <a:pt x="36977" y="2129118"/>
                </a:lnTo>
                <a:lnTo>
                  <a:pt x="20997" y="2084500"/>
                </a:lnTo>
                <a:lnTo>
                  <a:pt x="9420" y="2038432"/>
                </a:lnTo>
                <a:lnTo>
                  <a:pt x="2377" y="1991233"/>
                </a:lnTo>
                <a:lnTo>
                  <a:pt x="0" y="1943220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79" y="142280"/>
                </a:lnTo>
                <a:lnTo>
                  <a:pt x="177910" y="110010"/>
                </a:lnTo>
                <a:lnTo>
                  <a:pt x="216266" y="81615"/>
                </a:lnTo>
                <a:lnTo>
                  <a:pt x="257027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1" y="2377"/>
                </a:lnTo>
                <a:lnTo>
                  <a:pt x="485774" y="0"/>
                </a:lnTo>
                <a:lnTo>
                  <a:pt x="1028700" y="0"/>
                </a:lnTo>
                <a:lnTo>
                  <a:pt x="1028700" y="2428995"/>
                </a:lnTo>
                <a:close/>
              </a:path>
            </a:pathLst>
          </a:custGeom>
          <a:solidFill>
            <a:srgbClr val="73BA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25493"/>
            <a:ext cx="3124199" cy="425767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9144000" y="317165"/>
            <a:ext cx="768350" cy="734060"/>
            <a:chOff x="9162510" y="1254381"/>
            <a:chExt cx="768350" cy="734060"/>
          </a:xfrm>
        </p:grpSpPr>
        <p:sp>
          <p:nvSpPr>
            <p:cNvPr id="10" name="object 10"/>
            <p:cNvSpPr/>
            <p:nvPr/>
          </p:nvSpPr>
          <p:spPr>
            <a:xfrm>
              <a:off x="9281061" y="1531208"/>
              <a:ext cx="649605" cy="457200"/>
            </a:xfrm>
            <a:custGeom>
              <a:avLst/>
              <a:gdLst/>
              <a:ahLst/>
              <a:cxnLst/>
              <a:rect l="l" t="t" r="r" b="b"/>
              <a:pathLst>
                <a:path w="649604" h="457200">
                  <a:moveTo>
                    <a:pt x="142613" y="457040"/>
                  </a:moveTo>
                  <a:lnTo>
                    <a:pt x="104695" y="451635"/>
                  </a:lnTo>
                  <a:lnTo>
                    <a:pt x="69843" y="435734"/>
                  </a:lnTo>
                  <a:lnTo>
                    <a:pt x="40889" y="410632"/>
                  </a:lnTo>
                  <a:lnTo>
                    <a:pt x="20189" y="378369"/>
                  </a:lnTo>
                  <a:lnTo>
                    <a:pt x="5176" y="341950"/>
                  </a:lnTo>
                  <a:lnTo>
                    <a:pt x="0" y="309422"/>
                  </a:lnTo>
                  <a:lnTo>
                    <a:pt x="88" y="298639"/>
                  </a:lnTo>
                  <a:lnTo>
                    <a:pt x="8410" y="257620"/>
                  </a:lnTo>
                  <a:lnTo>
                    <a:pt x="27385" y="223197"/>
                  </a:lnTo>
                  <a:lnTo>
                    <a:pt x="55745" y="195553"/>
                  </a:lnTo>
                  <a:lnTo>
                    <a:pt x="451168" y="12102"/>
                  </a:lnTo>
                  <a:lnTo>
                    <a:pt x="489062" y="1174"/>
                  </a:lnTo>
                  <a:lnTo>
                    <a:pt x="503361" y="0"/>
                  </a:lnTo>
                  <a:lnTo>
                    <a:pt x="508807" y="0"/>
                  </a:lnTo>
                  <a:lnTo>
                    <a:pt x="547712" y="6348"/>
                  </a:lnTo>
                  <a:lnTo>
                    <a:pt x="583129" y="23749"/>
                  </a:lnTo>
                  <a:lnTo>
                    <a:pt x="601042" y="38614"/>
                  </a:lnTo>
                  <a:lnTo>
                    <a:pt x="506623" y="38614"/>
                  </a:lnTo>
                  <a:lnTo>
                    <a:pt x="498752" y="39028"/>
                  </a:lnTo>
                  <a:lnTo>
                    <a:pt x="497155" y="39028"/>
                  </a:lnTo>
                  <a:lnTo>
                    <a:pt x="486386" y="40773"/>
                  </a:lnTo>
                  <a:lnTo>
                    <a:pt x="476622" y="43475"/>
                  </a:lnTo>
                  <a:lnTo>
                    <a:pt x="467094" y="47259"/>
                  </a:lnTo>
                  <a:lnTo>
                    <a:pt x="322028" y="113443"/>
                  </a:lnTo>
                  <a:lnTo>
                    <a:pt x="335742" y="122220"/>
                  </a:lnTo>
                  <a:lnTo>
                    <a:pt x="348544" y="132082"/>
                  </a:lnTo>
                  <a:lnTo>
                    <a:pt x="351669" y="134960"/>
                  </a:lnTo>
                  <a:lnTo>
                    <a:pt x="275111" y="134960"/>
                  </a:lnTo>
                  <a:lnTo>
                    <a:pt x="94833" y="217281"/>
                  </a:lnTo>
                  <a:lnTo>
                    <a:pt x="58368" y="246441"/>
                  </a:lnTo>
                  <a:lnTo>
                    <a:pt x="48720" y="262234"/>
                  </a:lnTo>
                  <a:lnTo>
                    <a:pt x="48612" y="262434"/>
                  </a:lnTo>
                  <a:lnTo>
                    <a:pt x="44942" y="271169"/>
                  </a:lnTo>
                  <a:lnTo>
                    <a:pt x="44559" y="271169"/>
                  </a:lnTo>
                  <a:lnTo>
                    <a:pt x="41637" y="280172"/>
                  </a:lnTo>
                  <a:lnTo>
                    <a:pt x="39638" y="289328"/>
                  </a:lnTo>
                  <a:lnTo>
                    <a:pt x="38564" y="298639"/>
                  </a:lnTo>
                  <a:lnTo>
                    <a:pt x="38521" y="309422"/>
                  </a:lnTo>
                  <a:lnTo>
                    <a:pt x="39058" y="316020"/>
                  </a:lnTo>
                  <a:lnTo>
                    <a:pt x="57726" y="368158"/>
                  </a:lnTo>
                  <a:lnTo>
                    <a:pt x="86568" y="400918"/>
                  </a:lnTo>
                  <a:lnTo>
                    <a:pt x="132937" y="418326"/>
                  </a:lnTo>
                  <a:lnTo>
                    <a:pt x="132560" y="418326"/>
                  </a:lnTo>
                  <a:lnTo>
                    <a:pt x="139431" y="418763"/>
                  </a:lnTo>
                  <a:lnTo>
                    <a:pt x="255481" y="418763"/>
                  </a:lnTo>
                  <a:lnTo>
                    <a:pt x="198068" y="444937"/>
                  </a:lnTo>
                  <a:lnTo>
                    <a:pt x="184702" y="450247"/>
                  </a:lnTo>
                  <a:lnTo>
                    <a:pt x="171088" y="454011"/>
                  </a:lnTo>
                  <a:lnTo>
                    <a:pt x="156974" y="456299"/>
                  </a:lnTo>
                  <a:lnTo>
                    <a:pt x="142613" y="457040"/>
                  </a:lnTo>
                  <a:close/>
                </a:path>
                <a:path w="649604" h="457200">
                  <a:moveTo>
                    <a:pt x="505053" y="304981"/>
                  </a:moveTo>
                  <a:lnTo>
                    <a:pt x="412214" y="304981"/>
                  </a:lnTo>
                  <a:lnTo>
                    <a:pt x="560157" y="237356"/>
                  </a:lnTo>
                  <a:lnTo>
                    <a:pt x="565603" y="234223"/>
                  </a:lnTo>
                  <a:lnTo>
                    <a:pt x="599758" y="197828"/>
                  </a:lnTo>
                  <a:lnTo>
                    <a:pt x="608515" y="174714"/>
                  </a:lnTo>
                  <a:lnTo>
                    <a:pt x="608627" y="174295"/>
                  </a:lnTo>
                  <a:lnTo>
                    <a:pt x="610690" y="161828"/>
                  </a:lnTo>
                  <a:lnTo>
                    <a:pt x="610950" y="157869"/>
                  </a:lnTo>
                  <a:lnTo>
                    <a:pt x="611020" y="153012"/>
                  </a:lnTo>
                  <a:lnTo>
                    <a:pt x="610875" y="148540"/>
                  </a:lnTo>
                  <a:lnTo>
                    <a:pt x="610845" y="147634"/>
                  </a:lnTo>
                  <a:lnTo>
                    <a:pt x="610743" y="144481"/>
                  </a:lnTo>
                  <a:lnTo>
                    <a:pt x="594219" y="94808"/>
                  </a:lnTo>
                  <a:lnTo>
                    <a:pt x="565112" y="58362"/>
                  </a:lnTo>
                  <a:lnTo>
                    <a:pt x="523838" y="40207"/>
                  </a:lnTo>
                  <a:lnTo>
                    <a:pt x="506623" y="38614"/>
                  </a:lnTo>
                  <a:lnTo>
                    <a:pt x="601042" y="38614"/>
                  </a:lnTo>
                  <a:lnTo>
                    <a:pt x="626262" y="72817"/>
                  </a:lnTo>
                  <a:lnTo>
                    <a:pt x="642203" y="108800"/>
                  </a:lnTo>
                  <a:lnTo>
                    <a:pt x="649431" y="147634"/>
                  </a:lnTo>
                  <a:lnTo>
                    <a:pt x="649379" y="157869"/>
                  </a:lnTo>
                  <a:lnTo>
                    <a:pt x="641089" y="199488"/>
                  </a:lnTo>
                  <a:lnTo>
                    <a:pt x="622152" y="233942"/>
                  </a:lnTo>
                  <a:lnTo>
                    <a:pt x="593786" y="261651"/>
                  </a:lnTo>
                  <a:lnTo>
                    <a:pt x="571001" y="274915"/>
                  </a:lnTo>
                  <a:lnTo>
                    <a:pt x="505053" y="304981"/>
                  </a:lnTo>
                  <a:close/>
                </a:path>
                <a:path w="649604" h="457200">
                  <a:moveTo>
                    <a:pt x="255481" y="418763"/>
                  </a:moveTo>
                  <a:lnTo>
                    <a:pt x="139431" y="418763"/>
                  </a:lnTo>
                  <a:lnTo>
                    <a:pt x="152015" y="418326"/>
                  </a:lnTo>
                  <a:lnTo>
                    <a:pt x="158225" y="417495"/>
                  </a:lnTo>
                  <a:lnTo>
                    <a:pt x="366641" y="325922"/>
                  </a:lnTo>
                  <a:lnTo>
                    <a:pt x="375761" y="288259"/>
                  </a:lnTo>
                  <a:lnTo>
                    <a:pt x="376403" y="276609"/>
                  </a:lnTo>
                  <a:lnTo>
                    <a:pt x="376367" y="272021"/>
                  </a:lnTo>
                  <a:lnTo>
                    <a:pt x="376258" y="268845"/>
                  </a:lnTo>
                  <a:lnTo>
                    <a:pt x="376139" y="265389"/>
                  </a:lnTo>
                  <a:lnTo>
                    <a:pt x="376038" y="262434"/>
                  </a:lnTo>
                  <a:lnTo>
                    <a:pt x="375958" y="261651"/>
                  </a:lnTo>
                  <a:lnTo>
                    <a:pt x="374419" y="249417"/>
                  </a:lnTo>
                  <a:lnTo>
                    <a:pt x="371763" y="237356"/>
                  </a:lnTo>
                  <a:lnTo>
                    <a:pt x="371641" y="236803"/>
                  </a:lnTo>
                  <a:lnTo>
                    <a:pt x="353052" y="194482"/>
                  </a:lnTo>
                  <a:lnTo>
                    <a:pt x="325768" y="163112"/>
                  </a:lnTo>
                  <a:lnTo>
                    <a:pt x="290695" y="140865"/>
                  </a:lnTo>
                  <a:lnTo>
                    <a:pt x="275111" y="134960"/>
                  </a:lnTo>
                  <a:lnTo>
                    <a:pt x="351669" y="134960"/>
                  </a:lnTo>
                  <a:lnTo>
                    <a:pt x="381317" y="167993"/>
                  </a:lnTo>
                  <a:lnTo>
                    <a:pt x="403676" y="211037"/>
                  </a:lnTo>
                  <a:lnTo>
                    <a:pt x="414380" y="257423"/>
                  </a:lnTo>
                  <a:lnTo>
                    <a:pt x="414558" y="265389"/>
                  </a:lnTo>
                  <a:lnTo>
                    <a:pt x="414665" y="270196"/>
                  </a:lnTo>
                  <a:lnTo>
                    <a:pt x="414777" y="275253"/>
                  </a:lnTo>
                  <a:lnTo>
                    <a:pt x="414887" y="280172"/>
                  </a:lnTo>
                  <a:lnTo>
                    <a:pt x="414906" y="281056"/>
                  </a:lnTo>
                  <a:lnTo>
                    <a:pt x="412214" y="304981"/>
                  </a:lnTo>
                  <a:lnTo>
                    <a:pt x="505053" y="304981"/>
                  </a:lnTo>
                  <a:lnTo>
                    <a:pt x="255481" y="4187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90957" y="1693271"/>
              <a:ext cx="186307" cy="2062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162504" y="1254391"/>
              <a:ext cx="586740" cy="361950"/>
            </a:xfrm>
            <a:custGeom>
              <a:avLst/>
              <a:gdLst/>
              <a:ahLst/>
              <a:cxnLst/>
              <a:rect l="l" t="t" r="r" b="b"/>
              <a:pathLst>
                <a:path w="586740" h="361950">
                  <a:moveTo>
                    <a:pt x="517563" y="261137"/>
                  </a:moveTo>
                  <a:lnTo>
                    <a:pt x="382308" y="186042"/>
                  </a:lnTo>
                  <a:lnTo>
                    <a:pt x="363689" y="219646"/>
                  </a:lnTo>
                  <a:lnTo>
                    <a:pt x="498957" y="294728"/>
                  </a:lnTo>
                  <a:lnTo>
                    <a:pt x="517563" y="261137"/>
                  </a:lnTo>
                  <a:close/>
                </a:path>
                <a:path w="586740" h="361950">
                  <a:moveTo>
                    <a:pt x="586219" y="244360"/>
                  </a:moveTo>
                  <a:lnTo>
                    <a:pt x="372935" y="114007"/>
                  </a:lnTo>
                  <a:lnTo>
                    <a:pt x="212521" y="18808"/>
                  </a:lnTo>
                  <a:lnTo>
                    <a:pt x="176009" y="3873"/>
                  </a:lnTo>
                  <a:lnTo>
                    <a:pt x="143344" y="0"/>
                  </a:lnTo>
                  <a:lnTo>
                    <a:pt x="136740" y="190"/>
                  </a:lnTo>
                  <a:lnTo>
                    <a:pt x="98094" y="8089"/>
                  </a:lnTo>
                  <a:lnTo>
                    <a:pt x="63411" y="26885"/>
                  </a:lnTo>
                  <a:lnTo>
                    <a:pt x="35674" y="54952"/>
                  </a:lnTo>
                  <a:lnTo>
                    <a:pt x="15595" y="88620"/>
                  </a:lnTo>
                  <a:lnTo>
                    <a:pt x="2501" y="125666"/>
                  </a:lnTo>
                  <a:lnTo>
                    <a:pt x="0" y="151803"/>
                  </a:lnTo>
                  <a:lnTo>
                    <a:pt x="177" y="158381"/>
                  </a:lnTo>
                  <a:lnTo>
                    <a:pt x="7886" y="196926"/>
                  </a:lnTo>
                  <a:lnTo>
                    <a:pt x="26416" y="231597"/>
                  </a:lnTo>
                  <a:lnTo>
                    <a:pt x="54152" y="259422"/>
                  </a:lnTo>
                  <a:lnTo>
                    <a:pt x="224129" y="361543"/>
                  </a:lnTo>
                  <a:lnTo>
                    <a:pt x="243801" y="328599"/>
                  </a:lnTo>
                  <a:lnTo>
                    <a:pt x="79717" y="230441"/>
                  </a:lnTo>
                  <a:lnTo>
                    <a:pt x="74688" y="226707"/>
                  </a:lnTo>
                  <a:lnTo>
                    <a:pt x="45034" y="186728"/>
                  </a:lnTo>
                  <a:lnTo>
                    <a:pt x="38188" y="149834"/>
                  </a:lnTo>
                  <a:lnTo>
                    <a:pt x="38468" y="143573"/>
                  </a:lnTo>
                  <a:lnTo>
                    <a:pt x="61315" y="85191"/>
                  </a:lnTo>
                  <a:lnTo>
                    <a:pt x="91490" y="53695"/>
                  </a:lnTo>
                  <a:lnTo>
                    <a:pt x="132511" y="38887"/>
                  </a:lnTo>
                  <a:lnTo>
                    <a:pt x="145072" y="38214"/>
                  </a:lnTo>
                  <a:lnTo>
                    <a:pt x="151333" y="38493"/>
                  </a:lnTo>
                  <a:lnTo>
                    <a:pt x="316623" y="125628"/>
                  </a:lnTo>
                  <a:lnTo>
                    <a:pt x="301764" y="135991"/>
                  </a:lnTo>
                  <a:lnTo>
                    <a:pt x="288239" y="147739"/>
                  </a:lnTo>
                  <a:lnTo>
                    <a:pt x="247167" y="208254"/>
                  </a:lnTo>
                  <a:lnTo>
                    <a:pt x="233260" y="277431"/>
                  </a:lnTo>
                  <a:lnTo>
                    <a:pt x="237947" y="309867"/>
                  </a:lnTo>
                  <a:lnTo>
                    <a:pt x="274878" y="299389"/>
                  </a:lnTo>
                  <a:lnTo>
                    <a:pt x="271627" y="275158"/>
                  </a:lnTo>
                  <a:lnTo>
                    <a:pt x="274434" y="248805"/>
                  </a:lnTo>
                  <a:lnTo>
                    <a:pt x="296849" y="196710"/>
                  </a:lnTo>
                  <a:lnTo>
                    <a:pt x="322529" y="168122"/>
                  </a:lnTo>
                  <a:lnTo>
                    <a:pt x="355663" y="148678"/>
                  </a:lnTo>
                  <a:lnTo>
                    <a:pt x="550291" y="264769"/>
                  </a:lnTo>
                  <a:lnTo>
                    <a:pt x="555498" y="268706"/>
                  </a:lnTo>
                  <a:lnTo>
                    <a:pt x="560311" y="273177"/>
                  </a:lnTo>
                  <a:lnTo>
                    <a:pt x="586219" y="244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53429" y="141724"/>
            <a:ext cx="16539833" cy="1896562"/>
          </a:xfrm>
          <a:prstGeom prst="rect">
            <a:avLst/>
          </a:prstGeom>
        </p:spPr>
        <p:txBody>
          <a:bodyPr vert="horz" wrap="square" lIns="0" tIns="963820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lang="en-US" sz="6000" spc="-185" dirty="0"/>
              <a:t>PENGGOLONGAN KERJA ANTIBIOTIK</a:t>
            </a:r>
            <a:endParaRPr sz="6000" dirty="0"/>
          </a:p>
        </p:txBody>
      </p:sp>
      <p:sp>
        <p:nvSpPr>
          <p:cNvPr id="14" name="object 14"/>
          <p:cNvSpPr txBox="1"/>
          <p:nvPr/>
        </p:nvSpPr>
        <p:spPr>
          <a:xfrm>
            <a:off x="17460673" y="283050"/>
            <a:ext cx="682625" cy="1997710"/>
          </a:xfrm>
          <a:prstGeom prst="rect">
            <a:avLst/>
          </a:prstGeom>
        </p:spPr>
        <p:txBody>
          <a:bodyPr vert="vert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-55" dirty="0">
                <a:solidFill>
                  <a:srgbClr val="FFF6D1"/>
                </a:solidFill>
                <a:latin typeface="Tahoma"/>
                <a:cs typeface="Tahoma"/>
              </a:rPr>
              <a:t>MIKROBIOLOGI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-10" dirty="0">
                <a:solidFill>
                  <a:srgbClr val="FFF6D1"/>
                </a:solidFill>
                <a:latin typeface="Tahoma"/>
                <a:cs typeface="Tahoma"/>
              </a:rPr>
              <a:t>MEDIK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5" name="object 3">
            <a:extLst>
              <a:ext uri="{FF2B5EF4-FFF2-40B4-BE49-F238E27FC236}">
                <a16:creationId xmlns:a16="http://schemas.microsoft.com/office/drawing/2014/main" id="{DAFECEE1-776D-C3E5-2D70-7612CB3505F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8935" y="2658832"/>
            <a:ext cx="14130363" cy="69341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303</Words>
  <Application>Microsoft Macintosh PowerPoint</Application>
  <PresentationFormat>Custom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MT</vt:lpstr>
      <vt:lpstr>Baloo Bhaijaan</vt:lpstr>
      <vt:lpstr>Calibri</vt:lpstr>
      <vt:lpstr>Tahoma</vt:lpstr>
      <vt:lpstr>Trebuchet MS</vt:lpstr>
      <vt:lpstr>Office Theme</vt:lpstr>
      <vt:lpstr>ANTIBIOTIK</vt:lpstr>
      <vt:lpstr>INDUSTRI Mikroorganisme Penghasil Antibiotik</vt:lpstr>
      <vt:lpstr>ANTIBIOTIK</vt:lpstr>
      <vt:lpstr>PENGGUNAAN ANTIBIOTIK</vt:lpstr>
      <vt:lpstr>FLEMING AND PENICILIN</vt:lpstr>
      <vt:lpstr>PENGGOLONGAN KERJA ANTIBIOTIK </vt:lpstr>
      <vt:lpstr>PENGGOLONGAN KERJA ANTIBIOTIK</vt:lpstr>
      <vt:lpstr>Microbial Sources of Antibiotics</vt:lpstr>
      <vt:lpstr>PENGGOLONGAN KERJA ANTIBIOTIK</vt:lpstr>
      <vt:lpstr>PROSES PEMBUATAN ANTIBIOTIK DARI MIKROORGANISME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mikromed</dc:title>
  <dc:creator>Mutiah Hamida</dc:creator>
  <cp:keywords>DAGGPVTLYsQ,BAFNtdKurnQ</cp:keywords>
  <cp:lastModifiedBy>indriyani</cp:lastModifiedBy>
  <cp:revision>1</cp:revision>
  <dcterms:created xsi:type="dcterms:W3CDTF">2025-04-23T06:20:44Z</dcterms:created>
  <dcterms:modified xsi:type="dcterms:W3CDTF">2025-04-30T05:51:53Z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2024-05-28T00:00:00Z</vt:filetime>
  </property>
  <property fmtid="{D5CDD505-2E9C-101B-9397-08002B2CF9AE}" pid="3" name="Creator">
    <vt:lpwstr>Canva</vt:lpwstr>
  </property>
  <property fmtid="{D5CDD505-2E9C-101B-9397-08002B2CF9AE}" pid="4" name="LastSaved">
    <vt:filetime>2025-04-23T00:00:00Z</vt:filetime>
  </property>
  <property fmtid="{D5CDD505-2E9C-101B-9397-08002B2CF9AE}" pid="5" name="Producer">
    <vt:lpwstr>Canva</vt:lpwstr>
  </property>
</Properties>
</file>