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5" r:id="rId3"/>
    <p:sldId id="271" r:id="rId4"/>
    <p:sldId id="272" r:id="rId5"/>
    <p:sldId id="273" r:id="rId6"/>
    <p:sldId id="274" r:id="rId7"/>
    <p:sldId id="275" r:id="rId8"/>
    <p:sldId id="283" r:id="rId9"/>
    <p:sldId id="276" r:id="rId10"/>
    <p:sldId id="277" r:id="rId11"/>
    <p:sldId id="278" r:id="rId12"/>
    <p:sldId id="280" r:id="rId13"/>
    <p:sldId id="28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15" autoAdjust="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F1AD1-1005-42E5-89B6-C09099EC2D27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63A88-4643-4A79-B2C5-AA4EB3D7E2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62637"/>
            <a:ext cx="7239000" cy="3657600"/>
          </a:xfr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000" b="1" dirty="0" smtClean="0">
                <a:latin typeface="Constantia" pitchFamily="18" charset="0"/>
              </a:rPr>
              <a:t/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/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>PANCASILA </a:t>
            </a:r>
            <a:r>
              <a:rPr lang="en-US" sz="4000" b="1" dirty="0">
                <a:latin typeface="Constantia" pitchFamily="18" charset="0"/>
              </a:rPr>
              <a:t>SEBAGAI DASAR </a:t>
            </a:r>
            <a:r>
              <a:rPr lang="en-US" sz="4000" b="1" dirty="0" smtClean="0">
                <a:latin typeface="Constantia" pitchFamily="18" charset="0"/>
              </a:rPr>
              <a:t>NEGARA</a:t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>(HUBUNGAN PANCASILA</a:t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>DENGAN PEMBUKAAN </a:t>
            </a:r>
            <a:br>
              <a:rPr lang="en-US" sz="4000" b="1" dirty="0" smtClean="0">
                <a:latin typeface="Constantia" pitchFamily="18" charset="0"/>
              </a:rPr>
            </a:br>
            <a:r>
              <a:rPr lang="en-US" sz="4000" b="1" dirty="0" smtClean="0">
                <a:latin typeface="Constantia" pitchFamily="18" charset="0"/>
              </a:rPr>
              <a:t>UUD 1945)</a:t>
            </a:r>
            <a:r>
              <a:rPr lang="en-US" sz="4000" b="1" dirty="0">
                <a:latin typeface="Constantia" pitchFamily="18" charset="0"/>
              </a:rPr>
              <a:t/>
            </a:r>
            <a:br>
              <a:rPr lang="en-US" sz="4000" b="1" dirty="0">
                <a:latin typeface="Constantia" pitchFamily="18" charset="0"/>
              </a:rPr>
            </a:br>
            <a:r>
              <a:rPr lang="en-US" sz="4000" b="1" dirty="0">
                <a:latin typeface="Constantia" pitchFamily="18" charset="0"/>
              </a:rPr>
              <a:t> </a:t>
            </a:r>
            <a:br>
              <a:rPr lang="en-US" sz="4000" b="1" dirty="0">
                <a:latin typeface="Constantia" pitchFamily="18" charset="0"/>
              </a:rPr>
            </a:br>
            <a:endParaRPr lang="en-US" sz="4000" b="1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685799"/>
            <a:ext cx="6019800" cy="502920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 	</a:t>
            </a:r>
            <a:r>
              <a:rPr lang="en-US" sz="4000" b="1" dirty="0" err="1" smtClean="0">
                <a:solidFill>
                  <a:schemeClr val="bg1"/>
                </a:solidFill>
              </a:rPr>
              <a:t>Undang-Undang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Dasar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itu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merupakan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hukum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dasar</a:t>
            </a:r>
            <a:r>
              <a:rPr lang="en-US" sz="4000" b="1" dirty="0" smtClean="0">
                <a:solidFill>
                  <a:schemeClr val="bg1"/>
                </a:solidFill>
              </a:rPr>
              <a:t> Negara Indonesia yang </a:t>
            </a:r>
            <a:r>
              <a:rPr lang="en-US" sz="4000" b="1" dirty="0" err="1" smtClean="0">
                <a:solidFill>
                  <a:schemeClr val="bg1"/>
                </a:solidFill>
              </a:rPr>
              <a:t>tertulis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atau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konstitusi</a:t>
            </a:r>
            <a:r>
              <a:rPr lang="en-US" sz="4000" b="1" dirty="0" smtClean="0">
                <a:solidFill>
                  <a:schemeClr val="bg1"/>
                </a:solidFill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</a:rPr>
              <a:t>namun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kedudukannya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bukanlah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sebagai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landasan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hukum</a:t>
            </a:r>
            <a:r>
              <a:rPr lang="en-US" sz="4000" b="1" dirty="0" smtClean="0">
                <a:solidFill>
                  <a:schemeClr val="bg1"/>
                </a:solidFill>
              </a:rPr>
              <a:t> yang </a:t>
            </a:r>
            <a:r>
              <a:rPr lang="en-US" sz="4000" b="1" dirty="0" err="1" smtClean="0">
                <a:solidFill>
                  <a:schemeClr val="bg1"/>
                </a:solidFill>
              </a:rPr>
              <a:t>terpokok</a:t>
            </a:r>
            <a:r>
              <a:rPr lang="en-US" sz="4000" b="1" dirty="0" smtClean="0">
                <a:solidFill>
                  <a:schemeClr val="bg1"/>
                </a:solidFill>
              </a:rPr>
              <a:t>. </a:t>
            </a:r>
          </a:p>
          <a:p>
            <a:pPr algn="ctr">
              <a:buNone/>
            </a:pPr>
            <a:endParaRPr 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5867400" cy="601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	</a:t>
            </a:r>
            <a:r>
              <a:rPr lang="en-US" sz="3600" b="1" dirty="0" err="1" smtClean="0">
                <a:solidFill>
                  <a:srgbClr val="C00000"/>
                </a:solidFill>
              </a:rPr>
              <a:t>Ada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empat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pokok</a:t>
            </a:r>
            <a:r>
              <a:rPr lang="en-US" sz="3600" b="1" dirty="0" smtClean="0">
                <a:solidFill>
                  <a:srgbClr val="C00000"/>
                </a:solidFill>
              </a:rPr>
              <a:t>  </a:t>
            </a:r>
            <a:r>
              <a:rPr lang="en-US" sz="3600" b="1" dirty="0" err="1" smtClean="0">
                <a:solidFill>
                  <a:srgbClr val="C00000"/>
                </a:solidFill>
              </a:rPr>
              <a:t>pikiran</a:t>
            </a:r>
            <a:r>
              <a:rPr lang="en-US" sz="3600" b="1" dirty="0" smtClean="0">
                <a:solidFill>
                  <a:srgbClr val="C00000"/>
                </a:solidFill>
              </a:rPr>
              <a:t>  yang </a:t>
            </a:r>
            <a:r>
              <a:rPr lang="en-US" sz="3600" b="1" dirty="0" err="1" smtClean="0">
                <a:solidFill>
                  <a:srgbClr val="C00000"/>
                </a:solidFill>
              </a:rPr>
              <a:t>diciptakan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dijelaskan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dalam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batang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tubuh</a:t>
            </a:r>
            <a:r>
              <a:rPr lang="en-US" sz="3600" b="1" dirty="0" smtClean="0">
                <a:solidFill>
                  <a:srgbClr val="C00000"/>
                </a:solidFill>
              </a:rPr>
              <a:t> UUD NRI 1945 </a:t>
            </a:r>
            <a:r>
              <a:rPr lang="en-US" sz="3600" b="1" dirty="0" err="1" smtClean="0">
                <a:solidFill>
                  <a:srgbClr val="C00000"/>
                </a:solidFill>
              </a:rPr>
              <a:t>yaitu</a:t>
            </a:r>
            <a:r>
              <a:rPr lang="en-US" sz="3600" b="1" dirty="0" smtClean="0">
                <a:solidFill>
                  <a:srgbClr val="C00000"/>
                </a:solidFill>
              </a:rPr>
              <a:t> :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1)  </a:t>
            </a:r>
            <a:r>
              <a:rPr lang="en-US" sz="3600" b="1" dirty="0" err="1" smtClean="0">
                <a:solidFill>
                  <a:srgbClr val="C00000"/>
                </a:solidFill>
              </a:rPr>
              <a:t>Persatuan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2)  </a:t>
            </a:r>
            <a:r>
              <a:rPr lang="en-US" sz="3600" b="1" dirty="0" err="1" smtClean="0">
                <a:solidFill>
                  <a:srgbClr val="C00000"/>
                </a:solidFill>
              </a:rPr>
              <a:t>Keadilan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sosial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3)  </a:t>
            </a:r>
            <a:r>
              <a:rPr lang="en-US" sz="3600" b="1" dirty="0" err="1" smtClean="0">
                <a:solidFill>
                  <a:srgbClr val="C00000"/>
                </a:solidFill>
              </a:rPr>
              <a:t>Kedaulatan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rakyat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4) </a:t>
            </a:r>
            <a:r>
              <a:rPr lang="en-US" sz="3600" b="1" dirty="0" err="1" smtClean="0">
                <a:solidFill>
                  <a:srgbClr val="C00000"/>
                </a:solidFill>
              </a:rPr>
              <a:t>Ketuhanan</a:t>
            </a:r>
            <a:r>
              <a:rPr lang="en-US" sz="3600" b="1" dirty="0" smtClean="0">
                <a:solidFill>
                  <a:srgbClr val="C00000"/>
                </a:solidFill>
              </a:rPr>
              <a:t>  Yang </a:t>
            </a:r>
            <a:r>
              <a:rPr lang="en-US" sz="3600" b="1" dirty="0" err="1" smtClean="0">
                <a:solidFill>
                  <a:srgbClr val="C00000"/>
                </a:solidFill>
              </a:rPr>
              <a:t>Maha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Esa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ag00463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45783" flipH="1">
            <a:off x="3966061" y="1911836"/>
            <a:ext cx="5147235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 </a:t>
            </a:r>
            <a:r>
              <a:rPr lang="en-US" sz="3200" b="1" dirty="0" err="1" smtClean="0"/>
              <a:t>Sistem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pemerintahan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negara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kelembagaan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negara</a:t>
            </a:r>
            <a:r>
              <a:rPr lang="en-US" sz="3200" b="1" dirty="0" smtClean="0"/>
              <a:t> </a:t>
            </a:r>
            <a:endParaRPr lang="en-US" sz="3200" dirty="0"/>
          </a:p>
        </p:txBody>
      </p:sp>
      <p:sp>
        <p:nvSpPr>
          <p:cNvPr id="4" name="Cloud 3"/>
          <p:cNvSpPr/>
          <p:nvPr/>
        </p:nvSpPr>
        <p:spPr>
          <a:xfrm>
            <a:off x="76200" y="1295400"/>
            <a:ext cx="4267200" cy="1981200"/>
          </a:xfrm>
          <a:prstGeom prst="cloud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A.  </a:t>
            </a:r>
            <a:r>
              <a:rPr lang="es-ES" sz="2400" b="1" dirty="0" err="1" smtClean="0"/>
              <a:t>Pasal</a:t>
            </a:r>
            <a:r>
              <a:rPr lang="es-ES" sz="2400" b="1" dirty="0" smtClean="0"/>
              <a:t>  1 </a:t>
            </a:r>
            <a:r>
              <a:rPr lang="es-ES" sz="2400" b="1" dirty="0" err="1" smtClean="0"/>
              <a:t>ayat</a:t>
            </a:r>
            <a:r>
              <a:rPr lang="es-ES" sz="2400" b="1" dirty="0" smtClean="0"/>
              <a:t> (3): Negara Indonesia </a:t>
            </a:r>
            <a:r>
              <a:rPr lang="es-ES" sz="2400" b="1" dirty="0" err="1" smtClean="0"/>
              <a:t>adalah</a:t>
            </a:r>
            <a:r>
              <a:rPr lang="es-ES" sz="2400" b="1" dirty="0" smtClean="0"/>
              <a:t> negara </a:t>
            </a:r>
            <a:r>
              <a:rPr lang="es-ES" sz="2400" b="1" dirty="0" err="1" smtClean="0"/>
              <a:t>Hukum</a:t>
            </a:r>
            <a:r>
              <a:rPr lang="es-ES" sz="2400" b="1" dirty="0" smtClean="0"/>
              <a:t>.</a:t>
            </a:r>
            <a:endParaRPr lang="en-US" sz="2400" b="1" dirty="0"/>
          </a:p>
        </p:txBody>
      </p:sp>
      <p:sp>
        <p:nvSpPr>
          <p:cNvPr id="5" name="Flowchart: Process 4"/>
          <p:cNvSpPr/>
          <p:nvPr/>
        </p:nvSpPr>
        <p:spPr>
          <a:xfrm>
            <a:off x="304800" y="3352800"/>
            <a:ext cx="8534400" cy="3352800"/>
          </a:xfrm>
          <a:prstGeom prst="flowChartProces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A. </a:t>
            </a:r>
            <a:r>
              <a:rPr lang="en-US" sz="2400" b="1" dirty="0" err="1" smtClean="0"/>
              <a:t>Pasal</a:t>
            </a:r>
            <a:r>
              <a:rPr lang="en-US" sz="2400" b="1" dirty="0" smtClean="0"/>
              <a:t> 3 </a:t>
            </a:r>
          </a:p>
          <a:p>
            <a:pPr>
              <a:buNone/>
            </a:pPr>
            <a:r>
              <a:rPr lang="en-US" sz="2400" b="1" dirty="0" err="1" smtClean="0">
                <a:solidFill>
                  <a:srgbClr val="FFFF00"/>
                </a:solidFill>
              </a:rPr>
              <a:t>Ayat</a:t>
            </a:r>
            <a:r>
              <a:rPr lang="en-US" sz="2400" b="1" dirty="0" smtClean="0">
                <a:solidFill>
                  <a:srgbClr val="FFFF00"/>
                </a:solidFill>
              </a:rPr>
              <a:t>(1): </a:t>
            </a:r>
            <a:r>
              <a:rPr lang="en-US" sz="2400" b="1" dirty="0" err="1" smtClean="0"/>
              <a:t>Majelis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Permusyawaratan</a:t>
            </a:r>
            <a:r>
              <a:rPr lang="en-US" sz="2400" b="1" dirty="0" smtClean="0"/>
              <a:t> Rakyat </a:t>
            </a:r>
            <a:r>
              <a:rPr lang="en-US" sz="2400" b="1" dirty="0" err="1" smtClean="0"/>
              <a:t>berwenang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mengubah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menetapkan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UndangUndang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Dasar</a:t>
            </a:r>
            <a:r>
              <a:rPr lang="en-US" sz="2400" b="1" dirty="0" smtClean="0"/>
              <a:t>.</a:t>
            </a:r>
          </a:p>
          <a:p>
            <a:pPr>
              <a:buNone/>
            </a:pPr>
            <a:r>
              <a:rPr lang="en-US" sz="2400" b="1" dirty="0" err="1" smtClean="0">
                <a:solidFill>
                  <a:srgbClr val="FFFF00"/>
                </a:solidFill>
              </a:rPr>
              <a:t>Ayat</a:t>
            </a:r>
            <a:r>
              <a:rPr lang="en-US" sz="2400" b="1" dirty="0" smtClean="0">
                <a:solidFill>
                  <a:srgbClr val="FFFF00"/>
                </a:solidFill>
              </a:rPr>
              <a:t> (2): </a:t>
            </a:r>
            <a:r>
              <a:rPr lang="en-US" sz="2400" b="1" dirty="0" err="1" smtClean="0"/>
              <a:t>Majelis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Permusyawaratan</a:t>
            </a:r>
            <a:r>
              <a:rPr lang="en-US" sz="2400" b="1" dirty="0" smtClean="0"/>
              <a:t> Rakyat </a:t>
            </a:r>
            <a:r>
              <a:rPr lang="en-US" sz="2400" b="1" dirty="0" err="1" smtClean="0"/>
              <a:t>melantik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Presiden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/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Wakil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Presiden</a:t>
            </a:r>
            <a:r>
              <a:rPr lang="en-US" sz="2400" b="1" dirty="0" smtClean="0"/>
              <a:t>; </a:t>
            </a:r>
          </a:p>
          <a:p>
            <a:pPr>
              <a:buNone/>
            </a:pPr>
            <a:r>
              <a:rPr lang="fi-FI" sz="2400" b="1" dirty="0" smtClean="0">
                <a:solidFill>
                  <a:srgbClr val="FFFF00"/>
                </a:solidFill>
              </a:rPr>
              <a:t>Ayat(3): </a:t>
            </a:r>
            <a:r>
              <a:rPr lang="fi-FI" sz="2400" b="1" dirty="0" smtClean="0"/>
              <a:t>Majelis Permusyawaratan Rakyat  hanya dapat  memberhentikan  Presiden  dan/atau  Wakil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Presiden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jabatannya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menurut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Undang-Undang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Dasar</a:t>
            </a:r>
            <a:r>
              <a:rPr lang="en-US" sz="2400" b="1" dirty="0" smtClean="0"/>
              <a:t>.</a:t>
            </a:r>
          </a:p>
          <a:p>
            <a:pPr>
              <a:buNone/>
            </a:pP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381000"/>
            <a:ext cx="4419600" cy="26670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Georgia" pitchFamily="18" charset="0"/>
              </a:rPr>
              <a:t>APA YANG DI MAKSUD DENGAN PANCASILA SEBAGAI DASAR NEGARA?</a:t>
            </a:r>
            <a:endParaRPr lang="en-US" sz="2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5" name="Picture 4" descr="ag00317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399639"/>
            <a:ext cx="2895600" cy="322976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124200" y="3657600"/>
            <a:ext cx="5715000" cy="3048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Dalam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pengertian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historisnya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merupakan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hasil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pergumulan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pemikiran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para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pendiri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negara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(The Founding Fathers)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untuk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menemukan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landasan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atau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pijakan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kokoh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untuk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di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atasnya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didirikan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negara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Indonesia </a:t>
            </a:r>
            <a:r>
              <a:rPr lang="en-US" sz="2800" b="1" dirty="0" err="1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merdeka</a:t>
            </a:r>
            <a:r>
              <a:rPr lang="en-US" sz="2800" b="1" dirty="0" smtClean="0">
                <a:solidFill>
                  <a:schemeClr val="tx1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. </a:t>
            </a:r>
            <a:endParaRPr lang="en-US" sz="28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mbukaan UUD 1945~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2575" y="255432"/>
            <a:ext cx="6461125" cy="63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85800"/>
            <a:ext cx="5638800" cy="23622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 b="1" dirty="0" smtClean="0">
              <a:latin typeface="Lucida Sans Unicode" pitchFamily="34" charset="0"/>
              <a:cs typeface="Lucida Sans Unicode" pitchFamily="34" charset="0"/>
              <a:hlinkClick r:id="rId3" action="ppaction://hlinksldjump"/>
            </a:endParaRPr>
          </a:p>
          <a:p>
            <a:pPr algn="ctr"/>
            <a:endParaRPr lang="es-ES" sz="2800" b="1" dirty="0" smtClean="0">
              <a:latin typeface="Lucida Sans Unicode" pitchFamily="34" charset="0"/>
              <a:cs typeface="Lucida Sans Unicode" pitchFamily="34" charset="0"/>
              <a:hlinkClick r:id="rId3" action="ppaction://hlinksldjump"/>
            </a:endParaRPr>
          </a:p>
          <a:p>
            <a:pPr algn="ctr"/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A.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Hubungan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Pancasila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dengan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Pembukaan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Undang-Undang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Dasar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Negara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Republik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Indonesia (UUD NRI) </a:t>
            </a:r>
            <a:r>
              <a:rPr lang="es-ES" sz="2800" b="1" dirty="0" err="1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Tahun</a:t>
            </a:r>
            <a:r>
              <a:rPr lang="es-ES" sz="2800" b="1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 1945 </a:t>
            </a:r>
            <a:endParaRPr lang="en-US" sz="2800" dirty="0" smtClean="0">
              <a:latin typeface="Lucida Sans Unicode" pitchFamily="34" charset="0"/>
              <a:cs typeface="Lucida Sans Unicode" pitchFamily="34" charset="0"/>
              <a:hlinkClick r:id="rId3" action="ppaction://hlinksldjump"/>
            </a:endParaRPr>
          </a:p>
          <a:p>
            <a:pPr algn="ctr"/>
            <a:r>
              <a:rPr lang="es-ES" sz="2800" dirty="0" smtClean="0">
                <a:latin typeface="Lucida Sans Unicode" pitchFamily="34" charset="0"/>
                <a:cs typeface="Lucida Sans Unicode" pitchFamily="34" charset="0"/>
                <a:hlinkClick r:id="rId3" action="ppaction://hlinksldjump"/>
              </a:rPr>
              <a:t> </a:t>
            </a:r>
            <a:endParaRPr lang="en-US" sz="2800" dirty="0" smtClean="0"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en-US" sz="2800" dirty="0"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4200" y="3962400"/>
            <a:ext cx="5334000" cy="1981200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latin typeface="Lucida Sans Unicode" pitchFamily="34" charset="0"/>
              <a:cs typeface="Lucida Sans Unicode" pitchFamily="34" charset="0"/>
              <a:hlinkClick r:id="rId4" action="ppaction://hlinksldjump"/>
            </a:endParaRPr>
          </a:p>
          <a:p>
            <a:pPr algn="ctr"/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B.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Penjabaran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Pancasila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dalam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Batang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Tubuh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UUD NRI </a:t>
            </a:r>
            <a:r>
              <a:rPr lang="en-US" sz="3200" b="1" dirty="0" err="1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Tahun</a:t>
            </a:r>
            <a:r>
              <a:rPr lang="en-US" sz="3200" b="1" dirty="0" smtClean="0">
                <a:latin typeface="Lucida Sans Unicode" pitchFamily="34" charset="0"/>
                <a:cs typeface="Lucida Sans Unicode" pitchFamily="34" charset="0"/>
                <a:hlinkClick r:id="rId4" action="ppaction://hlinksldjump"/>
              </a:rPr>
              <a:t> 1945 </a:t>
            </a:r>
            <a:endParaRPr lang="en-US" sz="3200" dirty="0" smtClean="0"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en-US" sz="3200" dirty="0"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5" name="Picture 4" descr="50f8e85f415099ad99d0619fd580044a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228600"/>
            <a:ext cx="24384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733800" cy="42672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s-ES" b="1" dirty="0" smtClean="0">
                <a:solidFill>
                  <a:schemeClr val="bg1"/>
                </a:solidFill>
              </a:rPr>
              <a:t>	</a:t>
            </a:r>
            <a:r>
              <a:rPr lang="es-ES" b="1" dirty="0" err="1" smtClean="0">
                <a:solidFill>
                  <a:schemeClr val="bg1"/>
                </a:solidFill>
              </a:rPr>
              <a:t>Berdasarkan</a:t>
            </a:r>
            <a:r>
              <a:rPr lang="es-ES" b="1" dirty="0" smtClean="0">
                <a:solidFill>
                  <a:schemeClr val="bg1"/>
                </a:solidFill>
              </a:rPr>
              <a:t> ajaran </a:t>
            </a:r>
            <a:r>
              <a:rPr lang="es-ES" b="1" dirty="0" err="1" smtClean="0">
                <a:solidFill>
                  <a:schemeClr val="bg1"/>
                </a:solidFill>
              </a:rPr>
              <a:t>Stuffen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theory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dari</a:t>
            </a:r>
            <a:r>
              <a:rPr lang="es-ES" b="1" dirty="0" smtClean="0">
                <a:solidFill>
                  <a:schemeClr val="bg1"/>
                </a:solidFill>
              </a:rPr>
              <a:t> Hans </a:t>
            </a:r>
            <a:r>
              <a:rPr lang="es-ES" b="1" dirty="0" err="1" smtClean="0">
                <a:solidFill>
                  <a:schemeClr val="bg1"/>
                </a:solidFill>
              </a:rPr>
              <a:t>Kelsen</a:t>
            </a:r>
            <a:r>
              <a:rPr lang="es-ES" b="1" dirty="0" smtClean="0">
                <a:solidFill>
                  <a:schemeClr val="bg1"/>
                </a:solidFill>
              </a:rPr>
              <a:t>, </a:t>
            </a:r>
            <a:r>
              <a:rPr lang="es-ES" b="1" dirty="0" err="1" smtClean="0">
                <a:solidFill>
                  <a:schemeClr val="bg1"/>
                </a:solidFill>
              </a:rPr>
              <a:t>menurut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Abdullah</a:t>
            </a:r>
            <a:r>
              <a:rPr lang="es-ES" b="1" dirty="0" smtClean="0">
                <a:solidFill>
                  <a:schemeClr val="bg1"/>
                </a:solidFill>
              </a:rPr>
              <a:t> (1984: 71), </a:t>
            </a:r>
            <a:r>
              <a:rPr lang="es-ES" b="1" dirty="0" err="1" smtClean="0">
                <a:solidFill>
                  <a:schemeClr val="bg1"/>
                </a:solidFill>
              </a:rPr>
              <a:t>hubungan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Pancasila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dengan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br>
              <a:rPr lang="es-ES" b="1" dirty="0" smtClean="0">
                <a:solidFill>
                  <a:schemeClr val="bg1"/>
                </a:solidFill>
              </a:rPr>
            </a:br>
            <a:r>
              <a:rPr lang="es-ES" b="1" dirty="0" err="1" smtClean="0">
                <a:solidFill>
                  <a:schemeClr val="bg1"/>
                </a:solidFill>
              </a:rPr>
              <a:t>Pembukaan</a:t>
            </a:r>
            <a:r>
              <a:rPr lang="es-ES" b="1" dirty="0" smtClean="0">
                <a:solidFill>
                  <a:schemeClr val="bg1"/>
                </a:solidFill>
              </a:rPr>
              <a:t>  UUD  NRI  </a:t>
            </a:r>
            <a:r>
              <a:rPr lang="es-ES" b="1" dirty="0" err="1" smtClean="0">
                <a:solidFill>
                  <a:schemeClr val="bg1"/>
                </a:solidFill>
              </a:rPr>
              <a:t>Tahun</a:t>
            </a:r>
            <a:r>
              <a:rPr lang="es-ES" b="1" dirty="0" smtClean="0">
                <a:solidFill>
                  <a:schemeClr val="bg1"/>
                </a:solidFill>
              </a:rPr>
              <a:t> 1945dapat  </a:t>
            </a:r>
            <a:r>
              <a:rPr lang="es-ES" b="1" dirty="0" err="1" smtClean="0">
                <a:solidFill>
                  <a:schemeClr val="bg1"/>
                </a:solidFill>
              </a:rPr>
              <a:t>digambarkan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sebagai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berikut</a:t>
            </a:r>
            <a:r>
              <a:rPr lang="es-ES" b="1" dirty="0" smtClean="0">
                <a:solidFill>
                  <a:schemeClr val="bg1"/>
                </a:solidFill>
              </a:rPr>
              <a:t>: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1746" name="Picture 2" descr="49~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609600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5029200"/>
            <a:ext cx="8382000" cy="1447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Piramidal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atas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menunjukkan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Pancasila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sebagai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suatu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cita-cita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berada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puncak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tiga</a:t>
            </a:r>
            <a:r>
              <a:rPr lang="en-US" sz="3200" b="1" dirty="0" smtClean="0"/>
              <a:t>.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762000"/>
            <a:ext cx="5181600" cy="53340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cerminan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jiwa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cita-cita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bangsa</a:t>
            </a:r>
            <a:r>
              <a:rPr lang="en-US" b="1" dirty="0" smtClean="0"/>
              <a:t> Indonesia </a:t>
            </a:r>
            <a:r>
              <a:rPr lang="en-US" b="1" dirty="0" err="1" smtClean="0"/>
              <a:t>merupakan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 </a:t>
            </a:r>
            <a:r>
              <a:rPr lang="en-US" b="1" dirty="0" err="1" smtClean="0"/>
              <a:t>penyelenggaraan</a:t>
            </a:r>
            <a:r>
              <a:rPr lang="en-US" b="1" dirty="0" smtClean="0"/>
              <a:t>  </a:t>
            </a:r>
            <a:r>
              <a:rPr lang="en-US" b="1" dirty="0" err="1" smtClean="0"/>
              <a:t>bernegara</a:t>
            </a:r>
            <a:r>
              <a:rPr lang="en-US" b="1" dirty="0" smtClean="0"/>
              <a:t>  </a:t>
            </a:r>
            <a:r>
              <a:rPr lang="en-US" b="1" dirty="0" err="1" smtClean="0"/>
              <a:t>dan</a:t>
            </a:r>
            <a:r>
              <a:rPr lang="en-US" b="1" dirty="0" smtClean="0"/>
              <a:t>  yang  </a:t>
            </a:r>
            <a:r>
              <a:rPr lang="en-US" b="1" dirty="0" err="1" smtClean="0"/>
              <a:t>menjadi</a:t>
            </a:r>
            <a:r>
              <a:rPr lang="en-US" b="1" dirty="0" smtClean="0"/>
              <a:t>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segala</a:t>
            </a:r>
            <a:r>
              <a:rPr lang="en-US" b="1" dirty="0" smtClean="0"/>
              <a:t>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sekaligus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cita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 smtClean="0"/>
              <a:t>hukum</a:t>
            </a:r>
            <a:r>
              <a:rPr lang="en-US" b="1" dirty="0" smtClean="0"/>
              <a:t> (</a:t>
            </a:r>
            <a:r>
              <a:rPr lang="en-US" b="1" dirty="0" err="1" smtClean="0"/>
              <a:t>recht-idee</a:t>
            </a:r>
            <a:r>
              <a:rPr lang="en-US" b="1" dirty="0" smtClean="0"/>
              <a:t>), </a:t>
            </a:r>
            <a:r>
              <a:rPr lang="en-US" b="1" dirty="0" err="1" smtClean="0"/>
              <a:t>baik</a:t>
            </a:r>
            <a:r>
              <a:rPr lang="en-US" b="1" dirty="0" smtClean="0"/>
              <a:t> </a:t>
            </a:r>
            <a:r>
              <a:rPr lang="en-US" b="1" dirty="0" err="1" smtClean="0"/>
              <a:t>tertulis</a:t>
            </a:r>
            <a:r>
              <a:rPr lang="en-US" b="1" dirty="0" smtClean="0"/>
              <a:t>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tertulis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Indonesia.</a:t>
            </a:r>
            <a:endParaRPr lang="en-US" b="1" dirty="0"/>
          </a:p>
        </p:txBody>
      </p:sp>
      <p:pic>
        <p:nvPicPr>
          <p:cNvPr id="4" name="Picture 3" descr="Animasi guru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04800"/>
            <a:ext cx="3200400" cy="604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304800" y="304800"/>
            <a:ext cx="4876800" cy="3048000"/>
          </a:xfrm>
          <a:prstGeom prst="flowChartAlternateProces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pengertian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bersifat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yuridis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kenegaraan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berfungsi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sebagai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tercantum</a:t>
            </a:r>
            <a:r>
              <a:rPr lang="en-US" sz="2400" b="1" dirty="0" smtClean="0"/>
              <a:t> </a:t>
            </a:r>
            <a:br>
              <a:rPr lang="en-US" sz="2400" b="1" dirty="0" smtClean="0"/>
            </a:b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Alinea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Keempat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Pembukaan</a:t>
            </a:r>
            <a:r>
              <a:rPr lang="en-US" sz="2400" b="1" dirty="0" smtClean="0"/>
              <a:t> UUD NRI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1945.</a:t>
            </a:r>
            <a:endParaRPr lang="en-US" sz="2400" b="1" dirty="0"/>
          </a:p>
        </p:txBody>
      </p:sp>
      <p:sp>
        <p:nvSpPr>
          <p:cNvPr id="5" name="Flowchart: Alternate Process 4"/>
          <p:cNvSpPr/>
          <p:nvPr/>
        </p:nvSpPr>
        <p:spPr>
          <a:xfrm>
            <a:off x="3352800" y="3733800"/>
            <a:ext cx="5334000" cy="2743200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/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err="1" smtClean="0">
                <a:solidFill>
                  <a:srgbClr val="FFFF00"/>
                </a:solidFill>
              </a:rPr>
              <a:t>Pancasila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sebagai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dasar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negara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pada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hakikatnya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adalah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sumber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dari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segala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sumber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hukum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atau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sumber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tertib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br>
              <a:rPr lang="en-US" sz="2800" b="1" dirty="0" smtClean="0">
                <a:solidFill>
                  <a:srgbClr val="FFFF00"/>
                </a:solidFill>
              </a:rPr>
            </a:br>
            <a:r>
              <a:rPr lang="en-US" sz="2800" b="1" dirty="0" err="1" smtClean="0">
                <a:solidFill>
                  <a:srgbClr val="FFFF00"/>
                </a:solidFill>
              </a:rPr>
              <a:t>hukum</a:t>
            </a:r>
            <a:r>
              <a:rPr lang="en-US" sz="2800" b="1" dirty="0" smtClean="0">
                <a:solidFill>
                  <a:srgbClr val="FFFF00"/>
                </a:solidFill>
              </a:rPr>
              <a:t>  </a:t>
            </a:r>
            <a:r>
              <a:rPr lang="en-US" sz="2800" b="1" dirty="0" err="1" smtClean="0">
                <a:solidFill>
                  <a:srgbClr val="FFFF00"/>
                </a:solidFill>
              </a:rPr>
              <a:t>di</a:t>
            </a:r>
            <a:r>
              <a:rPr lang="en-US" sz="2800" b="1" dirty="0" smtClean="0">
                <a:solidFill>
                  <a:srgbClr val="FFFF00"/>
                </a:solidFill>
              </a:rPr>
              <a:t>  Indonesia</a:t>
            </a:r>
          </a:p>
          <a:p>
            <a:pPr algn="ctr">
              <a:buNone/>
            </a:pP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 descr="3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2819400"/>
            <a:ext cx="2755900" cy="3604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228600"/>
            <a:ext cx="8458200" cy="1828800"/>
          </a:xfrm>
          <a:prstGeom prst="rect">
            <a:avLst/>
          </a:prstGeom>
          <a:scene3d>
            <a:camera prst="perspectiveFront"/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</a:rPr>
              <a:t>Hubungan</a:t>
            </a:r>
            <a:r>
              <a:rPr lang="en-US" sz="2800" b="1" dirty="0" smtClean="0">
                <a:solidFill>
                  <a:srgbClr val="0070C0"/>
                </a:solidFill>
              </a:rPr>
              <a:t>  yang  </a:t>
            </a:r>
            <a:r>
              <a:rPr lang="en-US" sz="2800" b="1" dirty="0" err="1" smtClean="0">
                <a:solidFill>
                  <a:srgbClr val="0070C0"/>
                </a:solidFill>
              </a:rPr>
              <a:t>bersifat</a:t>
            </a:r>
            <a:r>
              <a:rPr lang="en-US" sz="2800" b="1" dirty="0" smtClean="0">
                <a:solidFill>
                  <a:srgbClr val="0070C0"/>
                </a:solidFill>
              </a:rPr>
              <a:t>  formal  </a:t>
            </a:r>
            <a:r>
              <a:rPr lang="en-US" sz="2800" b="1" dirty="0" err="1" smtClean="0">
                <a:solidFill>
                  <a:srgbClr val="0070C0"/>
                </a:solidFill>
              </a:rPr>
              <a:t>antara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Pancasila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dengan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Pembukaan</a:t>
            </a:r>
            <a:r>
              <a:rPr lang="en-US" sz="2800" b="1" dirty="0" smtClean="0">
                <a:solidFill>
                  <a:srgbClr val="0070C0"/>
                </a:solidFill>
              </a:rPr>
              <a:t> UUD NRI </a:t>
            </a:r>
            <a:r>
              <a:rPr lang="en-US" sz="2800" b="1" dirty="0" err="1" smtClean="0">
                <a:solidFill>
                  <a:srgbClr val="0070C0"/>
                </a:solidFill>
              </a:rPr>
              <a:t>tahun</a:t>
            </a:r>
            <a:r>
              <a:rPr lang="en-US" sz="2800" b="1" dirty="0" smtClean="0">
                <a:solidFill>
                  <a:srgbClr val="0070C0"/>
                </a:solidFill>
              </a:rPr>
              <a:t> 1945 </a:t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en-US" sz="2800" b="1" dirty="0" err="1" smtClean="0">
                <a:solidFill>
                  <a:srgbClr val="0070C0"/>
                </a:solidFill>
              </a:rPr>
              <a:t>tercantum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dalam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Pembukaan</a:t>
            </a:r>
            <a:r>
              <a:rPr lang="en-US" sz="2800" b="1" dirty="0" smtClean="0">
                <a:solidFill>
                  <a:srgbClr val="0070C0"/>
                </a:solidFill>
              </a:rPr>
              <a:t> UUD NRI </a:t>
            </a:r>
            <a:r>
              <a:rPr lang="en-US" sz="2800" b="1" dirty="0" err="1" smtClean="0">
                <a:solidFill>
                  <a:srgbClr val="0070C0"/>
                </a:solidFill>
              </a:rPr>
              <a:t>tahun</a:t>
            </a:r>
            <a:r>
              <a:rPr lang="en-US" sz="2800" b="1" dirty="0" smtClean="0">
                <a:solidFill>
                  <a:srgbClr val="0070C0"/>
                </a:solidFill>
              </a:rPr>
              <a:t> 1945 </a:t>
            </a:r>
            <a:r>
              <a:rPr lang="en-US" sz="2800" b="1" dirty="0" err="1" smtClean="0">
                <a:solidFill>
                  <a:srgbClr val="0070C0"/>
                </a:solidFill>
              </a:rPr>
              <a:t>alinea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keempat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2438400"/>
            <a:ext cx="7772400" cy="1676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</a:rPr>
              <a:t>Pancasila</a:t>
            </a:r>
            <a:r>
              <a:rPr lang="en-US" sz="2800" b="1" dirty="0" smtClean="0">
                <a:solidFill>
                  <a:srgbClr val="7030A0"/>
                </a:solidFill>
              </a:rPr>
              <a:t>   </a:t>
            </a:r>
            <a:r>
              <a:rPr lang="en-US" sz="2800" b="1" dirty="0" err="1" smtClean="0">
                <a:solidFill>
                  <a:srgbClr val="7030A0"/>
                </a:solidFill>
              </a:rPr>
              <a:t>adalah</a:t>
            </a:r>
            <a:r>
              <a:rPr lang="en-US" sz="2800" b="1" dirty="0" smtClean="0">
                <a:solidFill>
                  <a:srgbClr val="7030A0"/>
                </a:solidFill>
              </a:rPr>
              <a:t>   </a:t>
            </a:r>
            <a:r>
              <a:rPr lang="en-US" sz="2800" b="1" dirty="0" err="1" smtClean="0">
                <a:solidFill>
                  <a:srgbClr val="7030A0"/>
                </a:solidFill>
              </a:rPr>
              <a:t>substansi</a:t>
            </a:r>
            <a:r>
              <a:rPr lang="en-US" sz="2800" b="1" dirty="0" smtClean="0">
                <a:solidFill>
                  <a:srgbClr val="7030A0"/>
                </a:solidFill>
              </a:rPr>
              <a:t>   </a:t>
            </a:r>
            <a:r>
              <a:rPr lang="en-US" sz="2800" b="1" dirty="0" err="1" smtClean="0">
                <a:solidFill>
                  <a:srgbClr val="7030A0"/>
                </a:solidFill>
              </a:rPr>
              <a:t>esensial</a:t>
            </a:r>
            <a:r>
              <a:rPr lang="en-US" sz="2800" b="1" dirty="0" smtClean="0">
                <a:solidFill>
                  <a:srgbClr val="7030A0"/>
                </a:solidFill>
              </a:rPr>
              <a:t>   yang </a:t>
            </a:r>
            <a:br>
              <a:rPr lang="en-US" sz="2800" b="1" dirty="0" smtClean="0">
                <a:solidFill>
                  <a:srgbClr val="7030A0"/>
                </a:solidFill>
              </a:rPr>
            </a:br>
            <a:r>
              <a:rPr lang="en-US" sz="2800" b="1" dirty="0" err="1" smtClean="0">
                <a:solidFill>
                  <a:srgbClr val="7030A0"/>
                </a:solidFill>
              </a:rPr>
              <a:t>mendapatkan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kedudukan</a:t>
            </a:r>
            <a:r>
              <a:rPr lang="en-US" sz="2800" b="1" dirty="0" smtClean="0">
                <a:solidFill>
                  <a:srgbClr val="7030A0"/>
                </a:solidFill>
              </a:rPr>
              <a:t> formal </a:t>
            </a:r>
            <a:r>
              <a:rPr lang="en-US" sz="2800" b="1" dirty="0" err="1" smtClean="0">
                <a:solidFill>
                  <a:srgbClr val="7030A0"/>
                </a:solidFill>
              </a:rPr>
              <a:t>yuridis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dalam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Pembukaan</a:t>
            </a:r>
            <a:r>
              <a:rPr lang="en-US" sz="2800" b="1" dirty="0" smtClean="0">
                <a:solidFill>
                  <a:srgbClr val="7030A0"/>
                </a:solidFill>
              </a:rPr>
              <a:t> UUD  NRI  </a:t>
            </a:r>
            <a:r>
              <a:rPr lang="en-US" sz="2800" b="1" dirty="0" err="1" smtClean="0">
                <a:solidFill>
                  <a:srgbClr val="7030A0"/>
                </a:solidFill>
              </a:rPr>
              <a:t>tahun</a:t>
            </a:r>
            <a:r>
              <a:rPr lang="en-US" sz="2800" b="1" dirty="0" smtClean="0">
                <a:solidFill>
                  <a:srgbClr val="7030A0"/>
                </a:solidFill>
              </a:rPr>
              <a:t>  1945.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4495800"/>
            <a:ext cx="8305800" cy="1752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Bersifat</a:t>
            </a:r>
            <a:r>
              <a:rPr lang="en-US" sz="2800" b="1" dirty="0" smtClean="0">
                <a:solidFill>
                  <a:srgbClr val="FF0000"/>
                </a:solidFill>
              </a:rPr>
              <a:t> material </a:t>
            </a:r>
            <a:r>
              <a:rPr lang="en-US" sz="2800" b="1" dirty="0" err="1" smtClean="0">
                <a:solidFill>
                  <a:srgbClr val="FF0000"/>
                </a:solidFill>
              </a:rPr>
              <a:t>adalah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menunjuk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pada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err="1" smtClean="0">
                <a:solidFill>
                  <a:srgbClr val="FF0000"/>
                </a:solidFill>
              </a:rPr>
              <a:t>materi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pokok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atau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isi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Pembukaan</a:t>
            </a:r>
            <a:r>
              <a:rPr lang="en-US" sz="2800" b="1" dirty="0" smtClean="0">
                <a:solidFill>
                  <a:srgbClr val="FF0000"/>
                </a:solidFill>
              </a:rPr>
              <a:t> yang </a:t>
            </a:r>
            <a:r>
              <a:rPr lang="en-US" sz="2800" b="1" dirty="0" err="1" smtClean="0">
                <a:solidFill>
                  <a:srgbClr val="FF0000"/>
                </a:solidFill>
              </a:rPr>
              <a:t>tidak</a:t>
            </a:r>
            <a:r>
              <a:rPr lang="en-US" sz="2800" b="1" dirty="0" smtClean="0">
                <a:solidFill>
                  <a:srgbClr val="FF0000"/>
                </a:solidFill>
              </a:rPr>
              <a:t> lain </a:t>
            </a:r>
            <a:r>
              <a:rPr lang="en-US" sz="2800" b="1" dirty="0" err="1" smtClean="0">
                <a:solidFill>
                  <a:srgbClr val="FF0000"/>
                </a:solidFill>
              </a:rPr>
              <a:t>adalah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Pancasila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4038600" cy="30480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Pokok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Kaidah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tertulis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 Indonesia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diharapkan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tetap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berupa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Pembukaan</a:t>
            </a:r>
            <a:r>
              <a:rPr lang="en-US" sz="2800" b="1" dirty="0" smtClean="0"/>
              <a:t> UUD NRI </a:t>
            </a:r>
            <a:br>
              <a:rPr lang="en-US" sz="2800" b="1" dirty="0" smtClean="0"/>
            </a:br>
            <a:r>
              <a:rPr lang="en-US" sz="2800" b="1" dirty="0" err="1" smtClean="0"/>
              <a:t>tahun</a:t>
            </a:r>
            <a:r>
              <a:rPr lang="en-US" sz="2800" b="1" dirty="0" smtClean="0"/>
              <a:t> 1945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4724400" y="3657600"/>
            <a:ext cx="3962400" cy="28194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Pokok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Kaidah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tertulis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mencakup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Tuhan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kodrat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etis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  <p:pic>
        <p:nvPicPr>
          <p:cNvPr id="4" name="Picture 3" descr="ag00217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28600"/>
            <a:ext cx="3505200" cy="316135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28600" y="5867400"/>
            <a:ext cx="10668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hlinkClick r:id="rId4" action="ppaction://hlinksldjump"/>
              </a:rPr>
              <a:t>BACK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28600" y="152400"/>
            <a:ext cx="5181600" cy="3124200"/>
          </a:xfrm>
          <a:prstGeom prst="cloud">
            <a:avLst/>
          </a:pr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Front"/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b="1" dirty="0" err="1" smtClean="0">
                <a:solidFill>
                  <a:schemeClr val="tx1"/>
                </a:solidFill>
              </a:rPr>
              <a:t>Pembukaan</a:t>
            </a:r>
            <a:r>
              <a:rPr lang="en-US" sz="2800" b="1" dirty="0" smtClean="0">
                <a:solidFill>
                  <a:schemeClr val="tx1"/>
                </a:solidFill>
              </a:rPr>
              <a:t>  yang  </a:t>
            </a:r>
            <a:r>
              <a:rPr lang="en-US" sz="2800" b="1" dirty="0" err="1" smtClean="0">
                <a:solidFill>
                  <a:schemeClr val="tx1"/>
                </a:solidFill>
              </a:rPr>
              <a:t>berintikan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Pancasila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merupakan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sumber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batang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tubuh</a:t>
            </a:r>
            <a:r>
              <a:rPr lang="en-US" sz="2800" b="1" dirty="0" smtClean="0">
                <a:solidFill>
                  <a:schemeClr val="tx1"/>
                </a:solidFill>
              </a:rPr>
              <a:t> UUD NRI </a:t>
            </a:r>
            <a:r>
              <a:rPr lang="en-US" sz="2800" b="1" dirty="0" err="1" smtClean="0">
                <a:solidFill>
                  <a:schemeClr val="tx1"/>
                </a:solidFill>
              </a:rPr>
              <a:t>tahun</a:t>
            </a:r>
            <a:r>
              <a:rPr lang="en-US" sz="2800" b="1" dirty="0" smtClean="0">
                <a:solidFill>
                  <a:schemeClr val="tx1"/>
                </a:solidFill>
              </a:rPr>
              <a:t> 1945.</a:t>
            </a:r>
          </a:p>
        </p:txBody>
      </p:sp>
      <p:sp>
        <p:nvSpPr>
          <p:cNvPr id="6" name="Flowchart: Process 5"/>
          <p:cNvSpPr/>
          <p:nvPr/>
        </p:nvSpPr>
        <p:spPr>
          <a:xfrm>
            <a:off x="457200" y="3657600"/>
            <a:ext cx="5715000" cy="2667000"/>
          </a:xfrm>
          <a:prstGeom prst="flowChartProcess">
            <a:avLst/>
          </a:prstGeom>
          <a:solidFill>
            <a:srgbClr val="00B0F0"/>
          </a:solidFill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Pembukaan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ini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adalah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memperkuat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kedudukan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Pancasila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sebagai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norma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dasar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hukum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tertinggi</a:t>
            </a:r>
            <a:r>
              <a:rPr lang="en-US" sz="2800" b="1" dirty="0" smtClean="0">
                <a:solidFill>
                  <a:srgbClr val="FF0000"/>
                </a:solidFill>
              </a:rPr>
              <a:t> yang </a:t>
            </a:r>
            <a:r>
              <a:rPr lang="en-US" sz="2800" b="1" dirty="0" err="1" smtClean="0">
                <a:solidFill>
                  <a:srgbClr val="FF0000"/>
                </a:solidFill>
              </a:rPr>
              <a:t>tidak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dapat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diubah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dengan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jalan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hukum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melekatpada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kelangsungan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hidup</a:t>
            </a:r>
            <a:r>
              <a:rPr lang="en-US" sz="2800" b="1" dirty="0" smtClean="0">
                <a:solidFill>
                  <a:srgbClr val="FF0000"/>
                </a:solidFill>
              </a:rPr>
              <a:t> Negara </a:t>
            </a:r>
            <a:r>
              <a:rPr lang="en-US" sz="2800" b="1" dirty="0" err="1" smtClean="0">
                <a:solidFill>
                  <a:srgbClr val="FF0000"/>
                </a:solidFill>
              </a:rPr>
              <a:t>Republik</a:t>
            </a:r>
            <a:r>
              <a:rPr lang="en-US" sz="2800" b="1" dirty="0" smtClean="0">
                <a:solidFill>
                  <a:srgbClr val="FF0000"/>
                </a:solidFill>
              </a:rPr>
              <a:t> Indonesia.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7" name="Picture 6" descr="ag00495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52401"/>
            <a:ext cx="30480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546</TotalTime>
  <Words>263</Words>
  <Application>Microsoft Office PowerPoint</Application>
  <PresentationFormat>On-screen Show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PANCASILA SEBAGAI DASAR NEGARA (HUBUNGAN PANCASILA DENGAN PEMBUKAAN  UUD 1945)  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 Sistem pemerintahan negara dan kelembagaan negara 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KEBUN 2</dc:title>
  <dc:creator>user</dc:creator>
  <cp:lastModifiedBy>User</cp:lastModifiedBy>
  <cp:revision>68</cp:revision>
  <dcterms:created xsi:type="dcterms:W3CDTF">2016-06-06T04:19:56Z</dcterms:created>
  <dcterms:modified xsi:type="dcterms:W3CDTF">2020-03-22T14:45:13Z</dcterms:modified>
</cp:coreProperties>
</file>