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sldIdLst>
    <p:sldId id="256" r:id="rId2"/>
    <p:sldId id="262" r:id="rId3"/>
    <p:sldId id="263" r:id="rId4"/>
    <p:sldId id="264" r:id="rId5"/>
    <p:sldId id="265" r:id="rId6"/>
    <p:sldId id="266" r:id="rId7"/>
    <p:sldId id="267" r:id="rId8"/>
    <p:sldId id="268"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CC"/>
    <a:srgbClr val="007033"/>
    <a:srgbClr val="9EFF29"/>
    <a:srgbClr val="C33A1F"/>
    <a:srgbClr val="003635"/>
    <a:srgbClr val="D6370C"/>
    <a:srgbClr val="1D3A00"/>
    <a:srgbClr val="FF856D"/>
    <a:srgbClr val="FF2549"/>
    <a:srgbClr val="00585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91" d="100"/>
          <a:sy n="91" d="100"/>
        </p:scale>
        <p:origin x="-786" y="-96"/>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pPr/>
              <a:t>3/21/2021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pPr/>
              <a:t>‹#›</a:t>
            </a:fld>
            <a:endParaRPr lang="en-US"/>
          </a:p>
        </p:txBody>
      </p:sp>
    </p:spTree>
    <p:extLst>
      <p:ext uri="{BB962C8B-B14F-4D97-AF65-F5344CB8AC3E}">
        <p14:creationId xmlns=""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287595"/>
            <a:ext cx="8251724" cy="1032386"/>
          </a:xfrm>
          <a:noFill/>
          <a:effectLst>
            <a:outerShdw blurRad="50800" dist="38100" dir="2700000" algn="tl" rotWithShape="0">
              <a:prstClr val="black">
                <a:alpha val="40000"/>
              </a:prstClr>
            </a:outerShdw>
          </a:effectLst>
        </p:spPr>
        <p:txBody>
          <a:bodyPr>
            <a:normAutofit/>
          </a:bodyPr>
          <a:lstStyle>
            <a:lvl1pPr algn="ctr">
              <a:defRPr sz="3600">
                <a:solidFill>
                  <a:schemeClr val="bg1"/>
                </a:solidFill>
              </a:defRPr>
            </a:lvl1pPr>
          </a:lstStyle>
          <a:p>
            <a:r>
              <a:rPr lang="en-US" dirty="0"/>
              <a:t>Click to edit </a:t>
            </a:r>
            <a:r>
              <a:rPr lang="en-US" dirty="0" smtClean="0"/>
              <a:t>Master </a:t>
            </a:r>
            <a:r>
              <a:rPr lang="en-US" dirty="0"/>
              <a:t>title style</a:t>
            </a:r>
          </a:p>
        </p:txBody>
      </p:sp>
      <p:sp>
        <p:nvSpPr>
          <p:cNvPr id="3" name="Subtitle 2"/>
          <p:cNvSpPr>
            <a:spLocks noGrp="1"/>
          </p:cNvSpPr>
          <p:nvPr>
            <p:ph type="subTitle" idx="1"/>
          </p:nvPr>
        </p:nvSpPr>
        <p:spPr>
          <a:xfrm>
            <a:off x="442451" y="1327355"/>
            <a:ext cx="8273846" cy="678426"/>
          </a:xfrm>
        </p:spPr>
        <p:txBody>
          <a:bodyPr>
            <a:normAutofit/>
          </a:bodyPr>
          <a:lstStyle>
            <a:lvl1pPr marL="0" indent="0" algn="ctr">
              <a:buNone/>
              <a:defRPr sz="2800" b="0" i="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smtClean="0"/>
              <a:t>Master </a:t>
            </a:r>
            <a:r>
              <a:rPr lang="en-US" dirty="0"/>
              <a:t>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3/21/2021</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xmlns="" id="{08B89D22-1D6E-450B-881F-4D2A4C527F72}"/>
              </a:ext>
            </a:extLst>
          </p:cNvPr>
          <p:cNvPicPr>
            <a:picLocks noChangeAspect="1" noChangeArrowheads="1"/>
          </p:cNvPicPr>
          <p:nvPr userDrawn="1"/>
        </p:nvPicPr>
        <p:blipFill>
          <a:blip r:embed="rId2">
            <a:extLst>
              <a:ext uri="{28A0092B-C50C-407E-A947-70E740481C1C}">
                <a14:useLocalDpi xmlns=""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9826" y="253833"/>
            <a:ext cx="8259098" cy="763526"/>
          </a:xfrm>
        </p:spPr>
        <p:txBody>
          <a:bodyPr>
            <a:normAutofit/>
          </a:bodyPr>
          <a:lstStyle>
            <a:lvl1pPr algn="ctr">
              <a:defRPr sz="3600" baseline="0">
                <a:solidFill>
                  <a:srgbClr val="FF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290484"/>
            <a:ext cx="8246070" cy="3571838"/>
          </a:xfrm>
        </p:spPr>
        <p:txBody>
          <a:bodyPr/>
          <a:lstStyle>
            <a:lvl1pPr algn="ctr">
              <a:defRPr sz="2800">
                <a:solidFill>
                  <a:schemeClr val="tx1"/>
                </a:solidFill>
              </a:defRPr>
            </a:lvl1pPr>
            <a:lvl2pPr algn="ctr">
              <a:defRPr>
                <a:solidFill>
                  <a:schemeClr val="tx1"/>
                </a:solidFill>
              </a:defRPr>
            </a:lvl2pPr>
            <a:lvl3pPr algn="ctr">
              <a:defRPr>
                <a:solidFill>
                  <a:schemeClr val="tx1"/>
                </a:solidFill>
              </a:defRPr>
            </a:lvl3pPr>
            <a:lvl4pPr algn="ctr">
              <a:defRPr>
                <a:solidFill>
                  <a:schemeClr val="tx1"/>
                </a:solidFill>
              </a:defRPr>
            </a:lvl4pPr>
            <a:lvl5pPr algn="ct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022528" y="443407"/>
            <a:ext cx="6820294" cy="725349"/>
          </a:xfrm>
        </p:spPr>
        <p:txBody>
          <a:bodyPr>
            <a:normAutofit/>
          </a:bodyPr>
          <a:lstStyle>
            <a:lvl1pPr algn="l">
              <a:defRPr sz="360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013155" y="1177436"/>
            <a:ext cx="6843252" cy="3511061"/>
          </a:xfrm>
        </p:spPr>
        <p:txBody>
          <a:bodyPr/>
          <a:lstStyle>
            <a:lvl1pPr>
              <a:defRPr sz="2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3/21/2021</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3/21/2021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3/21/2021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7943" y="175783"/>
            <a:ext cx="8093365" cy="763525"/>
          </a:xfrm>
        </p:spPr>
        <p:txBody>
          <a:bodyPr>
            <a:normAutofit/>
          </a:bodyPr>
          <a:lstStyle>
            <a:lvl1pPr algn="ctr">
              <a:defRPr sz="3600" baseline="0">
                <a:solidFill>
                  <a:srgbClr val="FF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508033"/>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1980430"/>
            <a:ext cx="4040188"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508033"/>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1980430"/>
            <a:ext cx="4041775"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3/21/2021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3/21/2021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3/21/2021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3/21/2021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xmlns=""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2956" y="169605"/>
            <a:ext cx="8384459" cy="973394"/>
          </a:xfrm>
        </p:spPr>
        <p:txBody>
          <a:bodyPr>
            <a:normAutofit/>
          </a:bodyPr>
          <a:lstStyle/>
          <a:p>
            <a:r>
              <a:rPr lang="id-ID" sz="3200" dirty="0" smtClean="0">
                <a:solidFill>
                  <a:schemeClr val="tx1"/>
                </a:solidFill>
                <a:latin typeface="Algerian" pitchFamily="82" charset="0"/>
              </a:rPr>
              <a:t>integrasi </a:t>
            </a:r>
            <a:r>
              <a:rPr lang="id-ID" sz="3200" dirty="0" smtClean="0">
                <a:solidFill>
                  <a:schemeClr val="tx1"/>
                </a:solidFill>
                <a:latin typeface="Algerian" pitchFamily="82" charset="0"/>
              </a:rPr>
              <a:t>nasional</a:t>
            </a:r>
            <a:endParaRPr lang="en-US" sz="3200" dirty="0">
              <a:solidFill>
                <a:schemeClr val="tx1"/>
              </a:solidFill>
              <a:latin typeface="Algerian" pitchFamily="82" charset="0"/>
            </a:endParaRPr>
          </a:p>
        </p:txBody>
      </p:sp>
    </p:spTree>
    <p:extLst>
      <p:ext uri="{BB962C8B-B14F-4D97-AF65-F5344CB8AC3E}">
        <p14:creationId xmlns="" xmlns:p14="http://schemas.microsoft.com/office/powerpoint/2010/main" val="363920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2411797"/>
            <a:ext cx="8231955" cy="2538576"/>
          </a:xfrm>
        </p:spPr>
        <p:txBody>
          <a:bodyPr>
            <a:normAutofit/>
          </a:bodyPr>
          <a:lstStyle/>
          <a:p>
            <a:r>
              <a:rPr lang="id-ID" sz="2000" cap="none" dirty="0" smtClean="0"/>
              <a:t>Integrasi Berasal Dari Bahasa Latin Yakni “Integrate” Yang Berarti Memberi Tempat Dalam Suatu Keseluruhan. Dalam KBBI, Integrasi Berarti Proses Pembauran Hingga Menjadi Kesatuan Yang Bulat Dan Utuh.</a:t>
            </a:r>
            <a:br>
              <a:rPr lang="id-ID" sz="2000" cap="none" dirty="0" smtClean="0"/>
            </a:br>
            <a:r>
              <a:rPr lang="id-ID" sz="2000" cap="none" dirty="0" smtClean="0"/>
              <a:t/>
            </a:r>
            <a:br>
              <a:rPr lang="id-ID" sz="2000" cap="none" dirty="0" smtClean="0"/>
            </a:br>
            <a:r>
              <a:rPr lang="id-ID" sz="2000" cap="none" dirty="0" smtClean="0"/>
              <a:t>Kata Nasional Berasal Dari Kata Nation (Inggris) Yang Berarti Bangsa. Dalam KBBI, Nasional Mempunyai Pengertian, Bersifat Kebangsaan, Berkenaan Atau Berasal Dari Bangsa Sendiri.</a:t>
            </a:r>
            <a:br>
              <a:rPr lang="id-ID" sz="2000" cap="none" dirty="0" smtClean="0"/>
            </a:br>
            <a:endParaRPr lang="id-ID" sz="2000" cap="none" dirty="0">
              <a:latin typeface="Calibri" pitchFamily="34" charset="0"/>
              <a:cs typeface="Calibri" pitchFamily="34" charset="0"/>
            </a:endParaRPr>
          </a:p>
        </p:txBody>
      </p:sp>
      <p:sp>
        <p:nvSpPr>
          <p:cNvPr id="3" name="Text Placeholder 2"/>
          <p:cNvSpPr>
            <a:spLocks noGrp="1"/>
          </p:cNvSpPr>
          <p:nvPr>
            <p:ph type="body" idx="1"/>
          </p:nvPr>
        </p:nvSpPr>
        <p:spPr>
          <a:xfrm>
            <a:off x="133734" y="1234104"/>
            <a:ext cx="3776114" cy="710310"/>
          </a:xfrm>
        </p:spPr>
        <p:txBody>
          <a:bodyPr>
            <a:normAutofit/>
          </a:bodyPr>
          <a:lstStyle/>
          <a:p>
            <a:r>
              <a:rPr lang="id-ID" sz="2400" dirty="0" smtClean="0">
                <a:solidFill>
                  <a:srgbClr val="FF0000"/>
                </a:solidFill>
                <a:latin typeface="Times New Roman" pitchFamily="18" charset="0"/>
                <a:cs typeface="Times New Roman" pitchFamily="18" charset="0"/>
              </a:rPr>
              <a:t>INTEGRASI NASIONAL</a:t>
            </a:r>
            <a:endParaRPr lang="id-ID" sz="2400" dirty="0">
              <a:solidFill>
                <a:srgbClr val="FF000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smtClean="0">
                <a:latin typeface="Times New Roman" pitchFamily="18" charset="0"/>
                <a:cs typeface="Times New Roman" pitchFamily="18" charset="0"/>
              </a:rPr>
              <a:t>INTEGRASI NASIONAL SECARA POLITIS</a:t>
            </a:r>
            <a:endParaRPr lang="id-ID" sz="2400" dirty="0">
              <a:latin typeface="Times New Roman" pitchFamily="18" charset="0"/>
              <a:cs typeface="Times New Roman" pitchFamily="18" charset="0"/>
            </a:endParaRPr>
          </a:p>
        </p:txBody>
      </p:sp>
      <p:sp>
        <p:nvSpPr>
          <p:cNvPr id="3" name="Content Placeholder 2"/>
          <p:cNvSpPr>
            <a:spLocks noGrp="1"/>
          </p:cNvSpPr>
          <p:nvPr>
            <p:ph idx="1"/>
          </p:nvPr>
        </p:nvSpPr>
        <p:spPr>
          <a:xfrm>
            <a:off x="2039007" y="1702676"/>
            <a:ext cx="6754338" cy="2186152"/>
          </a:xfrm>
        </p:spPr>
        <p:txBody>
          <a:bodyPr/>
          <a:lstStyle/>
          <a:p>
            <a:pPr algn="just">
              <a:buNone/>
            </a:pPr>
            <a:r>
              <a:rPr lang="id-ID" dirty="0" smtClean="0"/>
              <a:t>	Berarti proses penyatuan berbagai kelompok budaya dan sosial ke dalam kesatuan wilayah nasional yang membentuk suatu identitas nasional.</a:t>
            </a:r>
          </a:p>
          <a:p>
            <a:pPr>
              <a:buNone/>
            </a:pP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2000" dirty="0" smtClean="0">
                <a:latin typeface="Times New Roman" pitchFamily="18" charset="0"/>
                <a:cs typeface="Times New Roman" pitchFamily="18" charset="0"/>
              </a:rPr>
              <a:t>INTEGRASI NASIONAL SECARA ANTROPOLOGIS</a:t>
            </a:r>
            <a:endParaRPr lang="id-ID" sz="2000" dirty="0">
              <a:latin typeface="Times New Roman" pitchFamily="18" charset="0"/>
              <a:cs typeface="Times New Roman" pitchFamily="18" charset="0"/>
            </a:endParaRPr>
          </a:p>
        </p:txBody>
      </p:sp>
      <p:sp>
        <p:nvSpPr>
          <p:cNvPr id="3" name="Content Placeholder 2"/>
          <p:cNvSpPr>
            <a:spLocks noGrp="1"/>
          </p:cNvSpPr>
          <p:nvPr>
            <p:ph idx="1"/>
          </p:nvPr>
        </p:nvSpPr>
        <p:spPr>
          <a:xfrm>
            <a:off x="1992134" y="1492747"/>
            <a:ext cx="6843252" cy="2448633"/>
          </a:xfrm>
        </p:spPr>
        <p:txBody>
          <a:bodyPr/>
          <a:lstStyle/>
          <a:p>
            <a:pPr algn="just">
              <a:buNone/>
            </a:pPr>
            <a:r>
              <a:rPr lang="id-ID" dirty="0" smtClean="0"/>
              <a:t>	Berarti proses penyesuaian diantara unsur-unsur kebudayaan yang berbeda sehingga mencapai suatu keserasian fungsi dalam kehidupan masyarakat.</a:t>
            </a:r>
          </a:p>
          <a:p>
            <a:pPr algn="just">
              <a:buNone/>
            </a:pP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1513489"/>
            <a:ext cx="7772400" cy="3026979"/>
          </a:xfrm>
        </p:spPr>
        <p:txBody>
          <a:bodyPr>
            <a:noAutofit/>
          </a:bodyPr>
          <a:lstStyle/>
          <a:p>
            <a:pPr lvl="0"/>
            <a:r>
              <a:rPr lang="id-ID" sz="2000" cap="none" dirty="0" smtClean="0">
                <a:latin typeface="Times New Roman" pitchFamily="18" charset="0"/>
                <a:cs typeface="Times New Roman" pitchFamily="18" charset="0"/>
              </a:rPr>
              <a:t>Secara Umum</a:t>
            </a:r>
            <a:br>
              <a:rPr lang="id-ID" sz="2000" cap="none" dirty="0" smtClean="0">
                <a:latin typeface="Times New Roman" pitchFamily="18" charset="0"/>
                <a:cs typeface="Times New Roman" pitchFamily="18" charset="0"/>
              </a:rPr>
            </a:br>
            <a:r>
              <a:rPr lang="id-ID" sz="2000" cap="none" dirty="0" smtClean="0">
                <a:latin typeface="Times New Roman" pitchFamily="18" charset="0"/>
                <a:cs typeface="Times New Roman" pitchFamily="18" charset="0"/>
              </a:rPr>
              <a:t/>
            </a:r>
            <a:br>
              <a:rPr lang="id-ID" sz="2000" cap="none" dirty="0" smtClean="0">
                <a:latin typeface="Times New Roman" pitchFamily="18" charset="0"/>
                <a:cs typeface="Times New Roman" pitchFamily="18" charset="0"/>
              </a:rPr>
            </a:br>
            <a:r>
              <a:rPr lang="id-ID" sz="2000" cap="none" dirty="0" smtClean="0">
                <a:latin typeface="Times New Roman" pitchFamily="18" charset="0"/>
                <a:cs typeface="Times New Roman" pitchFamily="18" charset="0"/>
              </a:rPr>
              <a:t>Integrasi nasional bangsa indonesia adalah hasrat dan kesadaran bangsa untuk bersatu dalam bentuk negara kesatuan republik indonesia, adapun perwujudan integrasi nasional masyarakat dan budaya bangsa indonesia yang heterogen diungkap dalam semboyan bhineka tunggal ika.</a:t>
            </a:r>
            <a:br>
              <a:rPr lang="id-ID" sz="2000" cap="none" dirty="0" smtClean="0">
                <a:latin typeface="Times New Roman" pitchFamily="18" charset="0"/>
                <a:cs typeface="Times New Roman" pitchFamily="18" charset="0"/>
              </a:rPr>
            </a:br>
            <a:endParaRPr lang="id-ID" sz="2000" cap="none"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2800" dirty="0" smtClean="0">
                <a:solidFill>
                  <a:srgbClr val="0000CC"/>
                </a:solidFill>
                <a:latin typeface="Algerian" pitchFamily="82" charset="0"/>
              </a:rPr>
              <a:t>FAKTOR-FAKTOR PENDORONG INTEGRASI NASIONAL</a:t>
            </a:r>
            <a:endParaRPr lang="id-ID" sz="2800" dirty="0">
              <a:solidFill>
                <a:srgbClr val="0000CC"/>
              </a:solidFill>
              <a:latin typeface="Algerian" pitchFamily="82" charset="0"/>
            </a:endParaRPr>
          </a:p>
        </p:txBody>
      </p:sp>
      <p:sp>
        <p:nvSpPr>
          <p:cNvPr id="3" name="Content Placeholder 2"/>
          <p:cNvSpPr>
            <a:spLocks noGrp="1"/>
          </p:cNvSpPr>
          <p:nvPr>
            <p:ph sz="half" idx="1"/>
          </p:nvPr>
        </p:nvSpPr>
        <p:spPr>
          <a:xfrm>
            <a:off x="457200" y="1200151"/>
            <a:ext cx="4062248" cy="3592566"/>
          </a:xfrm>
        </p:spPr>
        <p:txBody>
          <a:bodyPr>
            <a:noAutofit/>
          </a:bodyPr>
          <a:lstStyle/>
          <a:p>
            <a:pPr lvl="0"/>
            <a:r>
              <a:rPr lang="id-ID" sz="2400" dirty="0" smtClean="0"/>
              <a:t>Faktor sejarah yang menimbulkan rasa senasib dan seperjuangan</a:t>
            </a:r>
          </a:p>
          <a:p>
            <a:pPr lvl="0"/>
            <a:r>
              <a:rPr lang="id-ID" sz="2400" dirty="0" smtClean="0"/>
              <a:t>Keinginan untuk bersatu dikalangan bangsa indonesia</a:t>
            </a:r>
          </a:p>
          <a:p>
            <a:pPr lvl="0"/>
            <a:r>
              <a:rPr lang="id-ID" sz="2400" dirty="0" smtClean="0"/>
              <a:t>Rasa cinta tanah air</a:t>
            </a:r>
          </a:p>
          <a:p>
            <a:pPr lvl="0"/>
            <a:r>
              <a:rPr lang="id-ID" sz="2400" dirty="0" smtClean="0"/>
              <a:t>Kesepakatan atau konsensus nasional</a:t>
            </a:r>
          </a:p>
        </p:txBody>
      </p:sp>
      <p:sp>
        <p:nvSpPr>
          <p:cNvPr id="4" name="Content Placeholder 3"/>
          <p:cNvSpPr>
            <a:spLocks noGrp="1"/>
          </p:cNvSpPr>
          <p:nvPr>
            <p:ph sz="half" idx="2"/>
          </p:nvPr>
        </p:nvSpPr>
        <p:spPr/>
        <p:txBody>
          <a:bodyPr>
            <a:normAutofit/>
          </a:bodyPr>
          <a:lstStyle/>
          <a:p>
            <a:pPr lvl="0"/>
            <a:r>
              <a:rPr lang="id-ID" sz="2400" dirty="0" smtClean="0"/>
              <a:t>Rasa rela berkorban</a:t>
            </a:r>
          </a:p>
          <a:p>
            <a:pPr lvl="0"/>
            <a:r>
              <a:rPr lang="id-ID" sz="2400" dirty="0" smtClean="0"/>
              <a:t>Adanya simbol kenegaraan</a:t>
            </a:r>
          </a:p>
          <a:p>
            <a:pPr lvl="0"/>
            <a:r>
              <a:rPr lang="id-ID" sz="2400" dirty="0" smtClean="0"/>
              <a:t>Pengembangan budaya semangat gotong royong</a:t>
            </a:r>
          </a:p>
          <a:p>
            <a:pPr>
              <a:buNone/>
            </a:pP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smtClean="0">
                <a:latin typeface="Algerian" pitchFamily="82" charset="0"/>
              </a:rPr>
              <a:t>FAKTOR-FAKTOR PENGHAMBAT INTEGRASI NASIONAL</a:t>
            </a:r>
            <a:endParaRPr lang="id-ID" sz="2400" dirty="0">
              <a:latin typeface="Algerian" pitchFamily="82" charset="0"/>
            </a:endParaRPr>
          </a:p>
        </p:txBody>
      </p:sp>
      <p:sp>
        <p:nvSpPr>
          <p:cNvPr id="3" name="Content Placeholder 2"/>
          <p:cNvSpPr>
            <a:spLocks noGrp="1"/>
          </p:cNvSpPr>
          <p:nvPr>
            <p:ph sz="half" idx="1"/>
          </p:nvPr>
        </p:nvSpPr>
        <p:spPr/>
        <p:txBody>
          <a:bodyPr>
            <a:normAutofit lnSpcReduction="10000"/>
          </a:bodyPr>
          <a:lstStyle/>
          <a:p>
            <a:pPr lvl="0"/>
            <a:r>
              <a:rPr lang="id-ID" sz="2600" dirty="0" smtClean="0"/>
              <a:t>Masyarakat indonesia yang heterogen atau beragam</a:t>
            </a:r>
          </a:p>
          <a:p>
            <a:pPr lvl="0"/>
            <a:r>
              <a:rPr lang="id-ID" sz="2600" dirty="0" smtClean="0"/>
              <a:t>Wilayah yang begitu luas di indonesia</a:t>
            </a:r>
          </a:p>
          <a:p>
            <a:pPr lvl="0"/>
            <a:r>
              <a:rPr lang="id-ID" sz="2600" dirty="0" smtClean="0"/>
              <a:t>Besarnya kemungkinan ancaman, tantangan, hambatan dan gangguan</a:t>
            </a:r>
          </a:p>
        </p:txBody>
      </p:sp>
      <p:sp>
        <p:nvSpPr>
          <p:cNvPr id="4" name="Content Placeholder 3"/>
          <p:cNvSpPr>
            <a:spLocks noGrp="1"/>
          </p:cNvSpPr>
          <p:nvPr>
            <p:ph sz="half" idx="2"/>
          </p:nvPr>
        </p:nvSpPr>
        <p:spPr/>
        <p:txBody>
          <a:bodyPr>
            <a:normAutofit lnSpcReduction="10000"/>
          </a:bodyPr>
          <a:lstStyle/>
          <a:p>
            <a:pPr lvl="0"/>
            <a:r>
              <a:rPr lang="id-ID" sz="2400" dirty="0" smtClean="0"/>
              <a:t>Besarnya ketimpangan dan ketidakmerataan</a:t>
            </a:r>
          </a:p>
          <a:p>
            <a:pPr lvl="0"/>
            <a:r>
              <a:rPr lang="id-ID" sz="2400" dirty="0" smtClean="0"/>
              <a:t>Adanya paham etnosentrisme</a:t>
            </a:r>
          </a:p>
          <a:p>
            <a:pPr lvl="0"/>
            <a:r>
              <a:rPr lang="id-ID" sz="2400" dirty="0" smtClean="0"/>
              <a:t>Lemahnya nilai-nilai budaya bangsa akibat kuatnya pengaruh budaya asing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2800" dirty="0" smtClean="0">
                <a:solidFill>
                  <a:srgbClr val="0000CC"/>
                </a:solidFill>
                <a:latin typeface="Times New Roman" pitchFamily="18" charset="0"/>
                <a:cs typeface="Times New Roman" pitchFamily="18" charset="0"/>
              </a:rPr>
              <a:t>HUBUNGAN IDENTITAS DAN INTEGRASI NASIONAL</a:t>
            </a:r>
            <a:endParaRPr lang="id-ID" sz="2800" dirty="0">
              <a:solidFill>
                <a:srgbClr val="0000CC"/>
              </a:solidFill>
              <a:latin typeface="Times New Roman" pitchFamily="18" charset="0"/>
              <a:cs typeface="Times New Roman" pitchFamily="18" charset="0"/>
            </a:endParaRPr>
          </a:p>
        </p:txBody>
      </p:sp>
      <p:sp>
        <p:nvSpPr>
          <p:cNvPr id="3" name="Content Placeholder 2"/>
          <p:cNvSpPr>
            <a:spLocks noGrp="1"/>
          </p:cNvSpPr>
          <p:nvPr>
            <p:ph idx="1"/>
          </p:nvPr>
        </p:nvSpPr>
        <p:spPr>
          <a:xfrm>
            <a:off x="448966" y="1818290"/>
            <a:ext cx="8246070" cy="2848303"/>
          </a:xfrm>
        </p:spPr>
        <p:txBody>
          <a:bodyPr>
            <a:normAutofit/>
          </a:bodyPr>
          <a:lstStyle/>
          <a:p>
            <a:pPr>
              <a:buNone/>
            </a:pPr>
            <a:r>
              <a:rPr lang="id-ID" dirty="0" smtClean="0"/>
              <a:t>Saling berkaitan, dimana dalam hal ini di Indonesia Integrasi Nasional dijadikan sebagai salah satu Identitas Nasional dan semboyan Bhineka Tunggal Ika sebagai hasil dari Integrasi Nasional yang kemudian dijadikan sebagai identitas nasional. </a:t>
            </a:r>
          </a:p>
          <a:p>
            <a:pPr>
              <a:buNone/>
            </a:pPr>
            <a:endParaRPr lang="id-ID"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163</Words>
  <Application>Microsoft Office PowerPoint</Application>
  <PresentationFormat>On-screen Show (16:9)</PresentationFormat>
  <Paragraphs>25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integrasi nasional</vt:lpstr>
      <vt:lpstr>Integrasi Berasal Dari Bahasa Latin Yakni “Integrate” Yang Berarti Memberi Tempat Dalam Suatu Keseluruhan. Dalam KBBI, Integrasi Berarti Proses Pembauran Hingga Menjadi Kesatuan Yang Bulat Dan Utuh.  Kata Nasional Berasal Dari Kata Nation (Inggris) Yang Berarti Bangsa. Dalam KBBI, Nasional Mempunyai Pengertian, Bersifat Kebangsaan, Berkenaan Atau Berasal Dari Bangsa Sendiri. </vt:lpstr>
      <vt:lpstr>INTEGRASI NASIONAL SECARA POLITIS</vt:lpstr>
      <vt:lpstr>INTEGRASI NASIONAL SECARA ANTROPOLOGIS</vt:lpstr>
      <vt:lpstr>Secara Umum  Integrasi nasional bangsa indonesia adalah hasrat dan kesadaran bangsa untuk bersatu dalam bentuk negara kesatuan republik indonesia, adapun perwujudan integrasi nasional masyarakat dan budaya bangsa indonesia yang heterogen diungkap dalam semboyan bhineka tunggal ika. </vt:lpstr>
      <vt:lpstr>FAKTOR-FAKTOR PENDORONG INTEGRASI NASIONAL</vt:lpstr>
      <vt:lpstr>FAKTOR-FAKTOR PENGHAMBAT INTEGRASI NASIONAL</vt:lpstr>
      <vt:lpstr>HUBUNGAN IDENTITAS DAN INTEGRASI NASIONAL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2021-03-21T01:25:08Z</dcterms:modified>
</cp:coreProperties>
</file>