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7" r:id="rId2"/>
    <p:sldId id="259" r:id="rId3"/>
    <p:sldId id="341" r:id="rId4"/>
    <p:sldId id="345" r:id="rId5"/>
    <p:sldId id="326" r:id="rId6"/>
    <p:sldId id="332" r:id="rId7"/>
    <p:sldId id="364" r:id="rId8"/>
    <p:sldId id="265" r:id="rId9"/>
    <p:sldId id="267" r:id="rId10"/>
    <p:sldId id="333" r:id="rId11"/>
    <p:sldId id="269" r:id="rId12"/>
    <p:sldId id="292" r:id="rId13"/>
    <p:sldId id="294" r:id="rId14"/>
    <p:sldId id="296" r:id="rId15"/>
    <p:sldId id="298" r:id="rId16"/>
    <p:sldId id="300" r:id="rId17"/>
    <p:sldId id="272" r:id="rId18"/>
    <p:sldId id="337" r:id="rId19"/>
    <p:sldId id="348" r:id="rId20"/>
    <p:sldId id="349" r:id="rId21"/>
    <p:sldId id="350" r:id="rId22"/>
    <p:sldId id="351" r:id="rId23"/>
    <p:sldId id="352" r:id="rId24"/>
    <p:sldId id="353" r:id="rId25"/>
    <p:sldId id="354" r:id="rId26"/>
    <p:sldId id="358" r:id="rId27"/>
    <p:sldId id="356" r:id="rId28"/>
    <p:sldId id="359" r:id="rId29"/>
    <p:sldId id="362" r:id="rId30"/>
    <p:sldId id="360" r:id="rId31"/>
    <p:sldId id="361" r:id="rId32"/>
    <p:sldId id="273" r:id="rId33"/>
    <p:sldId id="277" r:id="rId34"/>
    <p:sldId id="279" r:id="rId35"/>
    <p:sldId id="281" r:id="rId36"/>
    <p:sldId id="285" r:id="rId37"/>
    <p:sldId id="287" r:id="rId38"/>
    <p:sldId id="289" r:id="rId39"/>
    <p:sldId id="302" r:id="rId40"/>
    <p:sldId id="339" r:id="rId41"/>
    <p:sldId id="347"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7" r:id="rId55"/>
    <p:sldId id="318" r:id="rId56"/>
    <p:sldId id="319" r:id="rId57"/>
    <p:sldId id="320" r:id="rId58"/>
    <p:sldId id="321" r:id="rId59"/>
    <p:sldId id="322" r:id="rId60"/>
    <p:sldId id="323" r:id="rId61"/>
    <p:sldId id="324"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72"/>
      </p:cViewPr>
      <p:guideLst>
        <p:guide orient="horz" pos="2160"/>
        <p:guide pos="2880"/>
      </p:guideLst>
    </p:cSldViewPr>
  </p:slideViewPr>
  <p:outlineViewPr>
    <p:cViewPr>
      <p:scale>
        <a:sx n="33" d="100"/>
        <a:sy n="33" d="100"/>
      </p:scale>
      <p:origin x="0" y="12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12EDD2-A0BD-473D-B993-22DE024A0DEC}" type="doc">
      <dgm:prSet loTypeId="urn:microsoft.com/office/officeart/2005/8/layout/radial1" loCatId="cycle" qsTypeId="urn:microsoft.com/office/officeart/2005/8/quickstyle/3d3" qsCatId="3D" csTypeId="urn:microsoft.com/office/officeart/2005/8/colors/accent0_3" csCatId="mainScheme" phldr="1"/>
      <dgm:spPr/>
      <dgm:t>
        <a:bodyPr/>
        <a:lstStyle/>
        <a:p>
          <a:endParaRPr lang="id-ID"/>
        </a:p>
      </dgm:t>
    </dgm:pt>
    <dgm:pt modelId="{AFA6FC88-12B5-4B96-9FC7-A8E3678FFE61}">
      <dgm:prSet phldrT="[Text]"/>
      <dgm:spPr/>
      <dgm:t>
        <a:bodyPr/>
        <a:lstStyle/>
        <a:p>
          <a:r>
            <a:rPr lang="id-ID" dirty="0" smtClean="0"/>
            <a:t>Kondisi kebijakan saat ini</a:t>
          </a:r>
          <a:endParaRPr lang="id-ID" dirty="0"/>
        </a:p>
      </dgm:t>
    </dgm:pt>
    <dgm:pt modelId="{2551507A-6B63-4004-AF89-B1BD8B0E3216}" type="parTrans" cxnId="{6B386A50-ABAF-4EF3-988C-75053AD2DBAB}">
      <dgm:prSet/>
      <dgm:spPr/>
      <dgm:t>
        <a:bodyPr/>
        <a:lstStyle/>
        <a:p>
          <a:endParaRPr lang="id-ID"/>
        </a:p>
      </dgm:t>
    </dgm:pt>
    <dgm:pt modelId="{78613322-E411-46D5-A0D7-A4E395C3DCBB}" type="sibTrans" cxnId="{6B386A50-ABAF-4EF3-988C-75053AD2DBAB}">
      <dgm:prSet/>
      <dgm:spPr/>
      <dgm:t>
        <a:bodyPr/>
        <a:lstStyle/>
        <a:p>
          <a:endParaRPr lang="id-ID"/>
        </a:p>
      </dgm:t>
    </dgm:pt>
    <dgm:pt modelId="{4A13C176-B42F-45B6-9300-4C1C8038BA4C}">
      <dgm:prSet phldrT="[Text]"/>
      <dgm:spPr>
        <a:solidFill>
          <a:srgbClr val="00B050"/>
        </a:solidFill>
      </dgm:spPr>
      <dgm:t>
        <a:bodyPr/>
        <a:lstStyle/>
        <a:p>
          <a:r>
            <a:rPr lang="id-ID" dirty="0" smtClean="0"/>
            <a:t>Frekwensi munculnya kebijakan sangat tinggi </a:t>
          </a:r>
          <a:endParaRPr lang="id-ID" dirty="0"/>
        </a:p>
      </dgm:t>
    </dgm:pt>
    <dgm:pt modelId="{3FBDC686-8680-4D84-BB1E-6D661768B601}" type="parTrans" cxnId="{D302FC55-FF53-4E53-9E1B-BA00385BB0E0}">
      <dgm:prSet/>
      <dgm:spPr/>
      <dgm:t>
        <a:bodyPr/>
        <a:lstStyle/>
        <a:p>
          <a:endParaRPr lang="id-ID"/>
        </a:p>
      </dgm:t>
    </dgm:pt>
    <dgm:pt modelId="{A71A1B50-7DCC-4ECF-850B-2E7A8BC2ACC8}" type="sibTrans" cxnId="{D302FC55-FF53-4E53-9E1B-BA00385BB0E0}">
      <dgm:prSet/>
      <dgm:spPr/>
      <dgm:t>
        <a:bodyPr/>
        <a:lstStyle/>
        <a:p>
          <a:endParaRPr lang="id-ID"/>
        </a:p>
      </dgm:t>
    </dgm:pt>
    <dgm:pt modelId="{4D95ED15-D84E-4F55-9734-82B1D7EC5438}">
      <dgm:prSet phldrT="[Text]"/>
      <dgm:spPr>
        <a:solidFill>
          <a:srgbClr val="FF0000"/>
        </a:solidFill>
      </dgm:spPr>
      <dgm:t>
        <a:bodyPr/>
        <a:lstStyle/>
        <a:p>
          <a:r>
            <a:rPr lang="id-ID" dirty="0" smtClean="0"/>
            <a:t>Banyak terjadi ketidak konsistenan maupun overlapping antara kebijakan satu dengan yang lain</a:t>
          </a:r>
          <a:endParaRPr lang="id-ID" dirty="0"/>
        </a:p>
      </dgm:t>
    </dgm:pt>
    <dgm:pt modelId="{35834E78-E46C-4F25-990A-A741AF730B50}" type="parTrans" cxnId="{36A519D9-BA19-4CA8-9E95-2E67E091F5B5}">
      <dgm:prSet/>
      <dgm:spPr/>
      <dgm:t>
        <a:bodyPr/>
        <a:lstStyle/>
        <a:p>
          <a:endParaRPr lang="id-ID"/>
        </a:p>
      </dgm:t>
    </dgm:pt>
    <dgm:pt modelId="{8ABBC54A-41C4-4544-AB07-093FDFE21CE4}" type="sibTrans" cxnId="{36A519D9-BA19-4CA8-9E95-2E67E091F5B5}">
      <dgm:prSet/>
      <dgm:spPr/>
      <dgm:t>
        <a:bodyPr/>
        <a:lstStyle/>
        <a:p>
          <a:endParaRPr lang="id-ID"/>
        </a:p>
      </dgm:t>
    </dgm:pt>
    <dgm:pt modelId="{F158DC98-0FEF-448F-982F-D1E73BBD4230}">
      <dgm:prSet/>
      <dgm:spPr>
        <a:solidFill>
          <a:schemeClr val="tx1"/>
        </a:solidFill>
      </dgm:spPr>
      <dgm:t>
        <a:bodyPr/>
        <a:lstStyle/>
        <a:p>
          <a:r>
            <a:rPr lang="id-ID" dirty="0" smtClean="0"/>
            <a:t>Terjadi pembatalan kebijakan baik pada tingkat nasional maupun daerah</a:t>
          </a:r>
          <a:endParaRPr lang="id-ID" dirty="0"/>
        </a:p>
      </dgm:t>
    </dgm:pt>
    <dgm:pt modelId="{5D4EE68B-A1AF-41AB-999D-6B5FBD15BD2B}" type="parTrans" cxnId="{77F99DBC-2CC5-4031-BB9D-5E3096735F03}">
      <dgm:prSet/>
      <dgm:spPr/>
      <dgm:t>
        <a:bodyPr/>
        <a:lstStyle/>
        <a:p>
          <a:endParaRPr lang="id-ID"/>
        </a:p>
      </dgm:t>
    </dgm:pt>
    <dgm:pt modelId="{D87575BF-2CBB-4E3B-A9DF-DD1B949D19D7}" type="sibTrans" cxnId="{77F99DBC-2CC5-4031-BB9D-5E3096735F03}">
      <dgm:prSet/>
      <dgm:spPr/>
      <dgm:t>
        <a:bodyPr/>
        <a:lstStyle/>
        <a:p>
          <a:endParaRPr lang="id-ID"/>
        </a:p>
      </dgm:t>
    </dgm:pt>
    <dgm:pt modelId="{86C17DAE-783C-4702-9466-79EDB2CB7CF2}">
      <dgm:prSet/>
      <dgm:spPr>
        <a:solidFill>
          <a:srgbClr val="C00000"/>
        </a:solidFill>
      </dgm:spPr>
      <dgm:t>
        <a:bodyPr/>
        <a:lstStyle/>
        <a:p>
          <a:r>
            <a:rPr lang="id-ID" dirty="0" smtClean="0"/>
            <a:t>Proses kebijakan tidak dilakukan secara baik (dari agenda setting sampai kodifikasi)</a:t>
          </a:r>
        </a:p>
      </dgm:t>
    </dgm:pt>
    <dgm:pt modelId="{9BA1DA98-AA0B-41D1-BF53-49CE8F97D8DE}" type="parTrans" cxnId="{72D019A8-630C-4767-9294-2BDC4FAD4697}">
      <dgm:prSet/>
      <dgm:spPr/>
      <dgm:t>
        <a:bodyPr/>
        <a:lstStyle/>
        <a:p>
          <a:endParaRPr lang="id-ID"/>
        </a:p>
      </dgm:t>
    </dgm:pt>
    <dgm:pt modelId="{FF586058-9865-4298-8962-DF9F07ADD9F4}" type="sibTrans" cxnId="{72D019A8-630C-4767-9294-2BDC4FAD4697}">
      <dgm:prSet/>
      <dgm:spPr/>
      <dgm:t>
        <a:bodyPr/>
        <a:lstStyle/>
        <a:p>
          <a:endParaRPr lang="id-ID"/>
        </a:p>
      </dgm:t>
    </dgm:pt>
    <dgm:pt modelId="{5F06014C-D509-44F7-8326-162EFE604AE3}">
      <dgm:prSet/>
      <dgm:spPr>
        <a:solidFill>
          <a:srgbClr val="7030A0"/>
        </a:solidFill>
      </dgm:spPr>
      <dgm:t>
        <a:bodyPr/>
        <a:lstStyle/>
        <a:p>
          <a:r>
            <a:rPr lang="id-ID" dirty="0" smtClean="0"/>
            <a:t>Kontroversi kebijakan juga sering terjadi</a:t>
          </a:r>
        </a:p>
      </dgm:t>
    </dgm:pt>
    <dgm:pt modelId="{81F64683-5CB9-4442-B6FD-5433D4617A7D}" type="parTrans" cxnId="{33557A30-83D4-42F4-96EF-719D4E95DDE4}">
      <dgm:prSet/>
      <dgm:spPr/>
      <dgm:t>
        <a:bodyPr/>
        <a:lstStyle/>
        <a:p>
          <a:endParaRPr lang="id-ID"/>
        </a:p>
      </dgm:t>
    </dgm:pt>
    <dgm:pt modelId="{110CE276-A6AC-49CE-B18A-8EFEF5F5F2CF}" type="sibTrans" cxnId="{33557A30-83D4-42F4-96EF-719D4E95DDE4}">
      <dgm:prSet/>
      <dgm:spPr/>
      <dgm:t>
        <a:bodyPr/>
        <a:lstStyle/>
        <a:p>
          <a:endParaRPr lang="id-ID"/>
        </a:p>
      </dgm:t>
    </dgm:pt>
    <dgm:pt modelId="{E9B48E22-EF59-4EA1-9467-68E259E30C79}" type="pres">
      <dgm:prSet presAssocID="{C212EDD2-A0BD-473D-B993-22DE024A0DEC}" presName="cycle" presStyleCnt="0">
        <dgm:presLayoutVars>
          <dgm:chMax val="1"/>
          <dgm:dir/>
          <dgm:animLvl val="ctr"/>
          <dgm:resizeHandles val="exact"/>
        </dgm:presLayoutVars>
      </dgm:prSet>
      <dgm:spPr/>
      <dgm:t>
        <a:bodyPr/>
        <a:lstStyle/>
        <a:p>
          <a:endParaRPr lang="en-US"/>
        </a:p>
      </dgm:t>
    </dgm:pt>
    <dgm:pt modelId="{BF1C19D6-2D8E-48D8-A8B9-9854551BC429}" type="pres">
      <dgm:prSet presAssocID="{AFA6FC88-12B5-4B96-9FC7-A8E3678FFE61}" presName="centerShape" presStyleLbl="node0" presStyleIdx="0" presStyleCnt="1"/>
      <dgm:spPr/>
      <dgm:t>
        <a:bodyPr/>
        <a:lstStyle/>
        <a:p>
          <a:endParaRPr lang="id-ID"/>
        </a:p>
      </dgm:t>
    </dgm:pt>
    <dgm:pt modelId="{093C045F-F598-466C-91EF-18A0747208A9}" type="pres">
      <dgm:prSet presAssocID="{3FBDC686-8680-4D84-BB1E-6D661768B601}" presName="Name9" presStyleLbl="parChTrans1D2" presStyleIdx="0" presStyleCnt="5"/>
      <dgm:spPr/>
      <dgm:t>
        <a:bodyPr/>
        <a:lstStyle/>
        <a:p>
          <a:endParaRPr lang="en-US"/>
        </a:p>
      </dgm:t>
    </dgm:pt>
    <dgm:pt modelId="{87B9EDB9-DF40-4302-8307-637747E35248}" type="pres">
      <dgm:prSet presAssocID="{3FBDC686-8680-4D84-BB1E-6D661768B601}" presName="connTx" presStyleLbl="parChTrans1D2" presStyleIdx="0" presStyleCnt="5"/>
      <dgm:spPr/>
      <dgm:t>
        <a:bodyPr/>
        <a:lstStyle/>
        <a:p>
          <a:endParaRPr lang="en-US"/>
        </a:p>
      </dgm:t>
    </dgm:pt>
    <dgm:pt modelId="{81440E44-B607-4B0B-84EE-BD22398ADC30}" type="pres">
      <dgm:prSet presAssocID="{4A13C176-B42F-45B6-9300-4C1C8038BA4C}" presName="node" presStyleLbl="node1" presStyleIdx="0" presStyleCnt="5">
        <dgm:presLayoutVars>
          <dgm:bulletEnabled val="1"/>
        </dgm:presLayoutVars>
      </dgm:prSet>
      <dgm:spPr/>
      <dgm:t>
        <a:bodyPr/>
        <a:lstStyle/>
        <a:p>
          <a:endParaRPr lang="id-ID"/>
        </a:p>
      </dgm:t>
    </dgm:pt>
    <dgm:pt modelId="{CE24B998-1BFA-4250-A291-F71E63D5356D}" type="pres">
      <dgm:prSet presAssocID="{35834E78-E46C-4F25-990A-A741AF730B50}" presName="Name9" presStyleLbl="parChTrans1D2" presStyleIdx="1" presStyleCnt="5"/>
      <dgm:spPr/>
      <dgm:t>
        <a:bodyPr/>
        <a:lstStyle/>
        <a:p>
          <a:endParaRPr lang="en-US"/>
        </a:p>
      </dgm:t>
    </dgm:pt>
    <dgm:pt modelId="{EA8E048B-1E16-4D99-914E-BE4110C40B5C}" type="pres">
      <dgm:prSet presAssocID="{35834E78-E46C-4F25-990A-A741AF730B50}" presName="connTx" presStyleLbl="parChTrans1D2" presStyleIdx="1" presStyleCnt="5"/>
      <dgm:spPr/>
      <dgm:t>
        <a:bodyPr/>
        <a:lstStyle/>
        <a:p>
          <a:endParaRPr lang="en-US"/>
        </a:p>
      </dgm:t>
    </dgm:pt>
    <dgm:pt modelId="{0CA2B8BC-7601-4942-B6AC-4748B0527493}" type="pres">
      <dgm:prSet presAssocID="{4D95ED15-D84E-4F55-9734-82B1D7EC5438}" presName="node" presStyleLbl="node1" presStyleIdx="1" presStyleCnt="5">
        <dgm:presLayoutVars>
          <dgm:bulletEnabled val="1"/>
        </dgm:presLayoutVars>
      </dgm:prSet>
      <dgm:spPr/>
      <dgm:t>
        <a:bodyPr/>
        <a:lstStyle/>
        <a:p>
          <a:endParaRPr lang="id-ID"/>
        </a:p>
      </dgm:t>
    </dgm:pt>
    <dgm:pt modelId="{6BB1D45E-726E-4C6A-8CA6-78B058AFCD1B}" type="pres">
      <dgm:prSet presAssocID="{9BA1DA98-AA0B-41D1-BF53-49CE8F97D8DE}" presName="Name9" presStyleLbl="parChTrans1D2" presStyleIdx="2" presStyleCnt="5"/>
      <dgm:spPr/>
      <dgm:t>
        <a:bodyPr/>
        <a:lstStyle/>
        <a:p>
          <a:endParaRPr lang="en-US"/>
        </a:p>
      </dgm:t>
    </dgm:pt>
    <dgm:pt modelId="{17AE7559-783B-4C69-A372-F998EF979868}" type="pres">
      <dgm:prSet presAssocID="{9BA1DA98-AA0B-41D1-BF53-49CE8F97D8DE}" presName="connTx" presStyleLbl="parChTrans1D2" presStyleIdx="2" presStyleCnt="5"/>
      <dgm:spPr/>
      <dgm:t>
        <a:bodyPr/>
        <a:lstStyle/>
        <a:p>
          <a:endParaRPr lang="en-US"/>
        </a:p>
      </dgm:t>
    </dgm:pt>
    <dgm:pt modelId="{F9FEC6BC-4C16-4EF7-AEF6-49133B00BF96}" type="pres">
      <dgm:prSet presAssocID="{86C17DAE-783C-4702-9466-79EDB2CB7CF2}" presName="node" presStyleLbl="node1" presStyleIdx="2" presStyleCnt="5">
        <dgm:presLayoutVars>
          <dgm:bulletEnabled val="1"/>
        </dgm:presLayoutVars>
      </dgm:prSet>
      <dgm:spPr/>
      <dgm:t>
        <a:bodyPr/>
        <a:lstStyle/>
        <a:p>
          <a:endParaRPr lang="en-US"/>
        </a:p>
      </dgm:t>
    </dgm:pt>
    <dgm:pt modelId="{D51AD42C-E819-40E7-8E10-00087020E632}" type="pres">
      <dgm:prSet presAssocID="{5D4EE68B-A1AF-41AB-999D-6B5FBD15BD2B}" presName="Name9" presStyleLbl="parChTrans1D2" presStyleIdx="3" presStyleCnt="5"/>
      <dgm:spPr/>
      <dgm:t>
        <a:bodyPr/>
        <a:lstStyle/>
        <a:p>
          <a:endParaRPr lang="en-US"/>
        </a:p>
      </dgm:t>
    </dgm:pt>
    <dgm:pt modelId="{74B2ADD7-55B5-469E-98AA-771838C502A8}" type="pres">
      <dgm:prSet presAssocID="{5D4EE68B-A1AF-41AB-999D-6B5FBD15BD2B}" presName="connTx" presStyleLbl="parChTrans1D2" presStyleIdx="3" presStyleCnt="5"/>
      <dgm:spPr/>
      <dgm:t>
        <a:bodyPr/>
        <a:lstStyle/>
        <a:p>
          <a:endParaRPr lang="en-US"/>
        </a:p>
      </dgm:t>
    </dgm:pt>
    <dgm:pt modelId="{476C334A-CC92-43B6-A96C-6973ACD78556}" type="pres">
      <dgm:prSet presAssocID="{F158DC98-0FEF-448F-982F-D1E73BBD4230}" presName="node" presStyleLbl="node1" presStyleIdx="3" presStyleCnt="5">
        <dgm:presLayoutVars>
          <dgm:bulletEnabled val="1"/>
        </dgm:presLayoutVars>
      </dgm:prSet>
      <dgm:spPr/>
      <dgm:t>
        <a:bodyPr/>
        <a:lstStyle/>
        <a:p>
          <a:endParaRPr lang="id-ID"/>
        </a:p>
      </dgm:t>
    </dgm:pt>
    <dgm:pt modelId="{07EB1B09-64A2-4BE0-95A9-82B80E5E8A9E}" type="pres">
      <dgm:prSet presAssocID="{81F64683-5CB9-4442-B6FD-5433D4617A7D}" presName="Name9" presStyleLbl="parChTrans1D2" presStyleIdx="4" presStyleCnt="5"/>
      <dgm:spPr/>
      <dgm:t>
        <a:bodyPr/>
        <a:lstStyle/>
        <a:p>
          <a:endParaRPr lang="en-US"/>
        </a:p>
      </dgm:t>
    </dgm:pt>
    <dgm:pt modelId="{D5D99FDA-3A04-4EAA-BC8E-C02A41B30A4B}" type="pres">
      <dgm:prSet presAssocID="{81F64683-5CB9-4442-B6FD-5433D4617A7D}" presName="connTx" presStyleLbl="parChTrans1D2" presStyleIdx="4" presStyleCnt="5"/>
      <dgm:spPr/>
      <dgm:t>
        <a:bodyPr/>
        <a:lstStyle/>
        <a:p>
          <a:endParaRPr lang="en-US"/>
        </a:p>
      </dgm:t>
    </dgm:pt>
    <dgm:pt modelId="{AC5343AA-43C6-43FD-963E-CBD5E656589F}" type="pres">
      <dgm:prSet presAssocID="{5F06014C-D509-44F7-8326-162EFE604AE3}" presName="node" presStyleLbl="node1" presStyleIdx="4" presStyleCnt="5">
        <dgm:presLayoutVars>
          <dgm:bulletEnabled val="1"/>
        </dgm:presLayoutVars>
      </dgm:prSet>
      <dgm:spPr/>
      <dgm:t>
        <a:bodyPr/>
        <a:lstStyle/>
        <a:p>
          <a:endParaRPr lang="en-US"/>
        </a:p>
      </dgm:t>
    </dgm:pt>
  </dgm:ptLst>
  <dgm:cxnLst>
    <dgm:cxn modelId="{77F99DBC-2CC5-4031-BB9D-5E3096735F03}" srcId="{AFA6FC88-12B5-4B96-9FC7-A8E3678FFE61}" destId="{F158DC98-0FEF-448F-982F-D1E73BBD4230}" srcOrd="3" destOrd="0" parTransId="{5D4EE68B-A1AF-41AB-999D-6B5FBD15BD2B}" sibTransId="{D87575BF-2CBB-4E3B-A9DF-DD1B949D19D7}"/>
    <dgm:cxn modelId="{FE082D20-B52D-42BC-A20F-F0D81D548B76}" type="presOf" srcId="{5D4EE68B-A1AF-41AB-999D-6B5FBD15BD2B}" destId="{74B2ADD7-55B5-469E-98AA-771838C502A8}" srcOrd="1" destOrd="0" presId="urn:microsoft.com/office/officeart/2005/8/layout/radial1"/>
    <dgm:cxn modelId="{42D7C03B-3F38-43B5-B828-BD5B48B0C46C}" type="presOf" srcId="{AFA6FC88-12B5-4B96-9FC7-A8E3678FFE61}" destId="{BF1C19D6-2D8E-48D8-A8B9-9854551BC429}" srcOrd="0" destOrd="0" presId="urn:microsoft.com/office/officeart/2005/8/layout/radial1"/>
    <dgm:cxn modelId="{36A519D9-BA19-4CA8-9E95-2E67E091F5B5}" srcId="{AFA6FC88-12B5-4B96-9FC7-A8E3678FFE61}" destId="{4D95ED15-D84E-4F55-9734-82B1D7EC5438}" srcOrd="1" destOrd="0" parTransId="{35834E78-E46C-4F25-990A-A741AF730B50}" sibTransId="{8ABBC54A-41C4-4544-AB07-093FDFE21CE4}"/>
    <dgm:cxn modelId="{D302FC55-FF53-4E53-9E1B-BA00385BB0E0}" srcId="{AFA6FC88-12B5-4B96-9FC7-A8E3678FFE61}" destId="{4A13C176-B42F-45B6-9300-4C1C8038BA4C}" srcOrd="0" destOrd="0" parTransId="{3FBDC686-8680-4D84-BB1E-6D661768B601}" sibTransId="{A71A1B50-7DCC-4ECF-850B-2E7A8BC2ACC8}"/>
    <dgm:cxn modelId="{4C743807-8498-4674-95ED-460B64465D09}" type="presOf" srcId="{9BA1DA98-AA0B-41D1-BF53-49CE8F97D8DE}" destId="{6BB1D45E-726E-4C6A-8CA6-78B058AFCD1B}" srcOrd="0" destOrd="0" presId="urn:microsoft.com/office/officeart/2005/8/layout/radial1"/>
    <dgm:cxn modelId="{A4EFA55D-A485-4701-BC4A-9C389A6B3327}" type="presOf" srcId="{9BA1DA98-AA0B-41D1-BF53-49CE8F97D8DE}" destId="{17AE7559-783B-4C69-A372-F998EF979868}" srcOrd="1" destOrd="0" presId="urn:microsoft.com/office/officeart/2005/8/layout/radial1"/>
    <dgm:cxn modelId="{F83EA2B1-00F3-4ED7-98EA-DF743D7B411E}" type="presOf" srcId="{C212EDD2-A0BD-473D-B993-22DE024A0DEC}" destId="{E9B48E22-EF59-4EA1-9467-68E259E30C79}" srcOrd="0" destOrd="0" presId="urn:microsoft.com/office/officeart/2005/8/layout/radial1"/>
    <dgm:cxn modelId="{C3C16E47-B508-4B49-A4F6-A2DF94574B94}" type="presOf" srcId="{35834E78-E46C-4F25-990A-A741AF730B50}" destId="{CE24B998-1BFA-4250-A291-F71E63D5356D}" srcOrd="0" destOrd="0" presId="urn:microsoft.com/office/officeart/2005/8/layout/radial1"/>
    <dgm:cxn modelId="{6B386A50-ABAF-4EF3-988C-75053AD2DBAB}" srcId="{C212EDD2-A0BD-473D-B993-22DE024A0DEC}" destId="{AFA6FC88-12B5-4B96-9FC7-A8E3678FFE61}" srcOrd="0" destOrd="0" parTransId="{2551507A-6B63-4004-AF89-B1BD8B0E3216}" sibTransId="{78613322-E411-46D5-A0D7-A4E395C3DCBB}"/>
    <dgm:cxn modelId="{93CDA22D-C79E-4228-9625-A06F2B0EB79B}" type="presOf" srcId="{81F64683-5CB9-4442-B6FD-5433D4617A7D}" destId="{D5D99FDA-3A04-4EAA-BC8E-C02A41B30A4B}" srcOrd="1" destOrd="0" presId="urn:microsoft.com/office/officeart/2005/8/layout/radial1"/>
    <dgm:cxn modelId="{DD6D0B4D-98F6-43F2-9D48-5B7B5DED945D}" type="presOf" srcId="{86C17DAE-783C-4702-9466-79EDB2CB7CF2}" destId="{F9FEC6BC-4C16-4EF7-AEF6-49133B00BF96}" srcOrd="0" destOrd="0" presId="urn:microsoft.com/office/officeart/2005/8/layout/radial1"/>
    <dgm:cxn modelId="{1E2D74B3-4BF5-4F94-8784-E03FCE8F9B82}" type="presOf" srcId="{35834E78-E46C-4F25-990A-A741AF730B50}" destId="{EA8E048B-1E16-4D99-914E-BE4110C40B5C}" srcOrd="1" destOrd="0" presId="urn:microsoft.com/office/officeart/2005/8/layout/radial1"/>
    <dgm:cxn modelId="{C70CE2FA-6C1D-496B-AA5F-8A325BEFA0EE}" type="presOf" srcId="{5D4EE68B-A1AF-41AB-999D-6B5FBD15BD2B}" destId="{D51AD42C-E819-40E7-8E10-00087020E632}" srcOrd="0" destOrd="0" presId="urn:microsoft.com/office/officeart/2005/8/layout/radial1"/>
    <dgm:cxn modelId="{4FB34147-57FE-4B62-AD1F-E27B552169AB}" type="presOf" srcId="{3FBDC686-8680-4D84-BB1E-6D661768B601}" destId="{093C045F-F598-466C-91EF-18A0747208A9}" srcOrd="0" destOrd="0" presId="urn:microsoft.com/office/officeart/2005/8/layout/radial1"/>
    <dgm:cxn modelId="{8DEB6879-7F70-4DED-9409-31D4DB47AF41}" type="presOf" srcId="{5F06014C-D509-44F7-8326-162EFE604AE3}" destId="{AC5343AA-43C6-43FD-963E-CBD5E656589F}" srcOrd="0" destOrd="0" presId="urn:microsoft.com/office/officeart/2005/8/layout/radial1"/>
    <dgm:cxn modelId="{6CCB3360-4B61-4C80-AE02-F23E07ABEF64}" type="presOf" srcId="{81F64683-5CB9-4442-B6FD-5433D4617A7D}" destId="{07EB1B09-64A2-4BE0-95A9-82B80E5E8A9E}" srcOrd="0" destOrd="0" presId="urn:microsoft.com/office/officeart/2005/8/layout/radial1"/>
    <dgm:cxn modelId="{3716ACD4-21CC-4283-9483-8A95E7C9C9D1}" type="presOf" srcId="{4D95ED15-D84E-4F55-9734-82B1D7EC5438}" destId="{0CA2B8BC-7601-4942-B6AC-4748B0527493}" srcOrd="0" destOrd="0" presId="urn:microsoft.com/office/officeart/2005/8/layout/radial1"/>
    <dgm:cxn modelId="{6B42CBD9-EE64-4B3A-A3FA-1A8880181A7B}" type="presOf" srcId="{3FBDC686-8680-4D84-BB1E-6D661768B601}" destId="{87B9EDB9-DF40-4302-8307-637747E35248}" srcOrd="1" destOrd="0" presId="urn:microsoft.com/office/officeart/2005/8/layout/radial1"/>
    <dgm:cxn modelId="{2A9FCE3E-5514-4A6A-A5F9-E7928740655E}" type="presOf" srcId="{F158DC98-0FEF-448F-982F-D1E73BBD4230}" destId="{476C334A-CC92-43B6-A96C-6973ACD78556}" srcOrd="0" destOrd="0" presId="urn:microsoft.com/office/officeart/2005/8/layout/radial1"/>
    <dgm:cxn modelId="{33557A30-83D4-42F4-96EF-719D4E95DDE4}" srcId="{AFA6FC88-12B5-4B96-9FC7-A8E3678FFE61}" destId="{5F06014C-D509-44F7-8326-162EFE604AE3}" srcOrd="4" destOrd="0" parTransId="{81F64683-5CB9-4442-B6FD-5433D4617A7D}" sibTransId="{110CE276-A6AC-49CE-B18A-8EFEF5F5F2CF}"/>
    <dgm:cxn modelId="{72D019A8-630C-4767-9294-2BDC4FAD4697}" srcId="{AFA6FC88-12B5-4B96-9FC7-A8E3678FFE61}" destId="{86C17DAE-783C-4702-9466-79EDB2CB7CF2}" srcOrd="2" destOrd="0" parTransId="{9BA1DA98-AA0B-41D1-BF53-49CE8F97D8DE}" sibTransId="{FF586058-9865-4298-8962-DF9F07ADD9F4}"/>
    <dgm:cxn modelId="{13E7EAFC-88C2-475F-A0AA-D42F6B6BFCD4}" type="presOf" srcId="{4A13C176-B42F-45B6-9300-4C1C8038BA4C}" destId="{81440E44-B607-4B0B-84EE-BD22398ADC30}" srcOrd="0" destOrd="0" presId="urn:microsoft.com/office/officeart/2005/8/layout/radial1"/>
    <dgm:cxn modelId="{5FD3403B-AACB-4C1F-8CEA-E8856267CF92}" type="presParOf" srcId="{E9B48E22-EF59-4EA1-9467-68E259E30C79}" destId="{BF1C19D6-2D8E-48D8-A8B9-9854551BC429}" srcOrd="0" destOrd="0" presId="urn:microsoft.com/office/officeart/2005/8/layout/radial1"/>
    <dgm:cxn modelId="{1D90F528-2C53-4CD8-8F2D-0A67678A5B5D}" type="presParOf" srcId="{E9B48E22-EF59-4EA1-9467-68E259E30C79}" destId="{093C045F-F598-466C-91EF-18A0747208A9}" srcOrd="1" destOrd="0" presId="urn:microsoft.com/office/officeart/2005/8/layout/radial1"/>
    <dgm:cxn modelId="{67034360-640E-431B-827C-D6312FF07DE6}" type="presParOf" srcId="{093C045F-F598-466C-91EF-18A0747208A9}" destId="{87B9EDB9-DF40-4302-8307-637747E35248}" srcOrd="0" destOrd="0" presId="urn:microsoft.com/office/officeart/2005/8/layout/radial1"/>
    <dgm:cxn modelId="{6B31E1AD-DAF2-4F93-8830-F4BD30459401}" type="presParOf" srcId="{E9B48E22-EF59-4EA1-9467-68E259E30C79}" destId="{81440E44-B607-4B0B-84EE-BD22398ADC30}" srcOrd="2" destOrd="0" presId="urn:microsoft.com/office/officeart/2005/8/layout/radial1"/>
    <dgm:cxn modelId="{33A885AE-638D-4F12-83AF-E4E02E671E69}" type="presParOf" srcId="{E9B48E22-EF59-4EA1-9467-68E259E30C79}" destId="{CE24B998-1BFA-4250-A291-F71E63D5356D}" srcOrd="3" destOrd="0" presId="urn:microsoft.com/office/officeart/2005/8/layout/radial1"/>
    <dgm:cxn modelId="{19089E97-0318-4382-9B22-74296EDAE2E1}" type="presParOf" srcId="{CE24B998-1BFA-4250-A291-F71E63D5356D}" destId="{EA8E048B-1E16-4D99-914E-BE4110C40B5C}" srcOrd="0" destOrd="0" presId="urn:microsoft.com/office/officeart/2005/8/layout/radial1"/>
    <dgm:cxn modelId="{AB06C678-648D-4880-83BE-0E4B7422B1AF}" type="presParOf" srcId="{E9B48E22-EF59-4EA1-9467-68E259E30C79}" destId="{0CA2B8BC-7601-4942-B6AC-4748B0527493}" srcOrd="4" destOrd="0" presId="urn:microsoft.com/office/officeart/2005/8/layout/radial1"/>
    <dgm:cxn modelId="{21F747AF-FFBB-4892-A948-6F791D696F0A}" type="presParOf" srcId="{E9B48E22-EF59-4EA1-9467-68E259E30C79}" destId="{6BB1D45E-726E-4C6A-8CA6-78B058AFCD1B}" srcOrd="5" destOrd="0" presId="urn:microsoft.com/office/officeart/2005/8/layout/radial1"/>
    <dgm:cxn modelId="{CB34D552-131B-4D0C-B4CA-0DB319D1AF7B}" type="presParOf" srcId="{6BB1D45E-726E-4C6A-8CA6-78B058AFCD1B}" destId="{17AE7559-783B-4C69-A372-F998EF979868}" srcOrd="0" destOrd="0" presId="urn:microsoft.com/office/officeart/2005/8/layout/radial1"/>
    <dgm:cxn modelId="{9DA25B64-B4AB-4D94-9156-32D1B5DAE47C}" type="presParOf" srcId="{E9B48E22-EF59-4EA1-9467-68E259E30C79}" destId="{F9FEC6BC-4C16-4EF7-AEF6-49133B00BF96}" srcOrd="6" destOrd="0" presId="urn:microsoft.com/office/officeart/2005/8/layout/radial1"/>
    <dgm:cxn modelId="{E443FEC0-FDAE-4AA8-8844-29F30345077C}" type="presParOf" srcId="{E9B48E22-EF59-4EA1-9467-68E259E30C79}" destId="{D51AD42C-E819-40E7-8E10-00087020E632}" srcOrd="7" destOrd="0" presId="urn:microsoft.com/office/officeart/2005/8/layout/radial1"/>
    <dgm:cxn modelId="{1C2FEF7B-2564-4529-B9DD-2DC28822C47E}" type="presParOf" srcId="{D51AD42C-E819-40E7-8E10-00087020E632}" destId="{74B2ADD7-55B5-469E-98AA-771838C502A8}" srcOrd="0" destOrd="0" presId="urn:microsoft.com/office/officeart/2005/8/layout/radial1"/>
    <dgm:cxn modelId="{069E7B1A-091D-4EDB-9FBA-760743E882B2}" type="presParOf" srcId="{E9B48E22-EF59-4EA1-9467-68E259E30C79}" destId="{476C334A-CC92-43B6-A96C-6973ACD78556}" srcOrd="8" destOrd="0" presId="urn:microsoft.com/office/officeart/2005/8/layout/radial1"/>
    <dgm:cxn modelId="{18C53D02-36DF-4C35-A0A4-9FBD3B4EE27C}" type="presParOf" srcId="{E9B48E22-EF59-4EA1-9467-68E259E30C79}" destId="{07EB1B09-64A2-4BE0-95A9-82B80E5E8A9E}" srcOrd="9" destOrd="0" presId="urn:microsoft.com/office/officeart/2005/8/layout/radial1"/>
    <dgm:cxn modelId="{ACD8722A-63FE-4DC1-816B-B3E26A1DD638}" type="presParOf" srcId="{07EB1B09-64A2-4BE0-95A9-82B80E5E8A9E}" destId="{D5D99FDA-3A04-4EAA-BC8E-C02A41B30A4B}" srcOrd="0" destOrd="0" presId="urn:microsoft.com/office/officeart/2005/8/layout/radial1"/>
    <dgm:cxn modelId="{334B7313-C038-48CA-B40E-7666E5FDB98D}" type="presParOf" srcId="{E9B48E22-EF59-4EA1-9467-68E259E30C79}" destId="{AC5343AA-43C6-43FD-963E-CBD5E656589F}"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C19D6-2D8E-48D8-A8B9-9854551BC429}">
      <dsp:nvSpPr>
        <dsp:cNvPr id="0" name=""/>
        <dsp:cNvSpPr/>
      </dsp:nvSpPr>
      <dsp:spPr>
        <a:xfrm>
          <a:off x="3557538" y="2666698"/>
          <a:ext cx="2028922" cy="2028922"/>
        </a:xfrm>
        <a:prstGeom prst="ellipse">
          <a:avLst/>
        </a:prstGeom>
        <a:solidFill>
          <a:schemeClr val="dk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d-ID" sz="2300" kern="1200" dirty="0" smtClean="0"/>
            <a:t>Kondisi kebijakan saat ini</a:t>
          </a:r>
          <a:endParaRPr lang="id-ID" sz="2300" kern="1200" dirty="0"/>
        </a:p>
      </dsp:txBody>
      <dsp:txXfrm>
        <a:off x="3854667" y="2963827"/>
        <a:ext cx="1434664" cy="1434664"/>
      </dsp:txXfrm>
    </dsp:sp>
    <dsp:sp modelId="{093C045F-F598-466C-91EF-18A0747208A9}">
      <dsp:nvSpPr>
        <dsp:cNvPr id="0" name=""/>
        <dsp:cNvSpPr/>
      </dsp:nvSpPr>
      <dsp:spPr>
        <a:xfrm rot="16200000">
          <a:off x="4266135" y="2340864"/>
          <a:ext cx="611729" cy="39939"/>
        </a:xfrm>
        <a:custGeom>
          <a:avLst/>
          <a:gdLst/>
          <a:ahLst/>
          <a:cxnLst/>
          <a:rect l="0" t="0" r="0" b="0"/>
          <a:pathLst>
            <a:path>
              <a:moveTo>
                <a:pt x="0" y="19969"/>
              </a:moveTo>
              <a:lnTo>
                <a:pt x="611729" y="19969"/>
              </a:lnTo>
            </a:path>
          </a:pathLst>
        </a:custGeom>
        <a:noFill/>
        <a:ln w="55000" cap="flat" cmpd="thickThin"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4556706" y="2345540"/>
        <a:ext cx="30586" cy="30586"/>
      </dsp:txXfrm>
    </dsp:sp>
    <dsp:sp modelId="{81440E44-B607-4B0B-84EE-BD22398ADC30}">
      <dsp:nvSpPr>
        <dsp:cNvPr id="0" name=""/>
        <dsp:cNvSpPr/>
      </dsp:nvSpPr>
      <dsp:spPr>
        <a:xfrm>
          <a:off x="3557538" y="26046"/>
          <a:ext cx="2028922" cy="2028922"/>
        </a:xfrm>
        <a:prstGeom prst="ellipse">
          <a:avLst/>
        </a:prstGeom>
        <a:solidFill>
          <a:srgbClr val="00B050"/>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Frekwensi munculnya kebijakan sangat tinggi </a:t>
          </a:r>
          <a:endParaRPr lang="id-ID" sz="1100" kern="1200" dirty="0"/>
        </a:p>
      </dsp:txBody>
      <dsp:txXfrm>
        <a:off x="3854667" y="323175"/>
        <a:ext cx="1434664" cy="1434664"/>
      </dsp:txXfrm>
    </dsp:sp>
    <dsp:sp modelId="{CE24B998-1BFA-4250-A291-F71E63D5356D}">
      <dsp:nvSpPr>
        <dsp:cNvPr id="0" name=""/>
        <dsp:cNvSpPr/>
      </dsp:nvSpPr>
      <dsp:spPr>
        <a:xfrm rot="20520000">
          <a:off x="5521839" y="3253186"/>
          <a:ext cx="611729" cy="39939"/>
        </a:xfrm>
        <a:custGeom>
          <a:avLst/>
          <a:gdLst/>
          <a:ahLst/>
          <a:cxnLst/>
          <a:rect l="0" t="0" r="0" b="0"/>
          <a:pathLst>
            <a:path>
              <a:moveTo>
                <a:pt x="0" y="19969"/>
              </a:moveTo>
              <a:lnTo>
                <a:pt x="611729" y="19969"/>
              </a:lnTo>
            </a:path>
          </a:pathLst>
        </a:custGeom>
        <a:noFill/>
        <a:ln w="55000" cap="flat" cmpd="thickThin"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5812411" y="3257863"/>
        <a:ext cx="30586" cy="30586"/>
      </dsp:txXfrm>
    </dsp:sp>
    <dsp:sp modelId="{0CA2B8BC-7601-4942-B6AC-4748B0527493}">
      <dsp:nvSpPr>
        <dsp:cNvPr id="0" name=""/>
        <dsp:cNvSpPr/>
      </dsp:nvSpPr>
      <dsp:spPr>
        <a:xfrm>
          <a:off x="6068947" y="1850692"/>
          <a:ext cx="2028922" cy="2028922"/>
        </a:xfrm>
        <a:prstGeom prst="ellipse">
          <a:avLst/>
        </a:prstGeom>
        <a:solidFill>
          <a:srgbClr val="FF0000"/>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Banyak terjadi ketidak konsistenan maupun overlapping antara kebijakan satu dengan yang lain</a:t>
          </a:r>
          <a:endParaRPr lang="id-ID" sz="1100" kern="1200" dirty="0"/>
        </a:p>
      </dsp:txBody>
      <dsp:txXfrm>
        <a:off x="6366076" y="2147821"/>
        <a:ext cx="1434664" cy="1434664"/>
      </dsp:txXfrm>
    </dsp:sp>
    <dsp:sp modelId="{6BB1D45E-726E-4C6A-8CA6-78B058AFCD1B}">
      <dsp:nvSpPr>
        <dsp:cNvPr id="0" name=""/>
        <dsp:cNvSpPr/>
      </dsp:nvSpPr>
      <dsp:spPr>
        <a:xfrm rot="3240000">
          <a:off x="5042203" y="4729356"/>
          <a:ext cx="611729" cy="39939"/>
        </a:xfrm>
        <a:custGeom>
          <a:avLst/>
          <a:gdLst/>
          <a:ahLst/>
          <a:cxnLst/>
          <a:rect l="0" t="0" r="0" b="0"/>
          <a:pathLst>
            <a:path>
              <a:moveTo>
                <a:pt x="0" y="19969"/>
              </a:moveTo>
              <a:lnTo>
                <a:pt x="611729" y="19969"/>
              </a:lnTo>
            </a:path>
          </a:pathLst>
        </a:custGeom>
        <a:noFill/>
        <a:ln w="55000" cap="flat" cmpd="thickThin"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5332774" y="4734032"/>
        <a:ext cx="30586" cy="30586"/>
      </dsp:txXfrm>
    </dsp:sp>
    <dsp:sp modelId="{F9FEC6BC-4C16-4EF7-AEF6-49133B00BF96}">
      <dsp:nvSpPr>
        <dsp:cNvPr id="0" name=""/>
        <dsp:cNvSpPr/>
      </dsp:nvSpPr>
      <dsp:spPr>
        <a:xfrm>
          <a:off x="5109674" y="4803030"/>
          <a:ext cx="2028922" cy="2028922"/>
        </a:xfrm>
        <a:prstGeom prst="ellipse">
          <a:avLst/>
        </a:prstGeom>
        <a:solidFill>
          <a:srgbClr val="C00000"/>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Proses kebijakan tidak dilakukan secara baik (dari agenda setting sampai kodifikasi)</a:t>
          </a:r>
        </a:p>
      </dsp:txBody>
      <dsp:txXfrm>
        <a:off x="5406803" y="5100159"/>
        <a:ext cx="1434664" cy="1434664"/>
      </dsp:txXfrm>
    </dsp:sp>
    <dsp:sp modelId="{D51AD42C-E819-40E7-8E10-00087020E632}">
      <dsp:nvSpPr>
        <dsp:cNvPr id="0" name=""/>
        <dsp:cNvSpPr/>
      </dsp:nvSpPr>
      <dsp:spPr>
        <a:xfrm rot="7560000">
          <a:off x="3490067" y="4729356"/>
          <a:ext cx="611729" cy="39939"/>
        </a:xfrm>
        <a:custGeom>
          <a:avLst/>
          <a:gdLst/>
          <a:ahLst/>
          <a:cxnLst/>
          <a:rect l="0" t="0" r="0" b="0"/>
          <a:pathLst>
            <a:path>
              <a:moveTo>
                <a:pt x="0" y="19969"/>
              </a:moveTo>
              <a:lnTo>
                <a:pt x="611729" y="19969"/>
              </a:lnTo>
            </a:path>
          </a:pathLst>
        </a:custGeom>
        <a:noFill/>
        <a:ln w="55000" cap="flat" cmpd="thickThin"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rot="10800000">
        <a:off x="3780638" y="4734032"/>
        <a:ext cx="30586" cy="30586"/>
      </dsp:txXfrm>
    </dsp:sp>
    <dsp:sp modelId="{476C334A-CC92-43B6-A96C-6973ACD78556}">
      <dsp:nvSpPr>
        <dsp:cNvPr id="0" name=""/>
        <dsp:cNvSpPr/>
      </dsp:nvSpPr>
      <dsp:spPr>
        <a:xfrm>
          <a:off x="2005402" y="4803030"/>
          <a:ext cx="2028922" cy="2028922"/>
        </a:xfrm>
        <a:prstGeom prst="ellipse">
          <a:avLst/>
        </a:prstGeom>
        <a:solidFill>
          <a:schemeClr val="tx1"/>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Terjadi pembatalan kebijakan baik pada tingkat nasional maupun daerah</a:t>
          </a:r>
          <a:endParaRPr lang="id-ID" sz="1100" kern="1200" dirty="0"/>
        </a:p>
      </dsp:txBody>
      <dsp:txXfrm>
        <a:off x="2302531" y="5100159"/>
        <a:ext cx="1434664" cy="1434664"/>
      </dsp:txXfrm>
    </dsp:sp>
    <dsp:sp modelId="{07EB1B09-64A2-4BE0-95A9-82B80E5E8A9E}">
      <dsp:nvSpPr>
        <dsp:cNvPr id="0" name=""/>
        <dsp:cNvSpPr/>
      </dsp:nvSpPr>
      <dsp:spPr>
        <a:xfrm rot="11880000">
          <a:off x="3010430" y="3253186"/>
          <a:ext cx="611729" cy="39939"/>
        </a:xfrm>
        <a:custGeom>
          <a:avLst/>
          <a:gdLst/>
          <a:ahLst/>
          <a:cxnLst/>
          <a:rect l="0" t="0" r="0" b="0"/>
          <a:pathLst>
            <a:path>
              <a:moveTo>
                <a:pt x="0" y="19969"/>
              </a:moveTo>
              <a:lnTo>
                <a:pt x="611729" y="19969"/>
              </a:lnTo>
            </a:path>
          </a:pathLst>
        </a:custGeom>
        <a:noFill/>
        <a:ln w="55000" cap="flat" cmpd="thickThin"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rot="10800000">
        <a:off x="3301002" y="3257863"/>
        <a:ext cx="30586" cy="30586"/>
      </dsp:txXfrm>
    </dsp:sp>
    <dsp:sp modelId="{AC5343AA-43C6-43FD-963E-CBD5E656589F}">
      <dsp:nvSpPr>
        <dsp:cNvPr id="0" name=""/>
        <dsp:cNvSpPr/>
      </dsp:nvSpPr>
      <dsp:spPr>
        <a:xfrm>
          <a:off x="1046129" y="1850692"/>
          <a:ext cx="2028922" cy="2028922"/>
        </a:xfrm>
        <a:prstGeom prst="ellipse">
          <a:avLst/>
        </a:prstGeom>
        <a:solidFill>
          <a:srgbClr val="7030A0"/>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Kontroversi kebijakan juga sering terjadi</a:t>
          </a:r>
        </a:p>
      </dsp:txBody>
      <dsp:txXfrm>
        <a:off x="1343258" y="2147821"/>
        <a:ext cx="1434664" cy="143466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84038-6A98-4348-88E6-810045A781BA}" type="datetimeFigureOut">
              <a:rPr lang="id-ID" smtClean="0"/>
              <a:pPr/>
              <a:t>15/03/2021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92F30-EF00-4598-801D-C0F407BDCD26}" type="slidenum">
              <a:rPr lang="id-ID" smtClean="0"/>
              <a:pPr/>
              <a:t>‹#›</a:t>
            </a:fld>
            <a:endParaRPr lang="id-ID"/>
          </a:p>
        </p:txBody>
      </p:sp>
    </p:spTree>
    <p:extLst>
      <p:ext uri="{BB962C8B-B14F-4D97-AF65-F5344CB8AC3E}">
        <p14:creationId xmlns:p14="http://schemas.microsoft.com/office/powerpoint/2010/main" val="3095351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3/15/2021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pPr>
              <a:defRPr/>
            </a:pPr>
            <a:endParaRPr lang="en-GB"/>
          </a:p>
        </p:txBody>
      </p:sp>
      <p:sp>
        <p:nvSpPr>
          <p:cNvPr id="7" name="Slide Number Placeholder 6"/>
          <p:cNvSpPr>
            <a:spLocks noGrp="1"/>
          </p:cNvSpPr>
          <p:nvPr>
            <p:ph type="sldNum" sz="quarter" idx="11"/>
          </p:nvPr>
        </p:nvSpPr>
        <p:spPr>
          <a:xfrm>
            <a:off x="6553200" y="6243638"/>
            <a:ext cx="2133600" cy="457200"/>
          </a:xfrm>
        </p:spPr>
        <p:txBody>
          <a:bodyPr/>
          <a:lstStyle>
            <a:lvl1pPr>
              <a:defRPr/>
            </a:lvl1pPr>
          </a:lstStyle>
          <a:p>
            <a:pPr>
              <a:defRPr/>
            </a:pPr>
            <a:fld id="{17A654C6-D085-41E5-8C0F-E2B369366649}" type="slidenum">
              <a:rPr lang="en-GB"/>
              <a:pPr>
                <a:defRPr/>
              </a:pPr>
              <a:t>‹#›</a:t>
            </a:fld>
            <a:endParaRPr lang="en-GB"/>
          </a:p>
        </p:txBody>
      </p:sp>
      <p:sp>
        <p:nvSpPr>
          <p:cNvPr id="8" name="Date Placeholder 7"/>
          <p:cNvSpPr>
            <a:spLocks noGrp="1"/>
          </p:cNvSpPr>
          <p:nvPr>
            <p:ph type="dt" sz="half" idx="12"/>
          </p:nvPr>
        </p:nvSpPr>
        <p:spPr>
          <a:xfrm>
            <a:off x="457200" y="6248400"/>
            <a:ext cx="2133600" cy="457200"/>
          </a:xfrm>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3/15/2021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3/15/2021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1.xml"/><Relationship Id="rId1" Type="http://schemas.openxmlformats.org/officeDocument/2006/relationships/slideLayout" Target="../slideLayouts/slideLayout6.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slide" Target="slide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2057400"/>
          </a:xfrm>
        </p:spPr>
        <p:txBody>
          <a:bodyPr>
            <a:noAutofit/>
          </a:bodyPr>
          <a:lstStyle/>
          <a:p>
            <a:pPr marL="742950" indent="-742950"/>
            <a:r>
              <a:rPr lang="en-US" sz="3200" dirty="0"/>
              <a:t>SETTING  PROBLEMS DALAM PENGAMBILAN KEPUTUSAN </a:t>
            </a:r>
            <a:endParaRPr lang="id-ID" sz="3200" dirty="0"/>
          </a:p>
        </p:txBody>
      </p:sp>
      <p:sp>
        <p:nvSpPr>
          <p:cNvPr id="3" name="Subtitle 2"/>
          <p:cNvSpPr>
            <a:spLocks noGrp="1"/>
          </p:cNvSpPr>
          <p:nvPr>
            <p:ph type="subTitle" idx="1"/>
          </p:nvPr>
        </p:nvSpPr>
        <p:spPr>
          <a:xfrm>
            <a:off x="685800" y="3429000"/>
            <a:ext cx="7772400" cy="2667000"/>
          </a:xfrm>
        </p:spPr>
        <p:txBody>
          <a:bodyPr>
            <a:normAutofit/>
          </a:bodyPr>
          <a:lstStyle/>
          <a:p>
            <a:pPr algn="ctr"/>
            <a:r>
              <a:rPr lang="en-US" sz="3000" b="1" dirty="0" smtClean="0"/>
              <a:t>PERTEMUAN 3 (REG A,B&amp;PARALEL)</a:t>
            </a:r>
            <a:endParaRPr lang="id-ID" sz="3000" b="1" dirty="0" smtClean="0"/>
          </a:p>
          <a:p>
            <a:pPr algn="ctr"/>
            <a:endParaRPr lang="id-ID" sz="3000" b="1" dirty="0" smtClean="0"/>
          </a:p>
          <a:p>
            <a:pPr algn="ctr"/>
            <a:r>
              <a:rPr lang="id-ID" sz="3000" b="1" dirty="0" smtClean="0"/>
              <a:t>Dr. </a:t>
            </a:r>
            <a:r>
              <a:rPr lang="en-US" sz="3000" b="1" dirty="0" smtClean="0"/>
              <a:t>NOVERMAN DUADJI</a:t>
            </a:r>
            <a:endParaRPr lang="id-ID" sz="3000" b="1" dirty="0" smtClean="0"/>
          </a:p>
          <a:p>
            <a:pPr algn="ctr"/>
            <a:r>
              <a:rPr lang="en-US" sz="3000" b="1" dirty="0" smtClean="0"/>
              <a:t>08 APRIL </a:t>
            </a:r>
            <a:r>
              <a:rPr lang="id-ID" sz="3000" b="1" dirty="0" smtClean="0"/>
              <a:t>20</a:t>
            </a:r>
            <a:r>
              <a:rPr lang="en-US" sz="3000" b="1" smtClean="0"/>
              <a:t>21</a:t>
            </a:r>
          </a:p>
          <a:p>
            <a:pPr algn="ctr"/>
            <a:endParaRPr lang="en-US" sz="3000" b="1" dirty="0" smtClean="0"/>
          </a:p>
          <a:p>
            <a:pPr algn="ctr"/>
            <a:endParaRPr lang="en-US" sz="3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id-ID" dirty="0" smtClean="0"/>
          </a:p>
          <a:p>
            <a:pPr>
              <a:buNone/>
            </a:pPr>
            <a:endParaRPr lang="id-ID" dirty="0" smtClean="0"/>
          </a:p>
          <a:p>
            <a:pPr algn="ctr">
              <a:buNone/>
            </a:pPr>
            <a:r>
              <a:rPr lang="id-ID" b="1" dirty="0" smtClean="0">
                <a:solidFill>
                  <a:srgbClr val="FF0000"/>
                </a:solidFill>
              </a:rPr>
              <a:t>MASALAH PRIVAT, MASALAH PUBLIK, ISU DAN AGENDA KEBIJAKAN</a:t>
            </a:r>
            <a:r>
              <a:rPr lang="en-US" b="1" dirty="0" smtClean="0">
                <a:solidFill>
                  <a:srgbClr val="FF0000"/>
                </a:solidFill>
              </a:rPr>
              <a:t>SEBAGAI DASAR PENGAMBILAN KEPUTUSAN</a:t>
            </a:r>
            <a:endParaRPr lang="id-ID" b="1" dirty="0">
              <a:solidFill>
                <a:srgbClr val="FF0000"/>
              </a:solidFill>
            </a:endParaRPr>
          </a:p>
        </p:txBody>
      </p:sp>
      <p:sp>
        <p:nvSpPr>
          <p:cNvPr id="3" name="Title 2"/>
          <p:cNvSpPr>
            <a:spLocks noGrp="1"/>
          </p:cNvSpPr>
          <p:nvPr>
            <p:ph type="title"/>
          </p:nvPr>
        </p:nvSpPr>
        <p:spPr/>
        <p:txBody>
          <a:bodyPr/>
          <a:lstStyle/>
          <a:p>
            <a:endParaRPr lang="id-ID"/>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071872"/>
          </a:xfrm>
        </p:spPr>
        <p:txBody>
          <a:bodyPr>
            <a:normAutofit fontScale="92500" lnSpcReduction="20000"/>
          </a:bodyPr>
          <a:lstStyle/>
          <a:p>
            <a:pPr marL="274320" indent="-274320" eaLnBrk="1" fontAlgn="auto" hangingPunct="1">
              <a:spcAft>
                <a:spcPts val="0"/>
              </a:spcAft>
              <a:buFont typeface="Wingdings 2"/>
              <a:buChar char=""/>
              <a:defRPr/>
            </a:pPr>
            <a:r>
              <a:rPr lang="en-US" dirty="0" smtClean="0"/>
              <a:t>Jones (1984)</a:t>
            </a:r>
          </a:p>
          <a:p>
            <a:pPr marL="274320" indent="-274320" eaLnBrk="1" fontAlgn="auto" hangingPunct="1">
              <a:spcAft>
                <a:spcPts val="0"/>
              </a:spcAft>
              <a:buFont typeface="Wingdings 2"/>
              <a:buNone/>
              <a:defRPr/>
            </a:pPr>
            <a:r>
              <a:rPr lang="en-US" dirty="0" smtClean="0"/>
              <a:t>	</a:t>
            </a:r>
            <a:r>
              <a:rPr lang="en-US" dirty="0" err="1" smtClean="0"/>
              <a:t>Kebutuhan</a:t>
            </a:r>
            <a:r>
              <a:rPr lang="en-US" dirty="0" smtClean="0"/>
              <a:t> </a:t>
            </a:r>
            <a:r>
              <a:rPr lang="en-US" dirty="0" err="1" smtClean="0"/>
              <a:t>manusia</a:t>
            </a:r>
            <a:r>
              <a:rPr lang="en-US" dirty="0" smtClean="0"/>
              <a:t> yang </a:t>
            </a:r>
            <a:r>
              <a:rPr lang="en-US" dirty="0" err="1" smtClean="0"/>
              <a:t>perlu</a:t>
            </a:r>
            <a:r>
              <a:rPr lang="en-US" dirty="0" smtClean="0"/>
              <a:t> </a:t>
            </a:r>
            <a:r>
              <a:rPr lang="en-US" dirty="0" err="1" smtClean="0"/>
              <a:t>diatasi</a:t>
            </a:r>
            <a:r>
              <a:rPr lang="en-US" dirty="0" smtClean="0"/>
              <a:t> </a:t>
            </a:r>
            <a:r>
              <a:rPr lang="en-US" dirty="0" err="1" smtClean="0"/>
              <a:t>atau</a:t>
            </a:r>
            <a:r>
              <a:rPr lang="en-US" dirty="0" smtClean="0"/>
              <a:t> </a:t>
            </a:r>
            <a:r>
              <a:rPr lang="en-US" dirty="0" err="1" smtClean="0"/>
              <a:t>dipecahkan</a:t>
            </a:r>
            <a:r>
              <a:rPr lang="en-US" dirty="0" smtClean="0"/>
              <a:t>.</a:t>
            </a:r>
            <a:endParaRPr lang="id-ID" dirty="0" smtClean="0"/>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Char char=""/>
              <a:defRPr/>
            </a:pPr>
            <a:r>
              <a:rPr lang="en-US" dirty="0" smtClean="0"/>
              <a:t>Dunn(1995)</a:t>
            </a:r>
          </a:p>
          <a:p>
            <a:pPr marL="274320" indent="-274320" eaLnBrk="1" fontAlgn="auto" hangingPunct="1">
              <a:spcAft>
                <a:spcPts val="0"/>
              </a:spcAft>
              <a:buFont typeface="Wingdings 2"/>
              <a:buNone/>
              <a:defRPr/>
            </a:pPr>
            <a:r>
              <a:rPr lang="en-US" dirty="0" smtClean="0"/>
              <a:t>	</a:t>
            </a:r>
            <a:r>
              <a:rPr lang="en-US" dirty="0" err="1" smtClean="0"/>
              <a:t>Nilai,kebutuhan,da</a:t>
            </a:r>
            <a:r>
              <a:rPr lang="id-ID" dirty="0" smtClean="0"/>
              <a:t>n </a:t>
            </a:r>
            <a:r>
              <a:rPr lang="en-US" dirty="0" err="1" smtClean="0"/>
              <a:t>kesempatan</a:t>
            </a:r>
            <a:r>
              <a:rPr lang="en-US" dirty="0" smtClean="0"/>
              <a:t> yang </a:t>
            </a:r>
            <a:r>
              <a:rPr lang="en-US" dirty="0" err="1" smtClean="0"/>
              <a:t>belum</a:t>
            </a:r>
            <a:r>
              <a:rPr lang="id-ID" dirty="0" smtClean="0"/>
              <a:t> </a:t>
            </a:r>
            <a:r>
              <a:rPr lang="en-US" dirty="0" err="1" smtClean="0"/>
              <a:t>terpenuhi</a:t>
            </a:r>
            <a:r>
              <a:rPr lang="en-US" dirty="0" smtClean="0"/>
              <a:t> </a:t>
            </a:r>
            <a:r>
              <a:rPr lang="en-US" dirty="0" err="1" smtClean="0"/>
              <a:t>tetapi</a:t>
            </a:r>
            <a:r>
              <a:rPr lang="en-US" dirty="0" smtClean="0"/>
              <a:t> yang </a:t>
            </a:r>
            <a:r>
              <a:rPr lang="en-US" dirty="0" err="1" smtClean="0"/>
              <a:t>dapat</a:t>
            </a:r>
            <a:r>
              <a:rPr lang="en-US" dirty="0" smtClean="0"/>
              <a:t> </a:t>
            </a:r>
            <a:r>
              <a:rPr lang="en-US" dirty="0" err="1" smtClean="0"/>
              <a:t>diidentifikasikan</a:t>
            </a:r>
            <a:r>
              <a:rPr lang="en-US" dirty="0" smtClean="0"/>
              <a:t> </a:t>
            </a:r>
            <a:r>
              <a:rPr lang="en-US" dirty="0" err="1" smtClean="0"/>
              <a:t>dan</a:t>
            </a:r>
            <a:r>
              <a:rPr lang="en-US" dirty="0" smtClean="0"/>
              <a:t> </a:t>
            </a:r>
            <a:r>
              <a:rPr lang="en-US" dirty="0" err="1" smtClean="0"/>
              <a:t>dicapai</a:t>
            </a:r>
            <a:r>
              <a:rPr lang="en-US" dirty="0" smtClean="0"/>
              <a:t> </a:t>
            </a:r>
            <a:r>
              <a:rPr lang="en-US" dirty="0" err="1" smtClean="0"/>
              <a:t>dengan</a:t>
            </a:r>
            <a:r>
              <a:rPr lang="en-US" dirty="0" smtClean="0"/>
              <a:t> </a:t>
            </a:r>
            <a:r>
              <a:rPr lang="en-US" dirty="0" err="1" smtClean="0"/>
              <a:t>melakukan</a:t>
            </a:r>
            <a:r>
              <a:rPr lang="en-US" dirty="0" smtClean="0"/>
              <a:t> </a:t>
            </a:r>
            <a:r>
              <a:rPr lang="en-US" dirty="0" err="1" smtClean="0"/>
              <a:t>tindakan</a:t>
            </a:r>
            <a:r>
              <a:rPr lang="en-US" dirty="0" smtClean="0"/>
              <a:t> </a:t>
            </a:r>
            <a:r>
              <a:rPr lang="en-US" dirty="0" err="1" smtClean="0"/>
              <a:t>publik</a:t>
            </a:r>
            <a:r>
              <a:rPr lang="en-US" dirty="0" smtClean="0"/>
              <a:t>.</a:t>
            </a:r>
            <a:endParaRPr lang="id-ID" dirty="0" smtClean="0"/>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Char char=""/>
              <a:defRPr/>
            </a:pPr>
            <a:r>
              <a:rPr lang="en-US" dirty="0" smtClean="0"/>
              <a:t>Anderson(1979)</a:t>
            </a:r>
          </a:p>
          <a:p>
            <a:pPr marL="274320" indent="-274320" eaLnBrk="1" fontAlgn="auto" hangingPunct="1">
              <a:spcAft>
                <a:spcPts val="0"/>
              </a:spcAft>
              <a:buFont typeface="Wingdings 2"/>
              <a:buNone/>
              <a:defRPr/>
            </a:pPr>
            <a:r>
              <a:rPr lang="en-US" dirty="0" smtClean="0"/>
              <a:t>	</a:t>
            </a:r>
            <a:r>
              <a:rPr lang="en-US" dirty="0" err="1" smtClean="0"/>
              <a:t>Kondisi</a:t>
            </a:r>
            <a:r>
              <a:rPr lang="en-US" dirty="0" smtClean="0"/>
              <a:t> </a:t>
            </a:r>
            <a:r>
              <a:rPr lang="en-US" dirty="0" err="1" smtClean="0"/>
              <a:t>dan</a:t>
            </a:r>
            <a:r>
              <a:rPr lang="en-US" dirty="0" smtClean="0"/>
              <a:t> </a:t>
            </a:r>
            <a:r>
              <a:rPr lang="en-US" dirty="0" err="1" smtClean="0"/>
              <a:t>atau</a:t>
            </a:r>
            <a:r>
              <a:rPr lang="en-US" dirty="0" smtClean="0"/>
              <a:t> </a:t>
            </a:r>
            <a:r>
              <a:rPr lang="en-US" dirty="0" err="1" smtClean="0"/>
              <a:t>situasi</a:t>
            </a:r>
            <a:r>
              <a:rPr lang="en-US" dirty="0" smtClean="0"/>
              <a:t> yang </a:t>
            </a:r>
            <a:r>
              <a:rPr lang="en-US" dirty="0" err="1" smtClean="0"/>
              <a:t>menghasilkan</a:t>
            </a:r>
            <a:r>
              <a:rPr lang="en-US" dirty="0" smtClean="0"/>
              <a:t> </a:t>
            </a:r>
            <a:r>
              <a:rPr lang="en-US" dirty="0" err="1" smtClean="0"/>
              <a:t>kebutuhan-kebutuhan</a:t>
            </a:r>
            <a:r>
              <a:rPr lang="en-US" dirty="0" smtClean="0"/>
              <a:t> </a:t>
            </a:r>
            <a:r>
              <a:rPr lang="en-US" dirty="0" err="1" smtClean="0"/>
              <a:t>atauketidakpuasan-ketidakpuasan</a:t>
            </a:r>
            <a:r>
              <a:rPr lang="en-US" dirty="0" smtClean="0"/>
              <a:t> </a:t>
            </a:r>
            <a:r>
              <a:rPr lang="en-US" dirty="0" err="1" smtClean="0"/>
              <a:t>pada</a:t>
            </a:r>
            <a:r>
              <a:rPr lang="en-US" dirty="0" smtClean="0"/>
              <a:t> </a:t>
            </a:r>
            <a:r>
              <a:rPr lang="en-US" dirty="0" err="1" smtClean="0"/>
              <a:t>rakyat</a:t>
            </a:r>
            <a:r>
              <a:rPr lang="en-US" dirty="0" smtClean="0"/>
              <a:t> </a:t>
            </a:r>
            <a:r>
              <a:rPr lang="en-US" dirty="0" err="1" smtClean="0"/>
              <a:t>untuk</a:t>
            </a:r>
            <a:r>
              <a:rPr lang="en-US" dirty="0" smtClean="0"/>
              <a:t> </a:t>
            </a:r>
            <a:r>
              <a:rPr lang="en-US" dirty="0" err="1" smtClean="0"/>
              <a:t>mana</a:t>
            </a:r>
            <a:r>
              <a:rPr lang="en-US" dirty="0" smtClean="0"/>
              <a:t> </a:t>
            </a:r>
            <a:r>
              <a:rPr lang="en-US" dirty="0" err="1" smtClean="0"/>
              <a:t>perlu</a:t>
            </a:r>
            <a:r>
              <a:rPr lang="en-US" dirty="0" smtClean="0"/>
              <a:t> </a:t>
            </a:r>
            <a:r>
              <a:rPr lang="en-US" dirty="0" err="1" smtClean="0"/>
              <a:t>dicari</a:t>
            </a:r>
            <a:r>
              <a:rPr lang="en-US" dirty="0" smtClean="0"/>
              <a:t> </a:t>
            </a:r>
            <a:r>
              <a:rPr lang="en-US" dirty="0" err="1" smtClean="0"/>
              <a:t>cara-cara</a:t>
            </a:r>
            <a:r>
              <a:rPr lang="en-US" dirty="0" smtClean="0"/>
              <a:t> </a:t>
            </a:r>
            <a:r>
              <a:rPr lang="en-US" dirty="0" err="1" smtClean="0"/>
              <a:t>penanggulangannya</a:t>
            </a:r>
            <a:r>
              <a:rPr lang="en-US" dirty="0" smtClean="0"/>
              <a:t>.</a:t>
            </a:r>
            <a:endParaRPr lang="en-US" dirty="0"/>
          </a:p>
        </p:txBody>
      </p:sp>
      <p:sp>
        <p:nvSpPr>
          <p:cNvPr id="40962" name="Title 1"/>
          <p:cNvSpPr>
            <a:spLocks noGrp="1"/>
          </p:cNvSpPr>
          <p:nvPr>
            <p:ph type="title"/>
          </p:nvPr>
        </p:nvSpPr>
        <p:spPr>
          <a:xfrm>
            <a:off x="457200" y="320675"/>
            <a:ext cx="7239000" cy="1143000"/>
          </a:xfrm>
        </p:spPr>
        <p:txBody>
          <a:bodyPr/>
          <a:lstStyle/>
          <a:p>
            <a:pPr eaLnBrk="1" hangingPunct="1"/>
            <a:r>
              <a:rPr lang="en-US" dirty="0" err="1" smtClean="0">
                <a:solidFill>
                  <a:srgbClr val="FF0000"/>
                </a:solidFill>
              </a:rPr>
              <a:t>Masalah</a:t>
            </a:r>
            <a:r>
              <a:rPr lang="en-US" dirty="0" smtClean="0">
                <a:solidFill>
                  <a:srgbClr val="FF0000"/>
                </a:solidFill>
              </a:rPr>
              <a: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rmAutofit fontScale="85000" lnSpcReduction="20000"/>
          </a:bodyPr>
          <a:lstStyle/>
          <a:p>
            <a:pPr eaLnBrk="1" fontAlgn="auto" hangingPunct="1">
              <a:spcAft>
                <a:spcPts val="0"/>
              </a:spcAft>
              <a:buFont typeface="Wingdings 2"/>
              <a:buChar char=""/>
              <a:defRPr/>
            </a:pPr>
            <a:r>
              <a:rPr lang="en-US" b="1" dirty="0" err="1" smtClean="0">
                <a:solidFill>
                  <a:srgbClr val="FF0000"/>
                </a:solidFill>
              </a:rPr>
              <a:t>Masalah</a:t>
            </a:r>
            <a:r>
              <a:rPr lang="en-US" b="1" dirty="0" smtClean="0">
                <a:solidFill>
                  <a:srgbClr val="FF0000"/>
                </a:solidFill>
              </a:rPr>
              <a:t> </a:t>
            </a:r>
            <a:r>
              <a:rPr lang="en-US" b="1" dirty="0" err="1" smtClean="0">
                <a:solidFill>
                  <a:srgbClr val="FF0000"/>
                </a:solidFill>
              </a:rPr>
              <a:t>priva</a:t>
            </a:r>
            <a:r>
              <a:rPr lang="en-US" dirty="0" err="1" smtClean="0">
                <a:solidFill>
                  <a:srgbClr val="FF0000"/>
                </a:solidFill>
              </a:rPr>
              <a:t>t</a:t>
            </a:r>
            <a:r>
              <a:rPr lang="en-US" dirty="0" err="1" smtClean="0"/>
              <a:t>,merupakan</a:t>
            </a:r>
            <a:r>
              <a:rPr lang="en-US" dirty="0" smtClean="0"/>
              <a:t> </a:t>
            </a:r>
            <a:r>
              <a:rPr lang="en-US" dirty="0" err="1" smtClean="0"/>
              <a:t>masalah</a:t>
            </a:r>
            <a:r>
              <a:rPr lang="en-US" dirty="0" smtClean="0"/>
              <a:t> yang </a:t>
            </a:r>
            <a:r>
              <a:rPr lang="en-US" dirty="0" err="1" smtClean="0"/>
              <a:t>mempunyai</a:t>
            </a:r>
            <a:r>
              <a:rPr lang="en-US" dirty="0" smtClean="0"/>
              <a:t> </a:t>
            </a:r>
            <a:r>
              <a:rPr lang="en-US" dirty="0" err="1" smtClean="0"/>
              <a:t>akibat</a:t>
            </a:r>
            <a:r>
              <a:rPr lang="en-US" dirty="0" smtClean="0"/>
              <a:t> </a:t>
            </a:r>
            <a:r>
              <a:rPr lang="en-US" dirty="0" err="1" smtClean="0"/>
              <a:t>terbatas</a:t>
            </a:r>
            <a:r>
              <a:rPr lang="en-US" dirty="0" smtClean="0"/>
              <a:t>.</a:t>
            </a:r>
            <a:endParaRPr lang="id-ID" dirty="0" smtClean="0"/>
          </a:p>
          <a:p>
            <a:pPr eaLnBrk="1" fontAlgn="auto" hangingPunct="1">
              <a:spcAft>
                <a:spcPts val="0"/>
              </a:spcAft>
              <a:buNone/>
              <a:defRPr/>
            </a:pPr>
            <a:endParaRPr lang="en-US" dirty="0" smtClean="0"/>
          </a:p>
          <a:p>
            <a:pPr eaLnBrk="1" fontAlgn="auto" hangingPunct="1">
              <a:spcAft>
                <a:spcPts val="0"/>
              </a:spcAft>
              <a:buFont typeface="Wingdings 2"/>
              <a:buChar char=""/>
              <a:defRPr/>
            </a:pPr>
            <a:r>
              <a:rPr lang="en-US" b="1" dirty="0" err="1" smtClean="0">
                <a:solidFill>
                  <a:srgbClr val="FF0000"/>
                </a:solidFill>
              </a:rPr>
              <a:t>Masalah</a:t>
            </a:r>
            <a:r>
              <a:rPr lang="en-US" b="1" dirty="0" smtClean="0">
                <a:solidFill>
                  <a:srgbClr val="FF0000"/>
                </a:solidFill>
              </a:rPr>
              <a:t> </a:t>
            </a:r>
            <a:r>
              <a:rPr lang="en-US" b="1" dirty="0" err="1" smtClean="0">
                <a:solidFill>
                  <a:srgbClr val="FF0000"/>
                </a:solidFill>
              </a:rPr>
              <a:t>publik</a:t>
            </a:r>
            <a:r>
              <a:rPr lang="en-US" dirty="0" err="1" smtClean="0"/>
              <a:t>,merupakan</a:t>
            </a:r>
            <a:r>
              <a:rPr lang="en-US" dirty="0" smtClean="0"/>
              <a:t> </a:t>
            </a:r>
            <a:r>
              <a:rPr lang="en-US" dirty="0" err="1" smtClean="0"/>
              <a:t>masalah</a:t>
            </a:r>
            <a:r>
              <a:rPr lang="en-US" dirty="0" smtClean="0"/>
              <a:t> yang </a:t>
            </a:r>
            <a:r>
              <a:rPr lang="en-US" dirty="0" err="1" smtClean="0"/>
              <a:t>mempunyai</a:t>
            </a:r>
            <a:r>
              <a:rPr lang="en-US" dirty="0" smtClean="0"/>
              <a:t> </a:t>
            </a:r>
            <a:r>
              <a:rPr lang="en-US" dirty="0" err="1" smtClean="0"/>
              <a:t>akibat</a:t>
            </a:r>
            <a:r>
              <a:rPr lang="en-US" dirty="0" smtClean="0"/>
              <a:t> yang </a:t>
            </a:r>
            <a:r>
              <a:rPr lang="en-US" dirty="0" err="1" smtClean="0"/>
              <a:t>luas</a:t>
            </a:r>
            <a:r>
              <a:rPr lang="en-US" dirty="0" smtClean="0"/>
              <a:t>.</a:t>
            </a:r>
            <a:endParaRPr lang="id-ID" dirty="0" smtClean="0"/>
          </a:p>
          <a:p>
            <a:pPr eaLnBrk="1" fontAlgn="auto" hangingPunct="1">
              <a:spcAft>
                <a:spcPts val="0"/>
              </a:spcAft>
              <a:buNone/>
              <a:defRPr/>
            </a:pPr>
            <a:endParaRPr lang="en-US" dirty="0" smtClean="0"/>
          </a:p>
          <a:p>
            <a:pPr eaLnBrk="1" fontAlgn="auto" hangingPunct="1">
              <a:spcAft>
                <a:spcPts val="0"/>
              </a:spcAft>
              <a:buFont typeface="Wingdings 2"/>
              <a:buChar char=""/>
              <a:defRPr/>
            </a:pPr>
            <a:r>
              <a:rPr lang="en-US" b="1" dirty="0" err="1" smtClean="0">
                <a:solidFill>
                  <a:srgbClr val="FF0000"/>
                </a:solidFill>
              </a:rPr>
              <a:t>Issu</a:t>
            </a:r>
            <a:r>
              <a:rPr lang="en-US" dirty="0" smtClean="0"/>
              <a:t>, </a:t>
            </a:r>
            <a:r>
              <a:rPr lang="en-US" dirty="0" err="1" smtClean="0"/>
              <a:t>merupakan</a:t>
            </a:r>
            <a:r>
              <a:rPr lang="en-US" dirty="0" smtClean="0"/>
              <a:t> </a:t>
            </a:r>
            <a:r>
              <a:rPr lang="en-US" dirty="0" err="1" smtClean="0"/>
              <a:t>perbedaan-perbedaan</a:t>
            </a:r>
            <a:r>
              <a:rPr lang="en-US" dirty="0" smtClean="0"/>
              <a:t> </a:t>
            </a:r>
            <a:r>
              <a:rPr lang="en-US" dirty="0" err="1" smtClean="0"/>
              <a:t>pendapat</a:t>
            </a:r>
            <a:r>
              <a:rPr lang="en-US" dirty="0" smtClean="0"/>
              <a:t> </a:t>
            </a:r>
            <a:r>
              <a:rPr lang="en-US" dirty="0" err="1" smtClean="0"/>
              <a:t>di</a:t>
            </a:r>
            <a:r>
              <a:rPr lang="en-US" dirty="0" smtClean="0"/>
              <a:t> </a:t>
            </a:r>
            <a:r>
              <a:rPr lang="en-US" dirty="0" err="1" smtClean="0"/>
              <a:t>masyarakat</a:t>
            </a:r>
            <a:r>
              <a:rPr lang="en-US" dirty="0" smtClean="0"/>
              <a:t> </a:t>
            </a:r>
            <a:r>
              <a:rPr lang="en-US" dirty="0" err="1" smtClean="0"/>
              <a:t>tentang</a:t>
            </a:r>
            <a:r>
              <a:rPr lang="en-US" dirty="0" smtClean="0"/>
              <a:t> </a:t>
            </a:r>
            <a:r>
              <a:rPr lang="en-US" dirty="0" err="1" smtClean="0"/>
              <a:t>persepsi</a:t>
            </a:r>
            <a:r>
              <a:rPr lang="en-US" dirty="0" smtClean="0"/>
              <a:t> </a:t>
            </a:r>
            <a:r>
              <a:rPr lang="en-US" dirty="0" err="1" smtClean="0"/>
              <a:t>dan</a:t>
            </a:r>
            <a:r>
              <a:rPr lang="en-US" dirty="0" smtClean="0"/>
              <a:t> </a:t>
            </a:r>
            <a:r>
              <a:rPr lang="en-US" dirty="0" err="1" smtClean="0"/>
              <a:t>solusi</a:t>
            </a:r>
            <a:r>
              <a:rPr lang="en-US" dirty="0" smtClean="0"/>
              <a:t> </a:t>
            </a:r>
            <a:r>
              <a:rPr lang="en-US" dirty="0" err="1" smtClean="0"/>
              <a:t>terhadap</a:t>
            </a:r>
            <a:r>
              <a:rPr lang="en-US" dirty="0" smtClean="0"/>
              <a:t> </a:t>
            </a:r>
            <a:r>
              <a:rPr lang="en-US" dirty="0" err="1" smtClean="0"/>
              <a:t>suatu</a:t>
            </a:r>
            <a:r>
              <a:rPr lang="en-US" dirty="0" smtClean="0"/>
              <a:t> </a:t>
            </a:r>
            <a:r>
              <a:rPr lang="en-US" dirty="0" err="1" smtClean="0"/>
              <a:t>masalah</a:t>
            </a:r>
            <a:r>
              <a:rPr lang="en-US" dirty="0" smtClean="0"/>
              <a:t> </a:t>
            </a:r>
            <a:r>
              <a:rPr lang="en-US" dirty="0" err="1" smtClean="0"/>
              <a:t>publik</a:t>
            </a:r>
            <a:r>
              <a:rPr lang="en-US" dirty="0" smtClean="0"/>
              <a:t>.</a:t>
            </a:r>
            <a:endParaRPr lang="id-ID" dirty="0" smtClean="0"/>
          </a:p>
          <a:p>
            <a:pPr eaLnBrk="1" fontAlgn="auto" hangingPunct="1">
              <a:spcAft>
                <a:spcPts val="0"/>
              </a:spcAft>
              <a:buFont typeface="Wingdings 2"/>
              <a:buChar char=""/>
              <a:defRPr/>
            </a:pPr>
            <a:endParaRPr lang="en-US" dirty="0" smtClean="0"/>
          </a:p>
          <a:p>
            <a:pPr eaLnBrk="1" fontAlgn="auto" hangingPunct="1">
              <a:spcAft>
                <a:spcPts val="0"/>
              </a:spcAft>
              <a:buFont typeface="Wingdings 2"/>
              <a:buChar char=""/>
              <a:defRPr/>
            </a:pPr>
            <a:r>
              <a:rPr lang="en-US" b="1" dirty="0" smtClean="0">
                <a:solidFill>
                  <a:srgbClr val="FF0000"/>
                </a:solidFill>
              </a:rPr>
              <a:t>Agenda </a:t>
            </a:r>
            <a:r>
              <a:rPr lang="en-US" b="1" dirty="0" err="1" smtClean="0">
                <a:solidFill>
                  <a:srgbClr val="FF0000"/>
                </a:solidFill>
              </a:rPr>
              <a:t>sistemik,</a:t>
            </a:r>
            <a:r>
              <a:rPr lang="en-US" dirty="0" err="1" smtClean="0"/>
              <a:t>merupakan</a:t>
            </a:r>
            <a:r>
              <a:rPr lang="en-US" dirty="0" smtClean="0"/>
              <a:t> </a:t>
            </a:r>
            <a:r>
              <a:rPr lang="en-US" dirty="0" err="1" smtClean="0"/>
              <a:t>semua</a:t>
            </a:r>
            <a:r>
              <a:rPr lang="en-US" dirty="0" smtClean="0"/>
              <a:t> </a:t>
            </a:r>
            <a:r>
              <a:rPr lang="en-US" dirty="0" err="1" smtClean="0"/>
              <a:t>isu</a:t>
            </a:r>
            <a:r>
              <a:rPr lang="en-US" dirty="0" smtClean="0"/>
              <a:t> yang </a:t>
            </a:r>
            <a:r>
              <a:rPr lang="en-US" dirty="0" err="1" smtClean="0"/>
              <a:t>pada</a:t>
            </a:r>
            <a:r>
              <a:rPr lang="id-ID" dirty="0" smtClean="0"/>
              <a:t> </a:t>
            </a:r>
            <a:r>
              <a:rPr lang="en-US" dirty="0" err="1" smtClean="0"/>
              <a:t>umumnya</a:t>
            </a:r>
            <a:r>
              <a:rPr lang="en-US" dirty="0" smtClean="0"/>
              <a:t> </a:t>
            </a:r>
            <a:r>
              <a:rPr lang="en-US" dirty="0" err="1" smtClean="0"/>
              <a:t>dirasakan</a:t>
            </a:r>
            <a:r>
              <a:rPr lang="en-US" dirty="0" smtClean="0"/>
              <a:t> </a:t>
            </a:r>
            <a:r>
              <a:rPr lang="en-US" dirty="0" err="1" smtClean="0"/>
              <a:t>oleh</a:t>
            </a:r>
            <a:r>
              <a:rPr lang="en-US" dirty="0" smtClean="0"/>
              <a:t> </a:t>
            </a:r>
            <a:r>
              <a:rPr lang="en-US" dirty="0" err="1" smtClean="0"/>
              <a:t>para</a:t>
            </a:r>
            <a:r>
              <a:rPr lang="en-US" dirty="0" smtClean="0"/>
              <a:t> </a:t>
            </a:r>
            <a:r>
              <a:rPr lang="en-US" dirty="0" err="1" smtClean="0"/>
              <a:t>anggota</a:t>
            </a:r>
            <a:r>
              <a:rPr lang="en-US" dirty="0" smtClean="0"/>
              <a:t> </a:t>
            </a:r>
            <a:r>
              <a:rPr lang="en-US" dirty="0" err="1" smtClean="0"/>
              <a:t>masyarakat</a:t>
            </a:r>
            <a:r>
              <a:rPr lang="en-US" dirty="0" smtClean="0"/>
              <a:t> </a:t>
            </a:r>
            <a:r>
              <a:rPr lang="en-US" dirty="0" err="1" smtClean="0"/>
              <a:t>politik</a:t>
            </a:r>
            <a:r>
              <a:rPr lang="en-US" dirty="0" smtClean="0"/>
              <a:t> yang </a:t>
            </a:r>
            <a:r>
              <a:rPr lang="en-US" dirty="0" err="1" smtClean="0"/>
              <a:t>patut</a:t>
            </a:r>
            <a:r>
              <a:rPr lang="en-US" dirty="0" smtClean="0"/>
              <a:t> </a:t>
            </a:r>
            <a:r>
              <a:rPr lang="en-US" dirty="0" err="1" smtClean="0"/>
              <a:t>mendapat</a:t>
            </a:r>
            <a:r>
              <a:rPr lang="en-US" dirty="0" smtClean="0"/>
              <a:t> </a:t>
            </a:r>
            <a:r>
              <a:rPr lang="en-US" dirty="0" err="1" smtClean="0"/>
              <a:t>perhatian</a:t>
            </a:r>
            <a:r>
              <a:rPr lang="en-US" dirty="0" smtClean="0"/>
              <a:t> </a:t>
            </a:r>
            <a:r>
              <a:rPr lang="en-US" dirty="0" err="1" smtClean="0"/>
              <a:t>publik</a:t>
            </a:r>
            <a:r>
              <a:rPr lang="en-US" dirty="0" smtClean="0"/>
              <a:t> </a:t>
            </a:r>
            <a:r>
              <a:rPr lang="en-US" dirty="0" err="1" smtClean="0"/>
              <a:t>dan</a:t>
            </a:r>
            <a:r>
              <a:rPr lang="en-US" dirty="0" smtClean="0"/>
              <a:t> </a:t>
            </a:r>
            <a:r>
              <a:rPr lang="en-US" dirty="0" err="1" smtClean="0"/>
              <a:t>isu</a:t>
            </a:r>
            <a:r>
              <a:rPr lang="en-US" dirty="0" smtClean="0"/>
              <a:t> </a:t>
            </a:r>
            <a:r>
              <a:rPr lang="en-US" dirty="0" err="1" smtClean="0"/>
              <a:t>tersebut</a:t>
            </a:r>
            <a:r>
              <a:rPr lang="en-US" dirty="0" smtClean="0"/>
              <a:t> </a:t>
            </a:r>
            <a:r>
              <a:rPr lang="en-US" dirty="0" err="1" smtClean="0"/>
              <a:t>memang</a:t>
            </a:r>
            <a:r>
              <a:rPr lang="en-US" dirty="0" smtClean="0"/>
              <a:t> </a:t>
            </a:r>
            <a:r>
              <a:rPr lang="en-US" dirty="0" err="1" smtClean="0"/>
              <a:t>berada</a:t>
            </a:r>
            <a:r>
              <a:rPr lang="en-US" dirty="0" smtClean="0"/>
              <a:t> </a:t>
            </a:r>
            <a:r>
              <a:rPr lang="en-US" dirty="0" err="1" smtClean="0"/>
              <a:t>dalam</a:t>
            </a:r>
            <a:r>
              <a:rPr lang="en-US" dirty="0" smtClean="0"/>
              <a:t> </a:t>
            </a:r>
            <a:r>
              <a:rPr lang="en-US" dirty="0" err="1" smtClean="0"/>
              <a:t>yurisdiksi</a:t>
            </a:r>
            <a:r>
              <a:rPr lang="en-US" dirty="0" smtClean="0"/>
              <a:t> </a:t>
            </a:r>
            <a:r>
              <a:rPr lang="en-US" dirty="0" err="1" smtClean="0"/>
              <a:t>kewenangan</a:t>
            </a:r>
            <a:r>
              <a:rPr lang="en-US" dirty="0" smtClean="0"/>
              <a:t> </a:t>
            </a:r>
            <a:r>
              <a:rPr lang="en-US" dirty="0" err="1" smtClean="0"/>
              <a:t>pemerintah</a:t>
            </a:r>
            <a:r>
              <a:rPr lang="en-US" dirty="0" smtClean="0"/>
              <a:t>.</a:t>
            </a:r>
            <a:endParaRPr lang="id-ID" dirty="0" smtClean="0"/>
          </a:p>
          <a:p>
            <a:pPr eaLnBrk="1" fontAlgn="auto" hangingPunct="1">
              <a:spcAft>
                <a:spcPts val="0"/>
              </a:spcAft>
              <a:buNone/>
              <a:defRPr/>
            </a:pPr>
            <a:endParaRPr lang="en-US" dirty="0" smtClean="0"/>
          </a:p>
          <a:p>
            <a:pPr eaLnBrk="1" fontAlgn="auto" hangingPunct="1">
              <a:spcAft>
                <a:spcPts val="0"/>
              </a:spcAft>
              <a:buFont typeface="Wingdings 2"/>
              <a:buChar char=""/>
              <a:defRPr/>
            </a:pPr>
            <a:r>
              <a:rPr lang="en-US" b="1" dirty="0" smtClean="0">
                <a:solidFill>
                  <a:srgbClr val="FF0000"/>
                </a:solidFill>
              </a:rPr>
              <a:t>Agenda </a:t>
            </a:r>
            <a:r>
              <a:rPr lang="en-US" b="1" dirty="0" err="1" smtClean="0">
                <a:solidFill>
                  <a:srgbClr val="FF0000"/>
                </a:solidFill>
              </a:rPr>
              <a:t>institusional</a:t>
            </a:r>
            <a:r>
              <a:rPr lang="en-US" dirty="0" smtClean="0"/>
              <a:t>, </a:t>
            </a:r>
            <a:r>
              <a:rPr lang="en-US" dirty="0" err="1" smtClean="0"/>
              <a:t>merupakan</a:t>
            </a:r>
            <a:r>
              <a:rPr lang="en-US" dirty="0" smtClean="0"/>
              <a:t> </a:t>
            </a:r>
            <a:r>
              <a:rPr lang="en-US" dirty="0" err="1" smtClean="0"/>
              <a:t>serangkaian</a:t>
            </a:r>
            <a:r>
              <a:rPr lang="id-ID" dirty="0" smtClean="0"/>
              <a:t> </a:t>
            </a:r>
            <a:r>
              <a:rPr lang="en-US" dirty="0" err="1" smtClean="0"/>
              <a:t>masalah</a:t>
            </a:r>
            <a:r>
              <a:rPr lang="en-US" dirty="0" smtClean="0"/>
              <a:t> (issues) yang </a:t>
            </a:r>
            <a:r>
              <a:rPr lang="en-US" dirty="0" err="1" smtClean="0"/>
              <a:t>secara</a:t>
            </a:r>
            <a:r>
              <a:rPr lang="en-US" dirty="0" smtClean="0"/>
              <a:t> </a:t>
            </a:r>
            <a:r>
              <a:rPr lang="en-US" dirty="0" err="1" smtClean="0"/>
              <a:t>tegas</a:t>
            </a:r>
            <a:r>
              <a:rPr lang="en-US" dirty="0" smtClean="0"/>
              <a:t> </a:t>
            </a:r>
            <a:r>
              <a:rPr lang="en-US" dirty="0" err="1" smtClean="0"/>
              <a:t>membutuhkan</a:t>
            </a:r>
            <a:r>
              <a:rPr lang="en-US" dirty="0" smtClean="0"/>
              <a:t> </a:t>
            </a:r>
            <a:r>
              <a:rPr lang="en-US" dirty="0" err="1" smtClean="0"/>
              <a:t>pertimbangan-pertimbangan</a:t>
            </a:r>
            <a:r>
              <a:rPr lang="en-US" dirty="0" smtClean="0"/>
              <a:t> yang </a:t>
            </a:r>
            <a:r>
              <a:rPr lang="en-US" dirty="0" err="1" smtClean="0"/>
              <a:t>aktif</a:t>
            </a:r>
            <a:r>
              <a:rPr lang="en-US" dirty="0" smtClean="0"/>
              <a:t> </a:t>
            </a:r>
            <a:r>
              <a:rPr lang="en-US" dirty="0" err="1" smtClean="0"/>
              <a:t>dan</a:t>
            </a:r>
            <a:r>
              <a:rPr lang="en-US" dirty="0" smtClean="0"/>
              <a:t> </a:t>
            </a:r>
            <a:r>
              <a:rPr lang="en-US" dirty="0" err="1" smtClean="0"/>
              <a:t>serius</a:t>
            </a:r>
            <a:r>
              <a:rPr lang="en-US" dirty="0" smtClean="0"/>
              <a:t> </a:t>
            </a:r>
            <a:r>
              <a:rPr lang="en-US" dirty="0" err="1" smtClean="0"/>
              <a:t>dari</a:t>
            </a:r>
            <a:r>
              <a:rPr lang="en-US" dirty="0" smtClean="0"/>
              <a:t> </a:t>
            </a:r>
            <a:r>
              <a:rPr lang="en-US" dirty="0" err="1" smtClean="0"/>
              <a:t>pembuat</a:t>
            </a:r>
            <a:r>
              <a:rPr lang="en-US" dirty="0" smtClean="0"/>
              <a:t> </a:t>
            </a:r>
            <a:r>
              <a:rPr lang="en-US" dirty="0" err="1" smtClean="0"/>
              <a:t>keputusan</a:t>
            </a:r>
            <a:r>
              <a:rPr lang="en-US" dirty="0" smtClean="0"/>
              <a:t> yang </a:t>
            </a:r>
            <a:r>
              <a:rPr lang="en-US" dirty="0" err="1" smtClean="0"/>
              <a:t>sah</a:t>
            </a:r>
            <a:r>
              <a:rPr lang="en-US" dirty="0" smtClean="0"/>
              <a:t>/</a:t>
            </a:r>
            <a:r>
              <a:rPr lang="en-US" dirty="0" err="1" smtClean="0"/>
              <a:t>otoritas</a:t>
            </a:r>
            <a:r>
              <a:rPr lang="en-US" dirty="0" smtClean="0"/>
              <a:t>.</a:t>
            </a:r>
            <a:endParaRPr lang="en-US" dirty="0"/>
          </a:p>
        </p:txBody>
      </p:sp>
      <p:sp>
        <p:nvSpPr>
          <p:cNvPr id="2" name="Title 1"/>
          <p:cNvSpPr>
            <a:spLocks noGrp="1"/>
          </p:cNvSpPr>
          <p:nvPr>
            <p:ph type="title"/>
          </p:nvPr>
        </p:nvSpPr>
        <p:spPr>
          <a:xfrm flipV="1">
            <a:off x="457200" y="0"/>
            <a:ext cx="8229600" cy="274638"/>
          </a:xfrm>
        </p:spPr>
        <p:txBody>
          <a:bodyPr>
            <a:normAutofit fontScale="90000"/>
          </a:bodyPr>
          <a:lstStyle/>
          <a:p>
            <a:pPr eaLnBrk="1" fontAlgn="auto" hangingPunct="1">
              <a:spcAft>
                <a:spcPts val="0"/>
              </a:spcAft>
              <a:defRPr/>
            </a:pP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eaLnBrk="1" fontAlgn="auto" hangingPunct="1">
              <a:spcAft>
                <a:spcPts val="0"/>
              </a:spcAft>
              <a:buFont typeface="Wingdings 2"/>
              <a:buChar char=""/>
              <a:defRPr/>
            </a:pPr>
            <a:r>
              <a:rPr lang="en-US" b="1" dirty="0" smtClean="0">
                <a:solidFill>
                  <a:srgbClr val="FF0000"/>
                </a:solidFill>
              </a:rPr>
              <a:t>Walker (1982) </a:t>
            </a:r>
            <a:r>
              <a:rPr lang="en-US" b="1" dirty="0" err="1" smtClean="0">
                <a:solidFill>
                  <a:srgbClr val="FF0000"/>
                </a:solidFill>
              </a:rPr>
              <a:t>menegaskan</a:t>
            </a:r>
            <a:r>
              <a:rPr lang="en-US" b="1" dirty="0" smtClean="0">
                <a:solidFill>
                  <a:srgbClr val="FF0000"/>
                </a:solidFill>
              </a:rPr>
              <a:t> </a:t>
            </a:r>
            <a:r>
              <a:rPr lang="en-US" b="1" dirty="0" err="1" smtClean="0">
                <a:solidFill>
                  <a:srgbClr val="FF0000"/>
                </a:solidFill>
              </a:rPr>
              <a:t>bahwa</a:t>
            </a:r>
            <a:r>
              <a:rPr lang="en-US" b="1" dirty="0" smtClean="0">
                <a:solidFill>
                  <a:srgbClr val="FF0000"/>
                </a:solidFill>
              </a:rPr>
              <a:t> </a:t>
            </a:r>
            <a:r>
              <a:rPr lang="en-US" b="1" dirty="0" err="1" smtClean="0">
                <a:solidFill>
                  <a:srgbClr val="FF0000"/>
                </a:solidFill>
              </a:rPr>
              <a:t>suatu</a:t>
            </a:r>
            <a:r>
              <a:rPr lang="en-US" b="1" dirty="0" smtClean="0">
                <a:solidFill>
                  <a:srgbClr val="FF0000"/>
                </a:solidFill>
              </a:rPr>
              <a:t> </a:t>
            </a:r>
            <a:r>
              <a:rPr lang="en-US" b="1" dirty="0" err="1" smtClean="0">
                <a:solidFill>
                  <a:srgbClr val="FF0000"/>
                </a:solidFill>
              </a:rPr>
              <a:t>masalah</a:t>
            </a:r>
            <a:r>
              <a:rPr lang="en-US" b="1" dirty="0" smtClean="0">
                <a:solidFill>
                  <a:srgbClr val="FF0000"/>
                </a:solidFill>
              </a:rPr>
              <a:t> </a:t>
            </a:r>
            <a:r>
              <a:rPr lang="en-US" b="1" dirty="0" err="1" smtClean="0">
                <a:solidFill>
                  <a:srgbClr val="FF0000"/>
                </a:solidFill>
              </a:rPr>
              <a:t>bisa</a:t>
            </a:r>
            <a:r>
              <a:rPr lang="en-US" b="1" dirty="0" smtClean="0">
                <a:solidFill>
                  <a:srgbClr val="FF0000"/>
                </a:solidFill>
              </a:rPr>
              <a:t> </a:t>
            </a:r>
            <a:r>
              <a:rPr lang="en-US" b="1" dirty="0" err="1" smtClean="0">
                <a:solidFill>
                  <a:srgbClr val="FF0000"/>
                </a:solidFill>
              </a:rPr>
              <a:t>tampil</a:t>
            </a:r>
            <a:r>
              <a:rPr lang="en-US" b="1" dirty="0" smtClean="0">
                <a:solidFill>
                  <a:srgbClr val="FF0000"/>
                </a:solidFill>
              </a:rPr>
              <a:t> </a:t>
            </a:r>
            <a:r>
              <a:rPr lang="en-US" b="1" dirty="0" err="1" smtClean="0">
                <a:solidFill>
                  <a:srgbClr val="FF0000"/>
                </a:solidFill>
              </a:rPr>
              <a:t>menjadi</a:t>
            </a:r>
            <a:r>
              <a:rPr lang="en-US" b="1" dirty="0" smtClean="0">
                <a:solidFill>
                  <a:srgbClr val="FF0000"/>
                </a:solidFill>
              </a:rPr>
              <a:t> </a:t>
            </a:r>
            <a:r>
              <a:rPr lang="en-US" b="1" dirty="0" err="1" smtClean="0">
                <a:solidFill>
                  <a:srgbClr val="FF0000"/>
                </a:solidFill>
              </a:rPr>
              <a:t>masalah</a:t>
            </a:r>
            <a:r>
              <a:rPr lang="en-US" b="1" dirty="0" smtClean="0">
                <a:solidFill>
                  <a:srgbClr val="FF0000"/>
                </a:solidFill>
              </a:rPr>
              <a:t> </a:t>
            </a:r>
            <a:r>
              <a:rPr lang="en-US" b="1" dirty="0" err="1" smtClean="0">
                <a:solidFill>
                  <a:srgbClr val="FF0000"/>
                </a:solidFill>
              </a:rPr>
              <a:t>publik</a:t>
            </a:r>
            <a:r>
              <a:rPr lang="en-US" b="1" dirty="0" smtClean="0">
                <a:solidFill>
                  <a:srgbClr val="FF0000"/>
                </a:solidFill>
              </a:rPr>
              <a:t> </a:t>
            </a:r>
            <a:r>
              <a:rPr lang="en-US" b="1" dirty="0" err="1" smtClean="0">
                <a:solidFill>
                  <a:srgbClr val="FF0000"/>
                </a:solidFill>
              </a:rPr>
              <a:t>jika</a:t>
            </a:r>
            <a:r>
              <a:rPr lang="en-US" b="1" dirty="0" smtClean="0">
                <a:solidFill>
                  <a:srgbClr val="FF0000"/>
                </a:solidFill>
              </a:rPr>
              <a:t>:</a:t>
            </a:r>
          </a:p>
          <a:p>
            <a:pPr marL="514350" indent="-223838" eaLnBrk="1" fontAlgn="auto" hangingPunct="1">
              <a:spcAft>
                <a:spcPts val="0"/>
              </a:spcAft>
              <a:buFont typeface="+mj-lt"/>
              <a:buAutoNum type="arabicPeriod"/>
              <a:defRPr/>
            </a:pPr>
            <a:r>
              <a:rPr lang="en-US" dirty="0" err="1" smtClean="0"/>
              <a:t>mempunyai</a:t>
            </a:r>
            <a:r>
              <a:rPr lang="en-US" dirty="0" smtClean="0"/>
              <a:t> </a:t>
            </a:r>
            <a:r>
              <a:rPr lang="en-US" dirty="0" err="1" smtClean="0"/>
              <a:t>dampakyang</a:t>
            </a:r>
            <a:r>
              <a:rPr lang="en-US" dirty="0" smtClean="0"/>
              <a:t> </a:t>
            </a:r>
            <a:r>
              <a:rPr lang="en-US" dirty="0" err="1" smtClean="0"/>
              <a:t>besar</a:t>
            </a:r>
            <a:r>
              <a:rPr lang="en-US" dirty="0" smtClean="0"/>
              <a:t> </a:t>
            </a:r>
            <a:r>
              <a:rPr lang="en-US" dirty="0" err="1" smtClean="0"/>
              <a:t>pada</a:t>
            </a:r>
            <a:r>
              <a:rPr lang="en-US" dirty="0" smtClean="0"/>
              <a:t> </a:t>
            </a:r>
            <a:r>
              <a:rPr lang="en-US" dirty="0" err="1" smtClean="0"/>
              <a:t>banyak</a:t>
            </a:r>
            <a:r>
              <a:rPr lang="en-US" dirty="0" smtClean="0"/>
              <a:t> </a:t>
            </a:r>
            <a:r>
              <a:rPr lang="en-US" dirty="0" err="1" smtClean="0"/>
              <a:t>orang</a:t>
            </a:r>
            <a:r>
              <a:rPr lang="en-US" dirty="0" smtClean="0"/>
              <a:t>.</a:t>
            </a:r>
          </a:p>
          <a:p>
            <a:pPr marL="514350" indent="-223838" eaLnBrk="1" fontAlgn="auto" hangingPunct="1">
              <a:spcAft>
                <a:spcPts val="0"/>
              </a:spcAft>
              <a:buFont typeface="+mj-lt"/>
              <a:buAutoNum type="arabicPeriod"/>
              <a:defRPr/>
            </a:pPr>
            <a:r>
              <a:rPr lang="en-US" dirty="0" err="1" smtClean="0"/>
              <a:t>Ada</a:t>
            </a:r>
            <a:r>
              <a:rPr lang="en-US" dirty="0" smtClean="0"/>
              <a:t> </a:t>
            </a:r>
            <a:r>
              <a:rPr lang="en-US" dirty="0" err="1" smtClean="0"/>
              <a:t>bukti</a:t>
            </a:r>
            <a:r>
              <a:rPr lang="en-US" dirty="0" smtClean="0"/>
              <a:t> yang </a:t>
            </a:r>
            <a:r>
              <a:rPr lang="en-US" dirty="0" err="1" smtClean="0"/>
              <a:t>meyakinkan</a:t>
            </a:r>
            <a:r>
              <a:rPr lang="en-US" dirty="0" smtClean="0"/>
              <a:t> agar </a:t>
            </a:r>
            <a:r>
              <a:rPr lang="en-US" dirty="0" err="1" smtClean="0"/>
              <a:t>lembaga</a:t>
            </a:r>
            <a:r>
              <a:rPr lang="en-US" dirty="0" smtClean="0"/>
              <a:t> </a:t>
            </a:r>
            <a:r>
              <a:rPr lang="en-US" dirty="0" err="1" smtClean="0"/>
              <a:t>legislatif</a:t>
            </a:r>
            <a:r>
              <a:rPr lang="en-US" dirty="0" smtClean="0"/>
              <a:t> </a:t>
            </a:r>
            <a:r>
              <a:rPr lang="en-US" dirty="0" err="1" smtClean="0"/>
              <a:t>mau</a:t>
            </a:r>
            <a:r>
              <a:rPr lang="en-US" dirty="0" smtClean="0"/>
              <a:t> </a:t>
            </a:r>
            <a:r>
              <a:rPr lang="en-US" dirty="0" err="1" smtClean="0"/>
              <a:t>memperhatikan</a:t>
            </a:r>
            <a:r>
              <a:rPr lang="en-US" dirty="0" smtClean="0"/>
              <a:t> </a:t>
            </a:r>
            <a:r>
              <a:rPr lang="en-US" dirty="0" err="1" smtClean="0"/>
              <a:t>masalah</a:t>
            </a:r>
            <a:r>
              <a:rPr lang="en-US" dirty="0" smtClean="0"/>
              <a:t> </a:t>
            </a:r>
            <a:r>
              <a:rPr lang="en-US" dirty="0" err="1" smtClean="0"/>
              <a:t>tersebut</a:t>
            </a:r>
            <a:r>
              <a:rPr lang="en-US" dirty="0" smtClean="0"/>
              <a:t> </a:t>
            </a:r>
            <a:r>
              <a:rPr lang="en-US" dirty="0" err="1" smtClean="0"/>
              <a:t>sebagai</a:t>
            </a:r>
            <a:r>
              <a:rPr lang="en-US" dirty="0" smtClean="0"/>
              <a:t> </a:t>
            </a:r>
            <a:r>
              <a:rPr lang="en-US" dirty="0" err="1" smtClean="0"/>
              <a:t>masalah</a:t>
            </a:r>
            <a:r>
              <a:rPr lang="en-US" dirty="0" smtClean="0"/>
              <a:t> </a:t>
            </a:r>
            <a:r>
              <a:rPr lang="en-US" dirty="0" err="1" smtClean="0"/>
              <a:t>serius</a:t>
            </a:r>
            <a:r>
              <a:rPr lang="en-US" dirty="0" smtClean="0"/>
              <a:t>.</a:t>
            </a:r>
          </a:p>
          <a:p>
            <a:pPr marL="514350" indent="-223838" eaLnBrk="1" fontAlgn="auto" hangingPunct="1">
              <a:spcAft>
                <a:spcPts val="0"/>
              </a:spcAft>
              <a:buFont typeface="+mj-lt"/>
              <a:buAutoNum type="arabicPeriod"/>
              <a:defRPr/>
            </a:pPr>
            <a:r>
              <a:rPr lang="en-US" dirty="0" err="1" smtClean="0"/>
              <a:t>Ada</a:t>
            </a:r>
            <a:r>
              <a:rPr lang="en-US" dirty="0" smtClean="0"/>
              <a:t> </a:t>
            </a:r>
            <a:r>
              <a:rPr lang="en-US" dirty="0" err="1" smtClean="0"/>
              <a:t>pemecahan</a:t>
            </a:r>
            <a:r>
              <a:rPr lang="en-US" dirty="0" smtClean="0"/>
              <a:t> </a:t>
            </a:r>
            <a:r>
              <a:rPr lang="en-US" dirty="0" err="1" smtClean="0"/>
              <a:t>masalah</a:t>
            </a:r>
            <a:r>
              <a:rPr lang="en-US" dirty="0" smtClean="0"/>
              <a:t> yang </a:t>
            </a:r>
            <a:r>
              <a:rPr lang="en-US" dirty="0" err="1" smtClean="0"/>
              <a:t>mudah</a:t>
            </a:r>
            <a:r>
              <a:rPr lang="en-US" dirty="0" smtClean="0"/>
              <a:t> </a:t>
            </a:r>
            <a:r>
              <a:rPr lang="en-US" dirty="0" err="1" smtClean="0"/>
              <a:t>dipahami</a:t>
            </a:r>
            <a:r>
              <a:rPr lang="en-US" dirty="0" smtClean="0"/>
              <a:t> </a:t>
            </a:r>
            <a:r>
              <a:rPr lang="en-US" dirty="0" err="1" smtClean="0"/>
              <a:t>terhadap</a:t>
            </a:r>
            <a:r>
              <a:rPr lang="en-US" dirty="0" smtClean="0"/>
              <a:t> </a:t>
            </a:r>
            <a:r>
              <a:rPr lang="en-US" dirty="0" err="1" smtClean="0"/>
              <a:t>masalah</a:t>
            </a:r>
            <a:r>
              <a:rPr lang="en-US" dirty="0" smtClean="0"/>
              <a:t> yang </a:t>
            </a:r>
            <a:r>
              <a:rPr lang="en-US" dirty="0" err="1" smtClean="0"/>
              <a:t>sedang</a:t>
            </a:r>
            <a:r>
              <a:rPr lang="en-US" dirty="0" smtClean="0"/>
              <a:t> </a:t>
            </a:r>
            <a:r>
              <a:rPr lang="en-US" dirty="0" err="1" smtClean="0"/>
              <a:t>diperhatikan</a:t>
            </a:r>
            <a:r>
              <a:rPr lang="en-US" dirty="0" smtClean="0"/>
              <a:t> </a:t>
            </a:r>
            <a:r>
              <a:rPr lang="en-US" dirty="0" err="1" smtClean="0"/>
              <a:t>tadi</a:t>
            </a:r>
            <a:r>
              <a:rPr lang="en-US" dirty="0" smtClean="0"/>
              <a:t>.</a:t>
            </a:r>
            <a:endParaRPr lang="en-US" dirty="0"/>
          </a:p>
        </p:txBody>
      </p:sp>
      <p:sp>
        <p:nvSpPr>
          <p:cNvPr id="2" name="Title 1"/>
          <p:cNvSpPr>
            <a:spLocks noGrp="1"/>
          </p:cNvSpPr>
          <p:nvPr>
            <p:ph type="title"/>
          </p:nvPr>
        </p:nvSpPr>
        <p:spPr>
          <a:xfrm>
            <a:off x="457200" y="274638"/>
            <a:ext cx="8229600" cy="411162"/>
          </a:xfrm>
        </p:spPr>
        <p:txBody>
          <a:bodyPr>
            <a:normAutofit fontScale="90000"/>
          </a:bodyPr>
          <a:lstStyle/>
          <a:p>
            <a:pPr eaLnBrk="1" fontAlgn="auto" hangingPunct="1">
              <a:spcAft>
                <a:spcPts val="0"/>
              </a:spcAft>
              <a:defRPr/>
            </a:pP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eaLnBrk="1" fontAlgn="auto" hangingPunct="1">
              <a:spcAft>
                <a:spcPts val="0"/>
              </a:spcAft>
              <a:buFont typeface="Wingdings 2"/>
              <a:buChar char=""/>
              <a:defRPr/>
            </a:pPr>
            <a:r>
              <a:rPr lang="en-US" b="1" dirty="0" smtClean="0">
                <a:solidFill>
                  <a:srgbClr val="FF0000"/>
                </a:solidFill>
              </a:rPr>
              <a:t>Jones (1984) </a:t>
            </a:r>
            <a:r>
              <a:rPr lang="en-US" b="1" dirty="0" err="1" smtClean="0">
                <a:solidFill>
                  <a:srgbClr val="FF0000"/>
                </a:solidFill>
              </a:rPr>
              <a:t>mengemukakan</a:t>
            </a:r>
            <a:r>
              <a:rPr lang="en-US" b="1" dirty="0" smtClean="0">
                <a:solidFill>
                  <a:srgbClr val="FF0000"/>
                </a:solidFill>
              </a:rPr>
              <a:t> </a:t>
            </a:r>
            <a:r>
              <a:rPr lang="en-US" b="1" dirty="0" err="1" smtClean="0">
                <a:solidFill>
                  <a:srgbClr val="FF0000"/>
                </a:solidFill>
              </a:rPr>
              <a:t>masalah</a:t>
            </a:r>
            <a:r>
              <a:rPr lang="en-US" b="1" dirty="0" smtClean="0">
                <a:solidFill>
                  <a:srgbClr val="FF0000"/>
                </a:solidFill>
              </a:rPr>
              <a:t> </a:t>
            </a:r>
            <a:r>
              <a:rPr lang="en-US" b="1" dirty="0" err="1" smtClean="0">
                <a:solidFill>
                  <a:srgbClr val="FF0000"/>
                </a:solidFill>
              </a:rPr>
              <a:t>publik</a:t>
            </a:r>
            <a:r>
              <a:rPr lang="en-US" b="1" dirty="0" smtClean="0">
                <a:solidFill>
                  <a:srgbClr val="FF0000"/>
                </a:solidFill>
              </a:rPr>
              <a:t> </a:t>
            </a:r>
            <a:r>
              <a:rPr lang="en-US" b="1" dirty="0" err="1" smtClean="0">
                <a:solidFill>
                  <a:srgbClr val="FF0000"/>
                </a:solidFill>
              </a:rPr>
              <a:t>mudah</a:t>
            </a:r>
            <a:r>
              <a:rPr lang="en-US" b="1" dirty="0" smtClean="0">
                <a:solidFill>
                  <a:srgbClr val="FF0000"/>
                </a:solidFill>
              </a:rPr>
              <a:t> </a:t>
            </a:r>
            <a:r>
              <a:rPr lang="en-US" b="1" dirty="0" err="1" smtClean="0">
                <a:solidFill>
                  <a:srgbClr val="FF0000"/>
                </a:solidFill>
              </a:rPr>
              <a:t>menjadi</a:t>
            </a:r>
            <a:r>
              <a:rPr lang="en-US" b="1" dirty="0" smtClean="0">
                <a:solidFill>
                  <a:srgbClr val="FF0000"/>
                </a:solidFill>
              </a:rPr>
              <a:t> </a:t>
            </a:r>
            <a:r>
              <a:rPr lang="en-US" b="1" dirty="0" err="1" smtClean="0">
                <a:solidFill>
                  <a:srgbClr val="FF0000"/>
                </a:solidFill>
              </a:rPr>
              <a:t>kebijakan</a:t>
            </a:r>
            <a:r>
              <a:rPr lang="en-US" b="1" dirty="0" smtClean="0">
                <a:solidFill>
                  <a:srgbClr val="FF0000"/>
                </a:solidFill>
              </a:rPr>
              <a:t> </a:t>
            </a:r>
            <a:r>
              <a:rPr lang="en-US" b="1" dirty="0" err="1" smtClean="0">
                <a:solidFill>
                  <a:srgbClr val="FF0000"/>
                </a:solidFill>
              </a:rPr>
              <a:t>publik</a:t>
            </a:r>
            <a:r>
              <a:rPr lang="en-US" b="1" dirty="0" smtClean="0">
                <a:solidFill>
                  <a:srgbClr val="FF0000"/>
                </a:solidFill>
              </a:rPr>
              <a:t> </a:t>
            </a:r>
            <a:r>
              <a:rPr lang="en-US" b="1" dirty="0" err="1" smtClean="0">
                <a:solidFill>
                  <a:srgbClr val="FF0000"/>
                </a:solidFill>
              </a:rPr>
              <a:t>manakala</a:t>
            </a:r>
            <a:r>
              <a:rPr lang="en-US" b="1" dirty="0" smtClean="0">
                <a:solidFill>
                  <a:srgbClr val="FF0000"/>
                </a:solidFill>
              </a:rPr>
              <a:t>;</a:t>
            </a:r>
            <a:endParaRPr lang="id-ID" b="1" dirty="0" smtClean="0">
              <a:solidFill>
                <a:srgbClr val="FF0000"/>
              </a:solidFill>
            </a:endParaRPr>
          </a:p>
          <a:p>
            <a:pPr eaLnBrk="1" fontAlgn="auto" hangingPunct="1">
              <a:spcAft>
                <a:spcPts val="0"/>
              </a:spcAft>
              <a:buNone/>
              <a:defRPr/>
            </a:pPr>
            <a:endParaRPr lang="en-US" b="1" dirty="0" smtClean="0">
              <a:solidFill>
                <a:srgbClr val="FF0000"/>
              </a:solidFill>
            </a:endParaRPr>
          </a:p>
          <a:p>
            <a:pPr marL="747713" indent="-401638" eaLnBrk="1" fontAlgn="auto" hangingPunct="1">
              <a:spcAft>
                <a:spcPts val="0"/>
              </a:spcAft>
              <a:buFont typeface="+mj-lt"/>
              <a:buAutoNum type="arabicPeriod"/>
              <a:defRPr/>
            </a:pPr>
            <a:r>
              <a:rPr lang="en-US" dirty="0" err="1" smtClean="0"/>
              <a:t>Skup</a:t>
            </a:r>
            <a:r>
              <a:rPr lang="en-US" dirty="0" smtClean="0"/>
              <a:t> </a:t>
            </a:r>
            <a:r>
              <a:rPr lang="en-US" dirty="0" err="1" smtClean="0"/>
              <a:t>dan</a:t>
            </a:r>
            <a:r>
              <a:rPr lang="en-US" dirty="0" smtClean="0"/>
              <a:t> </a:t>
            </a:r>
            <a:r>
              <a:rPr lang="en-US" dirty="0" err="1" smtClean="0"/>
              <a:t>kemungkinan</a:t>
            </a:r>
            <a:r>
              <a:rPr lang="en-US" dirty="0" smtClean="0"/>
              <a:t> </a:t>
            </a:r>
            <a:r>
              <a:rPr lang="en-US" dirty="0" err="1" smtClean="0"/>
              <a:t>dukungan</a:t>
            </a:r>
            <a:r>
              <a:rPr lang="en-US" dirty="0" smtClean="0"/>
              <a:t> </a:t>
            </a:r>
            <a:r>
              <a:rPr lang="en-US" dirty="0" err="1" smtClean="0"/>
              <a:t>terhadap</a:t>
            </a:r>
            <a:r>
              <a:rPr lang="en-US" dirty="0" smtClean="0"/>
              <a:t> </a:t>
            </a:r>
            <a:r>
              <a:rPr lang="en-US" dirty="0" err="1" smtClean="0"/>
              <a:t>masalah</a:t>
            </a:r>
            <a:r>
              <a:rPr lang="en-US" dirty="0" smtClean="0"/>
              <a:t> </a:t>
            </a:r>
            <a:r>
              <a:rPr lang="en-US" dirty="0" err="1" smtClean="0"/>
              <a:t>publik</a:t>
            </a:r>
            <a:r>
              <a:rPr lang="en-US" dirty="0" smtClean="0"/>
              <a:t> (issues) </a:t>
            </a:r>
            <a:r>
              <a:rPr lang="en-US" dirty="0" err="1" smtClean="0"/>
              <a:t>tersebut</a:t>
            </a:r>
            <a:r>
              <a:rPr lang="en-US" dirty="0" smtClean="0"/>
              <a:t> </a:t>
            </a:r>
            <a:r>
              <a:rPr lang="en-US" dirty="0" err="1" smtClean="0"/>
              <a:t>dapat</a:t>
            </a:r>
            <a:r>
              <a:rPr lang="en-US" dirty="0" smtClean="0"/>
              <a:t> </a:t>
            </a:r>
            <a:r>
              <a:rPr lang="en-US" dirty="0" err="1" smtClean="0"/>
              <a:t>dikumpulkan</a:t>
            </a:r>
            <a:r>
              <a:rPr lang="en-US" dirty="0" smtClean="0"/>
              <a:t>.</a:t>
            </a:r>
          </a:p>
          <a:p>
            <a:pPr marL="747713" indent="-401638" eaLnBrk="1" fontAlgn="auto" hangingPunct="1">
              <a:spcAft>
                <a:spcPts val="0"/>
              </a:spcAft>
              <a:buFont typeface="+mj-lt"/>
              <a:buAutoNum type="arabicPeriod"/>
              <a:defRPr/>
            </a:pPr>
            <a:r>
              <a:rPr lang="en-US" dirty="0" smtClean="0"/>
              <a:t>Problem </a:t>
            </a:r>
            <a:r>
              <a:rPr lang="en-US" dirty="0" err="1" smtClean="0"/>
              <a:t>atau</a:t>
            </a:r>
            <a:r>
              <a:rPr lang="en-US" dirty="0" smtClean="0"/>
              <a:t> </a:t>
            </a:r>
            <a:r>
              <a:rPr lang="en-US" dirty="0" err="1" smtClean="0"/>
              <a:t>isu</a:t>
            </a:r>
            <a:r>
              <a:rPr lang="en-US" dirty="0" smtClean="0"/>
              <a:t> </a:t>
            </a:r>
            <a:r>
              <a:rPr lang="en-US" dirty="0" err="1" smtClean="0"/>
              <a:t>tersebut</a:t>
            </a:r>
            <a:r>
              <a:rPr lang="en-US" dirty="0" smtClean="0"/>
              <a:t> </a:t>
            </a:r>
            <a:r>
              <a:rPr lang="en-US" dirty="0" err="1" smtClean="0"/>
              <a:t>dinilai</a:t>
            </a:r>
            <a:r>
              <a:rPr lang="en-US" dirty="0" smtClean="0"/>
              <a:t> </a:t>
            </a:r>
            <a:r>
              <a:rPr lang="en-US" dirty="0" err="1" smtClean="0"/>
              <a:t>penting</a:t>
            </a:r>
            <a:r>
              <a:rPr lang="en-US" dirty="0" smtClean="0"/>
              <a:t>.</a:t>
            </a:r>
          </a:p>
          <a:p>
            <a:pPr marL="747713" indent="-401638" eaLnBrk="1" fontAlgn="auto" hangingPunct="1">
              <a:spcAft>
                <a:spcPts val="0"/>
              </a:spcAft>
              <a:buFont typeface="+mj-lt"/>
              <a:buAutoNum type="arabicPeriod"/>
              <a:defRPr/>
            </a:pPr>
            <a:r>
              <a:rPr lang="en-US" dirty="0" err="1" smtClean="0"/>
              <a:t>Ada</a:t>
            </a:r>
            <a:r>
              <a:rPr lang="en-US" dirty="0" smtClean="0"/>
              <a:t> </a:t>
            </a:r>
            <a:r>
              <a:rPr lang="en-US" dirty="0" err="1" smtClean="0"/>
              <a:t>kemungkinan</a:t>
            </a:r>
            <a:r>
              <a:rPr lang="en-US" dirty="0" smtClean="0"/>
              <a:t> </a:t>
            </a:r>
            <a:r>
              <a:rPr lang="en-US" dirty="0" err="1" smtClean="0"/>
              <a:t>masalah</a:t>
            </a:r>
            <a:r>
              <a:rPr lang="en-US" dirty="0" smtClean="0"/>
              <a:t> </a:t>
            </a:r>
            <a:r>
              <a:rPr lang="en-US" dirty="0" err="1" smtClean="0"/>
              <a:t>publik</a:t>
            </a:r>
            <a:r>
              <a:rPr lang="en-US" dirty="0" smtClean="0"/>
              <a:t> (issues) </a:t>
            </a:r>
            <a:r>
              <a:rPr lang="en-US" dirty="0" err="1" smtClean="0"/>
              <a:t>tersebut</a:t>
            </a:r>
            <a:r>
              <a:rPr lang="en-US" dirty="0" smtClean="0"/>
              <a:t> </a:t>
            </a:r>
            <a:r>
              <a:rPr lang="en-US" dirty="0" err="1" smtClean="0"/>
              <a:t>dapat</a:t>
            </a:r>
            <a:r>
              <a:rPr lang="en-US" dirty="0" smtClean="0"/>
              <a:t> </a:t>
            </a:r>
            <a:r>
              <a:rPr lang="en-US" dirty="0" err="1" smtClean="0"/>
              <a:t>dipecahkan</a:t>
            </a:r>
            <a:r>
              <a:rPr lang="en-US" dirty="0" smtClean="0"/>
              <a:t>.</a:t>
            </a:r>
            <a:endParaRPr lang="en-US" dirty="0"/>
          </a:p>
        </p:txBody>
      </p:sp>
      <p:sp>
        <p:nvSpPr>
          <p:cNvPr id="2" name="Title 1"/>
          <p:cNvSpPr>
            <a:spLocks noGrp="1"/>
          </p:cNvSpPr>
          <p:nvPr>
            <p:ph type="title"/>
          </p:nvPr>
        </p:nvSpPr>
        <p:spPr>
          <a:xfrm>
            <a:off x="457200" y="274638"/>
            <a:ext cx="8229600" cy="106362"/>
          </a:xfrm>
        </p:spPr>
        <p:txBody>
          <a:bodyPr>
            <a:normAutofit fontScale="90000"/>
          </a:bodyPr>
          <a:lstStyle/>
          <a:p>
            <a:pPr eaLnBrk="1" fontAlgn="auto" hangingPunct="1">
              <a:spcAft>
                <a:spcPts val="0"/>
              </a:spcAft>
              <a:defRPr/>
            </a:pP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pPr eaLnBrk="1" fontAlgn="auto" hangingPunct="1">
              <a:spcAft>
                <a:spcPts val="0"/>
              </a:spcAft>
              <a:buFont typeface="Wingdings 2"/>
              <a:buChar char=""/>
              <a:defRPr/>
            </a:pPr>
            <a:r>
              <a:rPr lang="en-US" b="1" dirty="0" smtClean="0">
                <a:solidFill>
                  <a:srgbClr val="FF0000"/>
                </a:solidFill>
              </a:rPr>
              <a:t>Issue </a:t>
            </a:r>
            <a:r>
              <a:rPr lang="en-US" b="1" dirty="0" err="1" smtClean="0">
                <a:solidFill>
                  <a:srgbClr val="FF0000"/>
                </a:solidFill>
              </a:rPr>
              <a:t>akan</a:t>
            </a:r>
            <a:r>
              <a:rPr lang="en-US" b="1" dirty="0" smtClean="0">
                <a:solidFill>
                  <a:srgbClr val="FF0000"/>
                </a:solidFill>
              </a:rPr>
              <a:t> </a:t>
            </a:r>
            <a:r>
              <a:rPr lang="en-US" b="1" dirty="0" err="1" smtClean="0">
                <a:solidFill>
                  <a:srgbClr val="FF0000"/>
                </a:solidFill>
              </a:rPr>
              <a:t>mudah</a:t>
            </a:r>
            <a:r>
              <a:rPr lang="en-US" b="1" dirty="0" smtClean="0">
                <a:solidFill>
                  <a:srgbClr val="FF0000"/>
                </a:solidFill>
              </a:rPr>
              <a:t> </a:t>
            </a:r>
            <a:r>
              <a:rPr lang="en-US" b="1" dirty="0" err="1" smtClean="0">
                <a:solidFill>
                  <a:srgbClr val="FF0000"/>
                </a:solidFill>
              </a:rPr>
              <a:t>tampil</a:t>
            </a:r>
            <a:r>
              <a:rPr lang="en-US" b="1" dirty="0" smtClean="0">
                <a:solidFill>
                  <a:srgbClr val="FF0000"/>
                </a:solidFill>
              </a:rPr>
              <a:t> </a:t>
            </a:r>
            <a:r>
              <a:rPr lang="en-US" b="1" dirty="0" err="1" smtClean="0">
                <a:solidFill>
                  <a:srgbClr val="FF0000"/>
                </a:solidFill>
              </a:rPr>
              <a:t>atau</a:t>
            </a:r>
            <a:r>
              <a:rPr lang="en-US" b="1" dirty="0" smtClean="0">
                <a:solidFill>
                  <a:srgbClr val="FF0000"/>
                </a:solidFill>
              </a:rPr>
              <a:t> </a:t>
            </a:r>
            <a:r>
              <a:rPr lang="en-US" b="1" dirty="0" err="1" smtClean="0">
                <a:solidFill>
                  <a:srgbClr val="FF0000"/>
                </a:solidFill>
              </a:rPr>
              <a:t>masuk</a:t>
            </a:r>
            <a:r>
              <a:rPr lang="en-US" b="1" dirty="0" smtClean="0">
                <a:solidFill>
                  <a:srgbClr val="FF0000"/>
                </a:solidFill>
              </a:rPr>
              <a:t> </a:t>
            </a:r>
            <a:r>
              <a:rPr lang="en-US" b="1" dirty="0" err="1" smtClean="0">
                <a:solidFill>
                  <a:srgbClr val="FF0000"/>
                </a:solidFill>
              </a:rPr>
              <a:t>dalam</a:t>
            </a:r>
            <a:r>
              <a:rPr lang="en-US" b="1" dirty="0" smtClean="0">
                <a:solidFill>
                  <a:srgbClr val="FF0000"/>
                </a:solidFill>
              </a:rPr>
              <a:t> agenda </a:t>
            </a:r>
            <a:r>
              <a:rPr lang="en-US" b="1" dirty="0" err="1" smtClean="0">
                <a:solidFill>
                  <a:srgbClr val="FF0000"/>
                </a:solidFill>
              </a:rPr>
              <a:t>sistemik</a:t>
            </a:r>
            <a:r>
              <a:rPr lang="en-US" b="1" dirty="0" smtClean="0">
                <a:solidFill>
                  <a:srgbClr val="FF0000"/>
                </a:solidFill>
              </a:rPr>
              <a:t> </a:t>
            </a:r>
            <a:r>
              <a:rPr lang="en-US" b="1" dirty="0" err="1" smtClean="0">
                <a:solidFill>
                  <a:srgbClr val="FF0000"/>
                </a:solidFill>
              </a:rPr>
              <a:t>menurut</a:t>
            </a:r>
            <a:r>
              <a:rPr lang="en-US" b="1" dirty="0" smtClean="0">
                <a:solidFill>
                  <a:srgbClr val="FF0000"/>
                </a:solidFill>
              </a:rPr>
              <a:t> Cobb </a:t>
            </a:r>
            <a:r>
              <a:rPr lang="en-US" b="1" dirty="0" err="1" smtClean="0">
                <a:solidFill>
                  <a:srgbClr val="FF0000"/>
                </a:solidFill>
              </a:rPr>
              <a:t>dan</a:t>
            </a:r>
            <a:r>
              <a:rPr lang="en-US" b="1" dirty="0" smtClean="0">
                <a:solidFill>
                  <a:srgbClr val="FF0000"/>
                </a:solidFill>
              </a:rPr>
              <a:t> </a:t>
            </a:r>
            <a:r>
              <a:rPr lang="en-US" b="1" dirty="0" err="1" smtClean="0">
                <a:solidFill>
                  <a:srgbClr val="FF0000"/>
                </a:solidFill>
              </a:rPr>
              <a:t>Edler</a:t>
            </a:r>
            <a:r>
              <a:rPr lang="en-US" b="1" dirty="0" smtClean="0">
                <a:solidFill>
                  <a:srgbClr val="FF0000"/>
                </a:solidFill>
              </a:rPr>
              <a:t> </a:t>
            </a:r>
            <a:r>
              <a:rPr lang="en-US" b="1" dirty="0" err="1" smtClean="0">
                <a:solidFill>
                  <a:srgbClr val="FF0000"/>
                </a:solidFill>
              </a:rPr>
              <a:t>dalam</a:t>
            </a:r>
            <a:r>
              <a:rPr lang="en-US" b="1" dirty="0" smtClean="0">
                <a:solidFill>
                  <a:srgbClr val="FF0000"/>
                </a:solidFill>
              </a:rPr>
              <a:t> Jones (1984) </a:t>
            </a:r>
            <a:r>
              <a:rPr lang="en-US" b="1" dirty="0" err="1" smtClean="0">
                <a:solidFill>
                  <a:srgbClr val="FF0000"/>
                </a:solidFill>
              </a:rPr>
              <a:t>jika</a:t>
            </a:r>
            <a:r>
              <a:rPr lang="en-US" b="1" dirty="0" smtClean="0">
                <a:solidFill>
                  <a:srgbClr val="FF0000"/>
                </a:solidFill>
              </a:rPr>
              <a:t>:</a:t>
            </a:r>
          </a:p>
          <a:p>
            <a:pPr marL="514350" indent="-514350" eaLnBrk="1" fontAlgn="auto" hangingPunct="1">
              <a:spcAft>
                <a:spcPts val="0"/>
              </a:spcAft>
              <a:buFont typeface="Wingdings 2"/>
              <a:buAutoNum type="arabicPeriod"/>
              <a:defRPr/>
            </a:pPr>
            <a:r>
              <a:rPr lang="en-US" dirty="0" err="1" smtClean="0"/>
              <a:t>Isu</a:t>
            </a:r>
            <a:r>
              <a:rPr lang="en-US" dirty="0" smtClean="0"/>
              <a:t> </a:t>
            </a:r>
            <a:r>
              <a:rPr lang="en-US" dirty="0" err="1" smtClean="0"/>
              <a:t>itu</a:t>
            </a:r>
            <a:r>
              <a:rPr lang="en-US" dirty="0" smtClean="0"/>
              <a:t> </a:t>
            </a:r>
            <a:r>
              <a:rPr lang="en-US" dirty="0" err="1" smtClean="0"/>
              <a:t>memperoleh</a:t>
            </a:r>
            <a:r>
              <a:rPr lang="en-US" dirty="0" smtClean="0"/>
              <a:t> </a:t>
            </a:r>
            <a:r>
              <a:rPr lang="en-US" dirty="0" err="1" smtClean="0"/>
              <a:t>perhatian</a:t>
            </a:r>
            <a:r>
              <a:rPr lang="en-US" dirty="0" smtClean="0"/>
              <a:t> yang </a:t>
            </a:r>
            <a:r>
              <a:rPr lang="en-US" dirty="0" err="1" smtClean="0"/>
              <a:t>luas</a:t>
            </a:r>
            <a:r>
              <a:rPr lang="en-US" dirty="0" smtClean="0"/>
              <a:t> </a:t>
            </a:r>
            <a:r>
              <a:rPr lang="en-US" dirty="0" err="1" smtClean="0"/>
              <a:t>atau</a:t>
            </a:r>
            <a:r>
              <a:rPr lang="en-US" dirty="0" smtClean="0"/>
              <a:t> </a:t>
            </a:r>
            <a:r>
              <a:rPr lang="en-US" dirty="0" err="1" smtClean="0"/>
              <a:t>setidaknya</a:t>
            </a:r>
            <a:r>
              <a:rPr lang="en-US" dirty="0" smtClean="0"/>
              <a:t> </a:t>
            </a:r>
            <a:r>
              <a:rPr lang="en-US" dirty="0" err="1" smtClean="0"/>
              <a:t>dapat</a:t>
            </a:r>
            <a:r>
              <a:rPr lang="en-US" dirty="0" smtClean="0"/>
              <a:t> </a:t>
            </a:r>
            <a:r>
              <a:rPr lang="en-US" dirty="0" err="1" smtClean="0"/>
              <a:t>menimbulkan</a:t>
            </a:r>
            <a:r>
              <a:rPr lang="en-US" dirty="0" smtClean="0"/>
              <a:t> </a:t>
            </a:r>
            <a:r>
              <a:rPr lang="en-US" dirty="0" err="1" smtClean="0"/>
              <a:t>kesadaran</a:t>
            </a:r>
            <a:r>
              <a:rPr lang="en-US" dirty="0" smtClean="0"/>
              <a:t> </a:t>
            </a:r>
            <a:r>
              <a:rPr lang="en-US" dirty="0" err="1" smtClean="0"/>
              <a:t>masyarakat</a:t>
            </a:r>
            <a:r>
              <a:rPr lang="en-US" dirty="0" smtClean="0"/>
              <a:t>.</a:t>
            </a:r>
          </a:p>
          <a:p>
            <a:pPr marL="514350" indent="-514350" eaLnBrk="1" fontAlgn="auto" hangingPunct="1">
              <a:spcAft>
                <a:spcPts val="0"/>
              </a:spcAft>
              <a:buFont typeface="Wingdings 2"/>
              <a:buAutoNum type="arabicPeriod"/>
              <a:defRPr/>
            </a:pPr>
            <a:r>
              <a:rPr lang="en-US" dirty="0" err="1" smtClean="0"/>
              <a:t>Adanya</a:t>
            </a:r>
            <a:r>
              <a:rPr lang="en-US" dirty="0" smtClean="0"/>
              <a:t> </a:t>
            </a:r>
            <a:r>
              <a:rPr lang="en-US" dirty="0" err="1" smtClean="0"/>
              <a:t>persepsi</a:t>
            </a:r>
            <a:r>
              <a:rPr lang="en-US" dirty="0" smtClean="0"/>
              <a:t> </a:t>
            </a:r>
            <a:r>
              <a:rPr lang="en-US" dirty="0" err="1" smtClean="0"/>
              <a:t>dan</a:t>
            </a:r>
            <a:r>
              <a:rPr lang="en-US" dirty="0" smtClean="0"/>
              <a:t> </a:t>
            </a:r>
            <a:r>
              <a:rPr lang="en-US" dirty="0" err="1" smtClean="0"/>
              <a:t>pandangan</a:t>
            </a:r>
            <a:r>
              <a:rPr lang="en-US" dirty="0" smtClean="0"/>
              <a:t> </a:t>
            </a:r>
            <a:r>
              <a:rPr lang="en-US" dirty="0" err="1" smtClean="0"/>
              <a:t>atau</a:t>
            </a:r>
            <a:r>
              <a:rPr lang="en-US" dirty="0" smtClean="0"/>
              <a:t> </a:t>
            </a:r>
            <a:r>
              <a:rPr lang="en-US" dirty="0" err="1" smtClean="0"/>
              <a:t>pendapat</a:t>
            </a:r>
            <a:r>
              <a:rPr lang="en-US" dirty="0" smtClean="0"/>
              <a:t> </a:t>
            </a:r>
            <a:r>
              <a:rPr lang="en-US" dirty="0" err="1" smtClean="0"/>
              <a:t>publik</a:t>
            </a:r>
            <a:r>
              <a:rPr lang="en-US" dirty="0" smtClean="0"/>
              <a:t> yang </a:t>
            </a:r>
            <a:r>
              <a:rPr lang="en-US" dirty="0" err="1" smtClean="0"/>
              <a:t>luas</a:t>
            </a:r>
            <a:r>
              <a:rPr lang="en-US" dirty="0" smtClean="0"/>
              <a:t> </a:t>
            </a:r>
            <a:r>
              <a:rPr lang="en-US" dirty="0" err="1" smtClean="0"/>
              <a:t>bahwa</a:t>
            </a:r>
            <a:r>
              <a:rPr lang="en-US" dirty="0" smtClean="0"/>
              <a:t> </a:t>
            </a:r>
            <a:r>
              <a:rPr lang="en-US" dirty="0" err="1" smtClean="0"/>
              <a:t>beberapa</a:t>
            </a:r>
            <a:r>
              <a:rPr lang="en-US" dirty="0" smtClean="0"/>
              <a:t> </a:t>
            </a:r>
            <a:r>
              <a:rPr lang="en-US" dirty="0" err="1" smtClean="0"/>
              <a:t>tindakan</a:t>
            </a:r>
            <a:r>
              <a:rPr lang="en-US" dirty="0" smtClean="0"/>
              <a:t> </a:t>
            </a:r>
            <a:r>
              <a:rPr lang="en-US" dirty="0" err="1" smtClean="0"/>
              <a:t>perlu</a:t>
            </a:r>
            <a:r>
              <a:rPr lang="en-US" dirty="0" smtClean="0"/>
              <a:t> </a:t>
            </a:r>
            <a:r>
              <a:rPr lang="en-US" dirty="0" err="1" smtClean="0"/>
              <a:t>dilakukan</a:t>
            </a:r>
            <a:r>
              <a:rPr lang="en-US" dirty="0" smtClean="0"/>
              <a:t> </a:t>
            </a:r>
            <a:r>
              <a:rPr lang="en-US" dirty="0" err="1" smtClean="0"/>
              <a:t>untuk</a:t>
            </a:r>
            <a:r>
              <a:rPr lang="en-US" dirty="0" smtClean="0"/>
              <a:t> </a:t>
            </a:r>
            <a:r>
              <a:rPr lang="en-US" dirty="0" err="1" smtClean="0"/>
              <a:t>memecahkan</a:t>
            </a:r>
            <a:r>
              <a:rPr lang="en-US" dirty="0" smtClean="0"/>
              <a:t> </a:t>
            </a:r>
            <a:r>
              <a:rPr lang="en-US" dirty="0" err="1" smtClean="0"/>
              <a:t>masalah</a:t>
            </a:r>
            <a:r>
              <a:rPr lang="en-US" dirty="0" smtClean="0"/>
              <a:t> </a:t>
            </a:r>
            <a:r>
              <a:rPr lang="en-US" dirty="0" err="1" smtClean="0"/>
              <a:t>itu</a:t>
            </a:r>
            <a:r>
              <a:rPr lang="en-US" dirty="0" smtClean="0"/>
              <a:t>.</a:t>
            </a:r>
          </a:p>
          <a:p>
            <a:pPr marL="514350" indent="-514350" eaLnBrk="1" fontAlgn="auto" hangingPunct="1">
              <a:spcAft>
                <a:spcPts val="0"/>
              </a:spcAft>
              <a:buFont typeface="Wingdings 2"/>
              <a:buAutoNum type="arabicPeriod"/>
              <a:defRPr/>
            </a:pPr>
            <a:r>
              <a:rPr lang="en-US" dirty="0" err="1" smtClean="0"/>
              <a:t>Adanya</a:t>
            </a:r>
            <a:r>
              <a:rPr lang="en-US" dirty="0" smtClean="0"/>
              <a:t> </a:t>
            </a:r>
            <a:r>
              <a:rPr lang="en-US" dirty="0" err="1" smtClean="0"/>
              <a:t>persepsi</a:t>
            </a:r>
            <a:r>
              <a:rPr lang="en-US" dirty="0" smtClean="0"/>
              <a:t> yang </a:t>
            </a:r>
            <a:r>
              <a:rPr lang="en-US" dirty="0" err="1" smtClean="0"/>
              <a:t>sama</a:t>
            </a:r>
            <a:r>
              <a:rPr lang="en-US" dirty="0" smtClean="0"/>
              <a:t> </a:t>
            </a:r>
            <a:r>
              <a:rPr lang="en-US" dirty="0" err="1" smtClean="0"/>
              <a:t>dari</a:t>
            </a:r>
            <a:r>
              <a:rPr lang="en-US" dirty="0" smtClean="0"/>
              <a:t> </a:t>
            </a:r>
            <a:r>
              <a:rPr lang="en-US" dirty="0" err="1" smtClean="0"/>
              <a:t>masyarakat</a:t>
            </a:r>
            <a:r>
              <a:rPr lang="en-US" dirty="0" smtClean="0"/>
              <a:t> </a:t>
            </a:r>
            <a:r>
              <a:rPr lang="en-US" dirty="0" err="1" smtClean="0"/>
              <a:t>bahwa</a:t>
            </a:r>
            <a:r>
              <a:rPr lang="en-US" dirty="0" smtClean="0"/>
              <a:t> </a:t>
            </a:r>
            <a:r>
              <a:rPr lang="en-US" dirty="0" err="1" smtClean="0"/>
              <a:t>masalah</a:t>
            </a:r>
            <a:r>
              <a:rPr lang="en-US" dirty="0" smtClean="0"/>
              <a:t> </a:t>
            </a:r>
            <a:r>
              <a:rPr lang="en-US" dirty="0" err="1" smtClean="0"/>
              <a:t>itu</a:t>
            </a:r>
            <a:r>
              <a:rPr lang="en-US" dirty="0" smtClean="0"/>
              <a:t> </a:t>
            </a:r>
            <a:r>
              <a:rPr lang="en-US" dirty="0" err="1" smtClean="0"/>
              <a:t>merupakan</a:t>
            </a:r>
            <a:r>
              <a:rPr lang="en-US" dirty="0" smtClean="0"/>
              <a:t> </a:t>
            </a:r>
            <a:r>
              <a:rPr lang="en-US" dirty="0" err="1" smtClean="0"/>
              <a:t>suatu</a:t>
            </a:r>
            <a:r>
              <a:rPr lang="en-US" dirty="0" smtClean="0"/>
              <a:t> </a:t>
            </a:r>
            <a:r>
              <a:rPr lang="en-US" dirty="0" err="1" smtClean="0"/>
              <a:t>kewajiban</a:t>
            </a:r>
            <a:r>
              <a:rPr lang="en-US" dirty="0" smtClean="0"/>
              <a:t> </a:t>
            </a:r>
            <a:r>
              <a:rPr lang="en-US" dirty="0" err="1" smtClean="0"/>
              <a:t>dan</a:t>
            </a:r>
            <a:r>
              <a:rPr lang="en-US" dirty="0" smtClean="0"/>
              <a:t> </a:t>
            </a:r>
            <a:r>
              <a:rPr lang="en-US" dirty="0" err="1" smtClean="0"/>
              <a:t>tanggungjawab</a:t>
            </a:r>
            <a:r>
              <a:rPr lang="en-US" dirty="0" smtClean="0"/>
              <a:t> yang </a:t>
            </a:r>
            <a:r>
              <a:rPr lang="en-US" dirty="0" err="1" smtClean="0"/>
              <a:t>sah</a:t>
            </a:r>
            <a:r>
              <a:rPr lang="en-US" dirty="0" smtClean="0"/>
              <a:t> </a:t>
            </a:r>
            <a:r>
              <a:rPr lang="en-US" dirty="0" err="1" smtClean="0"/>
              <a:t>dari</a:t>
            </a:r>
            <a:r>
              <a:rPr lang="en-US" dirty="0" smtClean="0"/>
              <a:t> </a:t>
            </a:r>
            <a:r>
              <a:rPr lang="en-US" dirty="0" err="1" smtClean="0"/>
              <a:t>beberapaunit</a:t>
            </a:r>
            <a:r>
              <a:rPr lang="en-US" dirty="0" smtClean="0"/>
              <a:t> </a:t>
            </a:r>
            <a:r>
              <a:rPr lang="en-US" dirty="0" err="1" smtClean="0"/>
              <a:t>pemerintahanuntuk</a:t>
            </a:r>
            <a:r>
              <a:rPr lang="en-US" dirty="0" smtClean="0"/>
              <a:t> </a:t>
            </a:r>
            <a:r>
              <a:rPr lang="en-US" dirty="0" err="1" smtClean="0"/>
              <a:t>memecahkannya</a:t>
            </a:r>
            <a:r>
              <a:rPr lang="en-US" dirty="0" smtClean="0"/>
              <a:t>.</a:t>
            </a:r>
            <a:endParaRPr lang="en-US" dirty="0"/>
          </a:p>
        </p:txBody>
      </p:sp>
      <p:sp>
        <p:nvSpPr>
          <p:cNvPr id="2" name="Title 1"/>
          <p:cNvSpPr>
            <a:spLocks noGrp="1"/>
          </p:cNvSpPr>
          <p:nvPr>
            <p:ph type="title"/>
          </p:nvPr>
        </p:nvSpPr>
        <p:spPr>
          <a:xfrm>
            <a:off x="457200" y="274638"/>
            <a:ext cx="8229600" cy="106362"/>
          </a:xfrm>
        </p:spPr>
        <p:txBody>
          <a:bodyPr>
            <a:normAutofit fontScale="90000"/>
          </a:bodyPr>
          <a:lstStyle/>
          <a:p>
            <a:pPr eaLnBrk="1" fontAlgn="auto" hangingPunct="1">
              <a:spcAft>
                <a:spcPts val="0"/>
              </a:spcAft>
              <a:defRPr/>
            </a:pP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990600"/>
          <a:ext cx="8229600" cy="58674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5105400">
                  <a:extLst>
                    <a:ext uri="{9D8B030D-6E8A-4147-A177-3AD203B41FA5}">
                      <a16:colId xmlns:a16="http://schemas.microsoft.com/office/drawing/2014/main" val="20002"/>
                    </a:ext>
                  </a:extLst>
                </a:gridCol>
              </a:tblGrid>
              <a:tr h="472440">
                <a:tc>
                  <a:txBody>
                    <a:bodyPr/>
                    <a:lstStyle/>
                    <a:p>
                      <a:pPr algn="ctr"/>
                      <a:r>
                        <a:rPr lang="en-US" dirty="0" smtClean="0"/>
                        <a:t>No</a:t>
                      </a:r>
                      <a:endParaRPr lang="en-US" dirty="0"/>
                    </a:p>
                  </a:txBody>
                  <a:tcPr/>
                </a:tc>
                <a:tc>
                  <a:txBody>
                    <a:bodyPr/>
                    <a:lstStyle/>
                    <a:p>
                      <a:pPr algn="ctr"/>
                      <a:r>
                        <a:rPr lang="en-US" dirty="0" err="1" smtClean="0"/>
                        <a:t>Tataran</a:t>
                      </a:r>
                      <a:endParaRPr lang="en-US" dirty="0"/>
                    </a:p>
                  </a:txBody>
                  <a:tcPr/>
                </a:tc>
                <a:tc>
                  <a:txBody>
                    <a:bodyPr/>
                    <a:lstStyle/>
                    <a:p>
                      <a:pPr algn="ctr"/>
                      <a:r>
                        <a:rPr lang="en-US" dirty="0" err="1" smtClean="0"/>
                        <a:t>Masalah</a:t>
                      </a:r>
                      <a:endParaRPr lang="en-US" dirty="0"/>
                    </a:p>
                  </a:txBody>
                  <a:tcPr/>
                </a:tc>
                <a:extLst>
                  <a:ext uri="{0D108BD9-81ED-4DB2-BD59-A6C34878D82A}">
                    <a16:rowId xmlns:a16="http://schemas.microsoft.com/office/drawing/2014/main" val="10000"/>
                  </a:ext>
                </a:extLst>
              </a:tr>
              <a:tr h="472440">
                <a:tc>
                  <a:txBody>
                    <a:bodyPr/>
                    <a:lstStyle/>
                    <a:p>
                      <a:r>
                        <a:rPr lang="en-US" dirty="0" smtClean="0"/>
                        <a:t>1</a:t>
                      </a:r>
                      <a:endParaRPr lang="en-US" dirty="0"/>
                    </a:p>
                  </a:txBody>
                  <a:tcPr/>
                </a:tc>
                <a:tc>
                  <a:txBody>
                    <a:bodyPr/>
                    <a:lstStyle/>
                    <a:p>
                      <a:r>
                        <a:rPr lang="en-US" dirty="0" smtClean="0"/>
                        <a:t>Private Problem</a:t>
                      </a:r>
                      <a:endParaRPr lang="en-US" dirty="0"/>
                    </a:p>
                  </a:txBody>
                  <a:tcPr/>
                </a:tc>
                <a:tc>
                  <a:txBody>
                    <a:bodyPr/>
                    <a:lstStyle/>
                    <a:p>
                      <a:r>
                        <a:rPr lang="en-US" dirty="0" smtClean="0"/>
                        <a:t>VCD porno </a:t>
                      </a:r>
                      <a:r>
                        <a:rPr lang="en-US" dirty="0" err="1" smtClean="0"/>
                        <a:t>meresahkan</a:t>
                      </a:r>
                      <a:r>
                        <a:rPr lang="en-US" dirty="0" smtClean="0"/>
                        <a:t> </a:t>
                      </a:r>
                      <a:r>
                        <a:rPr lang="en-US" dirty="0" err="1" smtClean="0"/>
                        <a:t>orangtua</a:t>
                      </a:r>
                      <a:r>
                        <a:rPr lang="en-US" dirty="0" smtClean="0"/>
                        <a:t> yang </a:t>
                      </a:r>
                      <a:r>
                        <a:rPr lang="en-US" dirty="0" err="1" smtClean="0"/>
                        <a:t>memiliki</a:t>
                      </a:r>
                      <a:r>
                        <a:rPr lang="en-US" dirty="0" smtClean="0"/>
                        <a:t> </a:t>
                      </a:r>
                      <a:r>
                        <a:rPr lang="en-US" dirty="0" err="1" smtClean="0"/>
                        <a:t>anak</a:t>
                      </a:r>
                      <a:r>
                        <a:rPr lang="en-US" dirty="0" smtClean="0"/>
                        <a:t> </a:t>
                      </a:r>
                      <a:r>
                        <a:rPr lang="en-US" dirty="0" err="1" smtClean="0"/>
                        <a:t>remaja</a:t>
                      </a:r>
                      <a:endParaRPr lang="en-US" dirty="0"/>
                    </a:p>
                  </a:txBody>
                  <a:tcPr/>
                </a:tc>
                <a:extLst>
                  <a:ext uri="{0D108BD9-81ED-4DB2-BD59-A6C34878D82A}">
                    <a16:rowId xmlns:a16="http://schemas.microsoft.com/office/drawing/2014/main" val="10001"/>
                  </a:ext>
                </a:extLst>
              </a:tr>
              <a:tr h="472440">
                <a:tc>
                  <a:txBody>
                    <a:bodyPr/>
                    <a:lstStyle/>
                    <a:p>
                      <a:r>
                        <a:rPr lang="en-US" dirty="0" smtClean="0"/>
                        <a:t>2</a:t>
                      </a:r>
                      <a:endParaRPr lang="en-US" dirty="0"/>
                    </a:p>
                  </a:txBody>
                  <a:tcPr/>
                </a:tc>
                <a:tc>
                  <a:txBody>
                    <a:bodyPr/>
                    <a:lstStyle/>
                    <a:p>
                      <a:r>
                        <a:rPr lang="en-US" dirty="0" smtClean="0"/>
                        <a:t>Public  Problem</a:t>
                      </a:r>
                      <a:endParaRPr lang="en-US" dirty="0"/>
                    </a:p>
                  </a:txBody>
                  <a:tcPr/>
                </a:tc>
                <a:tc>
                  <a:txBody>
                    <a:bodyPr/>
                    <a:lstStyle/>
                    <a:p>
                      <a:r>
                        <a:rPr lang="en-US" dirty="0" smtClean="0"/>
                        <a:t>VCD porno </a:t>
                      </a:r>
                      <a:r>
                        <a:rPr lang="en-US" dirty="0" err="1" smtClean="0"/>
                        <a:t>meresahkan</a:t>
                      </a:r>
                      <a:endParaRPr lang="en-US" dirty="0" smtClean="0"/>
                    </a:p>
                    <a:p>
                      <a:pPr>
                        <a:buFont typeface="Arial" pitchFamily="34" charset="0"/>
                        <a:buChar char="•"/>
                      </a:pPr>
                      <a:r>
                        <a:rPr lang="en-US" dirty="0" smtClean="0"/>
                        <a:t> </a:t>
                      </a:r>
                      <a:r>
                        <a:rPr lang="en-US" dirty="0" err="1" smtClean="0"/>
                        <a:t>Orang</a:t>
                      </a:r>
                      <a:r>
                        <a:rPr lang="en-US" dirty="0" smtClean="0"/>
                        <a:t> </a:t>
                      </a:r>
                      <a:r>
                        <a:rPr lang="en-US" dirty="0" err="1" smtClean="0"/>
                        <a:t>tua</a:t>
                      </a:r>
                      <a:r>
                        <a:rPr lang="en-US" dirty="0" smtClean="0"/>
                        <a:t> yang </a:t>
                      </a:r>
                      <a:r>
                        <a:rPr lang="en-US" dirty="0" err="1" smtClean="0"/>
                        <a:t>anaknya</a:t>
                      </a:r>
                      <a:r>
                        <a:rPr lang="en-US" dirty="0" smtClean="0"/>
                        <a:t> </a:t>
                      </a:r>
                      <a:r>
                        <a:rPr lang="en-US" dirty="0" err="1" smtClean="0"/>
                        <a:t>remaja</a:t>
                      </a:r>
                      <a:endParaRPr lang="en-US" dirty="0" smtClean="0"/>
                    </a:p>
                    <a:p>
                      <a:pPr>
                        <a:buFont typeface="Arial" pitchFamily="34" charset="0"/>
                        <a:buChar char="•"/>
                      </a:pPr>
                      <a:r>
                        <a:rPr lang="en-US" dirty="0" smtClean="0"/>
                        <a:t> </a:t>
                      </a:r>
                      <a:r>
                        <a:rPr lang="en-US" dirty="0" err="1" smtClean="0"/>
                        <a:t>Orang</a:t>
                      </a:r>
                      <a:r>
                        <a:rPr lang="en-US" dirty="0" smtClean="0"/>
                        <a:t> </a:t>
                      </a:r>
                      <a:r>
                        <a:rPr lang="en-US" dirty="0" err="1" smtClean="0"/>
                        <a:t>tua</a:t>
                      </a:r>
                      <a:r>
                        <a:rPr lang="en-US" dirty="0" smtClean="0"/>
                        <a:t> yang </a:t>
                      </a:r>
                      <a:r>
                        <a:rPr lang="en-US" dirty="0" err="1" smtClean="0"/>
                        <a:t>anaknya</a:t>
                      </a:r>
                      <a:r>
                        <a:rPr lang="en-US" dirty="0" smtClean="0"/>
                        <a:t> </a:t>
                      </a:r>
                      <a:r>
                        <a:rPr lang="en-US" dirty="0" err="1" smtClean="0"/>
                        <a:t>belum</a:t>
                      </a:r>
                      <a:r>
                        <a:rPr lang="en-US" dirty="0" smtClean="0"/>
                        <a:t> </a:t>
                      </a:r>
                      <a:r>
                        <a:rPr lang="en-US" dirty="0" err="1" smtClean="0"/>
                        <a:t>remaja</a:t>
                      </a:r>
                      <a:endParaRPr lang="en-US" dirty="0" smtClean="0"/>
                    </a:p>
                    <a:p>
                      <a:pPr>
                        <a:buFont typeface="Arial" pitchFamily="34" charset="0"/>
                        <a:buChar char="•"/>
                      </a:pPr>
                      <a:r>
                        <a:rPr lang="en-US" dirty="0" smtClean="0"/>
                        <a:t> </a:t>
                      </a:r>
                      <a:r>
                        <a:rPr lang="en-US" dirty="0" err="1" smtClean="0"/>
                        <a:t>Pasangan</a:t>
                      </a:r>
                      <a:r>
                        <a:rPr lang="en-US" dirty="0" smtClean="0"/>
                        <a:t> </a:t>
                      </a:r>
                      <a:r>
                        <a:rPr lang="en-US" dirty="0" err="1" smtClean="0"/>
                        <a:t>suami</a:t>
                      </a:r>
                      <a:r>
                        <a:rPr lang="en-US" dirty="0" smtClean="0"/>
                        <a:t> </a:t>
                      </a:r>
                      <a:r>
                        <a:rPr lang="en-US" dirty="0" err="1" smtClean="0"/>
                        <a:t>istri</a:t>
                      </a:r>
                      <a:r>
                        <a:rPr lang="en-US" dirty="0" smtClean="0"/>
                        <a:t> yang </a:t>
                      </a:r>
                      <a:r>
                        <a:rPr lang="en-US" dirty="0" err="1" smtClean="0"/>
                        <a:t>belum</a:t>
                      </a:r>
                      <a:r>
                        <a:rPr lang="en-US" dirty="0" smtClean="0"/>
                        <a:t> </a:t>
                      </a:r>
                      <a:r>
                        <a:rPr lang="en-US" dirty="0" err="1" smtClean="0"/>
                        <a:t>memiliki</a:t>
                      </a:r>
                      <a:r>
                        <a:rPr lang="en-US" dirty="0" smtClean="0"/>
                        <a:t> </a:t>
                      </a:r>
                      <a:r>
                        <a:rPr lang="en-US" dirty="0" err="1" smtClean="0"/>
                        <a:t>anak</a:t>
                      </a:r>
                      <a:endParaRPr lang="en-US" dirty="0"/>
                    </a:p>
                  </a:txBody>
                  <a:tcPr/>
                </a:tc>
                <a:extLst>
                  <a:ext uri="{0D108BD9-81ED-4DB2-BD59-A6C34878D82A}">
                    <a16:rowId xmlns:a16="http://schemas.microsoft.com/office/drawing/2014/main" val="10002"/>
                  </a:ext>
                </a:extLst>
              </a:tr>
              <a:tr h="472440">
                <a:tc>
                  <a:txBody>
                    <a:bodyPr/>
                    <a:lstStyle/>
                    <a:p>
                      <a:r>
                        <a:rPr lang="en-US" dirty="0" smtClean="0"/>
                        <a:t>3</a:t>
                      </a:r>
                      <a:endParaRPr lang="en-US" dirty="0"/>
                    </a:p>
                  </a:txBody>
                  <a:tcPr/>
                </a:tc>
                <a:tc>
                  <a:txBody>
                    <a:bodyPr/>
                    <a:lstStyle/>
                    <a:p>
                      <a:r>
                        <a:rPr lang="en-US" dirty="0" smtClean="0"/>
                        <a:t>Policy</a:t>
                      </a:r>
                      <a:r>
                        <a:rPr lang="en-US" baseline="0" dirty="0" smtClean="0"/>
                        <a:t> Issues</a:t>
                      </a:r>
                      <a:endParaRPr lang="en-US" dirty="0"/>
                    </a:p>
                  </a:txBody>
                  <a:tcPr/>
                </a:tc>
                <a:tc>
                  <a:txBody>
                    <a:bodyPr/>
                    <a:lstStyle/>
                    <a:p>
                      <a:pPr>
                        <a:buFont typeface="Arial" pitchFamily="34" charset="0"/>
                        <a:buChar char="•"/>
                      </a:pPr>
                      <a:r>
                        <a:rPr lang="en-US" dirty="0" smtClean="0"/>
                        <a:t> </a:t>
                      </a:r>
                      <a:r>
                        <a:rPr lang="en-US" dirty="0" err="1" smtClean="0"/>
                        <a:t>Menghentikan</a:t>
                      </a:r>
                      <a:r>
                        <a:rPr lang="en-US" dirty="0" smtClean="0"/>
                        <a:t> </a:t>
                      </a:r>
                      <a:r>
                        <a:rPr lang="en-US" dirty="0" err="1" smtClean="0"/>
                        <a:t>produksi</a:t>
                      </a:r>
                      <a:r>
                        <a:rPr lang="en-US" baseline="0" dirty="0" smtClean="0"/>
                        <a:t> VCD porno</a:t>
                      </a:r>
                    </a:p>
                    <a:p>
                      <a:pPr>
                        <a:buFont typeface="Arial" pitchFamily="34" charset="0"/>
                        <a:buChar char="•"/>
                      </a:pPr>
                      <a:r>
                        <a:rPr lang="en-US" baseline="0" dirty="0" err="1" smtClean="0"/>
                        <a:t>Menata</a:t>
                      </a:r>
                      <a:r>
                        <a:rPr lang="en-US" baseline="0" dirty="0" smtClean="0"/>
                        <a:t> </a:t>
                      </a:r>
                      <a:r>
                        <a:rPr lang="en-US" baseline="0" dirty="0" err="1" smtClean="0"/>
                        <a:t>sistem</a:t>
                      </a:r>
                      <a:r>
                        <a:rPr lang="en-US" baseline="0" dirty="0" smtClean="0"/>
                        <a:t> </a:t>
                      </a:r>
                      <a:r>
                        <a:rPr lang="en-US" baseline="0" dirty="0" err="1" smtClean="0"/>
                        <a:t>peredaran</a:t>
                      </a:r>
                      <a:r>
                        <a:rPr lang="en-US" baseline="0" dirty="0" smtClean="0"/>
                        <a:t> VCD porno</a:t>
                      </a:r>
                    </a:p>
                    <a:p>
                      <a:pPr marL="166688" indent="-166688">
                        <a:buFont typeface="Arial" pitchFamily="34" charset="0"/>
                        <a:buChar char="•"/>
                      </a:pPr>
                      <a:r>
                        <a:rPr lang="en-US" baseline="0" dirty="0" err="1" smtClean="0"/>
                        <a:t>Membentengi</a:t>
                      </a:r>
                      <a:r>
                        <a:rPr lang="en-US" baseline="0" dirty="0" smtClean="0"/>
                        <a:t> </a:t>
                      </a:r>
                      <a:r>
                        <a:rPr lang="en-US" baseline="0" dirty="0" err="1" smtClean="0"/>
                        <a:t>diri</a:t>
                      </a:r>
                      <a:r>
                        <a:rPr lang="en-US" baseline="0" dirty="0" smtClean="0"/>
                        <a:t> </a:t>
                      </a:r>
                      <a:r>
                        <a:rPr lang="en-US" baseline="0" dirty="0" err="1" smtClean="0"/>
                        <a:t>dan</a:t>
                      </a:r>
                      <a:r>
                        <a:rPr lang="en-US" baseline="0" dirty="0" smtClean="0"/>
                        <a:t> </a:t>
                      </a:r>
                      <a:r>
                        <a:rPr lang="en-US" baseline="0" dirty="0" err="1" smtClean="0"/>
                        <a:t>keluarga</a:t>
                      </a:r>
                      <a:r>
                        <a:rPr lang="en-US" baseline="0" dirty="0" smtClean="0"/>
                        <a:t> </a:t>
                      </a:r>
                      <a:r>
                        <a:rPr lang="en-US" baseline="0" dirty="0" err="1" smtClean="0"/>
                        <a:t>dengan</a:t>
                      </a:r>
                      <a:r>
                        <a:rPr lang="en-US" baseline="0" dirty="0" smtClean="0"/>
                        <a:t> </a:t>
                      </a:r>
                      <a:r>
                        <a:rPr lang="en-US" baseline="0" dirty="0" err="1" smtClean="0"/>
                        <a:t>iman</a:t>
                      </a:r>
                      <a:r>
                        <a:rPr lang="en-US" baseline="0" dirty="0" smtClean="0"/>
                        <a:t> </a:t>
                      </a:r>
                      <a:r>
                        <a:rPr lang="en-US" baseline="0" dirty="0" err="1" smtClean="0"/>
                        <a:t>dan</a:t>
                      </a:r>
                      <a:r>
                        <a:rPr lang="en-US" baseline="0" dirty="0" smtClean="0"/>
                        <a:t> </a:t>
                      </a:r>
                      <a:r>
                        <a:rPr lang="en-US" baseline="0" dirty="0" err="1" smtClean="0"/>
                        <a:t>takwa</a:t>
                      </a:r>
                      <a:endParaRPr lang="en-US" dirty="0"/>
                    </a:p>
                  </a:txBody>
                  <a:tcPr/>
                </a:tc>
                <a:extLst>
                  <a:ext uri="{0D108BD9-81ED-4DB2-BD59-A6C34878D82A}">
                    <a16:rowId xmlns:a16="http://schemas.microsoft.com/office/drawing/2014/main" val="10003"/>
                  </a:ext>
                </a:extLst>
              </a:tr>
              <a:tr h="472440">
                <a:tc>
                  <a:txBody>
                    <a:bodyPr/>
                    <a:lstStyle/>
                    <a:p>
                      <a:r>
                        <a:rPr lang="en-US" dirty="0" smtClean="0"/>
                        <a:t>4</a:t>
                      </a:r>
                      <a:endParaRPr lang="en-US" dirty="0"/>
                    </a:p>
                  </a:txBody>
                  <a:tcPr/>
                </a:tc>
                <a:tc>
                  <a:txBody>
                    <a:bodyPr/>
                    <a:lstStyle/>
                    <a:p>
                      <a:r>
                        <a:rPr lang="en-US" dirty="0" smtClean="0"/>
                        <a:t>Systemic Agenda</a:t>
                      </a:r>
                      <a:endParaRPr lang="en-US" dirty="0"/>
                    </a:p>
                  </a:txBody>
                  <a:tcPr/>
                </a:tc>
                <a:tc>
                  <a:txBody>
                    <a:bodyPr/>
                    <a:lstStyle/>
                    <a:p>
                      <a:pPr>
                        <a:buFont typeface="Arial" pitchFamily="34" charset="0"/>
                        <a:buChar char="•"/>
                      </a:pPr>
                      <a:r>
                        <a:rPr lang="en-US" baseline="0" dirty="0" err="1" smtClean="0"/>
                        <a:t>Menata</a:t>
                      </a:r>
                      <a:r>
                        <a:rPr lang="en-US" baseline="0" dirty="0" smtClean="0"/>
                        <a:t> </a:t>
                      </a:r>
                      <a:r>
                        <a:rPr lang="en-US" baseline="0" dirty="0" err="1" smtClean="0"/>
                        <a:t>sistem</a:t>
                      </a:r>
                      <a:r>
                        <a:rPr lang="en-US" baseline="0" dirty="0" smtClean="0"/>
                        <a:t> </a:t>
                      </a:r>
                      <a:r>
                        <a:rPr lang="en-US" baseline="0" dirty="0" err="1" smtClean="0"/>
                        <a:t>peredaran</a:t>
                      </a:r>
                      <a:r>
                        <a:rPr lang="en-US" baseline="0" dirty="0" smtClean="0"/>
                        <a:t> VCD porno</a:t>
                      </a:r>
                    </a:p>
                    <a:p>
                      <a:pPr marL="166688" indent="-166688">
                        <a:buFont typeface="Arial" pitchFamily="34" charset="0"/>
                        <a:buChar char="•"/>
                      </a:pPr>
                      <a:r>
                        <a:rPr lang="en-US" baseline="0" dirty="0" err="1" smtClean="0"/>
                        <a:t>Membentengi</a:t>
                      </a:r>
                      <a:r>
                        <a:rPr lang="en-US" baseline="0" dirty="0" smtClean="0"/>
                        <a:t> </a:t>
                      </a:r>
                      <a:r>
                        <a:rPr lang="en-US" baseline="0" dirty="0" err="1" smtClean="0"/>
                        <a:t>diri</a:t>
                      </a:r>
                      <a:r>
                        <a:rPr lang="en-US" baseline="0" dirty="0" smtClean="0"/>
                        <a:t> </a:t>
                      </a:r>
                      <a:r>
                        <a:rPr lang="en-US" baseline="0" dirty="0" err="1" smtClean="0"/>
                        <a:t>dan</a:t>
                      </a:r>
                      <a:r>
                        <a:rPr lang="en-US" baseline="0" dirty="0" smtClean="0"/>
                        <a:t> </a:t>
                      </a:r>
                      <a:r>
                        <a:rPr lang="en-US" baseline="0" dirty="0" err="1" smtClean="0"/>
                        <a:t>keluarga</a:t>
                      </a:r>
                      <a:r>
                        <a:rPr lang="en-US" baseline="0" dirty="0" smtClean="0"/>
                        <a:t> </a:t>
                      </a:r>
                      <a:r>
                        <a:rPr lang="en-US" baseline="0" dirty="0" err="1" smtClean="0"/>
                        <a:t>dengan</a:t>
                      </a:r>
                      <a:r>
                        <a:rPr lang="en-US" baseline="0" dirty="0" smtClean="0"/>
                        <a:t> </a:t>
                      </a:r>
                      <a:r>
                        <a:rPr lang="en-US" baseline="0" dirty="0" err="1" smtClean="0"/>
                        <a:t>iman</a:t>
                      </a:r>
                      <a:r>
                        <a:rPr lang="en-US" baseline="0" dirty="0" smtClean="0"/>
                        <a:t> </a:t>
                      </a:r>
                      <a:r>
                        <a:rPr lang="en-US" baseline="0" dirty="0" err="1" smtClean="0"/>
                        <a:t>dan</a:t>
                      </a:r>
                      <a:r>
                        <a:rPr lang="en-US" baseline="0" dirty="0" smtClean="0"/>
                        <a:t> </a:t>
                      </a:r>
                      <a:r>
                        <a:rPr lang="en-US" baseline="0" dirty="0" err="1" smtClean="0"/>
                        <a:t>takwa</a:t>
                      </a:r>
                      <a:endParaRPr lang="en-US" dirty="0" smtClean="0"/>
                    </a:p>
                    <a:p>
                      <a:endParaRPr lang="en-US" dirty="0"/>
                    </a:p>
                  </a:txBody>
                  <a:tcPr/>
                </a:tc>
                <a:extLst>
                  <a:ext uri="{0D108BD9-81ED-4DB2-BD59-A6C34878D82A}">
                    <a16:rowId xmlns:a16="http://schemas.microsoft.com/office/drawing/2014/main" val="10004"/>
                  </a:ext>
                </a:extLst>
              </a:tr>
              <a:tr h="472440">
                <a:tc>
                  <a:txBody>
                    <a:bodyPr/>
                    <a:lstStyle/>
                    <a:p>
                      <a:r>
                        <a:rPr lang="en-US" dirty="0" smtClean="0"/>
                        <a:t>5</a:t>
                      </a:r>
                      <a:endParaRPr lang="en-US" dirty="0"/>
                    </a:p>
                  </a:txBody>
                  <a:tcPr/>
                </a:tc>
                <a:tc>
                  <a:txBody>
                    <a:bodyPr/>
                    <a:lstStyle/>
                    <a:p>
                      <a:r>
                        <a:rPr lang="en-US" dirty="0" smtClean="0"/>
                        <a:t>Institutional</a:t>
                      </a:r>
                      <a:r>
                        <a:rPr lang="en-US" baseline="0" dirty="0" smtClean="0"/>
                        <a:t> Agenda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Membentengi</a:t>
                      </a:r>
                      <a:r>
                        <a:rPr lang="en-US" baseline="0" dirty="0" smtClean="0"/>
                        <a:t> </a:t>
                      </a:r>
                      <a:r>
                        <a:rPr lang="id-ID" baseline="0" dirty="0" smtClean="0"/>
                        <a:t> </a:t>
                      </a:r>
                      <a:r>
                        <a:rPr lang="en-US" baseline="0" dirty="0" err="1" smtClean="0"/>
                        <a:t>diri</a:t>
                      </a:r>
                      <a:r>
                        <a:rPr lang="en-US" baseline="0" dirty="0" smtClean="0"/>
                        <a:t> </a:t>
                      </a:r>
                      <a:r>
                        <a:rPr lang="en-US" baseline="0" dirty="0" err="1" smtClean="0"/>
                        <a:t>dan</a:t>
                      </a:r>
                      <a:r>
                        <a:rPr lang="en-US" baseline="0" dirty="0" smtClean="0"/>
                        <a:t> </a:t>
                      </a:r>
                      <a:r>
                        <a:rPr lang="en-US" baseline="0" dirty="0" err="1" smtClean="0"/>
                        <a:t>keluarga</a:t>
                      </a:r>
                      <a:r>
                        <a:rPr lang="en-US" baseline="0" dirty="0" smtClean="0"/>
                        <a:t> </a:t>
                      </a:r>
                      <a:r>
                        <a:rPr lang="en-US" baseline="0" dirty="0" err="1" smtClean="0"/>
                        <a:t>dengan</a:t>
                      </a:r>
                      <a:r>
                        <a:rPr lang="en-US" baseline="0" dirty="0" smtClean="0"/>
                        <a:t> </a:t>
                      </a:r>
                      <a:r>
                        <a:rPr lang="en-US" baseline="0" dirty="0" err="1" smtClean="0"/>
                        <a:t>iman</a:t>
                      </a:r>
                      <a:r>
                        <a:rPr lang="en-US" baseline="0" dirty="0" smtClean="0"/>
                        <a:t> </a:t>
                      </a:r>
                      <a:r>
                        <a:rPr lang="en-US" baseline="0" dirty="0" err="1" smtClean="0"/>
                        <a:t>dan</a:t>
                      </a:r>
                      <a:r>
                        <a:rPr lang="en-US" baseline="0" dirty="0" smtClean="0"/>
                        <a:t> </a:t>
                      </a:r>
                      <a:r>
                        <a:rPr lang="en-US" baseline="0" dirty="0" err="1" smtClean="0"/>
                        <a:t>takwa</a:t>
                      </a:r>
                      <a:endParaRPr lang="en-US" dirty="0" smtClean="0"/>
                    </a:p>
                    <a:p>
                      <a:endParaRPr lang="en-US" dirty="0"/>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457200" y="274638"/>
            <a:ext cx="8229600" cy="182562"/>
          </a:xfrm>
        </p:spPr>
        <p:txBody>
          <a:bodyPr>
            <a:normAutofit fontScale="90000"/>
          </a:bodyPr>
          <a:lstStyle/>
          <a:p>
            <a:pPr algn="ctr" eaLnBrk="1" fontAlgn="auto" hangingPunct="1">
              <a:spcAft>
                <a:spcPts val="0"/>
              </a:spcAft>
              <a:defRPr/>
            </a:pPr>
            <a:r>
              <a:rPr lang="id-ID" dirty="0" smtClean="0"/>
              <a:t>Proses Perjalanan Masalah-</a:t>
            </a:r>
            <a:r>
              <a:rPr lang="en-US" dirty="0" smtClean="0"/>
              <a:t>Agenda Setting</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3"/>
          <p:cNvSpPr>
            <a:spLocks noGrp="1"/>
          </p:cNvSpPr>
          <p:nvPr>
            <p:ph idx="1"/>
          </p:nvPr>
        </p:nvSpPr>
        <p:spPr/>
        <p:txBody>
          <a:bodyPr/>
          <a:lstStyle/>
          <a:p>
            <a:pPr eaLnBrk="1" hangingPunct="1"/>
            <a:r>
              <a:rPr lang="en-US" dirty="0" err="1" smtClean="0"/>
              <a:t>Saling</a:t>
            </a:r>
            <a:r>
              <a:rPr lang="en-US" dirty="0" smtClean="0"/>
              <a:t> </a:t>
            </a:r>
            <a:r>
              <a:rPr lang="en-US" dirty="0" err="1" smtClean="0"/>
              <a:t>ketergantungan</a:t>
            </a:r>
            <a:endParaRPr lang="en-US" dirty="0" smtClean="0"/>
          </a:p>
          <a:p>
            <a:pPr eaLnBrk="1" hangingPunct="1"/>
            <a:r>
              <a:rPr lang="en-US" dirty="0" err="1" smtClean="0"/>
              <a:t>Subyektif</a:t>
            </a:r>
            <a:r>
              <a:rPr lang="id-ID" dirty="0" smtClean="0"/>
              <a:t> (PEMIKIRAN LINGKUNGAN TERTENTU)</a:t>
            </a:r>
            <a:endParaRPr lang="en-US" dirty="0" smtClean="0"/>
          </a:p>
          <a:p>
            <a:pPr eaLnBrk="1" hangingPunct="1"/>
            <a:r>
              <a:rPr lang="en-US" dirty="0" err="1" smtClean="0"/>
              <a:t>Artifisial</a:t>
            </a:r>
            <a:endParaRPr lang="en-US" dirty="0" smtClean="0"/>
          </a:p>
          <a:p>
            <a:pPr eaLnBrk="1" hangingPunct="1"/>
            <a:r>
              <a:rPr lang="en-US" dirty="0" err="1" smtClean="0"/>
              <a:t>Dinamis</a:t>
            </a:r>
            <a:r>
              <a:rPr lang="id-ID" dirty="0" smtClean="0"/>
              <a:t> (SOLUSI PEMECAHAN)</a:t>
            </a:r>
            <a:endParaRPr lang="en-US" dirty="0" smtClean="0"/>
          </a:p>
        </p:txBody>
      </p:sp>
      <p:sp>
        <p:nvSpPr>
          <p:cNvPr id="41986" name="Title 1"/>
          <p:cNvSpPr>
            <a:spLocks noGrp="1"/>
          </p:cNvSpPr>
          <p:nvPr>
            <p:ph type="title"/>
          </p:nvPr>
        </p:nvSpPr>
        <p:spPr>
          <a:xfrm>
            <a:off x="457200" y="320675"/>
            <a:ext cx="7239000" cy="1143000"/>
          </a:xfrm>
        </p:spPr>
        <p:txBody>
          <a:bodyPr/>
          <a:lstStyle/>
          <a:p>
            <a:pPr eaLnBrk="1" hangingPunct="1"/>
            <a:r>
              <a:rPr lang="en-US" smtClean="0"/>
              <a:t>Sifat masalah publik</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503010" y="142968"/>
            <a:ext cx="7760723" cy="1143745"/>
          </a:xfrm>
        </p:spPr>
        <p:txBody>
          <a:bodyPr lIns="86036" tIns="43018" rIns="86036" bIns="43018">
            <a:normAutofit/>
          </a:bodyPr>
          <a:lstStyle/>
          <a:p>
            <a:pPr>
              <a:defRPr/>
            </a:pPr>
            <a:r>
              <a:rPr lang="en-US" dirty="0">
                <a:solidFill>
                  <a:schemeClr val="tx1"/>
                </a:solidFill>
                <a:latin typeface="Tahoma" pitchFamily="34" charset="0"/>
              </a:rPr>
              <a:t>PERUMUSAN MASALAH</a:t>
            </a:r>
            <a:endParaRPr lang="id-ID" dirty="0">
              <a:solidFill>
                <a:schemeClr val="tx1"/>
              </a:solidFill>
              <a:latin typeface="Tahoma" pitchFamily="34" charset="0"/>
            </a:endParaRPr>
          </a:p>
        </p:txBody>
      </p:sp>
      <p:sp>
        <p:nvSpPr>
          <p:cNvPr id="76803" name="Rectangle 3"/>
          <p:cNvSpPr>
            <a:spLocks noGrp="1" noChangeArrowheads="1"/>
          </p:cNvSpPr>
          <p:nvPr>
            <p:ph type="subTitle" idx="1"/>
          </p:nvPr>
        </p:nvSpPr>
        <p:spPr>
          <a:xfrm>
            <a:off x="287434" y="1358197"/>
            <a:ext cx="8551167" cy="5146850"/>
          </a:xfrm>
          <a:ln w="57150">
            <a:solidFill>
              <a:srgbClr val="0000FF"/>
            </a:solidFill>
          </a:ln>
          <a:effectLst>
            <a:outerShdw dist="35921" dir="2700000" algn="ctr" rotWithShape="0">
              <a:srgbClr val="CCECFF"/>
            </a:outerShdw>
          </a:effectLst>
        </p:spPr>
        <p:txBody>
          <a:bodyPr tIns="43018" bIns="43018">
            <a:normAutofit/>
          </a:bodyPr>
          <a:lstStyle/>
          <a:p>
            <a:pPr marR="0">
              <a:defRPr/>
            </a:pPr>
            <a:r>
              <a:rPr lang="en-US" sz="3000" dirty="0" err="1" smtClean="0">
                <a:solidFill>
                  <a:schemeClr val="accent4">
                    <a:lumMod val="60000"/>
                    <a:lumOff val="40000"/>
                  </a:schemeClr>
                </a:solidFill>
                <a:latin typeface="Tahoma" pitchFamily="34" charset="0"/>
              </a:rPr>
              <a:t>Mempersoalkan</a:t>
            </a:r>
            <a:r>
              <a:rPr lang="en-US" sz="3000" dirty="0" smtClean="0">
                <a:solidFill>
                  <a:schemeClr val="accent4">
                    <a:lumMod val="60000"/>
                    <a:lumOff val="40000"/>
                  </a:schemeClr>
                </a:solidFill>
                <a:latin typeface="Tahoma" pitchFamily="34" charset="0"/>
              </a:rPr>
              <a:t> </a:t>
            </a:r>
            <a:r>
              <a:rPr lang="en-US" sz="3000" dirty="0" err="1" smtClean="0">
                <a:solidFill>
                  <a:schemeClr val="accent4">
                    <a:lumMod val="60000"/>
                    <a:lumOff val="40000"/>
                  </a:schemeClr>
                </a:solidFill>
                <a:latin typeface="Tahoma" pitchFamily="34" charset="0"/>
              </a:rPr>
              <a:t>asumsi-asumsi</a:t>
            </a:r>
            <a:r>
              <a:rPr lang="en-US" sz="3000" dirty="0" smtClean="0">
                <a:solidFill>
                  <a:schemeClr val="accent4">
                    <a:lumMod val="60000"/>
                    <a:lumOff val="40000"/>
                  </a:schemeClr>
                </a:solidFill>
                <a:latin typeface="Tahoma" pitchFamily="34" charset="0"/>
              </a:rPr>
              <a:t> </a:t>
            </a:r>
            <a:r>
              <a:rPr lang="en-US" sz="3000" dirty="0" smtClean="0">
                <a:latin typeface="Tahoma" pitchFamily="34" charset="0"/>
              </a:rPr>
              <a:t>yang </a:t>
            </a:r>
            <a:r>
              <a:rPr lang="en-US" sz="3000" dirty="0" err="1" smtClean="0">
                <a:latin typeface="Tahoma" pitchFamily="34" charset="0"/>
              </a:rPr>
              <a:t>mendasari</a:t>
            </a:r>
            <a:r>
              <a:rPr lang="en-US" sz="3000" dirty="0" smtClean="0">
                <a:latin typeface="Tahoma" pitchFamily="34" charset="0"/>
              </a:rPr>
              <a:t> </a:t>
            </a:r>
            <a:r>
              <a:rPr lang="en-US" sz="3000" dirty="0" err="1" smtClean="0">
                <a:latin typeface="Tahoma" pitchFamily="34" charset="0"/>
              </a:rPr>
              <a:t>proses</a:t>
            </a:r>
            <a:r>
              <a:rPr lang="en-US" sz="3000" dirty="0" smtClean="0">
                <a:latin typeface="Tahoma" pitchFamily="34" charset="0"/>
              </a:rPr>
              <a:t> </a:t>
            </a:r>
            <a:r>
              <a:rPr lang="en-US" sz="3000" dirty="0" err="1" smtClean="0">
                <a:latin typeface="Tahoma" pitchFamily="34" charset="0"/>
              </a:rPr>
              <a:t>pembuatan</a:t>
            </a:r>
            <a:r>
              <a:rPr lang="en-US" sz="3000" dirty="0" smtClean="0">
                <a:latin typeface="Tahoma" pitchFamily="34" charset="0"/>
              </a:rPr>
              <a:t> </a:t>
            </a:r>
            <a:r>
              <a:rPr lang="en-US" sz="3000" dirty="0" err="1" smtClean="0">
                <a:latin typeface="Tahoma" pitchFamily="34" charset="0"/>
              </a:rPr>
              <a:t>kebijakan</a:t>
            </a:r>
            <a:r>
              <a:rPr lang="en-US" sz="3000" dirty="0" smtClean="0">
                <a:latin typeface="Tahoma" pitchFamily="34" charset="0"/>
              </a:rPr>
              <a:t> </a:t>
            </a:r>
            <a:r>
              <a:rPr lang="en-US" sz="3000" dirty="0" err="1" smtClean="0">
                <a:latin typeface="Tahoma" pitchFamily="34" charset="0"/>
              </a:rPr>
              <a:t>melalui</a:t>
            </a:r>
            <a:r>
              <a:rPr lang="en-US" sz="3000" dirty="0" smtClean="0">
                <a:latin typeface="Tahoma" pitchFamily="34" charset="0"/>
              </a:rPr>
              <a:t> agenda setting.                                                                                   </a:t>
            </a:r>
            <a:r>
              <a:rPr lang="en-US" sz="3000" dirty="0" err="1" smtClean="0">
                <a:solidFill>
                  <a:schemeClr val="accent4">
                    <a:lumMod val="60000"/>
                    <a:lumOff val="40000"/>
                  </a:schemeClr>
                </a:solidFill>
                <a:latin typeface="Tahoma" pitchFamily="34" charset="0"/>
              </a:rPr>
              <a:t>Menemukan</a:t>
            </a:r>
            <a:r>
              <a:rPr lang="en-US" sz="3000" dirty="0" smtClean="0">
                <a:solidFill>
                  <a:schemeClr val="accent4">
                    <a:lumMod val="60000"/>
                    <a:lumOff val="40000"/>
                  </a:schemeClr>
                </a:solidFill>
                <a:latin typeface="Tahoma" pitchFamily="34" charset="0"/>
              </a:rPr>
              <a:t> </a:t>
            </a:r>
            <a:r>
              <a:rPr lang="en-US" sz="3000" dirty="0" err="1" smtClean="0">
                <a:solidFill>
                  <a:schemeClr val="accent4">
                    <a:lumMod val="60000"/>
                    <a:lumOff val="40000"/>
                  </a:schemeClr>
                </a:solidFill>
                <a:latin typeface="Tahoma" pitchFamily="34" charset="0"/>
              </a:rPr>
              <a:t>asumsi-asumsi</a:t>
            </a:r>
            <a:r>
              <a:rPr lang="en-US" sz="3000" dirty="0" smtClean="0">
                <a:solidFill>
                  <a:schemeClr val="accent4">
                    <a:lumMod val="60000"/>
                    <a:lumOff val="40000"/>
                  </a:schemeClr>
                </a:solidFill>
                <a:latin typeface="Tahoma" pitchFamily="34" charset="0"/>
              </a:rPr>
              <a:t> </a:t>
            </a:r>
            <a:r>
              <a:rPr lang="en-US" sz="3000" dirty="0" smtClean="0">
                <a:latin typeface="Tahoma" pitchFamily="34" charset="0"/>
              </a:rPr>
              <a:t>yang </a:t>
            </a:r>
            <a:r>
              <a:rPr lang="en-US" sz="3000" dirty="0" err="1" smtClean="0">
                <a:latin typeface="Tahoma" pitchFamily="34" charset="0"/>
              </a:rPr>
              <a:t>tersembunyi</a:t>
            </a:r>
            <a:r>
              <a:rPr lang="en-US" sz="3000" dirty="0" smtClean="0">
                <a:latin typeface="Tahoma" pitchFamily="34" charset="0"/>
              </a:rPr>
              <a:t>, </a:t>
            </a:r>
            <a:r>
              <a:rPr lang="en-US" sz="3000" dirty="0" err="1" smtClean="0">
                <a:solidFill>
                  <a:schemeClr val="accent4">
                    <a:lumMod val="60000"/>
                    <a:lumOff val="40000"/>
                  </a:schemeClr>
                </a:solidFill>
                <a:latin typeface="Tahoma" pitchFamily="34" charset="0"/>
              </a:rPr>
              <a:t>mendiagnosis</a:t>
            </a:r>
            <a:r>
              <a:rPr lang="en-US" sz="3000" dirty="0" smtClean="0">
                <a:solidFill>
                  <a:schemeClr val="accent4">
                    <a:lumMod val="60000"/>
                    <a:lumOff val="40000"/>
                  </a:schemeClr>
                </a:solidFill>
                <a:latin typeface="Tahoma" pitchFamily="34" charset="0"/>
              </a:rPr>
              <a:t> </a:t>
            </a:r>
            <a:r>
              <a:rPr lang="en-US" sz="3000" dirty="0" err="1" smtClean="0">
                <a:latin typeface="Tahoma" pitchFamily="34" charset="0"/>
              </a:rPr>
              <a:t>penyebab-penyebabnya</a:t>
            </a:r>
            <a:r>
              <a:rPr lang="en-US" sz="3000" dirty="0" smtClean="0">
                <a:latin typeface="Tahoma" pitchFamily="34" charset="0"/>
              </a:rPr>
              <a:t>, </a:t>
            </a:r>
            <a:r>
              <a:rPr lang="en-US" sz="3000" dirty="0" err="1" smtClean="0">
                <a:solidFill>
                  <a:schemeClr val="accent4">
                    <a:lumMod val="60000"/>
                    <a:lumOff val="40000"/>
                  </a:schemeClr>
                </a:solidFill>
                <a:latin typeface="Tahoma" pitchFamily="34" charset="0"/>
              </a:rPr>
              <a:t>memetakan</a:t>
            </a:r>
            <a:r>
              <a:rPr lang="en-US" sz="3000" dirty="0" smtClean="0">
                <a:solidFill>
                  <a:schemeClr val="accent4">
                    <a:lumMod val="60000"/>
                    <a:lumOff val="40000"/>
                  </a:schemeClr>
                </a:solidFill>
                <a:latin typeface="Tahoma" pitchFamily="34" charset="0"/>
              </a:rPr>
              <a:t> </a:t>
            </a:r>
            <a:r>
              <a:rPr lang="en-US" sz="3000" dirty="0" err="1" smtClean="0">
                <a:solidFill>
                  <a:schemeClr val="accent4">
                    <a:lumMod val="60000"/>
                    <a:lumOff val="40000"/>
                  </a:schemeClr>
                </a:solidFill>
                <a:latin typeface="Tahoma" pitchFamily="34" charset="0"/>
              </a:rPr>
              <a:t>tujuan-tujuan</a:t>
            </a:r>
            <a:r>
              <a:rPr lang="en-US" sz="3000" dirty="0" smtClean="0">
                <a:solidFill>
                  <a:schemeClr val="accent4">
                    <a:lumMod val="60000"/>
                    <a:lumOff val="40000"/>
                  </a:schemeClr>
                </a:solidFill>
                <a:latin typeface="Tahoma" pitchFamily="34" charset="0"/>
              </a:rPr>
              <a:t> </a:t>
            </a:r>
            <a:r>
              <a:rPr lang="en-US" sz="3000" dirty="0" smtClean="0">
                <a:latin typeface="Tahoma" pitchFamily="34" charset="0"/>
              </a:rPr>
              <a:t>yang </a:t>
            </a:r>
            <a:r>
              <a:rPr lang="en-US" sz="3000" dirty="0" err="1" smtClean="0">
                <a:latin typeface="Tahoma" pitchFamily="34" charset="0"/>
              </a:rPr>
              <a:t>memungkinkan</a:t>
            </a:r>
            <a:r>
              <a:rPr lang="en-US" sz="3000" dirty="0" smtClean="0">
                <a:latin typeface="Tahoma" pitchFamily="34" charset="0"/>
              </a:rPr>
              <a:t>, </a:t>
            </a:r>
            <a:r>
              <a:rPr lang="en-US" sz="3000" dirty="0" err="1" smtClean="0">
                <a:solidFill>
                  <a:schemeClr val="accent4">
                    <a:lumMod val="60000"/>
                    <a:lumOff val="40000"/>
                  </a:schemeClr>
                </a:solidFill>
                <a:latin typeface="Tahoma" pitchFamily="34" charset="0"/>
              </a:rPr>
              <a:t>memadukan</a:t>
            </a:r>
            <a:r>
              <a:rPr lang="en-US" sz="3000" dirty="0" smtClean="0">
                <a:solidFill>
                  <a:schemeClr val="accent4">
                    <a:lumMod val="60000"/>
                    <a:lumOff val="40000"/>
                  </a:schemeClr>
                </a:solidFill>
                <a:latin typeface="Tahoma" pitchFamily="34" charset="0"/>
              </a:rPr>
              <a:t> </a:t>
            </a:r>
            <a:r>
              <a:rPr lang="en-US" sz="3000" dirty="0" err="1" smtClean="0">
                <a:solidFill>
                  <a:schemeClr val="accent4">
                    <a:lumMod val="60000"/>
                    <a:lumOff val="40000"/>
                  </a:schemeClr>
                </a:solidFill>
                <a:latin typeface="Tahoma" pitchFamily="34" charset="0"/>
              </a:rPr>
              <a:t>pandangan-p</a:t>
            </a:r>
            <a:r>
              <a:rPr lang="en-US" sz="3000" dirty="0" err="1" smtClean="0">
                <a:latin typeface="Tahoma" pitchFamily="34" charset="0"/>
              </a:rPr>
              <a:t>andangan</a:t>
            </a:r>
            <a:r>
              <a:rPr lang="en-US" sz="3000" dirty="0" smtClean="0">
                <a:latin typeface="Tahoma" pitchFamily="34" charset="0"/>
              </a:rPr>
              <a:t> yang </a:t>
            </a:r>
            <a:r>
              <a:rPr lang="en-US" sz="3000" dirty="0" err="1" smtClean="0">
                <a:latin typeface="Tahoma" pitchFamily="34" charset="0"/>
              </a:rPr>
              <a:t>bertentangan</a:t>
            </a:r>
            <a:r>
              <a:rPr lang="en-US" sz="3000" dirty="0" smtClean="0">
                <a:latin typeface="Tahoma" pitchFamily="34" charset="0"/>
              </a:rPr>
              <a:t>, </a:t>
            </a:r>
            <a:r>
              <a:rPr lang="en-US" sz="3000" dirty="0" err="1" smtClean="0">
                <a:latin typeface="Tahoma" pitchFamily="34" charset="0"/>
              </a:rPr>
              <a:t>dan</a:t>
            </a:r>
            <a:r>
              <a:rPr lang="en-US" sz="3000" dirty="0" smtClean="0">
                <a:latin typeface="Tahoma" pitchFamily="34" charset="0"/>
              </a:rPr>
              <a:t>                                                                        </a:t>
            </a:r>
            <a:r>
              <a:rPr lang="en-US" sz="3000" dirty="0" err="1" smtClean="0">
                <a:solidFill>
                  <a:schemeClr val="accent4">
                    <a:lumMod val="60000"/>
                    <a:lumOff val="40000"/>
                  </a:schemeClr>
                </a:solidFill>
                <a:latin typeface="Tahoma" pitchFamily="34" charset="0"/>
              </a:rPr>
              <a:t>merancang</a:t>
            </a:r>
            <a:r>
              <a:rPr lang="en-US" sz="3000" dirty="0" smtClean="0">
                <a:solidFill>
                  <a:schemeClr val="accent4">
                    <a:lumMod val="60000"/>
                    <a:lumOff val="40000"/>
                  </a:schemeClr>
                </a:solidFill>
                <a:latin typeface="Tahoma" pitchFamily="34" charset="0"/>
              </a:rPr>
              <a:t> </a:t>
            </a:r>
            <a:r>
              <a:rPr lang="en-US" sz="3000" dirty="0" err="1" smtClean="0">
                <a:solidFill>
                  <a:schemeClr val="accent4">
                    <a:lumMod val="60000"/>
                    <a:lumOff val="40000"/>
                  </a:schemeClr>
                </a:solidFill>
                <a:latin typeface="Tahoma" pitchFamily="34" charset="0"/>
              </a:rPr>
              <a:t>peluang-peluang</a:t>
            </a:r>
            <a:r>
              <a:rPr lang="en-US" sz="3000" dirty="0" smtClean="0">
                <a:solidFill>
                  <a:schemeClr val="accent4">
                    <a:lumMod val="60000"/>
                    <a:lumOff val="40000"/>
                  </a:schemeClr>
                </a:solidFill>
                <a:latin typeface="Tahoma" pitchFamily="34" charset="0"/>
              </a:rPr>
              <a:t> </a:t>
            </a:r>
            <a:r>
              <a:rPr lang="en-US" sz="3000" dirty="0" err="1" smtClean="0">
                <a:latin typeface="Tahoma" pitchFamily="34" charset="0"/>
              </a:rPr>
              <a:t>kebijakan</a:t>
            </a:r>
            <a:r>
              <a:rPr lang="en-US" sz="3000" dirty="0" smtClean="0">
                <a:latin typeface="Tahoma" pitchFamily="34" charset="0"/>
              </a:rPr>
              <a:t> </a:t>
            </a:r>
            <a:r>
              <a:rPr lang="en-US" sz="3000" dirty="0" err="1" smtClean="0">
                <a:latin typeface="Tahoma" pitchFamily="34" charset="0"/>
              </a:rPr>
              <a:t>baru</a:t>
            </a:r>
            <a:r>
              <a:rPr lang="en-US" sz="3000" dirty="0" smtClean="0">
                <a:latin typeface="Tahoma" pitchFamily="34" charset="0"/>
              </a:rPr>
              <a:t>.</a:t>
            </a:r>
            <a:endParaRPr lang="id-ID" sz="3000" dirty="0" smtClean="0">
              <a:latin typeface="Tahoma"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Title 2"/>
          <p:cNvSpPr>
            <a:spLocks noGrp="1"/>
          </p:cNvSpPr>
          <p:nvPr>
            <p:ph type="title"/>
          </p:nvPr>
        </p:nvSpPr>
        <p:spPr/>
        <p:txBody>
          <a:bodyPr/>
          <a:lstStyle/>
          <a:p>
            <a:endParaRPr lang="id-ID"/>
          </a:p>
        </p:txBody>
      </p:sp>
      <p:pic>
        <p:nvPicPr>
          <p:cNvPr id="1026" name="Picture 2"/>
          <p:cNvPicPr>
            <a:picLocks noChangeAspect="1" noChangeArrowheads="1"/>
          </p:cNvPicPr>
          <p:nvPr/>
        </p:nvPicPr>
        <p:blipFill>
          <a:blip r:embed="rId2"/>
          <a:srcRect/>
          <a:stretch>
            <a:fillRect/>
          </a:stretch>
        </p:blipFill>
        <p:spPr bwMode="auto">
          <a:xfrm>
            <a:off x="457200" y="609600"/>
            <a:ext cx="83058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a:pPr>
            <a:r>
              <a:rPr lang="en-US" sz="3600" b="1" dirty="0" err="1" smtClean="0"/>
              <a:t>Memahami</a:t>
            </a:r>
            <a:r>
              <a:rPr lang="en-US" sz="3600" b="1" dirty="0" smtClean="0"/>
              <a:t>  </a:t>
            </a:r>
            <a:r>
              <a:rPr lang="id-ID" sz="3600" b="1" dirty="0" smtClean="0"/>
              <a:t>metode</a:t>
            </a:r>
            <a:r>
              <a:rPr lang="en-US" sz="3600" b="1" dirty="0" smtClean="0"/>
              <a:t>-</a:t>
            </a:r>
            <a:r>
              <a:rPr lang="en-US" sz="3600" b="1" dirty="0" err="1" smtClean="0"/>
              <a:t>metode</a:t>
            </a:r>
            <a:r>
              <a:rPr lang="en-US" sz="3600" b="1" dirty="0" smtClean="0"/>
              <a:t> </a:t>
            </a:r>
            <a:r>
              <a:rPr lang="id-ID" sz="3600" b="1" dirty="0" smtClean="0"/>
              <a:t> merumuskan </a:t>
            </a:r>
            <a:r>
              <a:rPr lang="en-US" sz="3600" b="1" dirty="0" err="1" smtClean="0"/>
              <a:t>dan</a:t>
            </a:r>
            <a:r>
              <a:rPr lang="en-US" sz="3600" b="1" dirty="0" smtClean="0"/>
              <a:t> </a:t>
            </a:r>
            <a:r>
              <a:rPr lang="en-US" sz="3600" b="1" dirty="0" err="1" smtClean="0"/>
              <a:t>menetapkan</a:t>
            </a:r>
            <a:r>
              <a:rPr lang="en-US" sz="3600" b="1" dirty="0" smtClean="0"/>
              <a:t> </a:t>
            </a:r>
            <a:r>
              <a:rPr lang="id-ID" sz="3600" b="1" dirty="0" smtClean="0"/>
              <a:t>masalah-masalah </a:t>
            </a:r>
            <a:r>
              <a:rPr lang="en-US" sz="3600" b="1" dirty="0" err="1" smtClean="0"/>
              <a:t>sebagai</a:t>
            </a:r>
            <a:r>
              <a:rPr lang="en-US" sz="3600" b="1" dirty="0" smtClean="0"/>
              <a:t> </a:t>
            </a:r>
            <a:r>
              <a:rPr lang="en-US" sz="3600" b="1" dirty="0" err="1" smtClean="0"/>
              <a:t>landasan</a:t>
            </a:r>
            <a:r>
              <a:rPr lang="en-US" sz="3600" b="1" dirty="0" smtClean="0"/>
              <a:t> </a:t>
            </a:r>
            <a:r>
              <a:rPr lang="en-US" sz="3600" b="1" dirty="0" err="1" smtClean="0"/>
              <a:t>pengambilan</a:t>
            </a:r>
            <a:r>
              <a:rPr lang="en-US" sz="3600" b="1" dirty="0" smtClean="0"/>
              <a:t> </a:t>
            </a:r>
            <a:r>
              <a:rPr lang="en-US" sz="3600" b="1" dirty="0" err="1" smtClean="0"/>
              <a:t>keputusan</a:t>
            </a:r>
            <a:r>
              <a:rPr lang="en-US" sz="3600" b="1" dirty="0" smtClean="0"/>
              <a:t> </a:t>
            </a:r>
          </a:p>
          <a:p>
            <a:pPr marL="514350" indent="-514350">
              <a:buFont typeface="+mj-lt"/>
              <a:buAutoNum type="arabicPeriod"/>
            </a:pPr>
            <a:r>
              <a:rPr lang="id-ID" sz="3600" b="1" dirty="0" smtClean="0"/>
              <a:t>Memahami metode meramal </a:t>
            </a:r>
            <a:r>
              <a:rPr lang="en-US" sz="3600" b="1" dirty="0" smtClean="0"/>
              <a:t> (forecasting) </a:t>
            </a:r>
            <a:r>
              <a:rPr lang="en-US" sz="3600" b="1" dirty="0" err="1" smtClean="0"/>
              <a:t>berbasis</a:t>
            </a:r>
            <a:r>
              <a:rPr lang="en-US" sz="3600" b="1" dirty="0" smtClean="0"/>
              <a:t> </a:t>
            </a:r>
            <a:r>
              <a:rPr lang="en-US" sz="3600" b="1" dirty="0" err="1" smtClean="0"/>
              <a:t>penetapan</a:t>
            </a:r>
            <a:r>
              <a:rPr lang="en-US" sz="3600" b="1" dirty="0" smtClean="0"/>
              <a:t> </a:t>
            </a:r>
            <a:r>
              <a:rPr lang="en-US" sz="3600" b="1" dirty="0" err="1" smtClean="0"/>
              <a:t>masalah</a:t>
            </a:r>
            <a:r>
              <a:rPr lang="en-US" sz="3600" b="1" dirty="0" smtClean="0"/>
              <a:t> </a:t>
            </a:r>
            <a:endParaRPr lang="id-ID" sz="3600" b="1" dirty="0" smtClean="0"/>
          </a:p>
          <a:p>
            <a:pPr marL="514350" indent="-514350">
              <a:buFont typeface="+mj-lt"/>
              <a:buAutoNum type="arabicPeriod"/>
            </a:pPr>
            <a:endParaRPr lang="en-US" sz="3600" b="1" dirty="0" smtClean="0"/>
          </a:p>
          <a:p>
            <a:pPr marL="514350" indent="-514350">
              <a:buFont typeface="+mj-lt"/>
              <a:buAutoNum type="arabicPeriod"/>
            </a:pPr>
            <a:endParaRPr lang="en-US" dirty="0"/>
          </a:p>
        </p:txBody>
      </p:sp>
      <p:sp>
        <p:nvSpPr>
          <p:cNvPr id="2" name="Title 1"/>
          <p:cNvSpPr>
            <a:spLocks noGrp="1"/>
          </p:cNvSpPr>
          <p:nvPr>
            <p:ph type="title"/>
          </p:nvPr>
        </p:nvSpPr>
        <p:spPr>
          <a:solidFill>
            <a:srgbClr val="92D050"/>
          </a:solidFill>
        </p:spPr>
        <p:txBody>
          <a:bodyPr/>
          <a:lstStyle/>
          <a:p>
            <a:pPr algn="ctr"/>
            <a:r>
              <a:rPr lang="en-US" dirty="0" smtClean="0">
                <a:solidFill>
                  <a:srgbClr val="FF0000"/>
                </a:solidFill>
              </a:rPr>
              <a:t>CAPAIAN  PEMBELAJARAN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id-ID" dirty="0"/>
          </a:p>
        </p:txBody>
      </p:sp>
      <p:sp>
        <p:nvSpPr>
          <p:cNvPr id="3" name="Title 2"/>
          <p:cNvSpPr>
            <a:spLocks noGrp="1"/>
          </p:cNvSpPr>
          <p:nvPr>
            <p:ph type="title"/>
          </p:nvPr>
        </p:nvSpPr>
        <p:spPr/>
        <p:txBody>
          <a:bodyPr>
            <a:normAutofit/>
          </a:bodyPr>
          <a:lstStyle/>
          <a:p>
            <a:pPr algn="ctr"/>
            <a:r>
              <a:rPr lang="id-ID" sz="2800" dirty="0" smtClean="0"/>
              <a:t>Empat Tahap yang saling Tergantung dalam</a:t>
            </a:r>
            <a:br>
              <a:rPr lang="id-ID" sz="2800" dirty="0" smtClean="0"/>
            </a:br>
            <a:r>
              <a:rPr lang="id-ID" sz="2800" dirty="0" smtClean="0"/>
              <a:t>Perumusan Masalah Kebijakan</a:t>
            </a:r>
            <a:endParaRPr lang="id-ID" sz="2800" dirty="0"/>
          </a:p>
        </p:txBody>
      </p:sp>
      <p:sp>
        <p:nvSpPr>
          <p:cNvPr id="4" name="Rectangle 3"/>
          <p:cNvSpPr/>
          <p:nvPr/>
        </p:nvSpPr>
        <p:spPr>
          <a:xfrm>
            <a:off x="762000" y="1524000"/>
            <a:ext cx="7696200" cy="3108543"/>
          </a:xfrm>
          <a:prstGeom prst="rect">
            <a:avLst/>
          </a:prstGeom>
        </p:spPr>
        <p:txBody>
          <a:bodyPr wrap="square">
            <a:spAutoFit/>
          </a:bodyPr>
          <a:lstStyle/>
          <a:p>
            <a:endParaRPr lang="id-ID" sz="2800" dirty="0" smtClean="0"/>
          </a:p>
          <a:p>
            <a:pPr marL="514350" indent="-514350">
              <a:buFont typeface="+mj-lt"/>
              <a:buAutoNum type="arabicParenR"/>
            </a:pPr>
            <a:r>
              <a:rPr lang="id-ID" sz="2800" dirty="0" smtClean="0"/>
              <a:t>Pengenalan Masalah (Problem Sensing)</a:t>
            </a:r>
          </a:p>
          <a:p>
            <a:pPr marL="514350" indent="-514350">
              <a:buFont typeface="+mj-lt"/>
              <a:buAutoNum type="arabicParenR"/>
            </a:pPr>
            <a:r>
              <a:rPr lang="id-ID" sz="2800" dirty="0" smtClean="0"/>
              <a:t>Pencarian/Identifikasi Masalah (Problem Search)</a:t>
            </a:r>
          </a:p>
          <a:p>
            <a:pPr marL="514350" indent="-514350">
              <a:buFont typeface="+mj-lt"/>
              <a:buAutoNum type="arabicParenR"/>
            </a:pPr>
            <a:r>
              <a:rPr lang="id-ID" sz="2800" dirty="0" smtClean="0"/>
              <a:t> Definisi Masalah (Problem Definition)</a:t>
            </a:r>
          </a:p>
          <a:p>
            <a:pPr marL="514350" indent="-514350">
              <a:buFont typeface="+mj-lt"/>
              <a:buAutoNum type="arabicParenR"/>
            </a:pPr>
            <a:r>
              <a:rPr lang="id-ID" sz="2800" dirty="0" smtClean="0"/>
              <a:t>Spesifikasi Masalah (Problem Specification)</a:t>
            </a:r>
            <a:endParaRPr lang="id-ID"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Title 2"/>
          <p:cNvSpPr>
            <a:spLocks noGrp="1"/>
          </p:cNvSpPr>
          <p:nvPr>
            <p:ph type="title"/>
          </p:nvPr>
        </p:nvSpPr>
        <p:spPr>
          <a:xfrm>
            <a:off x="457200" y="274638"/>
            <a:ext cx="8229600" cy="868362"/>
          </a:xfrm>
        </p:spPr>
        <p:txBody>
          <a:bodyPr>
            <a:normAutofit fontScale="90000"/>
          </a:bodyPr>
          <a:lstStyle/>
          <a:p>
            <a:pPr algn="ctr"/>
            <a:r>
              <a:rPr lang="id-ID" sz="3600" dirty="0" smtClean="0"/>
              <a:t/>
            </a:r>
            <a:br>
              <a:rPr lang="id-ID" sz="3600" dirty="0" smtClean="0"/>
            </a:br>
            <a:r>
              <a:rPr lang="id-ID" sz="3600" dirty="0" smtClean="0"/>
              <a:t>Pengenalan Masalah (Problem Sensing)</a:t>
            </a:r>
            <a:r>
              <a:rPr lang="id-ID" sz="4400" dirty="0" smtClean="0"/>
              <a:t/>
            </a:r>
            <a:br>
              <a:rPr lang="id-ID" sz="4400" dirty="0" smtClean="0"/>
            </a:br>
            <a:endParaRPr lang="id-ID" dirty="0"/>
          </a:p>
        </p:txBody>
      </p:sp>
      <p:pic>
        <p:nvPicPr>
          <p:cNvPr id="3074" name="Picture 2"/>
          <p:cNvPicPr>
            <a:picLocks noChangeAspect="1" noChangeArrowheads="1"/>
          </p:cNvPicPr>
          <p:nvPr/>
        </p:nvPicPr>
        <p:blipFill>
          <a:blip r:embed="rId2"/>
          <a:srcRect/>
          <a:stretch>
            <a:fillRect/>
          </a:stretch>
        </p:blipFill>
        <p:spPr bwMode="auto">
          <a:xfrm>
            <a:off x="685800" y="1447800"/>
            <a:ext cx="77724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Title 2"/>
          <p:cNvSpPr>
            <a:spLocks noGrp="1"/>
          </p:cNvSpPr>
          <p:nvPr>
            <p:ph type="title"/>
          </p:nvPr>
        </p:nvSpPr>
        <p:spPr/>
        <p:txBody>
          <a:bodyPr>
            <a:normAutofit fontScale="90000"/>
          </a:bodyPr>
          <a:lstStyle/>
          <a:p>
            <a:pPr algn="ctr"/>
            <a:r>
              <a:rPr lang="id-ID" sz="3600" dirty="0" smtClean="0"/>
              <a:t/>
            </a:r>
            <a:br>
              <a:rPr lang="id-ID" sz="3600" dirty="0" smtClean="0"/>
            </a:br>
            <a:r>
              <a:rPr lang="id-ID" sz="3600" dirty="0" smtClean="0"/>
              <a:t>Pencarian/Identifikasi Masalah (Problem Search)</a:t>
            </a:r>
            <a:r>
              <a:rPr lang="id-ID" sz="4400" dirty="0" smtClean="0"/>
              <a:t/>
            </a:r>
            <a:br>
              <a:rPr lang="id-ID" sz="4400" dirty="0" smtClean="0"/>
            </a:br>
            <a:endParaRPr lang="id-ID" dirty="0"/>
          </a:p>
        </p:txBody>
      </p:sp>
      <p:pic>
        <p:nvPicPr>
          <p:cNvPr id="4098" name="Picture 2"/>
          <p:cNvPicPr>
            <a:picLocks noChangeAspect="1" noChangeArrowheads="1"/>
          </p:cNvPicPr>
          <p:nvPr/>
        </p:nvPicPr>
        <p:blipFill>
          <a:blip r:embed="rId2"/>
          <a:srcRect/>
          <a:stretch>
            <a:fillRect/>
          </a:stretch>
        </p:blipFill>
        <p:spPr bwMode="auto">
          <a:xfrm>
            <a:off x="914400" y="1981200"/>
            <a:ext cx="7924799"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Title 2"/>
          <p:cNvSpPr>
            <a:spLocks noGrp="1"/>
          </p:cNvSpPr>
          <p:nvPr>
            <p:ph type="title"/>
          </p:nvPr>
        </p:nvSpPr>
        <p:spPr/>
        <p:txBody>
          <a:bodyPr>
            <a:normAutofit fontScale="90000"/>
          </a:bodyPr>
          <a:lstStyle/>
          <a:p>
            <a:pPr algn="ctr"/>
            <a:r>
              <a:rPr lang="id-ID" sz="4400" dirty="0" smtClean="0"/>
              <a:t>Definisi Masalah </a:t>
            </a:r>
            <a:br>
              <a:rPr lang="id-ID" sz="4400" dirty="0" smtClean="0"/>
            </a:br>
            <a:r>
              <a:rPr lang="id-ID" sz="4400" dirty="0" smtClean="0"/>
              <a:t>(Problem Definition)</a:t>
            </a:r>
            <a:endParaRPr lang="id-ID" dirty="0"/>
          </a:p>
        </p:txBody>
      </p:sp>
      <p:pic>
        <p:nvPicPr>
          <p:cNvPr id="5122" name="Picture 2"/>
          <p:cNvPicPr>
            <a:picLocks noChangeAspect="1" noChangeArrowheads="1"/>
          </p:cNvPicPr>
          <p:nvPr/>
        </p:nvPicPr>
        <p:blipFill>
          <a:blip r:embed="rId2"/>
          <a:srcRect/>
          <a:stretch>
            <a:fillRect/>
          </a:stretch>
        </p:blipFill>
        <p:spPr bwMode="auto">
          <a:xfrm>
            <a:off x="381000" y="1600200"/>
            <a:ext cx="84582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dirty="0"/>
          </a:p>
        </p:txBody>
      </p:sp>
      <p:sp>
        <p:nvSpPr>
          <p:cNvPr id="3" name="Title 2"/>
          <p:cNvSpPr>
            <a:spLocks noGrp="1"/>
          </p:cNvSpPr>
          <p:nvPr>
            <p:ph type="title"/>
          </p:nvPr>
        </p:nvSpPr>
        <p:spPr/>
        <p:txBody>
          <a:bodyPr>
            <a:normAutofit fontScale="90000"/>
          </a:bodyPr>
          <a:lstStyle/>
          <a:p>
            <a:pPr algn="ctr"/>
            <a:r>
              <a:rPr lang="id-ID" sz="3600" dirty="0" smtClean="0"/>
              <a:t/>
            </a:r>
            <a:br>
              <a:rPr lang="id-ID" sz="3600" dirty="0" smtClean="0"/>
            </a:br>
            <a:r>
              <a:rPr lang="id-ID" sz="3600" dirty="0" smtClean="0"/>
              <a:t>Spesifikasi Masalah </a:t>
            </a:r>
            <a:br>
              <a:rPr lang="id-ID" sz="3600" dirty="0" smtClean="0"/>
            </a:br>
            <a:r>
              <a:rPr lang="id-ID" sz="3600" dirty="0" smtClean="0"/>
              <a:t>(Problem Specification)</a:t>
            </a:r>
            <a:r>
              <a:rPr lang="id-ID" sz="4400" dirty="0" smtClean="0"/>
              <a:t/>
            </a:r>
            <a:br>
              <a:rPr lang="id-ID" sz="4400" dirty="0" smtClean="0"/>
            </a:br>
            <a:endParaRPr lang="id-ID" dirty="0"/>
          </a:p>
        </p:txBody>
      </p:sp>
      <p:pic>
        <p:nvPicPr>
          <p:cNvPr id="7170" name="Picture 2"/>
          <p:cNvPicPr>
            <a:picLocks noChangeAspect="1" noChangeArrowheads="1"/>
          </p:cNvPicPr>
          <p:nvPr/>
        </p:nvPicPr>
        <p:blipFill>
          <a:blip r:embed="rId2"/>
          <a:srcRect/>
          <a:stretch>
            <a:fillRect/>
          </a:stretch>
        </p:blipFill>
        <p:spPr bwMode="auto">
          <a:xfrm>
            <a:off x="457200" y="1600200"/>
            <a:ext cx="82296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Title 2"/>
          <p:cNvSpPr>
            <a:spLocks noGrp="1"/>
          </p:cNvSpPr>
          <p:nvPr>
            <p:ph type="title"/>
          </p:nvPr>
        </p:nvSpPr>
        <p:spPr/>
        <p:txBody>
          <a:bodyPr/>
          <a:lstStyle/>
          <a:p>
            <a:endParaRPr lang="id-ID"/>
          </a:p>
        </p:txBody>
      </p:sp>
      <p:pic>
        <p:nvPicPr>
          <p:cNvPr id="8194" name="Picture 2"/>
          <p:cNvPicPr>
            <a:picLocks noChangeAspect="1" noChangeArrowheads="1"/>
          </p:cNvPicPr>
          <p:nvPr/>
        </p:nvPicPr>
        <p:blipFill>
          <a:blip r:embed="rId2"/>
          <a:srcRect/>
          <a:stretch>
            <a:fillRect/>
          </a:stretch>
        </p:blipFill>
        <p:spPr bwMode="auto">
          <a:xfrm>
            <a:off x="304800" y="304800"/>
            <a:ext cx="8458200" cy="6553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Title 2"/>
          <p:cNvSpPr>
            <a:spLocks noGrp="1"/>
          </p:cNvSpPr>
          <p:nvPr>
            <p:ph type="title"/>
          </p:nvPr>
        </p:nvSpPr>
        <p:spPr/>
        <p:txBody>
          <a:bodyPr/>
          <a:lstStyle/>
          <a:p>
            <a:endParaRPr lang="id-ID"/>
          </a:p>
        </p:txBody>
      </p:sp>
      <p:pic>
        <p:nvPicPr>
          <p:cNvPr id="12290" name="Picture 2"/>
          <p:cNvPicPr>
            <a:picLocks noChangeAspect="1" noChangeArrowheads="1"/>
          </p:cNvPicPr>
          <p:nvPr/>
        </p:nvPicPr>
        <p:blipFill>
          <a:blip r:embed="rId2"/>
          <a:srcRect/>
          <a:stretch>
            <a:fillRect/>
          </a:stretch>
        </p:blipFill>
        <p:spPr bwMode="auto">
          <a:xfrm>
            <a:off x="609600" y="457200"/>
            <a:ext cx="8077199"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Title 2"/>
          <p:cNvSpPr>
            <a:spLocks noGrp="1"/>
          </p:cNvSpPr>
          <p:nvPr>
            <p:ph type="title"/>
          </p:nvPr>
        </p:nvSpPr>
        <p:spPr/>
        <p:txBody>
          <a:bodyPr/>
          <a:lstStyle/>
          <a:p>
            <a:endParaRPr lang="id-ID"/>
          </a:p>
        </p:txBody>
      </p:sp>
      <p:pic>
        <p:nvPicPr>
          <p:cNvPr id="10242" name="Picture 2"/>
          <p:cNvPicPr>
            <a:picLocks noChangeAspect="1" noChangeArrowheads="1"/>
          </p:cNvPicPr>
          <p:nvPr/>
        </p:nvPicPr>
        <p:blipFill>
          <a:blip r:embed="rId2"/>
          <a:srcRect/>
          <a:stretch>
            <a:fillRect/>
          </a:stretch>
        </p:blipFill>
        <p:spPr bwMode="auto">
          <a:xfrm>
            <a:off x="609600" y="533400"/>
            <a:ext cx="8305799"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Title 2"/>
          <p:cNvSpPr>
            <a:spLocks noGrp="1"/>
          </p:cNvSpPr>
          <p:nvPr>
            <p:ph type="title"/>
          </p:nvPr>
        </p:nvSpPr>
        <p:spPr/>
        <p:txBody>
          <a:bodyPr/>
          <a:lstStyle/>
          <a:p>
            <a:endParaRPr lang="id-ID"/>
          </a:p>
        </p:txBody>
      </p:sp>
      <p:pic>
        <p:nvPicPr>
          <p:cNvPr id="13314" name="Picture 2"/>
          <p:cNvPicPr>
            <a:picLocks noChangeAspect="1" noChangeArrowheads="1"/>
          </p:cNvPicPr>
          <p:nvPr/>
        </p:nvPicPr>
        <p:blipFill>
          <a:blip r:embed="rId2"/>
          <a:srcRect/>
          <a:stretch>
            <a:fillRect/>
          </a:stretch>
        </p:blipFill>
        <p:spPr bwMode="auto">
          <a:xfrm>
            <a:off x="609600" y="381000"/>
            <a:ext cx="8229599"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id-ID" b="1" dirty="0" smtClean="0"/>
              <a:t>KESALAHAN TIPE 1 </a:t>
            </a:r>
            <a:r>
              <a:rPr lang="id-ID" dirty="0" smtClean="0"/>
              <a:t>: </a:t>
            </a:r>
          </a:p>
          <a:p>
            <a:pPr>
              <a:buNone/>
            </a:pPr>
            <a:r>
              <a:rPr lang="id-ID" dirty="0" smtClean="0"/>
              <a:t>MENOLAK DUGAAN/ASUMSI YANG BENAR</a:t>
            </a:r>
          </a:p>
          <a:p>
            <a:pPr>
              <a:buNone/>
            </a:pPr>
            <a:endParaRPr lang="id-ID" dirty="0" smtClean="0"/>
          </a:p>
          <a:p>
            <a:pPr>
              <a:buNone/>
            </a:pPr>
            <a:r>
              <a:rPr lang="id-ID" b="1" dirty="0" smtClean="0"/>
              <a:t>KESALAHAN TIPE 2 : </a:t>
            </a:r>
          </a:p>
          <a:p>
            <a:pPr>
              <a:buNone/>
            </a:pPr>
            <a:r>
              <a:rPr lang="id-ID" dirty="0" smtClean="0"/>
              <a:t>MENERIMA HIPOTESIS YANG SALAH</a:t>
            </a:r>
          </a:p>
          <a:p>
            <a:pPr>
              <a:buNone/>
            </a:pPr>
            <a:endParaRPr lang="id-ID" dirty="0" smtClean="0"/>
          </a:p>
          <a:p>
            <a:pPr>
              <a:buNone/>
            </a:pPr>
            <a:r>
              <a:rPr lang="id-ID" b="1" dirty="0" smtClean="0"/>
              <a:t>KESALAHAN TIPE 3 : </a:t>
            </a:r>
          </a:p>
          <a:p>
            <a:pPr>
              <a:buNone/>
            </a:pPr>
            <a:r>
              <a:rPr lang="id-ID" dirty="0" smtClean="0"/>
              <a:t>MEMECAHKAN MASALAH YANG SALAH</a:t>
            </a:r>
            <a:endParaRPr lang="id-ID" dirty="0"/>
          </a:p>
        </p:txBody>
      </p:sp>
      <p:sp>
        <p:nvSpPr>
          <p:cNvPr id="3" name="Title 2"/>
          <p:cNvSpPr>
            <a:spLocks noGrp="1"/>
          </p:cNvSpPr>
          <p:nvPr>
            <p:ph type="title"/>
          </p:nvPr>
        </p:nvSpPr>
        <p:spPr/>
        <p:txBody>
          <a:bodyPr/>
          <a:lstStyle/>
          <a:p>
            <a:r>
              <a:rPr lang="id-ID" dirty="0" smtClean="0"/>
              <a:t>TIPE-TIPE KESALAHAN</a:t>
            </a:r>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8127789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3104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Title 2"/>
          <p:cNvSpPr>
            <a:spLocks noGrp="1"/>
          </p:cNvSpPr>
          <p:nvPr>
            <p:ph type="title"/>
          </p:nvPr>
        </p:nvSpPr>
        <p:spPr>
          <a:xfrm>
            <a:off x="457200" y="274638"/>
            <a:ext cx="8229600" cy="1325562"/>
          </a:xfrm>
        </p:spPr>
        <p:txBody>
          <a:bodyPr>
            <a:noAutofit/>
          </a:bodyPr>
          <a:lstStyle/>
          <a:p>
            <a:pPr algn="ctr"/>
            <a:r>
              <a:rPr lang="id-ID" sz="3200" dirty="0" smtClean="0"/>
              <a:t>TIPE KESALAHAN  III</a:t>
            </a:r>
            <a:br>
              <a:rPr lang="id-ID" sz="3200" dirty="0" smtClean="0"/>
            </a:br>
            <a:r>
              <a:rPr lang="id-ID" sz="3200" dirty="0" smtClean="0"/>
              <a:t>(memecahkan masalah yang salah)</a:t>
            </a:r>
            <a:endParaRPr lang="id-ID" sz="3200" dirty="0"/>
          </a:p>
        </p:txBody>
      </p:sp>
      <p:pic>
        <p:nvPicPr>
          <p:cNvPr id="14338" name="Picture 2"/>
          <p:cNvPicPr>
            <a:picLocks noChangeAspect="1" noChangeArrowheads="1"/>
          </p:cNvPicPr>
          <p:nvPr/>
        </p:nvPicPr>
        <p:blipFill>
          <a:blip r:embed="rId2"/>
          <a:srcRect/>
          <a:stretch>
            <a:fillRect/>
          </a:stretch>
        </p:blipFill>
        <p:spPr bwMode="auto">
          <a:xfrm>
            <a:off x="457201" y="1828800"/>
            <a:ext cx="83820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Title 2"/>
          <p:cNvSpPr>
            <a:spLocks noGrp="1"/>
          </p:cNvSpPr>
          <p:nvPr>
            <p:ph type="title"/>
          </p:nvPr>
        </p:nvSpPr>
        <p:spPr/>
        <p:txBody>
          <a:bodyPr/>
          <a:lstStyle/>
          <a:p>
            <a:endParaRPr lang="id-ID"/>
          </a:p>
        </p:txBody>
      </p:sp>
      <p:pic>
        <p:nvPicPr>
          <p:cNvPr id="15362" name="Picture 2"/>
          <p:cNvPicPr>
            <a:picLocks noChangeAspect="1" noChangeArrowheads="1"/>
          </p:cNvPicPr>
          <p:nvPr/>
        </p:nvPicPr>
        <p:blipFill>
          <a:blip r:embed="rId2"/>
          <a:srcRect/>
          <a:stretch>
            <a:fillRect/>
          </a:stretch>
        </p:blipFill>
        <p:spPr bwMode="auto">
          <a:xfrm>
            <a:off x="609600" y="457201"/>
            <a:ext cx="82296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20000"/>
          </a:bodyPr>
          <a:lstStyle/>
          <a:p>
            <a:pPr marL="274320" indent="-274320" eaLnBrk="1" fontAlgn="auto" hangingPunct="1">
              <a:spcAft>
                <a:spcPts val="0"/>
              </a:spcAft>
              <a:buFont typeface="Wingdings 2"/>
              <a:buChar char=""/>
              <a:defRPr/>
            </a:pPr>
            <a:r>
              <a:rPr lang="en-US" b="1" dirty="0" err="1" smtClean="0">
                <a:solidFill>
                  <a:srgbClr val="FF0000"/>
                </a:solidFill>
              </a:rPr>
              <a:t>Analisis</a:t>
            </a:r>
            <a:r>
              <a:rPr lang="en-US" b="1" dirty="0" smtClean="0">
                <a:solidFill>
                  <a:srgbClr val="FF0000"/>
                </a:solidFill>
              </a:rPr>
              <a:t> Snowball Sampling </a:t>
            </a:r>
            <a:r>
              <a:rPr lang="en-US" b="1" dirty="0" err="1" smtClean="0">
                <a:solidFill>
                  <a:srgbClr val="FF0000"/>
                </a:solidFill>
              </a:rPr>
              <a:t>dan</a:t>
            </a:r>
            <a:r>
              <a:rPr lang="en-US" b="1" dirty="0" smtClean="0">
                <a:solidFill>
                  <a:srgbClr val="FF0000"/>
                </a:solidFill>
              </a:rPr>
              <a:t> survey</a:t>
            </a:r>
          </a:p>
          <a:p>
            <a:pPr indent="-36513" eaLnBrk="1" fontAlgn="auto" hangingPunct="1">
              <a:spcAft>
                <a:spcPts val="0"/>
              </a:spcAft>
              <a:buFont typeface="Wingdings 2"/>
              <a:buNone/>
              <a:defRPr/>
            </a:pPr>
            <a:r>
              <a:rPr lang="en-US" dirty="0" err="1" smtClean="0"/>
              <a:t>Analisis</a:t>
            </a:r>
            <a:r>
              <a:rPr lang="en-US" dirty="0" smtClean="0"/>
              <a:t> </a:t>
            </a:r>
            <a:r>
              <a:rPr lang="en-US" dirty="0" err="1" smtClean="0"/>
              <a:t>ini</a:t>
            </a:r>
            <a:r>
              <a:rPr lang="en-US" dirty="0" smtClean="0"/>
              <a:t> </a:t>
            </a:r>
            <a:r>
              <a:rPr lang="en-US" dirty="0" err="1" smtClean="0"/>
              <a:t>menunjuk</a:t>
            </a:r>
            <a:r>
              <a:rPr lang="en-US" dirty="0" smtClean="0"/>
              <a:t> </a:t>
            </a:r>
            <a:r>
              <a:rPr lang="en-US" dirty="0" err="1" smtClean="0"/>
              <a:t>pada</a:t>
            </a:r>
            <a:r>
              <a:rPr lang="en-US" dirty="0" smtClean="0"/>
              <a:t> </a:t>
            </a:r>
            <a:r>
              <a:rPr lang="en-US" dirty="0" err="1" smtClean="0"/>
              <a:t>upaya</a:t>
            </a:r>
            <a:r>
              <a:rPr lang="en-US" dirty="0" smtClean="0"/>
              <a:t> </a:t>
            </a:r>
            <a:r>
              <a:rPr lang="en-US" dirty="0" err="1" smtClean="0"/>
              <a:t>mengenali</a:t>
            </a:r>
            <a:r>
              <a:rPr lang="en-US" dirty="0" smtClean="0"/>
              <a:t> </a:t>
            </a:r>
            <a:r>
              <a:rPr lang="en-US" dirty="0" err="1" smtClean="0"/>
              <a:t>masalah</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menanyakan</a:t>
            </a:r>
            <a:r>
              <a:rPr lang="en-US" dirty="0" smtClean="0"/>
              <a:t> </a:t>
            </a:r>
            <a:r>
              <a:rPr lang="en-US" dirty="0" err="1" smtClean="0"/>
              <a:t>kepada</a:t>
            </a:r>
            <a:r>
              <a:rPr lang="en-US" dirty="0" smtClean="0"/>
              <a:t> stakeholders </a:t>
            </a:r>
            <a:r>
              <a:rPr lang="en-US" dirty="0" err="1" smtClean="0"/>
              <a:t>tentang</a:t>
            </a:r>
            <a:r>
              <a:rPr lang="en-US" dirty="0" smtClean="0"/>
              <a:t> </a:t>
            </a:r>
            <a:r>
              <a:rPr lang="en-US" dirty="0" err="1" smtClean="0"/>
              <a:t>isu</a:t>
            </a:r>
            <a:r>
              <a:rPr lang="en-US" dirty="0" smtClean="0"/>
              <a:t> </a:t>
            </a:r>
            <a:r>
              <a:rPr lang="en-US" dirty="0" err="1" smtClean="0"/>
              <a:t>masalah</a:t>
            </a:r>
            <a:r>
              <a:rPr lang="en-US" dirty="0" smtClean="0"/>
              <a:t> </a:t>
            </a:r>
            <a:r>
              <a:rPr lang="en-US" dirty="0" err="1" smtClean="0"/>
              <a:t>publik</a:t>
            </a:r>
            <a:r>
              <a:rPr lang="en-US" dirty="0" smtClean="0"/>
              <a:t> </a:t>
            </a:r>
            <a:r>
              <a:rPr lang="en-US" dirty="0" err="1" smtClean="0"/>
              <a:t>tertentu</a:t>
            </a:r>
            <a:r>
              <a:rPr lang="en-US" dirty="0" smtClean="0"/>
              <a:t> yang </a:t>
            </a:r>
            <a:r>
              <a:rPr lang="en-US" dirty="0" err="1" smtClean="0"/>
              <a:t>telah</a:t>
            </a:r>
            <a:r>
              <a:rPr lang="en-US" dirty="0" smtClean="0"/>
              <a:t> </a:t>
            </a:r>
            <a:r>
              <a:rPr lang="en-US" dirty="0" err="1" smtClean="0"/>
              <a:t>menjadi</a:t>
            </a:r>
            <a:r>
              <a:rPr lang="en-US" dirty="0" smtClean="0"/>
              <a:t> </a:t>
            </a:r>
            <a:r>
              <a:rPr lang="en-US" dirty="0" err="1" smtClean="0"/>
              <a:t>masalah</a:t>
            </a:r>
            <a:r>
              <a:rPr lang="en-US" dirty="0" smtClean="0"/>
              <a:t> formal (</a:t>
            </a:r>
            <a:r>
              <a:rPr lang="en-US" dirty="0" err="1" smtClean="0"/>
              <a:t>masuk</a:t>
            </a:r>
            <a:r>
              <a:rPr lang="en-US" dirty="0" smtClean="0"/>
              <a:t> </a:t>
            </a:r>
            <a:r>
              <a:rPr lang="en-US" dirty="0" err="1" smtClean="0"/>
              <a:t>dalam</a:t>
            </a:r>
            <a:r>
              <a:rPr lang="en-US" dirty="0" smtClean="0"/>
              <a:t> agenda </a:t>
            </a:r>
            <a:r>
              <a:rPr lang="en-US" dirty="0" err="1" smtClean="0"/>
              <a:t>pemerintah</a:t>
            </a:r>
            <a:r>
              <a:rPr lang="en-US" dirty="0" smtClean="0"/>
              <a:t>) </a:t>
            </a:r>
            <a:r>
              <a:rPr lang="en-US" dirty="0" err="1" smtClean="0"/>
              <a:t>untuk</a:t>
            </a:r>
            <a:r>
              <a:rPr lang="en-US" dirty="0" smtClean="0"/>
              <a:t> </a:t>
            </a:r>
            <a:r>
              <a:rPr lang="en-US" dirty="0" err="1" smtClean="0"/>
              <a:t>diselesaikan</a:t>
            </a:r>
            <a:r>
              <a:rPr lang="en-US" dirty="0" smtClean="0"/>
              <a:t> </a:t>
            </a:r>
            <a:r>
              <a:rPr lang="en-US" dirty="0" err="1" smtClean="0"/>
              <a:t>dengan</a:t>
            </a:r>
            <a:r>
              <a:rPr lang="en-US" dirty="0" smtClean="0"/>
              <a:t> </a:t>
            </a:r>
            <a:r>
              <a:rPr lang="en-US" dirty="0" err="1" smtClean="0"/>
              <a:t>kebijakan</a:t>
            </a:r>
            <a:r>
              <a:rPr lang="en-US" dirty="0" smtClean="0"/>
              <a:t> </a:t>
            </a:r>
            <a:r>
              <a:rPr lang="en-US" dirty="0" err="1" smtClean="0"/>
              <a:t>publik</a:t>
            </a:r>
            <a:r>
              <a:rPr lang="en-US" dirty="0" smtClean="0"/>
              <a:t>.</a:t>
            </a:r>
            <a:endParaRPr lang="id-ID" dirty="0" smtClean="0"/>
          </a:p>
          <a:p>
            <a:pPr indent="-36513"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Char char=""/>
              <a:defRPr/>
            </a:pPr>
            <a:r>
              <a:rPr lang="en-US" b="1" dirty="0" err="1" smtClean="0">
                <a:solidFill>
                  <a:srgbClr val="FF0000"/>
                </a:solidFill>
              </a:rPr>
              <a:t>Analisis</a:t>
            </a:r>
            <a:r>
              <a:rPr lang="en-US" b="1" dirty="0" smtClean="0">
                <a:solidFill>
                  <a:srgbClr val="FF0000"/>
                </a:solidFill>
              </a:rPr>
              <a:t> </a:t>
            </a:r>
            <a:r>
              <a:rPr lang="en-US" b="1" dirty="0" err="1" smtClean="0">
                <a:solidFill>
                  <a:srgbClr val="FF0000"/>
                </a:solidFill>
              </a:rPr>
              <a:t>Klasifikasi</a:t>
            </a:r>
            <a:endParaRPr lang="en-US" b="1" dirty="0" smtClean="0">
              <a:solidFill>
                <a:srgbClr val="FF0000"/>
              </a:solidFill>
            </a:endParaRPr>
          </a:p>
          <a:p>
            <a:pPr marL="274320" indent="-274320" eaLnBrk="1" fontAlgn="auto" hangingPunct="1">
              <a:spcAft>
                <a:spcPts val="0"/>
              </a:spcAft>
              <a:buFont typeface="Wingdings 2"/>
              <a:buNone/>
              <a:defRPr/>
            </a:pPr>
            <a:r>
              <a:rPr lang="en-US" dirty="0" smtClean="0"/>
              <a:t>	</a:t>
            </a:r>
            <a:r>
              <a:rPr lang="en-US" dirty="0" err="1" smtClean="0"/>
              <a:t>Menunjuk</a:t>
            </a:r>
            <a:r>
              <a:rPr lang="en-US" dirty="0" smtClean="0"/>
              <a:t> </a:t>
            </a:r>
            <a:r>
              <a:rPr lang="en-US" dirty="0" err="1" smtClean="0"/>
              <a:t>pada</a:t>
            </a:r>
            <a:r>
              <a:rPr lang="en-US" dirty="0" smtClean="0"/>
              <a:t> </a:t>
            </a:r>
            <a:r>
              <a:rPr lang="en-US" dirty="0" err="1" smtClean="0"/>
              <a:t>upaya</a:t>
            </a:r>
            <a:r>
              <a:rPr lang="en-US" dirty="0" smtClean="0"/>
              <a:t> </a:t>
            </a:r>
            <a:r>
              <a:rPr lang="en-US" dirty="0" err="1" smtClean="0"/>
              <a:t>untuk</a:t>
            </a:r>
            <a:r>
              <a:rPr lang="en-US" dirty="0" smtClean="0"/>
              <a:t> </a:t>
            </a:r>
            <a:r>
              <a:rPr lang="en-US" dirty="0" err="1" smtClean="0"/>
              <a:t>mengelompokkan</a:t>
            </a:r>
            <a:r>
              <a:rPr lang="en-US" dirty="0" smtClean="0"/>
              <a:t> </a:t>
            </a:r>
            <a:r>
              <a:rPr lang="en-US" dirty="0" err="1" smtClean="0"/>
              <a:t>masalah-masalah</a:t>
            </a:r>
            <a:r>
              <a:rPr lang="en-US" dirty="0" smtClean="0"/>
              <a:t> </a:t>
            </a:r>
            <a:r>
              <a:rPr lang="en-US" dirty="0" err="1" smtClean="0"/>
              <a:t>publik</a:t>
            </a:r>
            <a:r>
              <a:rPr lang="en-US" dirty="0" smtClean="0"/>
              <a:t> yang </a:t>
            </a:r>
            <a:r>
              <a:rPr lang="en-US" dirty="0" err="1" smtClean="0"/>
              <a:t>hendak</a:t>
            </a:r>
            <a:r>
              <a:rPr lang="en-US" dirty="0" smtClean="0"/>
              <a:t> </a:t>
            </a:r>
            <a:r>
              <a:rPr lang="en-US" dirty="0" err="1" smtClean="0"/>
              <a:t>dikenali</a:t>
            </a:r>
            <a:r>
              <a:rPr lang="en-US" dirty="0" smtClean="0"/>
              <a:t> </a:t>
            </a:r>
            <a:r>
              <a:rPr lang="en-US" dirty="0" err="1" smtClean="0"/>
              <a:t>pada</a:t>
            </a:r>
            <a:r>
              <a:rPr lang="en-US" dirty="0" smtClean="0"/>
              <a:t> </a:t>
            </a:r>
            <a:r>
              <a:rPr lang="en-US" dirty="0" err="1" smtClean="0"/>
              <a:t>kategori-kategori</a:t>
            </a:r>
            <a:r>
              <a:rPr lang="en-US" dirty="0" smtClean="0"/>
              <a:t> </a:t>
            </a:r>
            <a:r>
              <a:rPr lang="en-US" dirty="0" err="1" smtClean="0"/>
              <a:t>tertentu</a:t>
            </a:r>
            <a:r>
              <a:rPr lang="en-US" dirty="0" smtClean="0"/>
              <a:t> </a:t>
            </a:r>
            <a:r>
              <a:rPr lang="en-US" dirty="0" err="1" smtClean="0"/>
              <a:t>sehinggamemudahkan</a:t>
            </a:r>
            <a:r>
              <a:rPr lang="en-US" dirty="0" smtClean="0"/>
              <a:t> </a:t>
            </a:r>
            <a:r>
              <a:rPr lang="en-US" dirty="0" err="1" smtClean="0"/>
              <a:t>analisis</a:t>
            </a:r>
            <a:r>
              <a:rPr lang="en-US" dirty="0" smtClean="0"/>
              <a:t>.</a:t>
            </a:r>
            <a:endParaRPr lang="en-US" dirty="0"/>
          </a:p>
        </p:txBody>
      </p:sp>
      <p:sp>
        <p:nvSpPr>
          <p:cNvPr id="5" name="Title 4"/>
          <p:cNvSpPr>
            <a:spLocks noGrp="1"/>
          </p:cNvSpPr>
          <p:nvPr>
            <p:ph type="title"/>
          </p:nvPr>
        </p:nvSpPr>
        <p:spPr>
          <a:xfrm>
            <a:off x="457200" y="320675"/>
            <a:ext cx="7239000" cy="1143000"/>
          </a:xfrm>
        </p:spPr>
        <p:txBody>
          <a:bodyPr>
            <a:normAutofit fontScale="90000"/>
          </a:bodyPr>
          <a:lstStyle/>
          <a:p>
            <a:pPr eaLnBrk="1" fontAlgn="auto" hangingPunct="1">
              <a:spcAft>
                <a:spcPts val="0"/>
              </a:spcAft>
              <a:defRPr/>
            </a:pPr>
            <a:r>
              <a:rPr lang="en-US" dirty="0" err="1" smtClean="0"/>
              <a:t>Metode</a:t>
            </a:r>
            <a:r>
              <a:rPr lang="en-US" dirty="0" smtClean="0"/>
              <a:t> </a:t>
            </a:r>
            <a:r>
              <a:rPr lang="id-ID" dirty="0" smtClean="0"/>
              <a:t>perumusan </a:t>
            </a:r>
            <a:r>
              <a:rPr lang="en-US" dirty="0" smtClean="0"/>
              <a:t> </a:t>
            </a:r>
            <a:r>
              <a:rPr lang="en-US" dirty="0" err="1" smtClean="0"/>
              <a:t>masalah</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066800"/>
          <a:ext cx="7239000" cy="5410200"/>
        </p:xfrm>
        <a:graphic>
          <a:graphicData uri="http://schemas.openxmlformats.org/drawingml/2006/table">
            <a:tbl>
              <a:tblPr firstRow="1" bandRow="1">
                <a:tableStyleId>{5C22544A-7EE6-4342-B048-85BDC9FD1C3A}</a:tableStyleId>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6477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gridCol w="723900">
                  <a:extLst>
                    <a:ext uri="{9D8B030D-6E8A-4147-A177-3AD203B41FA5}">
                      <a16:colId xmlns:a16="http://schemas.microsoft.com/office/drawing/2014/main" val="20008"/>
                    </a:ext>
                  </a:extLst>
                </a:gridCol>
                <a:gridCol w="723900">
                  <a:extLst>
                    <a:ext uri="{9D8B030D-6E8A-4147-A177-3AD203B41FA5}">
                      <a16:colId xmlns:a16="http://schemas.microsoft.com/office/drawing/2014/main" val="20009"/>
                    </a:ext>
                  </a:extLst>
                </a:gridCol>
              </a:tblGrid>
              <a:tr h="2007909">
                <a:tc>
                  <a:txBody>
                    <a:bodyPr/>
                    <a:lstStyle/>
                    <a:p>
                      <a:pPr algn="ctr"/>
                      <a:r>
                        <a:rPr lang="en-US" sz="1600" dirty="0" smtClean="0">
                          <a:solidFill>
                            <a:schemeClr val="tx1"/>
                          </a:solidFill>
                        </a:rPr>
                        <a:t>Ting-</a:t>
                      </a:r>
                      <a:r>
                        <a:rPr lang="en-US" sz="1600" dirty="0" err="1" smtClean="0">
                          <a:solidFill>
                            <a:schemeClr val="tx1"/>
                          </a:solidFill>
                        </a:rPr>
                        <a:t>kat</a:t>
                      </a:r>
                      <a:r>
                        <a:rPr lang="en-US" sz="1600" dirty="0" smtClean="0">
                          <a:solidFill>
                            <a:schemeClr val="tx1"/>
                          </a:solidFill>
                        </a:rPr>
                        <a:t> Pen-</a:t>
                      </a:r>
                      <a:r>
                        <a:rPr lang="en-US" sz="1600" dirty="0" err="1" smtClean="0">
                          <a:solidFill>
                            <a:schemeClr val="tx1"/>
                          </a:solidFill>
                        </a:rPr>
                        <a:t>didik</a:t>
                      </a:r>
                      <a:r>
                        <a:rPr lang="en-US" sz="1600" dirty="0" smtClean="0">
                          <a:solidFill>
                            <a:schemeClr val="tx1"/>
                          </a:solidFill>
                        </a:rPr>
                        <a:t>-an</a:t>
                      </a:r>
                      <a:endParaRPr lang="en-US" sz="1600" dirty="0">
                        <a:solidFill>
                          <a:schemeClr val="tx1"/>
                        </a:solidFill>
                      </a:endParaRPr>
                    </a:p>
                  </a:txBody>
                  <a:tcPr/>
                </a:tc>
                <a:tc gridSpan="3">
                  <a:txBody>
                    <a:bodyPr/>
                    <a:lstStyle/>
                    <a:p>
                      <a:pPr algn="ctr"/>
                      <a:r>
                        <a:rPr lang="en-US" sz="1600" dirty="0" err="1" smtClean="0">
                          <a:solidFill>
                            <a:schemeClr val="tx1"/>
                          </a:solidFill>
                        </a:rPr>
                        <a:t>Kategori</a:t>
                      </a:r>
                      <a:r>
                        <a:rPr lang="en-US" sz="1600" dirty="0" smtClean="0">
                          <a:solidFill>
                            <a:schemeClr val="tx1"/>
                          </a:solidFill>
                        </a:rPr>
                        <a:t> </a:t>
                      </a:r>
                      <a:r>
                        <a:rPr lang="en-US" sz="1600" dirty="0" err="1" smtClean="0">
                          <a:solidFill>
                            <a:schemeClr val="tx1"/>
                          </a:solidFill>
                        </a:rPr>
                        <a:t>Umur</a:t>
                      </a:r>
                      <a:r>
                        <a:rPr lang="en-US" sz="1600" dirty="0" smtClean="0">
                          <a:solidFill>
                            <a:schemeClr val="tx1"/>
                          </a:solidFill>
                        </a:rPr>
                        <a:t> </a:t>
                      </a:r>
                      <a:r>
                        <a:rPr lang="en-US" sz="1600" baseline="0" dirty="0" smtClean="0">
                          <a:solidFill>
                            <a:schemeClr val="tx1"/>
                          </a:solidFill>
                        </a:rPr>
                        <a:t> </a:t>
                      </a:r>
                      <a:r>
                        <a:rPr lang="en-US" sz="1600" baseline="0" dirty="0" err="1" smtClean="0">
                          <a:solidFill>
                            <a:schemeClr val="tx1"/>
                          </a:solidFill>
                        </a:rPr>
                        <a:t>Ruang</a:t>
                      </a:r>
                      <a:r>
                        <a:rPr lang="en-US" sz="1600" baseline="0" dirty="0" smtClean="0">
                          <a:solidFill>
                            <a:schemeClr val="tx1"/>
                          </a:solidFill>
                        </a:rPr>
                        <a:t> </a:t>
                      </a:r>
                      <a:r>
                        <a:rPr lang="en-US" sz="1600" baseline="0" dirty="0" err="1" smtClean="0">
                          <a:solidFill>
                            <a:schemeClr val="tx1"/>
                          </a:solidFill>
                        </a:rPr>
                        <a:t>Sekolah</a:t>
                      </a:r>
                      <a:r>
                        <a:rPr lang="en-US" sz="1600" baseline="0" dirty="0" smtClean="0">
                          <a:solidFill>
                            <a:schemeClr val="tx1"/>
                          </a:solidFill>
                        </a:rPr>
                        <a:t> </a:t>
                      </a:r>
                      <a:r>
                        <a:rPr lang="en-US" sz="1600" baseline="0" dirty="0" err="1" smtClean="0">
                          <a:solidFill>
                            <a:schemeClr val="tx1"/>
                          </a:solidFill>
                        </a:rPr>
                        <a:t>Rusak</a:t>
                      </a:r>
                      <a:endParaRPr lang="en-US" sz="1600" dirty="0">
                        <a:solidFill>
                          <a:schemeClr val="tx1"/>
                        </a:solidFill>
                      </a:endParaRPr>
                    </a:p>
                  </a:txBody>
                  <a:tcPr/>
                </a:tc>
                <a:tc hMerge="1">
                  <a:txBody>
                    <a:bodyPr/>
                    <a:lstStyle/>
                    <a:p>
                      <a:endParaRPr lang="en-US" dirty="0"/>
                    </a:p>
                  </a:txBody>
                  <a:tcPr/>
                </a:tc>
                <a:tc hMerge="1">
                  <a:txBody>
                    <a:bodyPr/>
                    <a:lstStyle/>
                    <a:p>
                      <a:endParaRPr lang="en-US" dirty="0"/>
                    </a:p>
                  </a:txBody>
                  <a:tcPr/>
                </a:tc>
                <a:tc gridSpan="3">
                  <a:txBody>
                    <a:bodyPr/>
                    <a:lstStyle/>
                    <a:p>
                      <a:pPr algn="ctr"/>
                      <a:r>
                        <a:rPr lang="en-US" sz="1600" dirty="0" err="1" smtClean="0">
                          <a:solidFill>
                            <a:schemeClr val="tx1"/>
                          </a:solidFill>
                        </a:rPr>
                        <a:t>Kateori</a:t>
                      </a:r>
                      <a:r>
                        <a:rPr lang="en-US" sz="1600" dirty="0" smtClean="0">
                          <a:solidFill>
                            <a:schemeClr val="tx1"/>
                          </a:solidFill>
                        </a:rPr>
                        <a:t> </a:t>
                      </a:r>
                      <a:r>
                        <a:rPr lang="en-US" sz="1600" dirty="0" err="1" smtClean="0">
                          <a:solidFill>
                            <a:schemeClr val="tx1"/>
                          </a:solidFill>
                        </a:rPr>
                        <a:t>Kerusakan</a:t>
                      </a:r>
                      <a:r>
                        <a:rPr lang="en-US" sz="1600" dirty="0" smtClean="0">
                          <a:solidFill>
                            <a:schemeClr val="tx1"/>
                          </a:solidFill>
                        </a:rPr>
                        <a:t> </a:t>
                      </a:r>
                      <a:r>
                        <a:rPr lang="en-US" sz="1600" dirty="0" err="1" smtClean="0">
                          <a:solidFill>
                            <a:schemeClr val="tx1"/>
                          </a:solidFill>
                        </a:rPr>
                        <a:t>Ruang</a:t>
                      </a:r>
                      <a:r>
                        <a:rPr lang="en-US" sz="1600" dirty="0" smtClean="0">
                          <a:solidFill>
                            <a:schemeClr val="tx1"/>
                          </a:solidFill>
                        </a:rPr>
                        <a:t> </a:t>
                      </a:r>
                      <a:r>
                        <a:rPr lang="en-US" sz="1600" dirty="0" err="1" smtClean="0">
                          <a:solidFill>
                            <a:schemeClr val="tx1"/>
                          </a:solidFill>
                        </a:rPr>
                        <a:t>Sekolah</a:t>
                      </a:r>
                      <a:endParaRPr lang="en-US" sz="1600" dirty="0">
                        <a:solidFill>
                          <a:schemeClr val="tx1"/>
                        </a:solidFill>
                      </a:endParaRPr>
                    </a:p>
                  </a:txBody>
                  <a:tcPr/>
                </a:tc>
                <a:tc hMerge="1">
                  <a:txBody>
                    <a:bodyPr/>
                    <a:lstStyle/>
                    <a:p>
                      <a:endParaRPr lang="en-US" dirty="0"/>
                    </a:p>
                  </a:txBody>
                  <a:tcPr/>
                </a:tc>
                <a:tc hMerge="1">
                  <a:txBody>
                    <a:bodyPr/>
                    <a:lstStyle/>
                    <a:p>
                      <a:endParaRPr lang="en-US" dirty="0"/>
                    </a:p>
                  </a:txBody>
                  <a:tcPr/>
                </a:tc>
                <a:tc gridSpan="3">
                  <a:txBody>
                    <a:bodyPr/>
                    <a:lstStyle/>
                    <a:p>
                      <a:pPr algn="ctr"/>
                      <a:r>
                        <a:rPr lang="en-US" sz="1600" dirty="0" err="1" smtClean="0">
                          <a:solidFill>
                            <a:schemeClr val="tx1"/>
                          </a:solidFill>
                        </a:rPr>
                        <a:t>Jumlah</a:t>
                      </a:r>
                      <a:r>
                        <a:rPr lang="en-US" sz="1600" dirty="0" smtClean="0">
                          <a:solidFill>
                            <a:schemeClr val="tx1"/>
                          </a:solidFill>
                        </a:rPr>
                        <a:t> </a:t>
                      </a:r>
                      <a:r>
                        <a:rPr lang="en-US" sz="1600" dirty="0" err="1" smtClean="0">
                          <a:solidFill>
                            <a:schemeClr val="tx1"/>
                          </a:solidFill>
                        </a:rPr>
                        <a:t>Murid</a:t>
                      </a:r>
                      <a:r>
                        <a:rPr lang="en-US" sz="1600" dirty="0" smtClean="0">
                          <a:solidFill>
                            <a:schemeClr val="tx1"/>
                          </a:solidFill>
                        </a:rPr>
                        <a:t> </a:t>
                      </a:r>
                      <a:r>
                        <a:rPr lang="en-US" sz="1600" dirty="0" err="1" smtClean="0">
                          <a:solidFill>
                            <a:schemeClr val="tx1"/>
                          </a:solidFill>
                        </a:rPr>
                        <a:t>pada</a:t>
                      </a:r>
                      <a:r>
                        <a:rPr lang="en-US" sz="1600" dirty="0" smtClean="0">
                          <a:solidFill>
                            <a:schemeClr val="tx1"/>
                          </a:solidFill>
                        </a:rPr>
                        <a:t> </a:t>
                      </a:r>
                      <a:r>
                        <a:rPr lang="en-US" sz="1600" dirty="0" err="1" smtClean="0">
                          <a:solidFill>
                            <a:schemeClr val="tx1"/>
                          </a:solidFill>
                        </a:rPr>
                        <a:t>Sekolah</a:t>
                      </a:r>
                      <a:r>
                        <a:rPr lang="en-US" sz="1600" dirty="0" smtClean="0">
                          <a:solidFill>
                            <a:schemeClr val="tx1"/>
                          </a:solidFill>
                        </a:rPr>
                        <a:t> </a:t>
                      </a:r>
                      <a:r>
                        <a:rPr lang="en-US" sz="1600" dirty="0" err="1" smtClean="0">
                          <a:solidFill>
                            <a:schemeClr val="tx1"/>
                          </a:solidFill>
                        </a:rPr>
                        <a:t>Rusak</a:t>
                      </a:r>
                      <a:endParaRPr lang="en-US" sz="1600" dirty="0">
                        <a:solidFill>
                          <a:schemeClr val="tx1"/>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384393">
                <a:tc>
                  <a:txBody>
                    <a:bodyPr/>
                    <a:lstStyle/>
                    <a:p>
                      <a:endParaRPr lang="en-US" sz="1600" dirty="0"/>
                    </a:p>
                  </a:txBody>
                  <a:tcPr/>
                </a:tc>
                <a:tc>
                  <a:txBody>
                    <a:bodyPr/>
                    <a:lstStyle/>
                    <a:p>
                      <a:r>
                        <a:rPr lang="en-US" sz="1600" dirty="0" err="1" smtClean="0"/>
                        <a:t>Tua</a:t>
                      </a:r>
                      <a:r>
                        <a:rPr lang="en-US" sz="1600" dirty="0" smtClean="0"/>
                        <a:t> (≥20 </a:t>
                      </a:r>
                      <a:r>
                        <a:rPr lang="en-US" sz="1600" dirty="0" err="1" smtClean="0"/>
                        <a:t>thn</a:t>
                      </a:r>
                      <a:r>
                        <a:rPr lang="en-US" sz="1600" dirty="0" smtClean="0"/>
                        <a:t>)</a:t>
                      </a:r>
                      <a:endParaRPr lang="en-US" sz="1600" dirty="0"/>
                    </a:p>
                  </a:txBody>
                  <a:tcPr/>
                </a:tc>
                <a:tc>
                  <a:txBody>
                    <a:bodyPr/>
                    <a:lstStyle/>
                    <a:p>
                      <a:r>
                        <a:rPr lang="en-US" sz="1600" dirty="0" err="1" smtClean="0"/>
                        <a:t>Sedang</a:t>
                      </a:r>
                      <a:r>
                        <a:rPr lang="en-US" sz="1600" dirty="0" smtClean="0"/>
                        <a:t> (10-20</a:t>
                      </a:r>
                      <a:r>
                        <a:rPr lang="en-US" sz="1600" baseline="0" dirty="0" smtClean="0"/>
                        <a:t> </a:t>
                      </a:r>
                      <a:r>
                        <a:rPr lang="en-US" sz="1600" dirty="0" err="1" smtClean="0"/>
                        <a:t>thn</a:t>
                      </a:r>
                      <a:r>
                        <a:rPr lang="en-US" sz="1600" dirty="0" smtClean="0"/>
                        <a:t>)</a:t>
                      </a:r>
                      <a:endParaRPr lang="en-US" sz="1600" dirty="0"/>
                    </a:p>
                  </a:txBody>
                  <a:tcPr/>
                </a:tc>
                <a:tc>
                  <a:txBody>
                    <a:bodyPr/>
                    <a:lstStyle/>
                    <a:p>
                      <a:r>
                        <a:rPr lang="en-US" sz="1600" dirty="0" err="1" smtClean="0"/>
                        <a:t>Baru</a:t>
                      </a:r>
                      <a:r>
                        <a:rPr lang="en-US" sz="1600" dirty="0" smtClean="0"/>
                        <a:t> (≤10 </a:t>
                      </a:r>
                      <a:r>
                        <a:rPr lang="en-US" sz="1600" dirty="0" err="1" smtClean="0"/>
                        <a:t>thn</a:t>
                      </a:r>
                      <a:r>
                        <a:rPr lang="en-US" sz="1600" dirty="0" smtClean="0"/>
                        <a:t>)</a:t>
                      </a:r>
                      <a:endParaRPr lang="en-US" sz="1600" dirty="0"/>
                    </a:p>
                  </a:txBody>
                  <a:tcPr/>
                </a:tc>
                <a:tc>
                  <a:txBody>
                    <a:bodyPr/>
                    <a:lstStyle/>
                    <a:p>
                      <a:r>
                        <a:rPr lang="en-US" sz="1400" dirty="0" err="1" smtClean="0"/>
                        <a:t>Ringan</a:t>
                      </a:r>
                      <a:endParaRPr lang="en-US" sz="1400" dirty="0"/>
                    </a:p>
                  </a:txBody>
                  <a:tcPr/>
                </a:tc>
                <a:tc>
                  <a:txBody>
                    <a:bodyPr/>
                    <a:lstStyle/>
                    <a:p>
                      <a:r>
                        <a:rPr lang="en-US" sz="1400" dirty="0" err="1" smtClean="0"/>
                        <a:t>Sedang</a:t>
                      </a:r>
                      <a:endParaRPr lang="en-US" sz="1400" dirty="0"/>
                    </a:p>
                  </a:txBody>
                  <a:tcPr/>
                </a:tc>
                <a:tc>
                  <a:txBody>
                    <a:bodyPr/>
                    <a:lstStyle/>
                    <a:p>
                      <a:r>
                        <a:rPr lang="en-US" sz="1400" dirty="0" err="1" smtClean="0"/>
                        <a:t>Berat</a:t>
                      </a:r>
                      <a:endParaRPr lang="en-US" sz="1400" dirty="0"/>
                    </a:p>
                  </a:txBody>
                  <a:tcPr/>
                </a:tc>
                <a:tc>
                  <a:txBody>
                    <a:bodyPr/>
                    <a:lstStyle/>
                    <a:p>
                      <a:r>
                        <a:rPr lang="en-US" sz="1400" dirty="0" err="1" smtClean="0"/>
                        <a:t>Banyak</a:t>
                      </a:r>
                      <a:endParaRPr lang="en-US" sz="1400" dirty="0" smtClean="0"/>
                    </a:p>
                    <a:p>
                      <a:r>
                        <a:rPr lang="en-US" sz="1400" dirty="0" smtClean="0"/>
                        <a:t>(≥ 3000 </a:t>
                      </a:r>
                      <a:r>
                        <a:rPr lang="en-US" sz="1400" dirty="0" err="1" smtClean="0"/>
                        <a:t>siswa</a:t>
                      </a:r>
                      <a:r>
                        <a:rPr lang="en-US" sz="1400" dirty="0" smtClean="0"/>
                        <a:t>)</a:t>
                      </a:r>
                      <a:endParaRPr lang="en-US" sz="1400" dirty="0"/>
                    </a:p>
                  </a:txBody>
                  <a:tcPr/>
                </a:tc>
                <a:tc>
                  <a:txBody>
                    <a:bodyPr/>
                    <a:lstStyle/>
                    <a:p>
                      <a:r>
                        <a:rPr lang="en-US" sz="1400" dirty="0" err="1" smtClean="0"/>
                        <a:t>Sedang</a:t>
                      </a:r>
                      <a:r>
                        <a:rPr lang="en-US" sz="1400" baseline="0" dirty="0" smtClean="0"/>
                        <a:t> </a:t>
                      </a:r>
                    </a:p>
                    <a:p>
                      <a:r>
                        <a:rPr lang="en-US" sz="1400" baseline="0" dirty="0" smtClean="0"/>
                        <a:t>(2999-1000)</a:t>
                      </a:r>
                      <a:endParaRPr lang="en-US" sz="1400" dirty="0"/>
                    </a:p>
                  </a:txBody>
                  <a:tcPr/>
                </a:tc>
                <a:tc>
                  <a:txBody>
                    <a:bodyPr/>
                    <a:lstStyle/>
                    <a:p>
                      <a:r>
                        <a:rPr lang="en-US" sz="1400" dirty="0" err="1" smtClean="0"/>
                        <a:t>Sedikit</a:t>
                      </a:r>
                      <a:endParaRPr lang="en-US" sz="1400" dirty="0" smtClean="0"/>
                    </a:p>
                    <a:p>
                      <a:r>
                        <a:rPr lang="en-US" sz="1400" dirty="0" smtClean="0"/>
                        <a:t>(&lt;1000siswa)</a:t>
                      </a:r>
                      <a:endParaRPr lang="en-US" sz="1400" dirty="0"/>
                    </a:p>
                  </a:txBody>
                  <a:tcPr/>
                </a:tc>
                <a:extLst>
                  <a:ext uri="{0D108BD9-81ED-4DB2-BD59-A6C34878D82A}">
                    <a16:rowId xmlns:a16="http://schemas.microsoft.com/office/drawing/2014/main" val="10001"/>
                  </a:ext>
                </a:extLst>
              </a:tr>
              <a:tr h="508949">
                <a:tc>
                  <a:txBody>
                    <a:bodyPr/>
                    <a:lstStyle/>
                    <a:p>
                      <a:r>
                        <a:rPr lang="en-US" sz="1800" dirty="0" smtClean="0"/>
                        <a:t>SD</a:t>
                      </a:r>
                      <a:endParaRPr lang="en-US" sz="1800" dirty="0"/>
                    </a:p>
                  </a:txBody>
                  <a:tcPr/>
                </a:tc>
                <a:tc>
                  <a:txBody>
                    <a:bodyPr/>
                    <a:lstStyle/>
                    <a:p>
                      <a:r>
                        <a:rPr lang="en-US" sz="1800" dirty="0" smtClean="0"/>
                        <a:t>25</a:t>
                      </a:r>
                      <a:endParaRPr lang="en-US" sz="1800" dirty="0"/>
                    </a:p>
                  </a:txBody>
                  <a:tcPr/>
                </a:tc>
                <a:tc>
                  <a:txBody>
                    <a:bodyPr/>
                    <a:lstStyle/>
                    <a:p>
                      <a:r>
                        <a:rPr lang="en-US" sz="1800" dirty="0" smtClean="0"/>
                        <a:t>45</a:t>
                      </a:r>
                      <a:endParaRPr lang="en-US" sz="1800" dirty="0"/>
                    </a:p>
                  </a:txBody>
                  <a:tcPr/>
                </a:tc>
                <a:tc>
                  <a:txBody>
                    <a:bodyPr/>
                    <a:lstStyle/>
                    <a:p>
                      <a:r>
                        <a:rPr lang="en-US" sz="1800" dirty="0" smtClean="0"/>
                        <a:t>30</a:t>
                      </a:r>
                      <a:endParaRPr lang="en-US" sz="1800" dirty="0"/>
                    </a:p>
                  </a:txBody>
                  <a:tcPr/>
                </a:tc>
                <a:tc>
                  <a:txBody>
                    <a:bodyPr/>
                    <a:lstStyle/>
                    <a:p>
                      <a:r>
                        <a:rPr lang="en-US" sz="1800" dirty="0" smtClean="0"/>
                        <a:t>60</a:t>
                      </a:r>
                      <a:endParaRPr lang="en-US" sz="1800" dirty="0"/>
                    </a:p>
                  </a:txBody>
                  <a:tcPr/>
                </a:tc>
                <a:tc>
                  <a:txBody>
                    <a:bodyPr/>
                    <a:lstStyle/>
                    <a:p>
                      <a:r>
                        <a:rPr lang="en-US" sz="1800" dirty="0" smtClean="0"/>
                        <a:t>30</a:t>
                      </a:r>
                      <a:endParaRPr lang="en-US" sz="1800" dirty="0"/>
                    </a:p>
                  </a:txBody>
                  <a:tcPr/>
                </a:tc>
                <a:tc>
                  <a:txBody>
                    <a:bodyPr/>
                    <a:lstStyle/>
                    <a:p>
                      <a:r>
                        <a:rPr lang="en-US" sz="1800" dirty="0" smtClean="0"/>
                        <a:t>10</a:t>
                      </a:r>
                      <a:endParaRPr lang="en-US" sz="1800" dirty="0"/>
                    </a:p>
                  </a:txBody>
                  <a:tcPr/>
                </a:tc>
                <a:tc>
                  <a:txBody>
                    <a:bodyPr/>
                    <a:lstStyle/>
                    <a:p>
                      <a:r>
                        <a:rPr lang="en-US" sz="1800" dirty="0" smtClean="0"/>
                        <a:t>25</a:t>
                      </a:r>
                      <a:endParaRPr lang="en-US" sz="1800" dirty="0"/>
                    </a:p>
                  </a:txBody>
                  <a:tcPr/>
                </a:tc>
                <a:tc>
                  <a:txBody>
                    <a:bodyPr/>
                    <a:lstStyle/>
                    <a:p>
                      <a:r>
                        <a:rPr lang="en-US" sz="1800" dirty="0" smtClean="0"/>
                        <a:t>30</a:t>
                      </a:r>
                      <a:endParaRPr lang="en-US" sz="1800" dirty="0"/>
                    </a:p>
                  </a:txBody>
                  <a:tcPr/>
                </a:tc>
                <a:tc>
                  <a:txBody>
                    <a:bodyPr/>
                    <a:lstStyle/>
                    <a:p>
                      <a:r>
                        <a:rPr lang="en-US" sz="1800" dirty="0" smtClean="0"/>
                        <a:t>45</a:t>
                      </a:r>
                      <a:endParaRPr lang="en-US" sz="1800" dirty="0"/>
                    </a:p>
                  </a:txBody>
                  <a:tcPr/>
                </a:tc>
                <a:extLst>
                  <a:ext uri="{0D108BD9-81ED-4DB2-BD59-A6C34878D82A}">
                    <a16:rowId xmlns:a16="http://schemas.microsoft.com/office/drawing/2014/main" val="10002"/>
                  </a:ext>
                </a:extLst>
              </a:tr>
              <a:tr h="508949">
                <a:tc>
                  <a:txBody>
                    <a:bodyPr/>
                    <a:lstStyle/>
                    <a:p>
                      <a:r>
                        <a:rPr lang="en-US" sz="1800" dirty="0" smtClean="0"/>
                        <a:t>SMP</a:t>
                      </a:r>
                      <a:endParaRPr lang="en-US" sz="1800" dirty="0"/>
                    </a:p>
                  </a:txBody>
                  <a:tcPr/>
                </a:tc>
                <a:tc>
                  <a:txBody>
                    <a:bodyPr/>
                    <a:lstStyle/>
                    <a:p>
                      <a:r>
                        <a:rPr lang="en-US" sz="1800" dirty="0" smtClean="0"/>
                        <a:t>15</a:t>
                      </a:r>
                      <a:endParaRPr lang="en-US" sz="1800" dirty="0"/>
                    </a:p>
                  </a:txBody>
                  <a:tcPr/>
                </a:tc>
                <a:tc>
                  <a:txBody>
                    <a:bodyPr/>
                    <a:lstStyle/>
                    <a:p>
                      <a:r>
                        <a:rPr lang="en-US" sz="1800" dirty="0" smtClean="0"/>
                        <a:t>35</a:t>
                      </a:r>
                      <a:endParaRPr lang="en-US" sz="1800" dirty="0"/>
                    </a:p>
                  </a:txBody>
                  <a:tcPr/>
                </a:tc>
                <a:tc>
                  <a:txBody>
                    <a:bodyPr/>
                    <a:lstStyle/>
                    <a:p>
                      <a:r>
                        <a:rPr lang="en-US" sz="1800" dirty="0" smtClean="0"/>
                        <a:t>20</a:t>
                      </a:r>
                      <a:endParaRPr lang="en-US" sz="1800" dirty="0"/>
                    </a:p>
                  </a:txBody>
                  <a:tcPr/>
                </a:tc>
                <a:tc>
                  <a:txBody>
                    <a:bodyPr/>
                    <a:lstStyle/>
                    <a:p>
                      <a:r>
                        <a:rPr lang="en-US" sz="1800" dirty="0" smtClean="0"/>
                        <a:t>30</a:t>
                      </a:r>
                      <a:endParaRPr lang="en-US" sz="1800" dirty="0"/>
                    </a:p>
                  </a:txBody>
                  <a:tcPr/>
                </a:tc>
                <a:tc>
                  <a:txBody>
                    <a:bodyPr/>
                    <a:lstStyle/>
                    <a:p>
                      <a:r>
                        <a:rPr lang="en-US" sz="1800" dirty="0" smtClean="0"/>
                        <a:t>35</a:t>
                      </a:r>
                      <a:endParaRPr lang="en-US" sz="1800" dirty="0"/>
                    </a:p>
                  </a:txBody>
                  <a:tcPr/>
                </a:tc>
                <a:tc>
                  <a:txBody>
                    <a:bodyPr/>
                    <a:lstStyle/>
                    <a:p>
                      <a:r>
                        <a:rPr lang="en-US" sz="1800" dirty="0" smtClean="0"/>
                        <a:t>5</a:t>
                      </a:r>
                      <a:endParaRPr lang="en-US" sz="1800" dirty="0"/>
                    </a:p>
                  </a:txBody>
                  <a:tcPr/>
                </a:tc>
                <a:tc>
                  <a:txBody>
                    <a:bodyPr/>
                    <a:lstStyle/>
                    <a:p>
                      <a:r>
                        <a:rPr lang="en-US" sz="1800" dirty="0" smtClean="0"/>
                        <a:t>15</a:t>
                      </a:r>
                      <a:endParaRPr lang="en-US" sz="1800" dirty="0"/>
                    </a:p>
                  </a:txBody>
                  <a:tcPr/>
                </a:tc>
                <a:tc>
                  <a:txBody>
                    <a:bodyPr/>
                    <a:lstStyle/>
                    <a:p>
                      <a:r>
                        <a:rPr lang="en-US" sz="1800" dirty="0" smtClean="0"/>
                        <a:t>25</a:t>
                      </a:r>
                      <a:endParaRPr lang="en-US" sz="1800" dirty="0"/>
                    </a:p>
                  </a:txBody>
                  <a:tcPr/>
                </a:tc>
                <a:tc>
                  <a:txBody>
                    <a:bodyPr/>
                    <a:lstStyle/>
                    <a:p>
                      <a:r>
                        <a:rPr lang="en-US" sz="1800" dirty="0" smtClean="0"/>
                        <a:t>30</a:t>
                      </a:r>
                      <a:endParaRPr lang="en-US" sz="1800" dirty="0"/>
                    </a:p>
                  </a:txBody>
                  <a:tcPr/>
                </a:tc>
                <a:extLst>
                  <a:ext uri="{0D108BD9-81ED-4DB2-BD59-A6C34878D82A}">
                    <a16:rowId xmlns:a16="http://schemas.microsoft.com/office/drawing/2014/main" val="10003"/>
                  </a:ext>
                </a:extLst>
              </a:tr>
            </a:tbl>
          </a:graphicData>
        </a:graphic>
      </p:graphicFrame>
      <p:sp>
        <p:nvSpPr>
          <p:cNvPr id="5" name="Title 4"/>
          <p:cNvSpPr>
            <a:spLocks noGrp="1"/>
          </p:cNvSpPr>
          <p:nvPr>
            <p:ph type="title"/>
          </p:nvPr>
        </p:nvSpPr>
        <p:spPr>
          <a:xfrm>
            <a:off x="457200" y="0"/>
            <a:ext cx="7239000" cy="990600"/>
          </a:xfrm>
        </p:spPr>
        <p:txBody>
          <a:bodyPr>
            <a:normAutofit fontScale="90000"/>
          </a:bodyPr>
          <a:lstStyle/>
          <a:p>
            <a:pPr algn="ctr" eaLnBrk="1" fontAlgn="auto" hangingPunct="1">
              <a:spcAft>
                <a:spcPts val="0"/>
              </a:spcAft>
              <a:defRPr/>
            </a:pPr>
            <a:r>
              <a:rPr lang="en-US" dirty="0" err="1" smtClean="0"/>
              <a:t>Analisis</a:t>
            </a:r>
            <a:r>
              <a:rPr lang="en-US" dirty="0" smtClean="0"/>
              <a:t> </a:t>
            </a:r>
            <a:r>
              <a:rPr lang="en-US" dirty="0" err="1" smtClean="0"/>
              <a:t>klasifikasi</a:t>
            </a:r>
            <a:r>
              <a:rPr lang="en-US" dirty="0" smtClean="0"/>
              <a:t> </a:t>
            </a:r>
            <a:r>
              <a:rPr lang="en-US" dirty="0" err="1" smtClean="0"/>
              <a:t>masalah</a:t>
            </a:r>
            <a:r>
              <a:rPr lang="en-US" dirty="0" smtClean="0"/>
              <a:t> </a:t>
            </a:r>
            <a:r>
              <a:rPr lang="en-US" dirty="0" err="1" smtClean="0"/>
              <a:t>kerusakan</a:t>
            </a:r>
            <a:r>
              <a:rPr lang="en-US" dirty="0" smtClean="0"/>
              <a:t> </a:t>
            </a:r>
            <a:r>
              <a:rPr lang="en-US" dirty="0" err="1" smtClean="0"/>
              <a:t>gedung</a:t>
            </a:r>
            <a:r>
              <a:rPr lang="en-US" dirty="0" smtClean="0"/>
              <a:t> </a:t>
            </a:r>
            <a:r>
              <a:rPr lang="en-US" dirty="0" err="1" smtClean="0"/>
              <a:t>sekolah</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8305800" cy="7162800"/>
          </a:xfrm>
        </p:spPr>
        <p:txBody>
          <a:bodyPr>
            <a:normAutofit/>
          </a:bodyPr>
          <a:lstStyle/>
          <a:p>
            <a:pPr marL="274320" indent="-274320" algn="ctr" eaLnBrk="1" fontAlgn="auto" hangingPunct="1">
              <a:spcAft>
                <a:spcPts val="0"/>
              </a:spcAft>
              <a:buFont typeface="Wingdings 2"/>
              <a:buChar char=""/>
              <a:defRPr/>
            </a:pPr>
            <a:r>
              <a:rPr lang="en-US" dirty="0" err="1" smtClean="0"/>
              <a:t>Analisis</a:t>
            </a:r>
            <a:r>
              <a:rPr lang="en-US" dirty="0" smtClean="0"/>
              <a:t> </a:t>
            </a:r>
            <a:r>
              <a:rPr lang="en-US" dirty="0" err="1" smtClean="0"/>
              <a:t>Bertingkat</a:t>
            </a:r>
            <a:endParaRPr lang="en-US" dirty="0" smtClean="0"/>
          </a:p>
          <a:p>
            <a:pPr indent="-36513" algn="ctr" eaLnBrk="1" fontAlgn="auto" hangingPunct="1">
              <a:spcAft>
                <a:spcPts val="0"/>
              </a:spcAft>
              <a:buFont typeface="Wingdings 2"/>
              <a:buNone/>
              <a:defRPr/>
            </a:pPr>
            <a:r>
              <a:rPr lang="en-US" dirty="0" smtClean="0"/>
              <a:t>Usaha </a:t>
            </a:r>
            <a:r>
              <a:rPr lang="en-US" dirty="0" err="1" smtClean="0"/>
              <a:t>mengetahui</a:t>
            </a:r>
            <a:r>
              <a:rPr lang="en-US" dirty="0" smtClean="0"/>
              <a:t> </a:t>
            </a:r>
            <a:r>
              <a:rPr lang="en-US" dirty="0" err="1" smtClean="0"/>
              <a:t>sebab-sebab</a:t>
            </a:r>
            <a:r>
              <a:rPr lang="en-US" dirty="0" smtClean="0"/>
              <a:t> </a:t>
            </a:r>
            <a:r>
              <a:rPr lang="en-US" dirty="0" err="1" smtClean="0"/>
              <a:t>masalah</a:t>
            </a:r>
            <a:r>
              <a:rPr lang="en-US" dirty="0" smtClean="0"/>
              <a:t> yang </a:t>
            </a:r>
            <a:r>
              <a:rPr lang="en-US" dirty="0" err="1" smtClean="0"/>
              <a:t>dapat</a:t>
            </a:r>
            <a:r>
              <a:rPr lang="en-US" dirty="0" smtClean="0"/>
              <a:t> </a:t>
            </a:r>
            <a:r>
              <a:rPr lang="en-US" dirty="0" err="1" smtClean="0"/>
              <a:t>dilihat</a:t>
            </a:r>
            <a:r>
              <a:rPr lang="en-US" dirty="0" smtClean="0"/>
              <a:t> </a:t>
            </a:r>
            <a:r>
              <a:rPr lang="en-US" dirty="0" err="1" smtClean="0"/>
              <a:t>dari</a:t>
            </a:r>
            <a:r>
              <a:rPr lang="en-US" dirty="0" smtClean="0"/>
              <a:t> setting </a:t>
            </a:r>
            <a:r>
              <a:rPr lang="en-US" dirty="0" err="1" smtClean="0"/>
              <a:t>permasalahan</a:t>
            </a:r>
            <a:r>
              <a:rPr lang="en-US" dirty="0" smtClean="0"/>
              <a:t>.</a:t>
            </a:r>
          </a:p>
          <a:p>
            <a:pPr indent="11113" algn="ctr" eaLnBrk="1" fontAlgn="auto" hangingPunct="1">
              <a:spcAft>
                <a:spcPts val="0"/>
              </a:spcAft>
              <a:buFont typeface="Wingdings 2"/>
              <a:buNone/>
              <a:defRPr/>
            </a:pPr>
            <a:r>
              <a:rPr lang="en-US" dirty="0" err="1" smtClean="0"/>
              <a:t>Contoh</a:t>
            </a:r>
            <a:r>
              <a:rPr lang="en-US" dirty="0" smtClean="0"/>
              <a:t>:</a:t>
            </a:r>
          </a:p>
          <a:p>
            <a:pPr marL="274320" indent="-274320" eaLnBrk="1" fontAlgn="auto" hangingPunct="1">
              <a:spcAft>
                <a:spcPts val="0"/>
              </a:spcAft>
              <a:buFont typeface="Wingdings 2"/>
              <a:buNone/>
              <a:defRPr/>
            </a:pPr>
            <a:endParaRPr lang="en-US" dirty="0"/>
          </a:p>
        </p:txBody>
      </p:sp>
      <p:graphicFrame>
        <p:nvGraphicFramePr>
          <p:cNvPr id="8" name="Table 7"/>
          <p:cNvGraphicFramePr>
            <a:graphicFrameLocks noGrp="1"/>
          </p:cNvGraphicFramePr>
          <p:nvPr/>
        </p:nvGraphicFramePr>
        <p:xfrm>
          <a:off x="228600" y="2133600"/>
          <a:ext cx="8001001" cy="5029200"/>
        </p:xfrm>
        <a:graphic>
          <a:graphicData uri="http://schemas.openxmlformats.org/drawingml/2006/table">
            <a:tbl>
              <a:tblPr firstRow="1" bandRow="1">
                <a:tableStyleId>{5C22544A-7EE6-4342-B048-85BDC9FD1C3A}</a:tableStyleId>
              </a:tblPr>
              <a:tblGrid>
                <a:gridCol w="2418907">
                  <a:extLst>
                    <a:ext uri="{9D8B030D-6E8A-4147-A177-3AD203B41FA5}">
                      <a16:colId xmlns:a16="http://schemas.microsoft.com/office/drawing/2014/main" val="20000"/>
                    </a:ext>
                  </a:extLst>
                </a:gridCol>
                <a:gridCol w="1860698">
                  <a:extLst>
                    <a:ext uri="{9D8B030D-6E8A-4147-A177-3AD203B41FA5}">
                      <a16:colId xmlns:a16="http://schemas.microsoft.com/office/drawing/2014/main" val="20001"/>
                    </a:ext>
                  </a:extLst>
                </a:gridCol>
                <a:gridCol w="1860698">
                  <a:extLst>
                    <a:ext uri="{9D8B030D-6E8A-4147-A177-3AD203B41FA5}">
                      <a16:colId xmlns:a16="http://schemas.microsoft.com/office/drawing/2014/main" val="20002"/>
                    </a:ext>
                  </a:extLst>
                </a:gridCol>
                <a:gridCol w="1860698">
                  <a:extLst>
                    <a:ext uri="{9D8B030D-6E8A-4147-A177-3AD203B41FA5}">
                      <a16:colId xmlns:a16="http://schemas.microsoft.com/office/drawing/2014/main" val="20003"/>
                    </a:ext>
                  </a:extLst>
                </a:gridCol>
              </a:tblGrid>
              <a:tr h="370840">
                <a:tc>
                  <a:txBody>
                    <a:bodyPr/>
                    <a:lstStyle/>
                    <a:p>
                      <a:r>
                        <a:rPr lang="en-US" dirty="0" err="1" smtClean="0"/>
                        <a:t>Masalah</a:t>
                      </a:r>
                      <a:r>
                        <a:rPr lang="en-US" dirty="0" smtClean="0"/>
                        <a:t> </a:t>
                      </a:r>
                      <a:r>
                        <a:rPr lang="en-US" dirty="0" err="1" smtClean="0"/>
                        <a:t>secara</a:t>
                      </a:r>
                      <a:r>
                        <a:rPr lang="en-US" dirty="0" smtClean="0"/>
                        <a:t> general</a:t>
                      </a:r>
                      <a:endParaRPr lang="en-US" dirty="0"/>
                    </a:p>
                  </a:txBody>
                  <a:tcPr/>
                </a:tc>
                <a:tc>
                  <a:txBody>
                    <a:bodyPr/>
                    <a:lstStyle/>
                    <a:p>
                      <a:r>
                        <a:rPr lang="en-US" dirty="0" err="1" smtClean="0"/>
                        <a:t>Penyebab</a:t>
                      </a:r>
                      <a:r>
                        <a:rPr lang="en-US" dirty="0" smtClean="0"/>
                        <a:t> I</a:t>
                      </a:r>
                      <a:endParaRPr lang="en-US" dirty="0"/>
                    </a:p>
                  </a:txBody>
                  <a:tcPr/>
                </a:tc>
                <a:tc>
                  <a:txBody>
                    <a:bodyPr/>
                    <a:lstStyle/>
                    <a:p>
                      <a:r>
                        <a:rPr lang="en-US" dirty="0" err="1" smtClean="0"/>
                        <a:t>Penyebab</a:t>
                      </a:r>
                      <a:r>
                        <a:rPr lang="en-US" dirty="0" smtClean="0"/>
                        <a:t> II</a:t>
                      </a:r>
                      <a:endParaRPr lang="en-US" dirty="0"/>
                    </a:p>
                  </a:txBody>
                  <a:tcPr/>
                </a:tc>
                <a:tc>
                  <a:txBody>
                    <a:bodyPr/>
                    <a:lstStyle/>
                    <a:p>
                      <a:r>
                        <a:rPr lang="en-US" dirty="0" err="1" smtClean="0"/>
                        <a:t>Penyebab</a:t>
                      </a:r>
                      <a:r>
                        <a:rPr lang="en-US" dirty="0" smtClean="0"/>
                        <a:t> III</a:t>
                      </a:r>
                      <a:endParaRPr lang="en-US" dirty="0"/>
                    </a:p>
                  </a:txBody>
                  <a:tcPr/>
                </a:tc>
                <a:extLst>
                  <a:ext uri="{0D108BD9-81ED-4DB2-BD59-A6C34878D82A}">
                    <a16:rowId xmlns:a16="http://schemas.microsoft.com/office/drawing/2014/main" val="10000"/>
                  </a:ext>
                </a:extLst>
              </a:tr>
              <a:tr h="370840">
                <a:tc>
                  <a:txBody>
                    <a:bodyPr/>
                    <a:lstStyle/>
                    <a:p>
                      <a:r>
                        <a:rPr lang="en-US" dirty="0" err="1" smtClean="0"/>
                        <a:t>Buku</a:t>
                      </a:r>
                      <a:r>
                        <a:rPr lang="en-US" dirty="0" smtClean="0"/>
                        <a:t> </a:t>
                      </a:r>
                      <a:r>
                        <a:rPr lang="en-US" dirty="0" err="1" smtClean="0"/>
                        <a:t>Sekolah</a:t>
                      </a:r>
                      <a:r>
                        <a:rPr lang="en-US" dirty="0" smtClean="0"/>
                        <a:t> </a:t>
                      </a:r>
                      <a:r>
                        <a:rPr lang="en-US" dirty="0" err="1" smtClean="0"/>
                        <a:t>Mahal</a:t>
                      </a:r>
                      <a:endParaRPr lang="en-US" dirty="0"/>
                    </a:p>
                  </a:txBody>
                  <a:tcPr/>
                </a:tc>
                <a:tc rowSpan="2">
                  <a:txBody>
                    <a:bodyPr/>
                    <a:lstStyle/>
                    <a:p>
                      <a:r>
                        <a:rPr lang="en-US" dirty="0" err="1" smtClean="0"/>
                        <a:t>Buku</a:t>
                      </a:r>
                      <a:r>
                        <a:rPr lang="en-US" dirty="0" smtClean="0"/>
                        <a:t> </a:t>
                      </a:r>
                      <a:r>
                        <a:rPr lang="en-US" dirty="0" err="1" smtClean="0"/>
                        <a:t>tidak</a:t>
                      </a:r>
                      <a:r>
                        <a:rPr lang="en-US" dirty="0" smtClean="0"/>
                        <a:t> </a:t>
                      </a:r>
                      <a:r>
                        <a:rPr lang="en-US" dirty="0" err="1" smtClean="0"/>
                        <a:t>disediakan</a:t>
                      </a:r>
                      <a:r>
                        <a:rPr lang="en-US" dirty="0" smtClean="0"/>
                        <a:t> </a:t>
                      </a:r>
                      <a:r>
                        <a:rPr lang="en-US" dirty="0" err="1" smtClean="0"/>
                        <a:t>sekolah</a:t>
                      </a:r>
                      <a:endParaRPr lang="en-US" dirty="0"/>
                    </a:p>
                  </a:txBody>
                  <a:tcPr/>
                </a:tc>
                <a:tc>
                  <a:txBody>
                    <a:bodyPr/>
                    <a:lstStyle/>
                    <a:p>
                      <a:r>
                        <a:rPr lang="en-US" dirty="0" err="1" smtClean="0"/>
                        <a:t>Bisnis</a:t>
                      </a:r>
                      <a:r>
                        <a:rPr lang="en-US" dirty="0" smtClean="0"/>
                        <a:t> </a:t>
                      </a:r>
                      <a:r>
                        <a:rPr lang="en-US" dirty="0" err="1" smtClean="0"/>
                        <a:t>para</a:t>
                      </a:r>
                      <a:r>
                        <a:rPr lang="en-US" dirty="0" smtClean="0"/>
                        <a:t> guru</a:t>
                      </a:r>
                      <a:endParaRPr lang="en-US" dirty="0"/>
                    </a:p>
                  </a:txBody>
                  <a:tcPr/>
                </a:tc>
                <a:tc>
                  <a:txBody>
                    <a:bodyPr/>
                    <a:lstStyle/>
                    <a:p>
                      <a:r>
                        <a:rPr lang="en-US" dirty="0" err="1" smtClean="0"/>
                        <a:t>Gaji</a:t>
                      </a:r>
                      <a:r>
                        <a:rPr lang="en-US" dirty="0" smtClean="0"/>
                        <a:t> Guru</a:t>
                      </a:r>
                      <a:r>
                        <a:rPr lang="en-US" baseline="0" dirty="0" smtClean="0"/>
                        <a:t> Kecil</a:t>
                      </a:r>
                      <a:endParaRPr lang="en-US" dirty="0"/>
                    </a:p>
                  </a:txBody>
                  <a:tcPr/>
                </a:tc>
                <a:extLst>
                  <a:ext uri="{0D108BD9-81ED-4DB2-BD59-A6C34878D82A}">
                    <a16:rowId xmlns:a16="http://schemas.microsoft.com/office/drawing/2014/main" val="10001"/>
                  </a:ext>
                </a:extLst>
              </a:tr>
              <a:tr h="370840">
                <a:tc>
                  <a:txBody>
                    <a:bodyPr/>
                    <a:lstStyle/>
                    <a:p>
                      <a:endParaRPr lang="en-US"/>
                    </a:p>
                  </a:txBody>
                  <a:tcPr/>
                </a:tc>
                <a:tc vMerge="1">
                  <a:txBody>
                    <a:bodyPr/>
                    <a:lstStyle/>
                    <a:p>
                      <a:endParaRPr lang="en-US" dirty="0"/>
                    </a:p>
                  </a:txBody>
                  <a:tcPr/>
                </a:tc>
                <a:tc>
                  <a:txBody>
                    <a:bodyPr/>
                    <a:lstStyle/>
                    <a:p>
                      <a:r>
                        <a:rPr lang="en-US" dirty="0" err="1" smtClean="0"/>
                        <a:t>Tidak</a:t>
                      </a:r>
                      <a:r>
                        <a:rPr lang="en-US" dirty="0" smtClean="0"/>
                        <a:t> </a:t>
                      </a:r>
                      <a:r>
                        <a:rPr lang="en-US" dirty="0" err="1" smtClean="0"/>
                        <a:t>ada</a:t>
                      </a:r>
                      <a:r>
                        <a:rPr lang="en-US" dirty="0" smtClean="0"/>
                        <a:t> </a:t>
                      </a:r>
                      <a:r>
                        <a:rPr lang="en-US" dirty="0" err="1" smtClean="0"/>
                        <a:t>anggaran</a:t>
                      </a:r>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a:p>
                  </a:txBody>
                  <a:tcPr/>
                </a:tc>
                <a:tc rowSpan="2">
                  <a:txBody>
                    <a:bodyPr/>
                    <a:lstStyle/>
                    <a:p>
                      <a:r>
                        <a:rPr lang="en-US" dirty="0" err="1" smtClean="0"/>
                        <a:t>Stok</a:t>
                      </a:r>
                      <a:r>
                        <a:rPr lang="en-US" dirty="0" smtClean="0"/>
                        <a:t> </a:t>
                      </a:r>
                      <a:r>
                        <a:rPr lang="en-US" dirty="0" err="1" smtClean="0"/>
                        <a:t>Buku</a:t>
                      </a:r>
                      <a:r>
                        <a:rPr lang="en-US" dirty="0" smtClean="0"/>
                        <a:t> </a:t>
                      </a:r>
                      <a:r>
                        <a:rPr lang="en-US" dirty="0" err="1" smtClean="0"/>
                        <a:t>Terbatas</a:t>
                      </a:r>
                      <a:endParaRPr lang="en-US" dirty="0"/>
                    </a:p>
                  </a:txBody>
                  <a:tcPr/>
                </a:tc>
                <a:tc>
                  <a:txBody>
                    <a:bodyPr/>
                    <a:lstStyle/>
                    <a:p>
                      <a:r>
                        <a:rPr lang="en-US" dirty="0" err="1" smtClean="0"/>
                        <a:t>Distribusi</a:t>
                      </a:r>
                      <a:r>
                        <a:rPr lang="en-US" baseline="0" dirty="0" smtClean="0"/>
                        <a:t> </a:t>
                      </a:r>
                      <a:r>
                        <a:rPr lang="en-US" baseline="0" dirty="0" err="1" smtClean="0"/>
                        <a:t>tidak</a:t>
                      </a:r>
                      <a:r>
                        <a:rPr lang="en-US" baseline="0" dirty="0" smtClean="0"/>
                        <a:t> </a:t>
                      </a:r>
                      <a:r>
                        <a:rPr lang="en-US" baseline="0" dirty="0" err="1" smtClean="0"/>
                        <a:t>merata</a:t>
                      </a:r>
                      <a:endParaRPr lang="en-US" dirty="0"/>
                    </a:p>
                  </a:txBody>
                  <a:tcPr/>
                </a:tc>
                <a:tc>
                  <a:txBody>
                    <a:bodyPr/>
                    <a:lstStyle/>
                    <a:p>
                      <a:r>
                        <a:rPr lang="en-US" dirty="0" err="1" smtClean="0"/>
                        <a:t>Keterbatasan</a:t>
                      </a:r>
                      <a:r>
                        <a:rPr lang="en-US" dirty="0" smtClean="0"/>
                        <a:t> </a:t>
                      </a:r>
                      <a:r>
                        <a:rPr lang="en-US" dirty="0" err="1" smtClean="0"/>
                        <a:t>jaringan</a:t>
                      </a:r>
                      <a:r>
                        <a:rPr lang="en-US" dirty="0" smtClean="0"/>
                        <a:t> </a:t>
                      </a:r>
                      <a:r>
                        <a:rPr lang="en-US" dirty="0" err="1" smtClean="0"/>
                        <a:t>pemasaran</a:t>
                      </a:r>
                      <a:endParaRPr lang="en-US" dirty="0"/>
                    </a:p>
                  </a:txBody>
                  <a:tcPr/>
                </a:tc>
                <a:extLst>
                  <a:ext uri="{0D108BD9-81ED-4DB2-BD59-A6C34878D82A}">
                    <a16:rowId xmlns:a16="http://schemas.microsoft.com/office/drawing/2014/main" val="10003"/>
                  </a:ext>
                </a:extLst>
              </a:tr>
              <a:tr h="370840">
                <a:tc>
                  <a:txBody>
                    <a:bodyPr/>
                    <a:lstStyle/>
                    <a:p>
                      <a:endParaRPr lang="en-US" dirty="0"/>
                    </a:p>
                  </a:txBody>
                  <a:tcPr/>
                </a:tc>
                <a:tc vMerge="1">
                  <a:txBody>
                    <a:bodyPr/>
                    <a:lstStyle/>
                    <a:p>
                      <a:endParaRPr lang="en-US" dirty="0"/>
                    </a:p>
                  </a:txBody>
                  <a:tcPr/>
                </a:tc>
                <a:tc>
                  <a:txBody>
                    <a:bodyPr/>
                    <a:lstStyle/>
                    <a:p>
                      <a:r>
                        <a:rPr lang="en-US" dirty="0" err="1" smtClean="0"/>
                        <a:t>Penerbit</a:t>
                      </a:r>
                      <a:r>
                        <a:rPr lang="en-US" dirty="0" smtClean="0"/>
                        <a:t> </a:t>
                      </a:r>
                      <a:r>
                        <a:rPr lang="en-US" dirty="0" err="1" smtClean="0"/>
                        <a:t>mencetak</a:t>
                      </a:r>
                      <a:r>
                        <a:rPr lang="en-US" dirty="0" smtClean="0"/>
                        <a:t> </a:t>
                      </a:r>
                      <a:r>
                        <a:rPr lang="en-US" dirty="0" err="1" smtClean="0"/>
                        <a:t>sedikit</a:t>
                      </a:r>
                      <a:endParaRPr lang="en-US" dirty="0"/>
                    </a:p>
                  </a:txBody>
                  <a:tcPr/>
                </a:tc>
                <a:tc>
                  <a:txBody>
                    <a:bodyPr/>
                    <a:lstStyle/>
                    <a:p>
                      <a:r>
                        <a:rPr lang="en-US" dirty="0" err="1" smtClean="0"/>
                        <a:t>Kemampuan</a:t>
                      </a:r>
                      <a:r>
                        <a:rPr lang="en-US" dirty="0" smtClean="0"/>
                        <a:t> </a:t>
                      </a:r>
                      <a:r>
                        <a:rPr lang="en-US" dirty="0" err="1" smtClean="0"/>
                        <a:t>cetak</a:t>
                      </a:r>
                      <a:r>
                        <a:rPr lang="en-US" dirty="0" smtClean="0"/>
                        <a:t> </a:t>
                      </a:r>
                      <a:r>
                        <a:rPr lang="en-US" dirty="0" err="1" smtClean="0"/>
                        <a:t>dan</a:t>
                      </a:r>
                      <a:r>
                        <a:rPr lang="en-US" dirty="0" smtClean="0"/>
                        <a:t> modal </a:t>
                      </a:r>
                      <a:r>
                        <a:rPr lang="en-US" dirty="0" err="1" smtClean="0"/>
                        <a:t>terbatas</a:t>
                      </a:r>
                      <a:endParaRPr lang="en-US" dirty="0"/>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r>
                        <a:rPr lang="en-US" dirty="0" err="1" smtClean="0"/>
                        <a:t>Biaya</a:t>
                      </a:r>
                      <a:r>
                        <a:rPr lang="en-US" dirty="0" smtClean="0"/>
                        <a:t> </a:t>
                      </a:r>
                      <a:r>
                        <a:rPr lang="en-US" dirty="0" err="1" smtClean="0"/>
                        <a:t>Produksi</a:t>
                      </a:r>
                      <a:r>
                        <a:rPr lang="en-US" dirty="0" smtClean="0"/>
                        <a:t> </a:t>
                      </a:r>
                      <a:r>
                        <a:rPr lang="en-US" dirty="0" err="1" smtClean="0"/>
                        <a:t>mahal</a:t>
                      </a:r>
                      <a:endParaRPr lang="en-US" dirty="0"/>
                    </a:p>
                  </a:txBody>
                  <a:tcPr/>
                </a:tc>
                <a:tc>
                  <a:txBody>
                    <a:bodyPr/>
                    <a:lstStyle/>
                    <a:p>
                      <a:r>
                        <a:rPr lang="en-US" dirty="0" err="1" smtClean="0"/>
                        <a:t>Royalti</a:t>
                      </a:r>
                      <a:r>
                        <a:rPr lang="en-US" dirty="0" smtClean="0"/>
                        <a:t> </a:t>
                      </a:r>
                      <a:r>
                        <a:rPr lang="en-US" dirty="0" err="1" smtClean="0"/>
                        <a:t>penulis</a:t>
                      </a:r>
                      <a:r>
                        <a:rPr lang="en-US" dirty="0" smtClean="0"/>
                        <a:t> </a:t>
                      </a:r>
                      <a:r>
                        <a:rPr lang="en-US" dirty="0" err="1" smtClean="0"/>
                        <a:t>mahal</a:t>
                      </a:r>
                      <a:endParaRPr lang="en-US" dirty="0"/>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endParaRPr lang="en-US"/>
                    </a:p>
                  </a:txBody>
                  <a:tcPr/>
                </a:tc>
                <a:tc>
                  <a:txBody>
                    <a:bodyPr/>
                    <a:lstStyle/>
                    <a:p>
                      <a:r>
                        <a:rPr lang="en-US" dirty="0" err="1" smtClean="0"/>
                        <a:t>Harga</a:t>
                      </a:r>
                      <a:r>
                        <a:rPr lang="en-US" dirty="0" smtClean="0"/>
                        <a:t> </a:t>
                      </a:r>
                      <a:r>
                        <a:rPr lang="en-US" dirty="0" err="1" smtClean="0"/>
                        <a:t>Kertas</a:t>
                      </a:r>
                      <a:r>
                        <a:rPr lang="en-US" dirty="0" smtClean="0"/>
                        <a:t> </a:t>
                      </a:r>
                      <a:r>
                        <a:rPr lang="en-US" dirty="0" err="1" smtClean="0"/>
                        <a:t>mahal</a:t>
                      </a:r>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239000" cy="5770563"/>
          </a:xfrm>
        </p:spPr>
        <p:txBody>
          <a:bodyPr>
            <a:normAutofit fontScale="92500"/>
          </a:bodyPr>
          <a:lstStyle/>
          <a:p>
            <a:pPr marL="274320" indent="-274320" eaLnBrk="1" fontAlgn="auto" hangingPunct="1">
              <a:spcAft>
                <a:spcPts val="0"/>
              </a:spcAft>
              <a:buFont typeface="Wingdings 2"/>
              <a:buChar char=""/>
              <a:defRPr/>
            </a:pPr>
            <a:r>
              <a:rPr lang="en-US" b="1" dirty="0" smtClean="0"/>
              <a:t>Brainstorming Analysis (</a:t>
            </a:r>
            <a:r>
              <a:rPr lang="en-US" b="1" dirty="0" err="1" smtClean="0"/>
              <a:t>Analisis</a:t>
            </a:r>
            <a:r>
              <a:rPr lang="en-US" b="1" dirty="0" smtClean="0"/>
              <a:t> </a:t>
            </a:r>
            <a:r>
              <a:rPr lang="en-US" b="1" dirty="0" err="1" smtClean="0"/>
              <a:t>curah</a:t>
            </a:r>
            <a:r>
              <a:rPr lang="en-US" b="1" dirty="0" smtClean="0"/>
              <a:t> </a:t>
            </a:r>
            <a:r>
              <a:rPr lang="en-US" b="1" dirty="0" err="1" smtClean="0"/>
              <a:t>gagasan</a:t>
            </a:r>
            <a:r>
              <a:rPr lang="en-US" b="1" dirty="0" smtClean="0"/>
              <a:t>)</a:t>
            </a:r>
          </a:p>
          <a:p>
            <a:pPr marL="274320" indent="-274320" eaLnBrk="1" fontAlgn="auto" hangingPunct="1">
              <a:spcAft>
                <a:spcPts val="0"/>
              </a:spcAft>
              <a:buFont typeface="Wingdings 2"/>
              <a:buNone/>
              <a:defRPr/>
            </a:pPr>
            <a:r>
              <a:rPr lang="en-US" dirty="0" smtClean="0"/>
              <a:t>	</a:t>
            </a:r>
            <a:r>
              <a:rPr lang="en-US" dirty="0" err="1" smtClean="0"/>
              <a:t>Tehnik</a:t>
            </a:r>
            <a:r>
              <a:rPr lang="en-US" dirty="0" smtClean="0"/>
              <a:t> </a:t>
            </a:r>
            <a:r>
              <a:rPr lang="en-US" dirty="0" err="1" smtClean="0"/>
              <a:t>mengidentifikasi</a:t>
            </a:r>
            <a:r>
              <a:rPr lang="en-US" dirty="0" smtClean="0"/>
              <a:t> </a:t>
            </a:r>
            <a:r>
              <a:rPr lang="en-US" dirty="0" err="1" smtClean="0"/>
              <a:t>masalah</a:t>
            </a:r>
            <a:r>
              <a:rPr lang="en-US" dirty="0" smtClean="0"/>
              <a:t> </a:t>
            </a:r>
            <a:r>
              <a:rPr lang="en-US" dirty="0" err="1" smtClean="0"/>
              <a:t>dengan</a:t>
            </a:r>
            <a:r>
              <a:rPr lang="en-US" dirty="0" smtClean="0"/>
              <a:t> </a:t>
            </a:r>
            <a:r>
              <a:rPr lang="en-US" dirty="0" err="1" smtClean="0"/>
              <a:t>mengundang</a:t>
            </a:r>
            <a:r>
              <a:rPr lang="en-US" dirty="0" smtClean="0"/>
              <a:t> </a:t>
            </a:r>
            <a:r>
              <a:rPr lang="en-US" dirty="0" err="1" smtClean="0"/>
              <a:t>para</a:t>
            </a:r>
            <a:r>
              <a:rPr lang="en-US" dirty="0" smtClean="0"/>
              <a:t> </a:t>
            </a:r>
            <a:r>
              <a:rPr lang="en-US" dirty="0" err="1" smtClean="0"/>
              <a:t>ahli</a:t>
            </a:r>
            <a:r>
              <a:rPr lang="en-US" dirty="0" smtClean="0"/>
              <a:t>, </a:t>
            </a:r>
            <a:r>
              <a:rPr lang="en-US" dirty="0" err="1" smtClean="0"/>
              <a:t>stakeholder,akademisi,organ</a:t>
            </a:r>
            <a:r>
              <a:rPr lang="en-US" dirty="0" smtClean="0"/>
              <a:t> </a:t>
            </a:r>
            <a:r>
              <a:rPr lang="en-US" dirty="0" err="1" smtClean="0"/>
              <a:t>pemerintah</a:t>
            </a:r>
            <a:r>
              <a:rPr lang="en-US" dirty="0" smtClean="0"/>
              <a:t> </a:t>
            </a:r>
            <a:r>
              <a:rPr lang="en-US" dirty="0" err="1" smtClean="0"/>
              <a:t>dankelompokkepentinganuntuk</a:t>
            </a:r>
            <a:r>
              <a:rPr lang="en-US" dirty="0" smtClean="0"/>
              <a:t> </a:t>
            </a:r>
            <a:r>
              <a:rPr lang="en-US" dirty="0" err="1" smtClean="0"/>
              <a:t>mengemukakan</a:t>
            </a:r>
            <a:r>
              <a:rPr lang="en-US" dirty="0" smtClean="0"/>
              <a:t> </a:t>
            </a:r>
            <a:r>
              <a:rPr lang="en-US" dirty="0" err="1" smtClean="0"/>
              <a:t>pendapat</a:t>
            </a:r>
            <a:r>
              <a:rPr lang="en-US" dirty="0" smtClean="0"/>
              <a:t> </a:t>
            </a:r>
            <a:r>
              <a:rPr lang="en-US" dirty="0" err="1" smtClean="0"/>
              <a:t>tentang</a:t>
            </a:r>
            <a:r>
              <a:rPr lang="en-US" dirty="0" smtClean="0"/>
              <a:t> </a:t>
            </a:r>
            <a:r>
              <a:rPr lang="en-US" dirty="0" err="1" smtClean="0"/>
              <a:t>suatu</a:t>
            </a:r>
            <a:r>
              <a:rPr lang="en-US" dirty="0" smtClean="0"/>
              <a:t> </a:t>
            </a:r>
            <a:r>
              <a:rPr lang="en-US" dirty="0" err="1" smtClean="0"/>
              <a:t>masalah</a:t>
            </a:r>
            <a:r>
              <a:rPr lang="en-US" dirty="0" smtClean="0"/>
              <a:t> </a:t>
            </a:r>
            <a:r>
              <a:rPr lang="en-US" dirty="0" err="1" smtClean="0"/>
              <a:t>publik</a:t>
            </a:r>
            <a:r>
              <a:rPr lang="en-US" dirty="0" smtClean="0"/>
              <a:t>.</a:t>
            </a:r>
            <a:endParaRPr lang="id-ID" dirty="0" smtClean="0"/>
          </a:p>
          <a:p>
            <a:pPr marL="274320" indent="-274320" eaLnBrk="1" fontAlgn="auto" hangingPunct="1">
              <a:spcAft>
                <a:spcPts val="0"/>
              </a:spcAft>
              <a:buFont typeface="Wingdings 2"/>
              <a:buNone/>
              <a:defRPr/>
            </a:pPr>
            <a:endParaRPr lang="id-ID" dirty="0" smtClean="0"/>
          </a:p>
          <a:p>
            <a:r>
              <a:rPr lang="en-US" b="1" dirty="0" err="1" smtClean="0"/>
              <a:t>Analisis</a:t>
            </a:r>
            <a:r>
              <a:rPr lang="en-US" b="1" dirty="0" smtClean="0"/>
              <a:t> Benchmarking</a:t>
            </a:r>
          </a:p>
          <a:p>
            <a:pPr>
              <a:buNone/>
            </a:pPr>
            <a:r>
              <a:rPr lang="en-US" dirty="0" smtClean="0"/>
              <a:t>	</a:t>
            </a:r>
            <a:r>
              <a:rPr lang="en-US" dirty="0" err="1" smtClean="0"/>
              <a:t>Upaya</a:t>
            </a:r>
            <a:r>
              <a:rPr lang="en-US" dirty="0" smtClean="0"/>
              <a:t> </a:t>
            </a:r>
            <a:r>
              <a:rPr lang="en-US" dirty="0" err="1" smtClean="0"/>
              <a:t>mengenalimasalah</a:t>
            </a:r>
            <a:r>
              <a:rPr lang="en-US" dirty="0" smtClean="0"/>
              <a:t> </a:t>
            </a:r>
            <a:r>
              <a:rPr lang="en-US" dirty="0" err="1" smtClean="0"/>
              <a:t>publik</a:t>
            </a:r>
            <a:r>
              <a:rPr lang="en-US" dirty="0" smtClean="0"/>
              <a:t> yang </a:t>
            </a:r>
            <a:r>
              <a:rPr lang="en-US" dirty="0" err="1" smtClean="0"/>
              <a:t>sedang</a:t>
            </a:r>
            <a:r>
              <a:rPr lang="en-US" dirty="0" smtClean="0"/>
              <a:t> </a:t>
            </a:r>
            <a:r>
              <a:rPr lang="en-US" dirty="0" err="1" smtClean="0"/>
              <a:t>dihadapi</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melakukan</a:t>
            </a:r>
            <a:r>
              <a:rPr lang="en-US" dirty="0" smtClean="0"/>
              <a:t> </a:t>
            </a:r>
            <a:r>
              <a:rPr lang="en-US" dirty="0" err="1" smtClean="0"/>
              <a:t>kajian-kajian</a:t>
            </a:r>
            <a:r>
              <a:rPr lang="en-US" dirty="0" smtClean="0"/>
              <a:t> </a:t>
            </a:r>
            <a:r>
              <a:rPr lang="en-US" dirty="0" err="1" smtClean="0"/>
              <a:t>atas</a:t>
            </a:r>
            <a:r>
              <a:rPr lang="en-US" dirty="0" smtClean="0"/>
              <a:t> </a:t>
            </a:r>
            <a:r>
              <a:rPr lang="en-US" dirty="0" err="1" smtClean="0"/>
              <a:t>masalah</a:t>
            </a:r>
            <a:r>
              <a:rPr lang="en-US" dirty="0" smtClean="0"/>
              <a:t> </a:t>
            </a:r>
            <a:r>
              <a:rPr lang="en-US" dirty="0" err="1" smtClean="0"/>
              <a:t>sejenis</a:t>
            </a:r>
            <a:r>
              <a:rPr lang="en-US" dirty="0" smtClean="0"/>
              <a:t> </a:t>
            </a:r>
            <a:r>
              <a:rPr lang="en-US" dirty="0" err="1" smtClean="0"/>
              <a:t>di</a:t>
            </a:r>
            <a:r>
              <a:rPr lang="en-US" dirty="0" smtClean="0"/>
              <a:t> </a:t>
            </a:r>
            <a:r>
              <a:rPr lang="en-US" dirty="0" err="1" smtClean="0"/>
              <a:t>negara</a:t>
            </a:r>
            <a:r>
              <a:rPr lang="en-US" dirty="0" smtClean="0"/>
              <a:t>/</a:t>
            </a:r>
            <a:r>
              <a:rPr lang="en-US" dirty="0" err="1" smtClean="0"/>
              <a:t>tempat</a:t>
            </a:r>
            <a:r>
              <a:rPr lang="en-US" dirty="0" smtClean="0"/>
              <a:t> lain.</a:t>
            </a:r>
          </a:p>
          <a:p>
            <a:pPr marL="274320" indent="-274320" eaLnBrk="1" fontAlgn="auto" hangingPunct="1">
              <a:spcAft>
                <a:spcPts val="0"/>
              </a:spcAft>
              <a:buFont typeface="Wingdings 2"/>
              <a:buNone/>
              <a:defRPr/>
            </a:pPr>
            <a:endParaRPr lang="en-US" dirty="0" smtClean="0"/>
          </a:p>
        </p:txBody>
      </p:sp>
      <p:sp>
        <p:nvSpPr>
          <p:cNvPr id="2" name="Title 1"/>
          <p:cNvSpPr>
            <a:spLocks noGrp="1"/>
          </p:cNvSpPr>
          <p:nvPr>
            <p:ph type="title"/>
          </p:nvPr>
        </p:nvSpPr>
        <p:spPr>
          <a:xfrm>
            <a:off x="457200" y="320675"/>
            <a:ext cx="7239000" cy="288925"/>
          </a:xfrm>
        </p:spPr>
        <p:txBody>
          <a:bodyPr>
            <a:normAutofit fontScale="90000"/>
          </a:bodyPr>
          <a:lstStyle/>
          <a:p>
            <a:pPr eaLnBrk="1" fontAlgn="auto" hangingPunct="1">
              <a:spcAft>
                <a:spcPts val="0"/>
              </a:spcAft>
              <a:defRPr/>
            </a:pP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p:txBody>
          <a:bodyPr/>
          <a:lstStyle/>
          <a:p>
            <a:pPr eaLnBrk="1" hangingPunct="1"/>
            <a:r>
              <a:rPr lang="en-US" dirty="0" err="1" smtClean="0"/>
              <a:t>Perubahan</a:t>
            </a:r>
            <a:r>
              <a:rPr lang="en-US" dirty="0" smtClean="0"/>
              <a:t> yang </a:t>
            </a:r>
            <a:r>
              <a:rPr lang="en-US" dirty="0" err="1" smtClean="0"/>
              <a:t>terjadi,baik</a:t>
            </a:r>
            <a:r>
              <a:rPr lang="en-US" dirty="0" smtClean="0"/>
              <a:t> </a:t>
            </a:r>
            <a:r>
              <a:rPr lang="en-US" dirty="0" err="1" smtClean="0"/>
              <a:t>dilingkungan</a:t>
            </a:r>
            <a:r>
              <a:rPr lang="en-US" dirty="0" smtClean="0"/>
              <a:t> internal (</a:t>
            </a:r>
            <a:r>
              <a:rPr lang="en-US" i="1" dirty="0" smtClean="0"/>
              <a:t>internal environment) </a:t>
            </a:r>
            <a:r>
              <a:rPr lang="en-US" dirty="0" err="1" smtClean="0"/>
              <a:t>maupun</a:t>
            </a:r>
            <a:r>
              <a:rPr lang="en-US" dirty="0" smtClean="0"/>
              <a:t> </a:t>
            </a:r>
            <a:r>
              <a:rPr lang="en-US" dirty="0" err="1" smtClean="0"/>
              <a:t>lingkungan</a:t>
            </a:r>
            <a:r>
              <a:rPr lang="en-US" dirty="0" smtClean="0"/>
              <a:t> </a:t>
            </a:r>
            <a:r>
              <a:rPr lang="en-US" dirty="0" err="1" smtClean="0"/>
              <a:t>eksternal</a:t>
            </a:r>
            <a:r>
              <a:rPr lang="en-US" dirty="0" smtClean="0"/>
              <a:t> (</a:t>
            </a:r>
            <a:r>
              <a:rPr lang="en-US" i="1" dirty="0" smtClean="0"/>
              <a:t>external environment) </a:t>
            </a:r>
            <a:r>
              <a:rPr lang="en-US" dirty="0" err="1" smtClean="0"/>
              <a:t>dapat</a:t>
            </a:r>
            <a:r>
              <a:rPr lang="en-US" dirty="0" smtClean="0"/>
              <a:t> </a:t>
            </a:r>
            <a:r>
              <a:rPr lang="en-US" dirty="0" err="1" smtClean="0"/>
              <a:t>menimbulkan</a:t>
            </a:r>
            <a:r>
              <a:rPr lang="en-US" dirty="0" smtClean="0"/>
              <a:t> </a:t>
            </a:r>
            <a:r>
              <a:rPr lang="en-US" dirty="0" err="1" smtClean="0"/>
              <a:t>dampak</a:t>
            </a:r>
            <a:r>
              <a:rPr lang="en-US" dirty="0" smtClean="0"/>
              <a:t>, </a:t>
            </a:r>
            <a:r>
              <a:rPr lang="en-US" dirty="0" err="1" smtClean="0"/>
              <a:t>baik</a:t>
            </a:r>
            <a:r>
              <a:rPr lang="en-US" dirty="0" smtClean="0"/>
              <a:t> </a:t>
            </a:r>
            <a:r>
              <a:rPr lang="en-US" dirty="0" err="1" smtClean="0"/>
              <a:t>dikehendaki</a:t>
            </a:r>
            <a:r>
              <a:rPr lang="en-US" dirty="0" smtClean="0"/>
              <a:t> </a:t>
            </a:r>
            <a:r>
              <a:rPr lang="en-US" dirty="0" err="1" smtClean="0"/>
              <a:t>maupun</a:t>
            </a:r>
            <a:r>
              <a:rPr lang="en-US" dirty="0" smtClean="0"/>
              <a:t> </a:t>
            </a:r>
            <a:r>
              <a:rPr lang="en-US" dirty="0" err="1" smtClean="0"/>
              <a:t>tidak</a:t>
            </a:r>
            <a:r>
              <a:rPr lang="en-US" dirty="0" smtClean="0"/>
              <a:t> </a:t>
            </a:r>
            <a:r>
              <a:rPr lang="en-US" dirty="0" err="1" smtClean="0"/>
              <a:t>dikehendaki</a:t>
            </a:r>
            <a:r>
              <a:rPr lang="en-US" dirty="0" smtClean="0"/>
              <a:t>.</a:t>
            </a:r>
          </a:p>
          <a:p>
            <a:pPr eaLnBrk="1" hangingPunct="1"/>
            <a:r>
              <a:rPr lang="en-US" dirty="0" err="1" smtClean="0"/>
              <a:t>Salah</a:t>
            </a:r>
            <a:r>
              <a:rPr lang="en-US" dirty="0" smtClean="0"/>
              <a:t> </a:t>
            </a:r>
            <a:r>
              <a:rPr lang="en-US" dirty="0" err="1" smtClean="0"/>
              <a:t>satu</a:t>
            </a:r>
            <a:r>
              <a:rPr lang="en-US" dirty="0" smtClean="0"/>
              <a:t> </a:t>
            </a:r>
            <a:r>
              <a:rPr lang="en-US" dirty="0" err="1" smtClean="0"/>
              <a:t>metode</a:t>
            </a:r>
            <a:r>
              <a:rPr lang="en-US" dirty="0" smtClean="0"/>
              <a:t> </a:t>
            </a:r>
            <a:r>
              <a:rPr lang="en-US" dirty="0" err="1" smtClean="0"/>
              <a:t>mengenali</a:t>
            </a:r>
            <a:r>
              <a:rPr lang="en-US" dirty="0" smtClean="0"/>
              <a:t> (scanning)</a:t>
            </a:r>
            <a:r>
              <a:rPr lang="en-US" dirty="0" err="1" smtClean="0"/>
              <a:t>untuk</a:t>
            </a:r>
            <a:r>
              <a:rPr lang="en-US" dirty="0" smtClean="0"/>
              <a:t> </a:t>
            </a:r>
            <a:r>
              <a:rPr lang="en-US" dirty="0" err="1" smtClean="0"/>
              <a:t>memahami</a:t>
            </a:r>
            <a:r>
              <a:rPr lang="en-US" dirty="0" smtClean="0"/>
              <a:t> </a:t>
            </a:r>
            <a:r>
              <a:rPr lang="en-US" dirty="0" err="1" smtClean="0"/>
              <a:t>masalah</a:t>
            </a:r>
            <a:r>
              <a:rPr lang="en-US" dirty="0" smtClean="0"/>
              <a:t> </a:t>
            </a:r>
            <a:r>
              <a:rPr lang="en-US" dirty="0" err="1" smtClean="0"/>
              <a:t>akibat</a:t>
            </a:r>
            <a:r>
              <a:rPr lang="en-US" dirty="0" smtClean="0"/>
              <a:t> </a:t>
            </a:r>
            <a:r>
              <a:rPr lang="en-US" dirty="0" err="1" smtClean="0"/>
              <a:t>terjadinya</a:t>
            </a:r>
            <a:r>
              <a:rPr lang="en-US" dirty="0" smtClean="0"/>
              <a:t> </a:t>
            </a:r>
            <a:r>
              <a:rPr lang="en-US" dirty="0" err="1" smtClean="0"/>
              <a:t>perubahan</a:t>
            </a:r>
            <a:r>
              <a:rPr lang="en-US" dirty="0" smtClean="0"/>
              <a:t> </a:t>
            </a:r>
            <a:r>
              <a:rPr lang="en-US" dirty="0" err="1" smtClean="0"/>
              <a:t>lingkungan,baik</a:t>
            </a:r>
            <a:r>
              <a:rPr lang="en-US" dirty="0" smtClean="0"/>
              <a:t> </a:t>
            </a:r>
            <a:r>
              <a:rPr lang="en-US" dirty="0" err="1" smtClean="0"/>
              <a:t>lingkungan</a:t>
            </a:r>
            <a:r>
              <a:rPr lang="en-US" dirty="0" smtClean="0"/>
              <a:t> internal </a:t>
            </a:r>
            <a:r>
              <a:rPr lang="en-US" dirty="0" err="1" smtClean="0"/>
              <a:t>maupun</a:t>
            </a:r>
            <a:r>
              <a:rPr lang="en-US" dirty="0" smtClean="0"/>
              <a:t> </a:t>
            </a:r>
            <a:r>
              <a:rPr lang="en-US" dirty="0" err="1" smtClean="0"/>
              <a:t>eksternal</a:t>
            </a:r>
            <a:r>
              <a:rPr lang="en-US" dirty="0" smtClean="0"/>
              <a:t> </a:t>
            </a:r>
            <a:r>
              <a:rPr lang="en-US" dirty="0" err="1" smtClean="0"/>
              <a:t>berupa</a:t>
            </a:r>
            <a:r>
              <a:rPr lang="en-US" dirty="0" smtClean="0"/>
              <a:t> </a:t>
            </a:r>
            <a:r>
              <a:rPr lang="en-US" dirty="0" err="1" smtClean="0"/>
              <a:t>teori</a:t>
            </a:r>
            <a:r>
              <a:rPr lang="en-US" dirty="0" smtClean="0"/>
              <a:t> </a:t>
            </a:r>
            <a:r>
              <a:rPr lang="en-US" dirty="0" err="1" smtClean="0"/>
              <a:t>gunung</a:t>
            </a:r>
            <a:r>
              <a:rPr lang="en-US" dirty="0" smtClean="0"/>
              <a:t>  </a:t>
            </a:r>
            <a:r>
              <a:rPr lang="en-US" dirty="0" err="1" smtClean="0"/>
              <a:t>es</a:t>
            </a:r>
            <a:r>
              <a:rPr lang="en-US" dirty="0" smtClean="0"/>
              <a:t> (</a:t>
            </a:r>
            <a:r>
              <a:rPr lang="en-US" i="1" dirty="0" smtClean="0"/>
              <a:t>ice berg and level perspective).</a:t>
            </a:r>
          </a:p>
        </p:txBody>
      </p:sp>
      <p:sp>
        <p:nvSpPr>
          <p:cNvPr id="48130" name="Title 1"/>
          <p:cNvSpPr>
            <a:spLocks noGrp="1"/>
          </p:cNvSpPr>
          <p:nvPr>
            <p:ph type="title"/>
          </p:nvPr>
        </p:nvSpPr>
        <p:spPr>
          <a:xfrm>
            <a:off x="457200" y="320675"/>
            <a:ext cx="7239000" cy="1143000"/>
          </a:xfrm>
        </p:spPr>
        <p:txBody>
          <a:bodyPr/>
          <a:lstStyle/>
          <a:p>
            <a:pPr eaLnBrk="1" hangingPunct="1"/>
            <a:r>
              <a:rPr lang="en-US" smtClean="0"/>
              <a:t>Teori gunung es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143000"/>
          <a:ext cx="8229600" cy="4961911"/>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tblGrid>
              <a:tr h="615928">
                <a:tc>
                  <a:txBody>
                    <a:bodyPr/>
                    <a:lstStyle/>
                    <a:p>
                      <a:r>
                        <a:rPr lang="en-US" sz="2000" dirty="0" smtClean="0"/>
                        <a:t>N0</a:t>
                      </a:r>
                      <a:endParaRPr lang="en-US" sz="2000" dirty="0"/>
                    </a:p>
                  </a:txBody>
                  <a:tcPr/>
                </a:tc>
                <a:tc>
                  <a:txBody>
                    <a:bodyPr/>
                    <a:lstStyle/>
                    <a:p>
                      <a:r>
                        <a:rPr lang="en-US" sz="2000" dirty="0" err="1" smtClean="0"/>
                        <a:t>Unsur</a:t>
                      </a:r>
                      <a:endParaRPr lang="en-US" sz="2000" dirty="0"/>
                    </a:p>
                  </a:txBody>
                  <a:tcPr/>
                </a:tc>
                <a:tc>
                  <a:txBody>
                    <a:bodyPr/>
                    <a:lstStyle/>
                    <a:p>
                      <a:r>
                        <a:rPr lang="en-US" sz="2000" dirty="0" err="1" smtClean="0"/>
                        <a:t>Keterangan</a:t>
                      </a:r>
                      <a:endParaRPr lang="en-US" sz="2000" dirty="0"/>
                    </a:p>
                  </a:txBody>
                  <a:tcPr/>
                </a:tc>
                <a:extLst>
                  <a:ext uri="{0D108BD9-81ED-4DB2-BD59-A6C34878D82A}">
                    <a16:rowId xmlns:a16="http://schemas.microsoft.com/office/drawing/2014/main" val="10000"/>
                  </a:ext>
                </a:extLst>
              </a:tr>
              <a:tr h="615928">
                <a:tc>
                  <a:txBody>
                    <a:bodyPr/>
                    <a:lstStyle/>
                    <a:p>
                      <a:r>
                        <a:rPr lang="en-US" sz="2000" dirty="0" smtClean="0"/>
                        <a:t>1</a:t>
                      </a:r>
                      <a:endParaRPr lang="en-US" sz="2000" dirty="0"/>
                    </a:p>
                  </a:txBody>
                  <a:tcPr/>
                </a:tc>
                <a:tc>
                  <a:txBody>
                    <a:bodyPr/>
                    <a:lstStyle/>
                    <a:p>
                      <a:r>
                        <a:rPr lang="en-US" sz="2000" dirty="0" smtClean="0"/>
                        <a:t>Events</a:t>
                      </a:r>
                      <a:endParaRPr lang="en-US" sz="2000" dirty="0"/>
                    </a:p>
                  </a:txBody>
                  <a:tcPr/>
                </a:tc>
                <a:tc>
                  <a:txBody>
                    <a:bodyPr/>
                    <a:lstStyle/>
                    <a:p>
                      <a:r>
                        <a:rPr lang="en-US" sz="2000" dirty="0" err="1" smtClean="0"/>
                        <a:t>Peristiwa-peristiwa</a:t>
                      </a:r>
                      <a:r>
                        <a:rPr lang="en-US" sz="2000" baseline="0" dirty="0" smtClean="0"/>
                        <a:t> yang </a:t>
                      </a:r>
                      <a:r>
                        <a:rPr lang="en-US" sz="2000" baseline="0" dirty="0" err="1" smtClean="0"/>
                        <a:t>terjadi</a:t>
                      </a:r>
                      <a:r>
                        <a:rPr lang="en-US" sz="2000" baseline="0" dirty="0" smtClean="0"/>
                        <a:t> </a:t>
                      </a:r>
                      <a:r>
                        <a:rPr lang="en-US" sz="2000" baseline="0" dirty="0" err="1" smtClean="0"/>
                        <a:t>dimasyarakat</a:t>
                      </a:r>
                      <a:endParaRPr lang="en-US" sz="2000" dirty="0"/>
                    </a:p>
                  </a:txBody>
                  <a:tcPr/>
                </a:tc>
                <a:extLst>
                  <a:ext uri="{0D108BD9-81ED-4DB2-BD59-A6C34878D82A}">
                    <a16:rowId xmlns:a16="http://schemas.microsoft.com/office/drawing/2014/main" val="10001"/>
                  </a:ext>
                </a:extLst>
              </a:tr>
              <a:tr h="1518727">
                <a:tc>
                  <a:txBody>
                    <a:bodyPr/>
                    <a:lstStyle/>
                    <a:p>
                      <a:r>
                        <a:rPr lang="en-US" sz="2000" dirty="0" smtClean="0"/>
                        <a:t>2</a:t>
                      </a:r>
                      <a:endParaRPr lang="en-US" sz="2000" dirty="0"/>
                    </a:p>
                  </a:txBody>
                  <a:tcPr/>
                </a:tc>
                <a:tc>
                  <a:txBody>
                    <a:bodyPr/>
                    <a:lstStyle/>
                    <a:p>
                      <a:r>
                        <a:rPr lang="en-US" sz="2000" dirty="0" smtClean="0"/>
                        <a:t>Pattern of </a:t>
                      </a:r>
                      <a:r>
                        <a:rPr lang="en-US" sz="2000" dirty="0" err="1" smtClean="0"/>
                        <a:t>Behaviour</a:t>
                      </a:r>
                      <a:endParaRPr lang="en-US" sz="2000" dirty="0"/>
                    </a:p>
                  </a:txBody>
                  <a:tcPr/>
                </a:tc>
                <a:tc>
                  <a:txBody>
                    <a:bodyPr/>
                    <a:lstStyle/>
                    <a:p>
                      <a:r>
                        <a:rPr lang="en-US" sz="2000" dirty="0" err="1" smtClean="0"/>
                        <a:t>Adanya</a:t>
                      </a:r>
                      <a:r>
                        <a:rPr lang="en-US" sz="2000" baseline="0" dirty="0" smtClean="0"/>
                        <a:t> </a:t>
                      </a:r>
                      <a:r>
                        <a:rPr lang="en-US" sz="2000" baseline="0" dirty="0" err="1" smtClean="0"/>
                        <a:t>kesamaan-kesamaan</a:t>
                      </a:r>
                      <a:r>
                        <a:rPr lang="en-US" sz="2000" baseline="0" dirty="0" smtClean="0"/>
                        <a:t> (</a:t>
                      </a:r>
                      <a:r>
                        <a:rPr lang="en-US" sz="2000" baseline="0" dirty="0" err="1" smtClean="0"/>
                        <a:t>kecenderungan</a:t>
                      </a:r>
                      <a:r>
                        <a:rPr lang="en-US" sz="2000" baseline="0" dirty="0" smtClean="0"/>
                        <a:t>) </a:t>
                      </a:r>
                      <a:r>
                        <a:rPr lang="en-US" sz="2000" baseline="0" dirty="0" err="1" smtClean="0"/>
                        <a:t>antara</a:t>
                      </a:r>
                      <a:r>
                        <a:rPr lang="en-US" sz="2000" baseline="0" dirty="0" smtClean="0"/>
                        <a:t> </a:t>
                      </a:r>
                      <a:r>
                        <a:rPr lang="en-US" sz="2000" baseline="0" dirty="0" err="1" smtClean="0"/>
                        <a:t>peristiwa</a:t>
                      </a:r>
                      <a:r>
                        <a:rPr lang="en-US" sz="2000" baseline="0" dirty="0" smtClean="0"/>
                        <a:t> </a:t>
                      </a:r>
                      <a:r>
                        <a:rPr lang="en-US" sz="2000" baseline="0" dirty="0" err="1" smtClean="0"/>
                        <a:t>satu</a:t>
                      </a:r>
                      <a:r>
                        <a:rPr lang="en-US" sz="2000" baseline="0" dirty="0" smtClean="0"/>
                        <a:t> </a:t>
                      </a:r>
                      <a:r>
                        <a:rPr lang="en-US" sz="2000" baseline="0" dirty="0" err="1" smtClean="0"/>
                        <a:t>denganperistiwa</a:t>
                      </a:r>
                      <a:r>
                        <a:rPr lang="en-US" sz="2000" baseline="0" dirty="0" smtClean="0"/>
                        <a:t> lain yang </a:t>
                      </a:r>
                      <a:r>
                        <a:rPr lang="en-US" sz="2000" baseline="0" dirty="0" err="1" smtClean="0"/>
                        <a:t>terjadi</a:t>
                      </a:r>
                      <a:r>
                        <a:rPr lang="en-US" sz="2000" baseline="0" dirty="0" smtClean="0"/>
                        <a:t> </a:t>
                      </a:r>
                      <a:r>
                        <a:rPr lang="en-US" sz="2000" baseline="0" dirty="0" err="1" smtClean="0"/>
                        <a:t>dimasyarakat</a:t>
                      </a:r>
                      <a:r>
                        <a:rPr lang="en-US" sz="2000" baseline="0" dirty="0" smtClean="0"/>
                        <a:t>.</a:t>
                      </a:r>
                      <a:endParaRPr lang="en-US" sz="2000" dirty="0"/>
                    </a:p>
                  </a:txBody>
                  <a:tcPr/>
                </a:tc>
                <a:extLst>
                  <a:ext uri="{0D108BD9-81ED-4DB2-BD59-A6C34878D82A}">
                    <a16:rowId xmlns:a16="http://schemas.microsoft.com/office/drawing/2014/main" val="10002"/>
                  </a:ext>
                </a:extLst>
              </a:tr>
              <a:tr h="1063108">
                <a:tc>
                  <a:txBody>
                    <a:bodyPr/>
                    <a:lstStyle/>
                    <a:p>
                      <a:r>
                        <a:rPr lang="en-US" sz="2000" dirty="0" smtClean="0"/>
                        <a:t>3</a:t>
                      </a:r>
                      <a:endParaRPr lang="en-US" sz="2000" dirty="0"/>
                    </a:p>
                  </a:txBody>
                  <a:tcPr/>
                </a:tc>
                <a:tc>
                  <a:txBody>
                    <a:bodyPr/>
                    <a:lstStyle/>
                    <a:p>
                      <a:r>
                        <a:rPr lang="en-US" sz="2000" dirty="0" smtClean="0"/>
                        <a:t>Systemic  Structure</a:t>
                      </a:r>
                      <a:endParaRPr lang="en-US" sz="2000" dirty="0"/>
                    </a:p>
                  </a:txBody>
                  <a:tcPr/>
                </a:tc>
                <a:tc>
                  <a:txBody>
                    <a:bodyPr/>
                    <a:lstStyle/>
                    <a:p>
                      <a:r>
                        <a:rPr lang="en-US" sz="2000" dirty="0" err="1" smtClean="0"/>
                        <a:t>Hubungan</a:t>
                      </a:r>
                      <a:r>
                        <a:rPr lang="en-US" sz="2000" dirty="0" smtClean="0"/>
                        <a:t> </a:t>
                      </a:r>
                      <a:r>
                        <a:rPr lang="en-US" sz="2000" dirty="0" err="1" smtClean="0"/>
                        <a:t>antara</a:t>
                      </a:r>
                      <a:r>
                        <a:rPr lang="en-US" sz="2000" dirty="0" smtClean="0"/>
                        <a:t> </a:t>
                      </a:r>
                      <a:r>
                        <a:rPr lang="en-US" sz="2000" dirty="0" err="1" smtClean="0"/>
                        <a:t>peristiwa</a:t>
                      </a:r>
                      <a:r>
                        <a:rPr lang="en-US" sz="2000" dirty="0" smtClean="0"/>
                        <a:t>  </a:t>
                      </a:r>
                      <a:r>
                        <a:rPr lang="en-US" sz="2000" dirty="0" err="1" smtClean="0"/>
                        <a:t>satu</a:t>
                      </a:r>
                      <a:r>
                        <a:rPr lang="en-US" sz="2000" dirty="0" smtClean="0"/>
                        <a:t> </a:t>
                      </a:r>
                      <a:r>
                        <a:rPr lang="en-US" sz="2000" dirty="0" err="1" smtClean="0"/>
                        <a:t>dengan</a:t>
                      </a:r>
                      <a:r>
                        <a:rPr lang="en-US" sz="2000" dirty="0" smtClean="0"/>
                        <a:t> </a:t>
                      </a:r>
                      <a:r>
                        <a:rPr lang="en-US" sz="2000" dirty="0" err="1" smtClean="0"/>
                        <a:t>peristiwa</a:t>
                      </a:r>
                      <a:r>
                        <a:rPr lang="en-US" sz="2000" dirty="0" smtClean="0"/>
                        <a:t> </a:t>
                      </a:r>
                      <a:r>
                        <a:rPr lang="en-US" sz="2000" dirty="0" err="1" smtClean="0"/>
                        <a:t>lainnya</a:t>
                      </a:r>
                      <a:r>
                        <a:rPr lang="en-US" sz="2000" dirty="0" smtClean="0"/>
                        <a:t>  yang </a:t>
                      </a:r>
                      <a:r>
                        <a:rPr lang="en-US" sz="2000" dirty="0" err="1" smtClean="0"/>
                        <a:t>terjadi</a:t>
                      </a:r>
                      <a:r>
                        <a:rPr lang="en-US" sz="2000" dirty="0" smtClean="0"/>
                        <a:t> </a:t>
                      </a:r>
                      <a:r>
                        <a:rPr lang="en-US" sz="2000" dirty="0" err="1" smtClean="0"/>
                        <a:t>dimasyarakat</a:t>
                      </a:r>
                      <a:endParaRPr lang="en-US" sz="2000" dirty="0"/>
                    </a:p>
                  </a:txBody>
                  <a:tcPr/>
                </a:tc>
                <a:extLst>
                  <a:ext uri="{0D108BD9-81ED-4DB2-BD59-A6C34878D82A}">
                    <a16:rowId xmlns:a16="http://schemas.microsoft.com/office/drawing/2014/main" val="10003"/>
                  </a:ext>
                </a:extLst>
              </a:tr>
              <a:tr h="1063108">
                <a:tc>
                  <a:txBody>
                    <a:bodyPr/>
                    <a:lstStyle/>
                    <a:p>
                      <a:r>
                        <a:rPr lang="en-US" sz="2000" dirty="0" smtClean="0"/>
                        <a:t>4</a:t>
                      </a:r>
                      <a:endParaRPr lang="en-US" sz="2000" dirty="0"/>
                    </a:p>
                  </a:txBody>
                  <a:tcPr/>
                </a:tc>
                <a:tc>
                  <a:txBody>
                    <a:bodyPr/>
                    <a:lstStyle/>
                    <a:p>
                      <a:r>
                        <a:rPr lang="en-US" sz="2000" dirty="0" smtClean="0"/>
                        <a:t>Model Mental</a:t>
                      </a:r>
                      <a:endParaRPr lang="en-US" sz="2000" dirty="0"/>
                    </a:p>
                  </a:txBody>
                  <a:tcPr/>
                </a:tc>
                <a:tc>
                  <a:txBody>
                    <a:bodyPr/>
                    <a:lstStyle/>
                    <a:p>
                      <a:r>
                        <a:rPr lang="en-US" sz="2000" dirty="0" err="1" smtClean="0"/>
                        <a:t>Kesimpulan</a:t>
                      </a:r>
                      <a:r>
                        <a:rPr lang="en-US" sz="2000" baseline="0" dirty="0" smtClean="0"/>
                        <a:t> </a:t>
                      </a:r>
                      <a:r>
                        <a:rPr lang="en-US" sz="2000" baseline="0" dirty="0" err="1" smtClean="0"/>
                        <a:t>dari</a:t>
                      </a:r>
                      <a:r>
                        <a:rPr lang="en-US" sz="2000" baseline="0" dirty="0" smtClean="0"/>
                        <a:t> </a:t>
                      </a:r>
                      <a:r>
                        <a:rPr lang="en-US" sz="2000" baseline="0" dirty="0" err="1" smtClean="0"/>
                        <a:t>hubungan</a:t>
                      </a:r>
                      <a:r>
                        <a:rPr lang="en-US" sz="2000" baseline="0" dirty="0" smtClean="0"/>
                        <a:t> </a:t>
                      </a:r>
                      <a:r>
                        <a:rPr lang="en-US" sz="2000" baseline="0" dirty="0" err="1" smtClean="0"/>
                        <a:t>peristiwa</a:t>
                      </a:r>
                      <a:r>
                        <a:rPr lang="en-US" sz="2000" baseline="0" dirty="0" smtClean="0"/>
                        <a:t> </a:t>
                      </a:r>
                      <a:r>
                        <a:rPr lang="en-US" sz="2000" baseline="0" dirty="0" err="1" smtClean="0"/>
                        <a:t>satu</a:t>
                      </a:r>
                      <a:r>
                        <a:rPr lang="en-US" sz="2000" baseline="0" dirty="0" smtClean="0"/>
                        <a:t> </a:t>
                      </a:r>
                      <a:r>
                        <a:rPr lang="en-US" sz="2000" baseline="0" dirty="0" err="1" smtClean="0"/>
                        <a:t>dengan</a:t>
                      </a:r>
                      <a:r>
                        <a:rPr lang="en-US" sz="2000" baseline="0" dirty="0" smtClean="0"/>
                        <a:t> </a:t>
                      </a:r>
                      <a:r>
                        <a:rPr lang="en-US" sz="2000" baseline="0" dirty="0" err="1" smtClean="0"/>
                        <a:t>peristiwa</a:t>
                      </a:r>
                      <a:r>
                        <a:rPr lang="en-US" sz="2000" baseline="0" dirty="0" smtClean="0"/>
                        <a:t> lain yang </a:t>
                      </a:r>
                      <a:r>
                        <a:rPr lang="en-US" sz="2000" baseline="0" dirty="0" err="1" smtClean="0"/>
                        <a:t>terjadi</a:t>
                      </a:r>
                      <a:r>
                        <a:rPr lang="en-US" sz="2000" baseline="0" dirty="0" smtClean="0"/>
                        <a:t> </a:t>
                      </a:r>
                      <a:r>
                        <a:rPr lang="en-US" sz="2000" baseline="0" dirty="0" err="1" smtClean="0"/>
                        <a:t>dimasyarakat</a:t>
                      </a:r>
                      <a:r>
                        <a:rPr lang="en-US" sz="2000" baseline="0" dirty="0" smtClean="0"/>
                        <a:t>.</a:t>
                      </a:r>
                      <a:endParaRPr lang="en-US" sz="2000" dirty="0"/>
                    </a:p>
                  </a:txBody>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457200" y="274638"/>
            <a:ext cx="8229600" cy="487362"/>
          </a:xfrm>
        </p:spPr>
        <p:txBody>
          <a:bodyPr>
            <a:normAutofit fontScale="90000"/>
          </a:bodyPr>
          <a:lstStyle/>
          <a:p>
            <a:pPr eaLnBrk="1" fontAlgn="auto" hangingPunct="1">
              <a:spcAft>
                <a:spcPts val="0"/>
              </a:spcAft>
              <a:defRPr/>
            </a:pPr>
            <a:r>
              <a:rPr lang="en-US" dirty="0" err="1" smtClean="0"/>
              <a:t>Unsur-Unsur</a:t>
            </a:r>
            <a:r>
              <a:rPr lang="en-US" dirty="0" smtClean="0"/>
              <a:t> </a:t>
            </a:r>
            <a:r>
              <a:rPr lang="en-US" dirty="0" err="1" smtClean="0"/>
              <a:t>Pemahaman</a:t>
            </a:r>
            <a:r>
              <a:rPr lang="en-US" dirty="0" smtClean="0"/>
              <a:t> </a:t>
            </a:r>
            <a:r>
              <a:rPr lang="en-US" dirty="0" err="1" smtClean="0"/>
              <a:t>Masalah</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143000"/>
          <a:ext cx="8229600" cy="5525844"/>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tblGrid>
              <a:tr h="615928">
                <a:tc>
                  <a:txBody>
                    <a:bodyPr/>
                    <a:lstStyle/>
                    <a:p>
                      <a:r>
                        <a:rPr lang="en-US" sz="2000" dirty="0" smtClean="0"/>
                        <a:t>N0</a:t>
                      </a:r>
                      <a:endParaRPr lang="en-US" sz="2000" dirty="0"/>
                    </a:p>
                  </a:txBody>
                  <a:tcPr/>
                </a:tc>
                <a:tc>
                  <a:txBody>
                    <a:bodyPr/>
                    <a:lstStyle/>
                    <a:p>
                      <a:r>
                        <a:rPr lang="en-US" sz="2000" dirty="0" err="1" smtClean="0"/>
                        <a:t>Unsur</a:t>
                      </a:r>
                      <a:endParaRPr lang="en-US" sz="2000" dirty="0"/>
                    </a:p>
                  </a:txBody>
                  <a:tcPr/>
                </a:tc>
                <a:tc>
                  <a:txBody>
                    <a:bodyPr/>
                    <a:lstStyle/>
                    <a:p>
                      <a:r>
                        <a:rPr lang="en-US" sz="2000" dirty="0" err="1" smtClean="0"/>
                        <a:t>Keterangan</a:t>
                      </a:r>
                      <a:endParaRPr lang="en-US" sz="2000" dirty="0"/>
                    </a:p>
                  </a:txBody>
                  <a:tcPr/>
                </a:tc>
                <a:extLst>
                  <a:ext uri="{0D108BD9-81ED-4DB2-BD59-A6C34878D82A}">
                    <a16:rowId xmlns:a16="http://schemas.microsoft.com/office/drawing/2014/main" val="10000"/>
                  </a:ext>
                </a:extLst>
              </a:tr>
              <a:tr h="615928">
                <a:tc>
                  <a:txBody>
                    <a:bodyPr/>
                    <a:lstStyle/>
                    <a:p>
                      <a:r>
                        <a:rPr lang="en-US" sz="2000" dirty="0" smtClean="0"/>
                        <a:t>1</a:t>
                      </a:r>
                      <a:endParaRPr lang="en-US" sz="2000" dirty="0"/>
                    </a:p>
                  </a:txBody>
                  <a:tcPr/>
                </a:tc>
                <a:tc>
                  <a:txBody>
                    <a:bodyPr/>
                    <a:lstStyle/>
                    <a:p>
                      <a:r>
                        <a:rPr lang="en-US" sz="2000" dirty="0" smtClean="0"/>
                        <a:t>Events</a:t>
                      </a:r>
                      <a:endParaRPr lang="en-US" sz="2000" dirty="0"/>
                    </a:p>
                  </a:txBody>
                  <a:tcPr/>
                </a:tc>
                <a:tc>
                  <a:txBody>
                    <a:bodyPr/>
                    <a:lstStyle/>
                    <a:p>
                      <a:r>
                        <a:rPr lang="en-US" sz="2000" dirty="0" smtClean="0"/>
                        <a:t>PKL </a:t>
                      </a:r>
                      <a:r>
                        <a:rPr lang="en-US" sz="2000" dirty="0" err="1" smtClean="0"/>
                        <a:t>mengganggu</a:t>
                      </a:r>
                      <a:r>
                        <a:rPr lang="en-US" sz="2000" dirty="0" smtClean="0"/>
                        <a:t> </a:t>
                      </a:r>
                      <a:r>
                        <a:rPr lang="en-US" sz="2000" dirty="0" err="1" smtClean="0"/>
                        <a:t>masyarakat</a:t>
                      </a:r>
                      <a:endParaRPr lang="en-US" sz="2000" dirty="0"/>
                    </a:p>
                  </a:txBody>
                  <a:tcPr/>
                </a:tc>
                <a:extLst>
                  <a:ext uri="{0D108BD9-81ED-4DB2-BD59-A6C34878D82A}">
                    <a16:rowId xmlns:a16="http://schemas.microsoft.com/office/drawing/2014/main" val="10001"/>
                  </a:ext>
                </a:extLst>
              </a:tr>
              <a:tr h="1518727">
                <a:tc>
                  <a:txBody>
                    <a:bodyPr/>
                    <a:lstStyle/>
                    <a:p>
                      <a:r>
                        <a:rPr lang="en-US" sz="2000" dirty="0" smtClean="0"/>
                        <a:t>2</a:t>
                      </a:r>
                      <a:endParaRPr lang="en-US" sz="2000" dirty="0"/>
                    </a:p>
                  </a:txBody>
                  <a:tcPr/>
                </a:tc>
                <a:tc>
                  <a:txBody>
                    <a:bodyPr/>
                    <a:lstStyle/>
                    <a:p>
                      <a:r>
                        <a:rPr lang="en-US" sz="2000" dirty="0" smtClean="0"/>
                        <a:t>Pattern of </a:t>
                      </a:r>
                      <a:r>
                        <a:rPr lang="en-US" sz="2000" dirty="0" err="1" smtClean="0"/>
                        <a:t>Behaviour</a:t>
                      </a:r>
                      <a:endParaRPr lang="en-US" sz="2000" dirty="0"/>
                    </a:p>
                  </a:txBody>
                  <a:tcPr/>
                </a:tc>
                <a:tc>
                  <a:txBody>
                    <a:bodyPr/>
                    <a:lstStyle/>
                    <a:p>
                      <a:pPr>
                        <a:buFont typeface="Arial" pitchFamily="34" charset="0"/>
                        <a:buChar char="•"/>
                      </a:pPr>
                      <a:r>
                        <a:rPr lang="en-US" sz="2000" dirty="0" smtClean="0"/>
                        <a:t> </a:t>
                      </a:r>
                      <a:r>
                        <a:rPr lang="en-US" sz="2000" dirty="0" err="1" smtClean="0"/>
                        <a:t>Tempat</a:t>
                      </a:r>
                      <a:r>
                        <a:rPr lang="en-US" sz="2000" dirty="0" smtClean="0"/>
                        <a:t> </a:t>
                      </a:r>
                      <a:r>
                        <a:rPr lang="en-US" sz="2000" dirty="0" err="1" smtClean="0"/>
                        <a:t>PKLtidak</a:t>
                      </a:r>
                      <a:r>
                        <a:rPr lang="en-US" sz="2000" dirty="0" smtClean="0"/>
                        <a:t> </a:t>
                      </a:r>
                      <a:r>
                        <a:rPr lang="en-US" sz="2000" dirty="0" err="1" smtClean="0"/>
                        <a:t>tertata</a:t>
                      </a:r>
                      <a:r>
                        <a:rPr lang="en-US" sz="2000" dirty="0" smtClean="0"/>
                        <a:t> </a:t>
                      </a:r>
                      <a:r>
                        <a:rPr lang="en-US" sz="2000" dirty="0" err="1" smtClean="0"/>
                        <a:t>rapi</a:t>
                      </a:r>
                      <a:endParaRPr lang="en-US" sz="2000" dirty="0" smtClean="0"/>
                    </a:p>
                    <a:p>
                      <a:pPr>
                        <a:buFont typeface="Arial" pitchFamily="34" charset="0"/>
                        <a:buChar char="•"/>
                      </a:pPr>
                      <a:r>
                        <a:rPr lang="en-US" sz="2000" baseline="0" dirty="0" smtClean="0"/>
                        <a:t> PKL </a:t>
                      </a:r>
                      <a:r>
                        <a:rPr lang="en-US" sz="2000" baseline="0" dirty="0" err="1" smtClean="0"/>
                        <a:t>tumbuh</a:t>
                      </a:r>
                      <a:r>
                        <a:rPr lang="en-US" sz="2000" baseline="0" dirty="0" smtClean="0"/>
                        <a:t> </a:t>
                      </a:r>
                      <a:r>
                        <a:rPr lang="en-US" sz="2000" baseline="0" dirty="0" err="1" smtClean="0"/>
                        <a:t>subur</a:t>
                      </a:r>
                      <a:endParaRPr lang="en-US" sz="2000" baseline="0" dirty="0" smtClean="0"/>
                    </a:p>
                    <a:p>
                      <a:pPr>
                        <a:buFont typeface="Arial" pitchFamily="34" charset="0"/>
                        <a:buChar char="•"/>
                      </a:pPr>
                      <a:r>
                        <a:rPr lang="en-US" sz="2000" baseline="0" dirty="0" smtClean="0"/>
                        <a:t> PKL </a:t>
                      </a:r>
                      <a:r>
                        <a:rPr lang="en-US" sz="2000" baseline="0" dirty="0" err="1" smtClean="0"/>
                        <a:t>produk</a:t>
                      </a:r>
                      <a:r>
                        <a:rPr lang="en-US" sz="2000" baseline="0" dirty="0" smtClean="0"/>
                        <a:t> </a:t>
                      </a:r>
                      <a:r>
                        <a:rPr lang="en-US" sz="2000" baseline="0" dirty="0" err="1" smtClean="0"/>
                        <a:t>sampah</a:t>
                      </a:r>
                      <a:endParaRPr lang="en-US" sz="2000" baseline="0" dirty="0" smtClean="0"/>
                    </a:p>
                    <a:p>
                      <a:pPr>
                        <a:buFont typeface="Arial" pitchFamily="34" charset="0"/>
                        <a:buChar char="•"/>
                      </a:pPr>
                      <a:r>
                        <a:rPr lang="en-US" sz="2000" baseline="0" dirty="0" smtClean="0"/>
                        <a:t> PKL </a:t>
                      </a:r>
                      <a:r>
                        <a:rPr lang="en-US" sz="2000" baseline="0" dirty="0" err="1" smtClean="0"/>
                        <a:t>ganggu</a:t>
                      </a:r>
                      <a:r>
                        <a:rPr lang="en-US" sz="2000" baseline="0" dirty="0" smtClean="0"/>
                        <a:t> </a:t>
                      </a:r>
                      <a:r>
                        <a:rPr lang="en-US" sz="2000" baseline="0" dirty="0" err="1" smtClean="0"/>
                        <a:t>keindahan</a:t>
                      </a:r>
                      <a:r>
                        <a:rPr lang="en-US" sz="2000" baseline="0" dirty="0" smtClean="0"/>
                        <a:t> </a:t>
                      </a:r>
                      <a:r>
                        <a:rPr lang="en-US" sz="2000" baseline="0" dirty="0" err="1" smtClean="0"/>
                        <a:t>kota</a:t>
                      </a:r>
                      <a:endParaRPr lang="en-US" sz="2000" baseline="0" dirty="0" smtClean="0"/>
                    </a:p>
                    <a:p>
                      <a:pPr>
                        <a:buFont typeface="Arial" pitchFamily="34" charset="0"/>
                        <a:buChar char="•"/>
                      </a:pPr>
                      <a:r>
                        <a:rPr lang="en-US" sz="2000" baseline="0" dirty="0" smtClean="0"/>
                        <a:t> </a:t>
                      </a:r>
                      <a:r>
                        <a:rPr lang="en-US" sz="2000" baseline="0" dirty="0" err="1" smtClean="0"/>
                        <a:t>Perilaku</a:t>
                      </a:r>
                      <a:r>
                        <a:rPr lang="en-US" sz="2000" baseline="0" dirty="0" smtClean="0"/>
                        <a:t> PKL </a:t>
                      </a:r>
                      <a:r>
                        <a:rPr lang="en-US" sz="2000" baseline="0" dirty="0" err="1" smtClean="0"/>
                        <a:t>seenaknya</a:t>
                      </a:r>
                      <a:endParaRPr lang="en-US" sz="2000" dirty="0"/>
                    </a:p>
                  </a:txBody>
                  <a:tcPr/>
                </a:tc>
                <a:extLst>
                  <a:ext uri="{0D108BD9-81ED-4DB2-BD59-A6C34878D82A}">
                    <a16:rowId xmlns:a16="http://schemas.microsoft.com/office/drawing/2014/main" val="10002"/>
                  </a:ext>
                </a:extLst>
              </a:tr>
              <a:tr h="1063108">
                <a:tc>
                  <a:txBody>
                    <a:bodyPr/>
                    <a:lstStyle/>
                    <a:p>
                      <a:r>
                        <a:rPr lang="en-US" sz="2000" dirty="0" smtClean="0"/>
                        <a:t>3</a:t>
                      </a:r>
                      <a:endParaRPr lang="en-US" sz="2000" dirty="0"/>
                    </a:p>
                  </a:txBody>
                  <a:tcPr/>
                </a:tc>
                <a:tc>
                  <a:txBody>
                    <a:bodyPr/>
                    <a:lstStyle/>
                    <a:p>
                      <a:r>
                        <a:rPr lang="en-US" sz="2000" dirty="0" smtClean="0"/>
                        <a:t>Systemic  Structure</a:t>
                      </a:r>
                      <a:endParaRPr lang="en-US" sz="2000" dirty="0"/>
                    </a:p>
                  </a:txBody>
                  <a:tcPr/>
                </a:tc>
                <a:tc>
                  <a:txBody>
                    <a:bodyPr/>
                    <a:lstStyle/>
                    <a:p>
                      <a:r>
                        <a:rPr lang="en-US" sz="2000" dirty="0" err="1" smtClean="0"/>
                        <a:t>PKLtumbuh</a:t>
                      </a:r>
                      <a:r>
                        <a:rPr lang="en-US" sz="2000" dirty="0" smtClean="0"/>
                        <a:t> </a:t>
                      </a:r>
                      <a:r>
                        <a:rPr lang="en-US" sz="2000" dirty="0" err="1" smtClean="0"/>
                        <a:t>subur</a:t>
                      </a:r>
                      <a:r>
                        <a:rPr lang="en-US" sz="2000" dirty="0" smtClean="0"/>
                        <a:t>, </a:t>
                      </a:r>
                      <a:r>
                        <a:rPr lang="en-US" sz="2000" dirty="0" err="1" smtClean="0"/>
                        <a:t>tempat</a:t>
                      </a:r>
                      <a:r>
                        <a:rPr lang="en-US" sz="2000" dirty="0" smtClean="0"/>
                        <a:t> </a:t>
                      </a:r>
                      <a:r>
                        <a:rPr lang="en-US" sz="2000" dirty="0" err="1" smtClean="0"/>
                        <a:t>jualan</a:t>
                      </a:r>
                      <a:r>
                        <a:rPr lang="en-US" sz="2000" dirty="0" smtClean="0"/>
                        <a:t> PKL </a:t>
                      </a:r>
                      <a:r>
                        <a:rPr lang="en-US" sz="2000" dirty="0" err="1" smtClean="0"/>
                        <a:t>tidak</a:t>
                      </a:r>
                      <a:r>
                        <a:rPr lang="en-US" sz="2000" dirty="0" smtClean="0"/>
                        <a:t> </a:t>
                      </a:r>
                      <a:r>
                        <a:rPr lang="en-US" sz="2000" dirty="0" err="1" smtClean="0"/>
                        <a:t>tertata</a:t>
                      </a:r>
                      <a:r>
                        <a:rPr lang="en-US" sz="2000" dirty="0" smtClean="0"/>
                        <a:t> </a:t>
                      </a:r>
                      <a:r>
                        <a:rPr lang="en-US" sz="2000" dirty="0" err="1" smtClean="0"/>
                        <a:t>rapi,menghasilkan</a:t>
                      </a:r>
                      <a:r>
                        <a:rPr lang="en-US" sz="2000" dirty="0" smtClean="0"/>
                        <a:t> </a:t>
                      </a:r>
                      <a:r>
                        <a:rPr lang="en-US" sz="2000" dirty="0" err="1" smtClean="0"/>
                        <a:t>sampah</a:t>
                      </a:r>
                      <a:r>
                        <a:rPr lang="en-US" sz="2000" dirty="0" smtClean="0"/>
                        <a:t>, </a:t>
                      </a:r>
                      <a:r>
                        <a:rPr lang="en-US" sz="2000" dirty="0" err="1" smtClean="0"/>
                        <a:t>dan</a:t>
                      </a:r>
                      <a:r>
                        <a:rPr lang="en-US" sz="2000" baseline="0" dirty="0" smtClean="0"/>
                        <a:t> </a:t>
                      </a:r>
                      <a:r>
                        <a:rPr lang="en-US" sz="2000" baseline="0" dirty="0" err="1" smtClean="0"/>
                        <a:t>mengganggu</a:t>
                      </a:r>
                      <a:r>
                        <a:rPr lang="en-US" sz="2000" baseline="0" dirty="0" smtClean="0"/>
                        <a:t> </a:t>
                      </a:r>
                      <a:r>
                        <a:rPr lang="en-US" sz="2000" baseline="0" dirty="0" err="1" smtClean="0"/>
                        <a:t>keindahankota</a:t>
                      </a:r>
                      <a:r>
                        <a:rPr lang="en-US" sz="2000" baseline="0" dirty="0" smtClean="0"/>
                        <a:t>, </a:t>
                      </a:r>
                      <a:r>
                        <a:rPr lang="en-US" sz="2000" baseline="0" dirty="0" err="1" smtClean="0"/>
                        <a:t>akibatnya</a:t>
                      </a:r>
                      <a:r>
                        <a:rPr lang="en-US" sz="2000" baseline="0" dirty="0" smtClean="0"/>
                        <a:t> </a:t>
                      </a:r>
                      <a:r>
                        <a:rPr lang="en-US" sz="2000" baseline="0" dirty="0" err="1" smtClean="0"/>
                        <a:t>aktivitas</a:t>
                      </a:r>
                      <a:r>
                        <a:rPr lang="en-US" sz="2000" baseline="0" dirty="0" smtClean="0"/>
                        <a:t> </a:t>
                      </a:r>
                      <a:r>
                        <a:rPr lang="en-US" sz="2000" baseline="0" dirty="0" err="1" smtClean="0"/>
                        <a:t>masyarakat</a:t>
                      </a:r>
                      <a:r>
                        <a:rPr lang="en-US" sz="2000" baseline="0" dirty="0" smtClean="0"/>
                        <a:t> </a:t>
                      </a:r>
                      <a:r>
                        <a:rPr lang="en-US" sz="2000" baseline="0" dirty="0" err="1" smtClean="0"/>
                        <a:t>terganggu</a:t>
                      </a:r>
                      <a:r>
                        <a:rPr lang="en-US" sz="2000" baseline="0" dirty="0" smtClean="0"/>
                        <a:t>.</a:t>
                      </a:r>
                      <a:r>
                        <a:rPr lang="en-US" sz="2000" dirty="0" smtClean="0"/>
                        <a:t> </a:t>
                      </a:r>
                      <a:endParaRPr lang="en-US" sz="2000" dirty="0"/>
                    </a:p>
                  </a:txBody>
                  <a:tcPr/>
                </a:tc>
                <a:extLst>
                  <a:ext uri="{0D108BD9-81ED-4DB2-BD59-A6C34878D82A}">
                    <a16:rowId xmlns:a16="http://schemas.microsoft.com/office/drawing/2014/main" val="10003"/>
                  </a:ext>
                </a:extLst>
              </a:tr>
              <a:tr h="1063108">
                <a:tc>
                  <a:txBody>
                    <a:bodyPr/>
                    <a:lstStyle/>
                    <a:p>
                      <a:r>
                        <a:rPr lang="en-US" sz="2000" dirty="0" smtClean="0"/>
                        <a:t>4</a:t>
                      </a:r>
                      <a:endParaRPr lang="en-US" sz="2000" dirty="0"/>
                    </a:p>
                  </a:txBody>
                  <a:tcPr/>
                </a:tc>
                <a:tc>
                  <a:txBody>
                    <a:bodyPr/>
                    <a:lstStyle/>
                    <a:p>
                      <a:r>
                        <a:rPr lang="en-US" sz="2000" dirty="0" smtClean="0"/>
                        <a:t>Model Mental</a:t>
                      </a:r>
                      <a:endParaRPr lang="en-US" sz="2000" dirty="0"/>
                    </a:p>
                  </a:txBody>
                  <a:tcPr/>
                </a:tc>
                <a:tc>
                  <a:txBody>
                    <a:bodyPr/>
                    <a:lstStyle/>
                    <a:p>
                      <a:r>
                        <a:rPr lang="en-US" sz="2000" dirty="0" err="1" smtClean="0"/>
                        <a:t>Perilaku</a:t>
                      </a:r>
                      <a:r>
                        <a:rPr lang="en-US" sz="2000" dirty="0" smtClean="0"/>
                        <a:t> PKL</a:t>
                      </a:r>
                      <a:r>
                        <a:rPr lang="en-US" sz="2000" baseline="0" dirty="0" smtClean="0"/>
                        <a:t> </a:t>
                      </a:r>
                      <a:r>
                        <a:rPr lang="en-US" sz="2000" baseline="0" dirty="0" err="1" smtClean="0"/>
                        <a:t>dalam</a:t>
                      </a:r>
                      <a:r>
                        <a:rPr lang="en-US" sz="2000" baseline="0" dirty="0" smtClean="0"/>
                        <a:t> </a:t>
                      </a:r>
                      <a:r>
                        <a:rPr lang="en-US" sz="2000" baseline="0" dirty="0" err="1" smtClean="0"/>
                        <a:t>berjualan</a:t>
                      </a:r>
                      <a:r>
                        <a:rPr lang="en-US" sz="2000" baseline="0" dirty="0" smtClean="0"/>
                        <a:t> </a:t>
                      </a:r>
                      <a:r>
                        <a:rPr lang="en-US" sz="2000" baseline="0" dirty="0" err="1" smtClean="0"/>
                        <a:t>seenaknya</a:t>
                      </a:r>
                      <a:r>
                        <a:rPr lang="en-US" sz="2000" baseline="0" dirty="0" smtClean="0"/>
                        <a:t> </a:t>
                      </a:r>
                      <a:r>
                        <a:rPr lang="en-US" sz="2000" baseline="0" dirty="0" err="1" smtClean="0"/>
                        <a:t>sendiri</a:t>
                      </a:r>
                      <a:r>
                        <a:rPr lang="en-US" sz="2000" baseline="0" dirty="0" smtClean="0"/>
                        <a:t>.</a:t>
                      </a:r>
                      <a:endParaRPr lang="en-US" sz="2000" dirty="0"/>
                    </a:p>
                  </a:txBody>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457200" y="274638"/>
            <a:ext cx="8229600" cy="487362"/>
          </a:xfrm>
        </p:spPr>
        <p:txBody>
          <a:bodyPr>
            <a:normAutofit fontScale="90000"/>
          </a:bodyPr>
          <a:lstStyle/>
          <a:p>
            <a:pPr eaLnBrk="1" fontAlgn="auto" hangingPunct="1">
              <a:spcAft>
                <a:spcPts val="0"/>
              </a:spcAft>
              <a:defRPr/>
            </a:pPr>
            <a:r>
              <a:rPr lang="en-US" dirty="0" err="1" smtClean="0"/>
              <a:t>Unsur-Unsur</a:t>
            </a:r>
            <a:r>
              <a:rPr lang="en-US" dirty="0" smtClean="0"/>
              <a:t> </a:t>
            </a:r>
            <a:r>
              <a:rPr lang="en-US" dirty="0" err="1" smtClean="0"/>
              <a:t>Pemahaman</a:t>
            </a:r>
            <a:r>
              <a:rPr lang="en-US" dirty="0" smtClean="0"/>
              <a:t> </a:t>
            </a:r>
            <a:r>
              <a:rPr lang="en-US" dirty="0" err="1" smtClean="0"/>
              <a:t>Masalah</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457200" y="1506538"/>
            <a:ext cx="8229600" cy="1470025"/>
          </a:xfrm>
        </p:spPr>
        <p:txBody>
          <a:bodyPr>
            <a:normAutofit/>
          </a:bodyPr>
          <a:lstStyle/>
          <a:p>
            <a:pPr eaLnBrk="1" hangingPunct="1">
              <a:defRPr/>
            </a:pPr>
            <a:r>
              <a:rPr lang="id-ID" dirty="0" smtClean="0"/>
              <a:t>Metode Forcasting</a:t>
            </a:r>
          </a:p>
        </p:txBody>
      </p:sp>
      <p:sp>
        <p:nvSpPr>
          <p:cNvPr id="70658" name="Subtitle 2"/>
          <p:cNvSpPr>
            <a:spLocks noGrp="1"/>
          </p:cNvSpPr>
          <p:nvPr>
            <p:ph type="subTitle" idx="1"/>
          </p:nvPr>
        </p:nvSpPr>
        <p:spPr>
          <a:xfrm>
            <a:off x="533400" y="3228975"/>
            <a:ext cx="7854950" cy="1752600"/>
          </a:xfrm>
        </p:spPr>
        <p:txBody>
          <a:bodyPr/>
          <a:lstStyle/>
          <a:p>
            <a:pPr marR="0" eaLnBrk="1" hangingPunct="1">
              <a:buFont typeface="Arial" charset="0"/>
              <a:buNone/>
            </a:pPr>
            <a:endParaRPr lang="id-ID"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43063" y="857250"/>
            <a:ext cx="6000750" cy="2428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400" dirty="0">
                <a:solidFill>
                  <a:schemeClr val="bg1"/>
                </a:solidFill>
                <a:latin typeface="Adobe Gothic Std B" pitchFamily="34" charset="-128"/>
                <a:ea typeface="Adobe Gothic Std B" pitchFamily="34" charset="-128"/>
              </a:rPr>
              <a:t>Tugas Analis kebijakan/policy analyst</a:t>
            </a:r>
          </a:p>
          <a:p>
            <a:pPr marL="639763" lvl="1" indent="-182563">
              <a:buFont typeface="Arial" pitchFamily="34" charset="0"/>
              <a:buChar char="•"/>
              <a:defRPr/>
            </a:pPr>
            <a:r>
              <a:rPr lang="id-ID" dirty="0">
                <a:solidFill>
                  <a:schemeClr val="bg1"/>
                </a:solidFill>
                <a:latin typeface="Adobe Gothic Std B" pitchFamily="34" charset="-128"/>
                <a:ea typeface="Adobe Gothic Std B" pitchFamily="34" charset="-128"/>
              </a:rPr>
              <a:t>Membantu merumuskan cara untuk    mengatasi/ memecahkan masalah </a:t>
            </a:r>
          </a:p>
          <a:p>
            <a:pPr marL="639763" lvl="1" indent="-182563">
              <a:buFont typeface="Arial" pitchFamily="34" charset="0"/>
              <a:buChar char="•"/>
              <a:defRPr/>
            </a:pPr>
            <a:r>
              <a:rPr lang="id-ID" dirty="0">
                <a:solidFill>
                  <a:schemeClr val="bg1"/>
                </a:solidFill>
                <a:latin typeface="Adobe Gothic Std B" pitchFamily="34" charset="-128"/>
                <a:ea typeface="Adobe Gothic Std B" pitchFamily="34" charset="-128"/>
              </a:rPr>
              <a:t>Menyediakan informasi tentang apa konsekuensi dari alternatif kebijakan</a:t>
            </a:r>
          </a:p>
          <a:p>
            <a:pPr marL="639763" lvl="1" indent="-182563">
              <a:buFont typeface="Arial" pitchFamily="34" charset="0"/>
              <a:buChar char="•"/>
              <a:defRPr/>
            </a:pPr>
            <a:r>
              <a:rPr lang="id-ID" dirty="0">
                <a:solidFill>
                  <a:schemeClr val="bg1"/>
                </a:solidFill>
                <a:latin typeface="Adobe Gothic Std B" pitchFamily="34" charset="-128"/>
                <a:ea typeface="Adobe Gothic Std B" pitchFamily="34" charset="-128"/>
              </a:rPr>
              <a:t>Mengidentifikasi issue publik yang perlu menjadi agenda kebijakan pemerintah</a:t>
            </a:r>
          </a:p>
        </p:txBody>
      </p:sp>
      <p:sp>
        <p:nvSpPr>
          <p:cNvPr id="3" name="Rounded Rectangle 2"/>
          <p:cNvSpPr/>
          <p:nvPr/>
        </p:nvSpPr>
        <p:spPr>
          <a:xfrm>
            <a:off x="2928937" y="4293096"/>
            <a:ext cx="3786187" cy="171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dirty="0">
                <a:latin typeface="Adobe Gothic Std B" pitchFamily="34" charset="-128"/>
                <a:ea typeface="Adobe Gothic Std B" pitchFamily="34" charset="-128"/>
              </a:rPr>
              <a:t>Keputusan akhir </a:t>
            </a:r>
            <a:r>
              <a:rPr lang="en-US" sz="2000" dirty="0" smtClean="0">
                <a:latin typeface="Adobe Gothic Std B" pitchFamily="34" charset="-128"/>
                <a:ea typeface="Adobe Gothic Std B" pitchFamily="34" charset="-128"/>
              </a:rPr>
              <a:t>ADALAH: PENGAMBILAN KEPUTUSAN</a:t>
            </a:r>
            <a:endParaRPr lang="id-ID" sz="2000" dirty="0">
              <a:latin typeface="Adobe Gothic Std B" pitchFamily="34" charset="-128"/>
              <a:ea typeface="Adobe Gothic Std B" pitchFamily="34" charset="-128"/>
            </a:endParaRPr>
          </a:p>
        </p:txBody>
      </p:sp>
      <p:sp>
        <p:nvSpPr>
          <p:cNvPr id="4" name="Down Arrow 3"/>
          <p:cNvSpPr/>
          <p:nvPr/>
        </p:nvSpPr>
        <p:spPr>
          <a:xfrm>
            <a:off x="4429125" y="3357563"/>
            <a:ext cx="714375" cy="791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Tree>
    <p:extLst>
      <p:ext uri="{BB962C8B-B14F-4D97-AF65-F5344CB8AC3E}">
        <p14:creationId xmlns:p14="http://schemas.microsoft.com/office/powerpoint/2010/main" val="40641580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a:xfrm>
            <a:off x="431152" y="285936"/>
            <a:ext cx="8081092" cy="786324"/>
          </a:xfrm>
        </p:spPr>
        <p:txBody>
          <a:bodyPr lIns="86036" tIns="43018" rIns="86036" bIns="43018">
            <a:normAutofit/>
          </a:bodyPr>
          <a:lstStyle/>
          <a:p>
            <a:pPr>
              <a:defRPr/>
            </a:pPr>
            <a:r>
              <a:rPr lang="en-US" dirty="0" smtClean="0">
                <a:solidFill>
                  <a:srgbClr val="0000CC"/>
                </a:solidFill>
                <a:latin typeface="Tahoma" pitchFamily="34" charset="0"/>
              </a:rPr>
              <a:t>PERAMALAN</a:t>
            </a:r>
            <a:r>
              <a:rPr lang="id-ID" dirty="0" smtClean="0">
                <a:solidFill>
                  <a:srgbClr val="0000CC"/>
                </a:solidFill>
                <a:latin typeface="Tahoma" pitchFamily="34" charset="0"/>
              </a:rPr>
              <a:t> (FORCASTING)</a:t>
            </a:r>
            <a:endParaRPr lang="id-ID" dirty="0">
              <a:solidFill>
                <a:srgbClr val="0000CC"/>
              </a:solidFill>
              <a:latin typeface="Tahoma" pitchFamily="34" charset="0"/>
            </a:endParaRPr>
          </a:p>
        </p:txBody>
      </p:sp>
      <p:sp>
        <p:nvSpPr>
          <p:cNvPr id="24579" name="Rectangle 1027"/>
          <p:cNvSpPr>
            <a:spLocks noGrp="1" noChangeArrowheads="1"/>
          </p:cNvSpPr>
          <p:nvPr>
            <p:ph idx="1"/>
          </p:nvPr>
        </p:nvSpPr>
        <p:spPr>
          <a:xfrm>
            <a:off x="359293" y="1358197"/>
            <a:ext cx="8479308" cy="5218334"/>
          </a:xfrm>
          <a:ln w="57150">
            <a:solidFill>
              <a:srgbClr val="0000FF"/>
            </a:solidFill>
          </a:ln>
        </p:spPr>
        <p:txBody>
          <a:bodyPr lIns="23711" tIns="43018" rIns="23711" bIns="43018"/>
          <a:lstStyle/>
          <a:p>
            <a:pPr marL="0" indent="0" algn="ctr">
              <a:buNone/>
            </a:pPr>
            <a:r>
              <a:rPr lang="en-US" sz="3000" b="1" dirty="0" err="1" smtClean="0">
                <a:solidFill>
                  <a:srgbClr val="0000CC"/>
                </a:solidFill>
                <a:latin typeface="Tahoma" pitchFamily="34" charset="0"/>
              </a:rPr>
              <a:t>Pengetahuan</a:t>
            </a:r>
            <a:r>
              <a:rPr lang="en-US" sz="3000" b="1" dirty="0" smtClean="0">
                <a:solidFill>
                  <a:srgbClr val="0000CC"/>
                </a:solidFill>
                <a:latin typeface="Tahoma" pitchFamily="34" charset="0"/>
              </a:rPr>
              <a:t> yang </a:t>
            </a:r>
            <a:r>
              <a:rPr lang="en-US" sz="3000" b="1" dirty="0" err="1" smtClean="0">
                <a:solidFill>
                  <a:srgbClr val="0000CC"/>
                </a:solidFill>
                <a:latin typeface="Tahoma" pitchFamily="34" charset="0"/>
              </a:rPr>
              <a:t>relevan</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dengan</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kebijakan</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tentang</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masalah</a:t>
            </a:r>
            <a:r>
              <a:rPr lang="en-US" sz="3000" b="1" dirty="0" smtClean="0">
                <a:solidFill>
                  <a:srgbClr val="0000CC"/>
                </a:solidFill>
                <a:latin typeface="Tahoma" pitchFamily="34" charset="0"/>
              </a:rPr>
              <a:t> yang </a:t>
            </a:r>
            <a:r>
              <a:rPr lang="en-US" sz="3000" b="1" dirty="0" err="1" smtClean="0">
                <a:solidFill>
                  <a:srgbClr val="0000CC"/>
                </a:solidFill>
                <a:latin typeface="Tahoma" pitchFamily="34" charset="0"/>
              </a:rPr>
              <a:t>akan</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terjadi</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di</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masa</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mendatang</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sebagai</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akibat</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dari</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diambilnya</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alternatif</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termasuk</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tidak</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melakukan</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sesuatu</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Mengestimasi</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akibat</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dari</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kebijakan</a:t>
            </a:r>
            <a:r>
              <a:rPr lang="en-US" sz="3000" b="1" dirty="0" smtClean="0">
                <a:solidFill>
                  <a:srgbClr val="0000CC"/>
                </a:solidFill>
                <a:latin typeface="Tahoma" pitchFamily="34" charset="0"/>
              </a:rPr>
              <a:t> yang </a:t>
            </a:r>
            <a:r>
              <a:rPr lang="en-US" sz="3000" b="1" dirty="0" err="1" smtClean="0">
                <a:solidFill>
                  <a:srgbClr val="0000CC"/>
                </a:solidFill>
                <a:latin typeface="Tahoma" pitchFamily="34" charset="0"/>
              </a:rPr>
              <a:t>diusulkan</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mengenali</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kendala-kendala</a:t>
            </a:r>
            <a:r>
              <a:rPr lang="en-US" sz="3000" b="1" dirty="0" smtClean="0">
                <a:solidFill>
                  <a:srgbClr val="0000CC"/>
                </a:solidFill>
                <a:latin typeface="Tahoma" pitchFamily="34" charset="0"/>
              </a:rPr>
              <a:t> yang </a:t>
            </a:r>
            <a:r>
              <a:rPr lang="en-US" sz="3000" b="1" dirty="0" err="1" smtClean="0">
                <a:solidFill>
                  <a:srgbClr val="0000CC"/>
                </a:solidFill>
                <a:latin typeface="Tahoma" pitchFamily="34" charset="0"/>
              </a:rPr>
              <a:t>mungkin</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akan</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terjadi</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dalam</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pencapaian</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tujuan</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dan</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mengestimasi</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kelayakan</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politik</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dukungan</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dan</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oposisi</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dari</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berbagai</a:t>
            </a:r>
            <a:r>
              <a:rPr lang="en-US" sz="3000" b="1" dirty="0" smtClean="0">
                <a:solidFill>
                  <a:srgbClr val="0000CC"/>
                </a:solidFill>
                <a:latin typeface="Tahoma" pitchFamily="34" charset="0"/>
              </a:rPr>
              <a:t> </a:t>
            </a:r>
            <a:r>
              <a:rPr lang="en-US" sz="3000" b="1" dirty="0" err="1" smtClean="0">
                <a:solidFill>
                  <a:srgbClr val="0000CC"/>
                </a:solidFill>
                <a:latin typeface="Tahoma" pitchFamily="34" charset="0"/>
              </a:rPr>
              <a:t>pilihan</a:t>
            </a:r>
            <a:endParaRPr lang="id-ID" sz="3000" b="1" dirty="0" smtClean="0">
              <a:solidFill>
                <a:srgbClr val="0000CC"/>
              </a:solidFill>
              <a:latin typeface="Tahoma"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p:txBody>
          <a:bodyPr/>
          <a:lstStyle/>
          <a:p>
            <a:r>
              <a:rPr lang="id-ID" dirty="0" smtClean="0"/>
              <a:t>tahap analisis kebijakan berusaha untuk menilai beberapa alternatif kebijakan dan mengambil satu atau beberapa kebijakan yang diprediksi merupakan pilihan terbaik untuk menyelesaikan masalah publik tertentu, menentukan prioritas program yang direkomendasikan kepada pemerintah untuk dilakukan.</a:t>
            </a:r>
          </a:p>
        </p:txBody>
      </p:sp>
      <p:sp>
        <p:nvSpPr>
          <p:cNvPr id="84995" name="Title 1"/>
          <p:cNvSpPr>
            <a:spLocks noGrp="1"/>
          </p:cNvSpPr>
          <p:nvPr>
            <p:ph type="title"/>
          </p:nvPr>
        </p:nvSpPr>
        <p:spPr/>
        <p:txBody>
          <a:bodyPr/>
          <a:lstStyle/>
          <a:p>
            <a:r>
              <a:rPr lang="id-ID" dirty="0" smtClean="0"/>
              <a:t>PERAMALAN (FORCASTING0</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p:txBody>
          <a:bodyPr>
            <a:normAutofit fontScale="92500" lnSpcReduction="20000"/>
          </a:bodyPr>
          <a:lstStyle/>
          <a:p>
            <a:pPr eaLnBrk="1" hangingPunct="1"/>
            <a:r>
              <a:rPr lang="id-ID" sz="3600" dirty="0" smtClean="0"/>
              <a:t>Analisis eksperimentasi adalah upaya menciptakan alternatif-alternatif kebijakan dengan menggunakan metode ekksperimen kepada kelompok sasaran yang berbeda dengan karakteristik yang sama.</a:t>
            </a:r>
          </a:p>
          <a:p>
            <a:pPr eaLnBrk="1" hangingPunct="1"/>
            <a:r>
              <a:rPr lang="id-ID" sz="3600" dirty="0" smtClean="0"/>
              <a:t>Metode ini juga hampir serupa dengan metode penelitian implementasi </a:t>
            </a:r>
            <a:r>
              <a:rPr lang="id-ID" sz="3600" i="1" dirty="0" smtClean="0"/>
              <a:t>comparative before-after</a:t>
            </a:r>
            <a:r>
              <a:rPr lang="id-ID" sz="3600" dirty="0" smtClean="0"/>
              <a:t>. </a:t>
            </a:r>
          </a:p>
        </p:txBody>
      </p:sp>
      <p:sp>
        <p:nvSpPr>
          <p:cNvPr id="71682" name="Title 1"/>
          <p:cNvSpPr>
            <a:spLocks noGrp="1"/>
          </p:cNvSpPr>
          <p:nvPr>
            <p:ph type="title"/>
          </p:nvPr>
        </p:nvSpPr>
        <p:spPr/>
        <p:txBody>
          <a:bodyPr/>
          <a:lstStyle/>
          <a:p>
            <a:pPr eaLnBrk="1" hangingPunct="1"/>
            <a:r>
              <a:rPr lang="id-ID" dirty="0" smtClean="0"/>
              <a:t>Analisis Eksperimentasi</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63"/>
            <a:ext cx="8229600" cy="5626100"/>
          </a:xfrm>
        </p:spPr>
        <p:txBody>
          <a:bodyPr rtlCol="0">
            <a:normAutofit fontScale="92500" lnSpcReduction="20000"/>
          </a:bodyPr>
          <a:lstStyle/>
          <a:p>
            <a:pPr marL="274320" indent="-274320" eaLnBrk="1" fontAlgn="auto" hangingPunct="1">
              <a:spcBef>
                <a:spcPts val="580"/>
              </a:spcBef>
              <a:spcAft>
                <a:spcPts val="0"/>
              </a:spcAft>
              <a:buFont typeface="Arial" pitchFamily="34" charset="0"/>
              <a:buChar char="•"/>
              <a:defRPr/>
            </a:pPr>
            <a:r>
              <a:rPr lang="id-ID" sz="3200" dirty="0" smtClean="0"/>
              <a:t>Beberapa hal yang penting dilakukan dalam penelitian ini:</a:t>
            </a:r>
          </a:p>
          <a:p>
            <a:pPr marL="892175" indent="-527050" eaLnBrk="1" fontAlgn="auto" hangingPunct="1">
              <a:spcBef>
                <a:spcPts val="580"/>
              </a:spcBef>
              <a:spcAft>
                <a:spcPts val="0"/>
              </a:spcAft>
              <a:buFont typeface="+mj-lt"/>
              <a:buAutoNum type="arabicPeriod"/>
              <a:defRPr/>
            </a:pPr>
            <a:r>
              <a:rPr lang="id-ID" sz="3200" dirty="0" smtClean="0"/>
              <a:t>	Mengidentifikasi dengan cermat bahwa kelompok sasaran dan kelompok pembanding memiliki karakteristik  yang hampir sama.</a:t>
            </a:r>
          </a:p>
          <a:p>
            <a:pPr marL="892175" indent="-527050" eaLnBrk="1" fontAlgn="auto" hangingPunct="1">
              <a:spcBef>
                <a:spcPts val="580"/>
              </a:spcBef>
              <a:spcAft>
                <a:spcPts val="0"/>
              </a:spcAft>
              <a:buFont typeface="+mj-lt"/>
              <a:buAutoNum type="arabicPeriod"/>
              <a:defRPr/>
            </a:pPr>
            <a:r>
              <a:rPr lang="id-ID" sz="3200" dirty="0" smtClean="0"/>
              <a:t>Meyakinkan bahwa kondisi sebelum intervensi program data dua kelompok telah didapatkan.</a:t>
            </a:r>
          </a:p>
          <a:p>
            <a:pPr marL="892175" indent="-527050" eaLnBrk="1" fontAlgn="auto" hangingPunct="1">
              <a:spcBef>
                <a:spcPts val="580"/>
              </a:spcBef>
              <a:spcAft>
                <a:spcPts val="0"/>
              </a:spcAft>
              <a:buFont typeface="+mj-lt"/>
              <a:buAutoNum type="arabicPeriod"/>
              <a:defRPr/>
            </a:pPr>
            <a:r>
              <a:rPr lang="id-ID" sz="3200" dirty="0" smtClean="0"/>
              <a:t>Meyakinkan bahwa kelompok pemvanding tidak mendapatkan intervensi dari pihak ketiga atau program pemerintah yang lain.</a:t>
            </a:r>
          </a:p>
          <a:p>
            <a:pPr marL="274320" indent="-274320" eaLnBrk="1" fontAlgn="auto" hangingPunct="1">
              <a:spcBef>
                <a:spcPts val="580"/>
              </a:spcBef>
              <a:spcAft>
                <a:spcPts val="0"/>
              </a:spcAft>
              <a:buFont typeface="Arial" pitchFamily="34" charset="0"/>
              <a:buNone/>
              <a:defRPr/>
            </a:pPr>
            <a:endParaRPr lang="id-ID" sz="3200" dirty="0" smtClean="0"/>
          </a:p>
          <a:p>
            <a:pPr marL="274320" indent="-274320" eaLnBrk="1" fontAlgn="auto" hangingPunct="1">
              <a:spcBef>
                <a:spcPts val="580"/>
              </a:spcBef>
              <a:spcAft>
                <a:spcPts val="0"/>
              </a:spcAft>
              <a:buFont typeface="Arial" pitchFamily="34" charset="0"/>
              <a:buNone/>
              <a:defRPr/>
            </a:pPr>
            <a:endParaRPr lang="id-ID" dirty="0" smtClean="0"/>
          </a:p>
        </p:txBody>
      </p:sp>
      <p:sp>
        <p:nvSpPr>
          <p:cNvPr id="2" name="Title 1"/>
          <p:cNvSpPr>
            <a:spLocks noGrp="1"/>
          </p:cNvSpPr>
          <p:nvPr>
            <p:ph type="title"/>
          </p:nvPr>
        </p:nvSpPr>
        <p:spPr>
          <a:xfrm>
            <a:off x="457200" y="274638"/>
            <a:ext cx="8229600" cy="153987"/>
          </a:xfrm>
        </p:spPr>
        <p:txBody>
          <a:bodyPr rtlCol="0">
            <a:normAutofit fontScale="90000"/>
          </a:bodyPr>
          <a:lstStyle/>
          <a:p>
            <a:pPr eaLnBrk="1" fontAlgn="auto" hangingPunct="1">
              <a:spcAft>
                <a:spcPts val="0"/>
              </a:spcAft>
              <a:defRPr/>
            </a:pPr>
            <a:endParaRPr lang="id-ID"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2"/>
          <p:cNvSpPr>
            <a:spLocks noGrp="1"/>
          </p:cNvSpPr>
          <p:nvPr>
            <p:ph idx="1"/>
          </p:nvPr>
        </p:nvSpPr>
        <p:spPr/>
        <p:txBody>
          <a:bodyPr>
            <a:normAutofit fontScale="92500" lnSpcReduction="10000"/>
          </a:bodyPr>
          <a:lstStyle/>
          <a:p>
            <a:pPr eaLnBrk="1" hangingPunct="1">
              <a:buFont typeface="Arial" charset="0"/>
              <a:buChar char="•"/>
            </a:pPr>
            <a:r>
              <a:rPr lang="id-ID" sz="2800" dirty="0" smtClean="0"/>
              <a:t>Analisis survey adalah upaya mengidentifikasi alternatif-alternatif kebijakan dengan melakukan survey. Analisis survey ini berisi beberapa konten pertanyaan terkait dengan masalah publik yang sedang dihadapi.</a:t>
            </a:r>
          </a:p>
          <a:p>
            <a:pPr eaLnBrk="1" hangingPunct="1">
              <a:buFont typeface="Arial" charset="0"/>
              <a:buChar char="•"/>
            </a:pPr>
            <a:r>
              <a:rPr lang="id-ID" sz="2800" dirty="0" smtClean="0"/>
              <a:t>Selain survey, analisis kebijakan juga dapat melakukan wawancara dengan tehnik snowball sampling untuk mendapatkan beberapa alternatif kebijakan. Wawancara ini melibatkan berbagai tokoh terkait dengan masalah publik yang dihadapi, dan para ahli yang berkompeten di bidang masalah tersebut.</a:t>
            </a:r>
          </a:p>
        </p:txBody>
      </p:sp>
      <p:sp>
        <p:nvSpPr>
          <p:cNvPr id="73730" name="Title 1"/>
          <p:cNvSpPr>
            <a:spLocks noGrp="1"/>
          </p:cNvSpPr>
          <p:nvPr>
            <p:ph type="title"/>
          </p:nvPr>
        </p:nvSpPr>
        <p:spPr/>
        <p:txBody>
          <a:bodyPr/>
          <a:lstStyle/>
          <a:p>
            <a:pPr eaLnBrk="1" hangingPunct="1"/>
            <a:r>
              <a:rPr lang="id-ID" dirty="0" smtClean="0"/>
              <a:t>Analisis Survey dan Snowball</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idx="1"/>
          </p:nvPr>
        </p:nvSpPr>
        <p:spPr/>
        <p:txBody>
          <a:bodyPr>
            <a:normAutofit fontScale="85000" lnSpcReduction="20000"/>
          </a:bodyPr>
          <a:lstStyle/>
          <a:p>
            <a:pPr eaLnBrk="1" hangingPunct="1">
              <a:buFont typeface="Arial" charset="0"/>
              <a:buChar char="•"/>
            </a:pPr>
            <a:r>
              <a:rPr lang="id-ID" sz="3200" dirty="0" smtClean="0"/>
              <a:t>Analisis komparasi adalah menunjuk upaya mengembangkan alternatif kebijakan dengan cara membandingkan kebijakan-kebijakan yang pernah ditempuh sebelumnya, membandingkan kebijakan-kebijakan yang ditempuh oleh daerah lain atau negara lain, serta membandingkan dengan kebijakan ideal dengan tujuan untuk memperkaya pengembangan alternatif kebijakan dan bahan untuk merekomendasikan kebijakan terbaik demi menyelesaikan masalah publik yang serupa.</a:t>
            </a:r>
          </a:p>
        </p:txBody>
      </p:sp>
      <p:sp>
        <p:nvSpPr>
          <p:cNvPr id="74754" name="Title 1"/>
          <p:cNvSpPr>
            <a:spLocks noGrp="1"/>
          </p:cNvSpPr>
          <p:nvPr>
            <p:ph type="title"/>
          </p:nvPr>
        </p:nvSpPr>
        <p:spPr/>
        <p:txBody>
          <a:bodyPr/>
          <a:lstStyle/>
          <a:p>
            <a:pPr eaLnBrk="1" hangingPunct="1"/>
            <a:r>
              <a:rPr lang="id-ID" dirty="0" smtClean="0"/>
              <a:t>Analisis Komparasi</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Content Placeholder 2"/>
          <p:cNvSpPr>
            <a:spLocks noGrp="1"/>
          </p:cNvSpPr>
          <p:nvPr>
            <p:ph idx="1"/>
          </p:nvPr>
        </p:nvSpPr>
        <p:spPr/>
        <p:txBody>
          <a:bodyPr>
            <a:normAutofit fontScale="92500" lnSpcReduction="20000"/>
          </a:bodyPr>
          <a:lstStyle/>
          <a:p>
            <a:pPr eaLnBrk="1" hangingPunct="1"/>
            <a:r>
              <a:rPr lang="id-ID" sz="4400" dirty="0" smtClean="0"/>
              <a:t>Komparasi kebijakan-kebijakan yang pernah ditempuh sebelumnya.</a:t>
            </a:r>
          </a:p>
          <a:p>
            <a:pPr eaLnBrk="1" hangingPunct="1"/>
            <a:r>
              <a:rPr lang="id-ID" sz="4400" dirty="0" smtClean="0"/>
              <a:t>Komparasi kebijakan-kebijakan yang ditempuh oleh daerah lain atau negara lain.</a:t>
            </a:r>
          </a:p>
          <a:p>
            <a:pPr eaLnBrk="1" hangingPunct="1"/>
            <a:r>
              <a:rPr lang="id-ID" sz="4400" dirty="0" smtClean="0"/>
              <a:t>Komparasi dengan kebijakan ideal.</a:t>
            </a:r>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id-ID" dirty="0" smtClean="0"/>
              <a:t>Analisis komparasi ini setidaknya dapat dikategorisasi menjadi tiga jenis: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Content Placeholder 2"/>
          <p:cNvSpPr>
            <a:spLocks noGrp="1"/>
          </p:cNvSpPr>
          <p:nvPr>
            <p:ph idx="1"/>
          </p:nvPr>
        </p:nvSpPr>
        <p:spPr/>
        <p:txBody>
          <a:bodyPr>
            <a:normAutofit fontScale="85000" lnSpcReduction="10000"/>
          </a:bodyPr>
          <a:lstStyle/>
          <a:p>
            <a:pPr eaLnBrk="1" hangingPunct="1"/>
            <a:r>
              <a:rPr lang="id-ID" sz="3100" dirty="0" smtClean="0"/>
              <a:t>Pengembangan alternatif dengan analisis hasil evaluasi adalah upaya mengembangkan alternatif kebijakan dengan mendasarkan diri pada evaluasi-evaluasi program/kebijakan yang pernah dijalankan.</a:t>
            </a:r>
          </a:p>
          <a:p>
            <a:pPr eaLnBrk="1" hangingPunct="1"/>
            <a:r>
              <a:rPr lang="id-ID" sz="3100" dirty="0" smtClean="0"/>
              <a:t>Pembelajaran atas hasil evaluasi kebijakan/program harus mulai dilakukan. Sebab, selama ini menjadi keluhan para evaluator dan akademisi adalah minimnya pemanfaatan hasil evaluasi sebagai bahan masukan untuk reformulasi sebuah kebijakan atau program pemerintah.</a:t>
            </a:r>
          </a:p>
        </p:txBody>
      </p:sp>
      <p:sp>
        <p:nvSpPr>
          <p:cNvPr id="76802" name="Title 1"/>
          <p:cNvSpPr>
            <a:spLocks noGrp="1"/>
          </p:cNvSpPr>
          <p:nvPr>
            <p:ph type="title"/>
          </p:nvPr>
        </p:nvSpPr>
        <p:spPr/>
        <p:txBody>
          <a:bodyPr/>
          <a:lstStyle/>
          <a:p>
            <a:pPr eaLnBrk="1" hangingPunct="1"/>
            <a:r>
              <a:rPr lang="id-ID" dirty="0" smtClean="0"/>
              <a:t>Analisis Hasil Evaluasi</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p:txBody>
          <a:bodyPr>
            <a:normAutofit fontScale="92500"/>
          </a:bodyPr>
          <a:lstStyle/>
          <a:p>
            <a:pPr eaLnBrk="1" hangingPunct="1"/>
            <a:r>
              <a:rPr lang="id-ID" sz="3600" dirty="0" smtClean="0"/>
              <a:t>Pengembangan alternatif dengan analisis diam menunjuk upaya mengembangkan alternatif kebijakan dengan diam (not to do atau no-action).</a:t>
            </a:r>
          </a:p>
          <a:p>
            <a:pPr eaLnBrk="1" hangingPunct="1"/>
            <a:r>
              <a:rPr lang="id-ID" sz="3600" dirty="0" smtClean="0"/>
              <a:t>Analisis ini menganalisis jika seandainya pemerintah berdiam diri atas masalah publik yang dihadapi.</a:t>
            </a:r>
          </a:p>
        </p:txBody>
      </p:sp>
      <p:sp>
        <p:nvSpPr>
          <p:cNvPr id="77826" name="Title 1"/>
          <p:cNvSpPr>
            <a:spLocks noGrp="1"/>
          </p:cNvSpPr>
          <p:nvPr>
            <p:ph type="title"/>
          </p:nvPr>
        </p:nvSpPr>
        <p:spPr/>
        <p:txBody>
          <a:bodyPr/>
          <a:lstStyle/>
          <a:p>
            <a:pPr eaLnBrk="1" hangingPunct="1"/>
            <a:r>
              <a:rPr lang="id-ID" dirty="0" smtClean="0"/>
              <a:t>Analisis Diam</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p:txBody>
          <a:bodyPr>
            <a:normAutofit fontScale="85000" lnSpcReduction="10000"/>
          </a:bodyPr>
          <a:lstStyle/>
          <a:p>
            <a:pPr eaLnBrk="1" hangingPunct="1"/>
            <a:r>
              <a:rPr lang="id-ID" sz="3600" dirty="0" smtClean="0"/>
              <a:t>Masalah yang muncul adalah masalah sensitif dan apabila pemerintah mengambil kebijakan justru dianggap berpihak kepada salah satu pihak.</a:t>
            </a:r>
          </a:p>
          <a:p>
            <a:pPr eaLnBrk="1" hangingPunct="1"/>
            <a:r>
              <a:rPr lang="id-ID" sz="3600" dirty="0" smtClean="0"/>
              <a:t>Pemerintah memiliki keterbatasan anggaran untuk merespon masalah publik.</a:t>
            </a:r>
          </a:p>
          <a:p>
            <a:pPr eaLnBrk="1" hangingPunct="1"/>
            <a:r>
              <a:rPr lang="id-ID" sz="3600" dirty="0" smtClean="0"/>
              <a:t>Pemerintah masih menunggu waktu yang tepat untuk melakukan suatu kebijakan.</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id-ID" dirty="0" smtClean="0"/>
              <a:t>No-action policy biasanya muncul dengan sebab sbb:</a:t>
            </a:r>
            <a:endParaRPr lang="id-ID"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AutoShape 2"/>
          <p:cNvSpPr>
            <a:spLocks noChangeArrowheads="1"/>
          </p:cNvSpPr>
          <p:nvPr/>
        </p:nvSpPr>
        <p:spPr bwMode="auto">
          <a:xfrm>
            <a:off x="6553200" y="5791200"/>
            <a:ext cx="1905000" cy="914400"/>
          </a:xfrm>
          <a:prstGeom prst="hexagon">
            <a:avLst>
              <a:gd name="adj" fmla="val 52083"/>
              <a:gd name="vf" fmla="val 115470"/>
            </a:avLst>
          </a:prstGeom>
          <a:solidFill>
            <a:schemeClr val="accent1"/>
          </a:solidFill>
          <a:ln w="9525">
            <a:solidFill>
              <a:schemeClr val="tx1"/>
            </a:solidFill>
            <a:miter lim="800000"/>
            <a:headEnd/>
            <a:tailEnd/>
          </a:ln>
        </p:spPr>
        <p:txBody>
          <a:bodyPr wrap="none" anchor="ctr"/>
          <a:lstStyle/>
          <a:p>
            <a:endParaRPr lang="id-ID"/>
          </a:p>
        </p:txBody>
      </p:sp>
      <p:sp>
        <p:nvSpPr>
          <p:cNvPr id="31747" name="AutoShape 3"/>
          <p:cNvSpPr>
            <a:spLocks noChangeArrowheads="1"/>
          </p:cNvSpPr>
          <p:nvPr/>
        </p:nvSpPr>
        <p:spPr bwMode="auto">
          <a:xfrm>
            <a:off x="6553200" y="4724400"/>
            <a:ext cx="1905000" cy="914400"/>
          </a:xfrm>
          <a:prstGeom prst="hexagon">
            <a:avLst>
              <a:gd name="adj" fmla="val 52083"/>
              <a:gd name="vf" fmla="val 115470"/>
            </a:avLst>
          </a:prstGeom>
          <a:solidFill>
            <a:schemeClr val="accent1"/>
          </a:solidFill>
          <a:ln w="9525">
            <a:solidFill>
              <a:schemeClr val="tx1"/>
            </a:solidFill>
            <a:miter lim="800000"/>
            <a:headEnd/>
            <a:tailEnd/>
          </a:ln>
        </p:spPr>
        <p:txBody>
          <a:bodyPr wrap="none" anchor="ctr"/>
          <a:lstStyle/>
          <a:p>
            <a:endParaRPr lang="id-ID"/>
          </a:p>
        </p:txBody>
      </p:sp>
      <p:sp>
        <p:nvSpPr>
          <p:cNvPr id="31748" name="AutoShape 4"/>
          <p:cNvSpPr>
            <a:spLocks noChangeArrowheads="1"/>
          </p:cNvSpPr>
          <p:nvPr/>
        </p:nvSpPr>
        <p:spPr bwMode="auto">
          <a:xfrm>
            <a:off x="6477000" y="3657600"/>
            <a:ext cx="1905000" cy="914400"/>
          </a:xfrm>
          <a:prstGeom prst="hexagon">
            <a:avLst>
              <a:gd name="adj" fmla="val 52083"/>
              <a:gd name="vf" fmla="val 115470"/>
            </a:avLst>
          </a:prstGeom>
          <a:solidFill>
            <a:schemeClr val="accent1"/>
          </a:solidFill>
          <a:ln w="9525">
            <a:solidFill>
              <a:schemeClr val="tx1"/>
            </a:solidFill>
            <a:miter lim="800000"/>
            <a:headEnd/>
            <a:tailEnd/>
          </a:ln>
        </p:spPr>
        <p:txBody>
          <a:bodyPr wrap="none" anchor="ctr"/>
          <a:lstStyle/>
          <a:p>
            <a:endParaRPr lang="id-ID"/>
          </a:p>
        </p:txBody>
      </p:sp>
      <p:sp>
        <p:nvSpPr>
          <p:cNvPr id="31749" name="AutoShape 5"/>
          <p:cNvSpPr>
            <a:spLocks noChangeArrowheads="1"/>
          </p:cNvSpPr>
          <p:nvPr/>
        </p:nvSpPr>
        <p:spPr bwMode="auto">
          <a:xfrm>
            <a:off x="6477000" y="2590800"/>
            <a:ext cx="1905000" cy="914400"/>
          </a:xfrm>
          <a:prstGeom prst="hexagon">
            <a:avLst>
              <a:gd name="adj" fmla="val 52083"/>
              <a:gd name="vf" fmla="val 115470"/>
            </a:avLst>
          </a:prstGeom>
          <a:solidFill>
            <a:schemeClr val="accent1"/>
          </a:solidFill>
          <a:ln w="9525">
            <a:solidFill>
              <a:schemeClr val="tx1"/>
            </a:solidFill>
            <a:miter lim="800000"/>
            <a:headEnd/>
            <a:tailEnd/>
          </a:ln>
        </p:spPr>
        <p:txBody>
          <a:bodyPr wrap="none" anchor="ctr"/>
          <a:lstStyle/>
          <a:p>
            <a:endParaRPr lang="id-ID"/>
          </a:p>
        </p:txBody>
      </p:sp>
      <p:sp>
        <p:nvSpPr>
          <p:cNvPr id="31750" name="AutoShape 6"/>
          <p:cNvSpPr>
            <a:spLocks noChangeArrowheads="1"/>
          </p:cNvSpPr>
          <p:nvPr/>
        </p:nvSpPr>
        <p:spPr bwMode="auto">
          <a:xfrm>
            <a:off x="6553200" y="1371600"/>
            <a:ext cx="1905000" cy="914400"/>
          </a:xfrm>
          <a:prstGeom prst="hexagon">
            <a:avLst>
              <a:gd name="adj" fmla="val 52083"/>
              <a:gd name="vf" fmla="val 115470"/>
            </a:avLst>
          </a:prstGeom>
          <a:solidFill>
            <a:schemeClr val="accent1"/>
          </a:solidFill>
          <a:ln w="9525">
            <a:solidFill>
              <a:schemeClr val="tx1"/>
            </a:solidFill>
            <a:miter lim="800000"/>
            <a:headEnd/>
            <a:tailEnd/>
          </a:ln>
        </p:spPr>
        <p:txBody>
          <a:bodyPr wrap="none" anchor="ctr"/>
          <a:lstStyle/>
          <a:p>
            <a:endParaRPr lang="id-ID"/>
          </a:p>
        </p:txBody>
      </p:sp>
      <p:sp>
        <p:nvSpPr>
          <p:cNvPr id="31751" name="Oval 7"/>
          <p:cNvSpPr>
            <a:spLocks noChangeArrowheads="1"/>
          </p:cNvSpPr>
          <p:nvPr/>
        </p:nvSpPr>
        <p:spPr bwMode="auto">
          <a:xfrm>
            <a:off x="2362200" y="5867400"/>
            <a:ext cx="1524000" cy="6858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31752" name="Oval 8"/>
          <p:cNvSpPr>
            <a:spLocks noChangeArrowheads="1"/>
          </p:cNvSpPr>
          <p:nvPr/>
        </p:nvSpPr>
        <p:spPr bwMode="auto">
          <a:xfrm>
            <a:off x="2362200" y="4724400"/>
            <a:ext cx="1524000" cy="6858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31753" name="Oval 9"/>
          <p:cNvSpPr>
            <a:spLocks noChangeArrowheads="1"/>
          </p:cNvSpPr>
          <p:nvPr/>
        </p:nvSpPr>
        <p:spPr bwMode="auto">
          <a:xfrm>
            <a:off x="2286000" y="3657600"/>
            <a:ext cx="1524000" cy="6858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31754" name="Oval 10"/>
          <p:cNvSpPr>
            <a:spLocks noChangeArrowheads="1"/>
          </p:cNvSpPr>
          <p:nvPr/>
        </p:nvSpPr>
        <p:spPr bwMode="auto">
          <a:xfrm>
            <a:off x="2362200" y="2590800"/>
            <a:ext cx="1524000" cy="6858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31755" name="Oval 11"/>
          <p:cNvSpPr>
            <a:spLocks noChangeArrowheads="1"/>
          </p:cNvSpPr>
          <p:nvPr/>
        </p:nvSpPr>
        <p:spPr bwMode="auto">
          <a:xfrm>
            <a:off x="2362200" y="1524000"/>
            <a:ext cx="1524000" cy="6858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44044" name="Rectangle 12"/>
          <p:cNvSpPr>
            <a:spLocks noGrp="1" noChangeArrowheads="1"/>
          </p:cNvSpPr>
          <p:nvPr>
            <p:ph type="title"/>
          </p:nvPr>
        </p:nvSpPr>
        <p:spPr>
          <a:xfrm>
            <a:off x="457200" y="277813"/>
            <a:ext cx="8229600" cy="482600"/>
          </a:xfrm>
        </p:spPr>
        <p:txBody>
          <a:bodyPr rtlCol="0">
            <a:normAutofit fontScale="90000"/>
          </a:bodyPr>
          <a:lstStyle/>
          <a:p>
            <a:pPr algn="ctr" eaLnBrk="1" fontAlgn="auto" hangingPunct="1">
              <a:spcAft>
                <a:spcPts val="0"/>
              </a:spcAft>
              <a:defRPr/>
            </a:pPr>
            <a:r>
              <a:rPr lang="en-US" sz="2000" dirty="0" smtClean="0">
                <a:solidFill>
                  <a:schemeClr val="tx2">
                    <a:satMod val="200000"/>
                  </a:schemeClr>
                </a:solidFill>
              </a:rPr>
              <a:t>KEPUTUSAN ADA DALAM SETIAP TAHAP PROSEDUR DAN PROSES KEBIJAKAN</a:t>
            </a:r>
          </a:p>
        </p:txBody>
      </p:sp>
      <p:sp>
        <p:nvSpPr>
          <p:cNvPr id="31757" name="Text Box 13"/>
          <p:cNvSpPr txBox="1">
            <a:spLocks noChangeArrowheads="1"/>
          </p:cNvSpPr>
          <p:nvPr/>
        </p:nvSpPr>
        <p:spPr bwMode="auto">
          <a:xfrm>
            <a:off x="2286000" y="1524000"/>
            <a:ext cx="1676400" cy="641350"/>
          </a:xfrm>
          <a:prstGeom prst="rect">
            <a:avLst/>
          </a:prstGeom>
          <a:noFill/>
          <a:ln w="9525">
            <a:noFill/>
            <a:miter lim="800000"/>
            <a:headEnd/>
            <a:tailEnd/>
          </a:ln>
        </p:spPr>
        <p:txBody>
          <a:bodyPr>
            <a:spAutoFit/>
          </a:bodyPr>
          <a:lstStyle/>
          <a:p>
            <a:pPr algn="ctr" eaLnBrk="0" hangingPunct="0">
              <a:spcBef>
                <a:spcPct val="50000"/>
              </a:spcBef>
            </a:pPr>
            <a:r>
              <a:rPr lang="en-US">
                <a:latin typeface="Tahoma" pitchFamily="34" charset="0"/>
              </a:rPr>
              <a:t>Perumusan Masalah</a:t>
            </a:r>
          </a:p>
        </p:txBody>
      </p:sp>
      <p:sp>
        <p:nvSpPr>
          <p:cNvPr id="31758" name="Text Box 14"/>
          <p:cNvSpPr txBox="1">
            <a:spLocks noChangeArrowheads="1"/>
          </p:cNvSpPr>
          <p:nvPr/>
        </p:nvSpPr>
        <p:spPr bwMode="auto">
          <a:xfrm>
            <a:off x="2286000" y="2743200"/>
            <a:ext cx="1676400" cy="366713"/>
          </a:xfrm>
          <a:prstGeom prst="rect">
            <a:avLst/>
          </a:prstGeom>
          <a:noFill/>
          <a:ln w="9525">
            <a:noFill/>
            <a:miter lim="800000"/>
            <a:headEnd/>
            <a:tailEnd/>
          </a:ln>
        </p:spPr>
        <p:txBody>
          <a:bodyPr>
            <a:spAutoFit/>
          </a:bodyPr>
          <a:lstStyle/>
          <a:p>
            <a:pPr algn="ctr" eaLnBrk="0" hangingPunct="0">
              <a:spcBef>
                <a:spcPct val="50000"/>
              </a:spcBef>
            </a:pPr>
            <a:r>
              <a:rPr lang="en-US">
                <a:latin typeface="Tahoma" pitchFamily="34" charset="0"/>
              </a:rPr>
              <a:t>Peramalan</a:t>
            </a:r>
          </a:p>
        </p:txBody>
      </p:sp>
      <p:sp>
        <p:nvSpPr>
          <p:cNvPr id="31759" name="Text Box 15"/>
          <p:cNvSpPr txBox="1">
            <a:spLocks noChangeArrowheads="1"/>
          </p:cNvSpPr>
          <p:nvPr/>
        </p:nvSpPr>
        <p:spPr bwMode="auto">
          <a:xfrm>
            <a:off x="2133600" y="3824288"/>
            <a:ext cx="1828800" cy="366712"/>
          </a:xfrm>
          <a:prstGeom prst="rect">
            <a:avLst/>
          </a:prstGeom>
          <a:noFill/>
          <a:ln w="9525">
            <a:noFill/>
            <a:miter lim="800000"/>
            <a:headEnd/>
            <a:tailEnd/>
          </a:ln>
        </p:spPr>
        <p:txBody>
          <a:bodyPr>
            <a:spAutoFit/>
          </a:bodyPr>
          <a:lstStyle/>
          <a:p>
            <a:pPr algn="ctr" eaLnBrk="0" hangingPunct="0">
              <a:spcBef>
                <a:spcPct val="50000"/>
              </a:spcBef>
            </a:pPr>
            <a:r>
              <a:rPr lang="en-US">
                <a:latin typeface="Tahoma" pitchFamily="34" charset="0"/>
              </a:rPr>
              <a:t>Rekomendasi</a:t>
            </a:r>
          </a:p>
        </p:txBody>
      </p:sp>
      <p:sp>
        <p:nvSpPr>
          <p:cNvPr id="31760" name="Text Box 16"/>
          <p:cNvSpPr txBox="1">
            <a:spLocks noChangeArrowheads="1"/>
          </p:cNvSpPr>
          <p:nvPr/>
        </p:nvSpPr>
        <p:spPr bwMode="auto">
          <a:xfrm>
            <a:off x="2362200" y="4891088"/>
            <a:ext cx="1524000" cy="366712"/>
          </a:xfrm>
          <a:prstGeom prst="rect">
            <a:avLst/>
          </a:prstGeom>
          <a:noFill/>
          <a:ln w="9525">
            <a:noFill/>
            <a:miter lim="800000"/>
            <a:headEnd/>
            <a:tailEnd/>
          </a:ln>
        </p:spPr>
        <p:txBody>
          <a:bodyPr>
            <a:spAutoFit/>
          </a:bodyPr>
          <a:lstStyle/>
          <a:p>
            <a:pPr algn="ctr" eaLnBrk="0" hangingPunct="0">
              <a:spcBef>
                <a:spcPct val="50000"/>
              </a:spcBef>
            </a:pPr>
            <a:r>
              <a:rPr lang="en-US">
                <a:latin typeface="Tahoma" pitchFamily="34" charset="0"/>
              </a:rPr>
              <a:t>Pemantauan</a:t>
            </a:r>
          </a:p>
        </p:txBody>
      </p:sp>
      <p:sp>
        <p:nvSpPr>
          <p:cNvPr id="31761" name="Text Box 17"/>
          <p:cNvSpPr txBox="1">
            <a:spLocks noChangeArrowheads="1"/>
          </p:cNvSpPr>
          <p:nvPr/>
        </p:nvSpPr>
        <p:spPr bwMode="auto">
          <a:xfrm>
            <a:off x="2438400" y="6034088"/>
            <a:ext cx="1447800" cy="366712"/>
          </a:xfrm>
          <a:prstGeom prst="rect">
            <a:avLst/>
          </a:prstGeom>
          <a:noFill/>
          <a:ln w="9525">
            <a:noFill/>
            <a:miter lim="800000"/>
            <a:headEnd/>
            <a:tailEnd/>
          </a:ln>
        </p:spPr>
        <p:txBody>
          <a:bodyPr>
            <a:spAutoFit/>
          </a:bodyPr>
          <a:lstStyle/>
          <a:p>
            <a:pPr algn="ctr" eaLnBrk="0" hangingPunct="0">
              <a:spcBef>
                <a:spcPct val="50000"/>
              </a:spcBef>
            </a:pPr>
            <a:r>
              <a:rPr lang="en-US">
                <a:latin typeface="Tahoma" pitchFamily="34" charset="0"/>
              </a:rPr>
              <a:t>Evaluasi</a:t>
            </a:r>
          </a:p>
        </p:txBody>
      </p:sp>
      <p:sp>
        <p:nvSpPr>
          <p:cNvPr id="31762" name="Rectangle 18"/>
          <p:cNvSpPr>
            <a:spLocks noChangeArrowheads="1"/>
          </p:cNvSpPr>
          <p:nvPr/>
        </p:nvSpPr>
        <p:spPr bwMode="auto">
          <a:xfrm>
            <a:off x="2209800" y="1447800"/>
            <a:ext cx="1828800" cy="838200"/>
          </a:xfrm>
          <a:prstGeom prst="rect">
            <a:avLst/>
          </a:prstGeom>
          <a:noFill/>
          <a:ln w="9525">
            <a:solidFill>
              <a:schemeClr val="tx1"/>
            </a:solidFill>
            <a:miter lim="800000"/>
            <a:headEnd/>
            <a:tailEnd/>
          </a:ln>
        </p:spPr>
        <p:txBody>
          <a:bodyPr wrap="none" anchor="ctr"/>
          <a:lstStyle/>
          <a:p>
            <a:endParaRPr lang="id-ID"/>
          </a:p>
        </p:txBody>
      </p:sp>
      <p:sp>
        <p:nvSpPr>
          <p:cNvPr id="31763" name="Rectangle 19"/>
          <p:cNvSpPr>
            <a:spLocks noChangeArrowheads="1"/>
          </p:cNvSpPr>
          <p:nvPr/>
        </p:nvSpPr>
        <p:spPr bwMode="auto">
          <a:xfrm>
            <a:off x="2209800" y="2514600"/>
            <a:ext cx="1828800" cy="838200"/>
          </a:xfrm>
          <a:prstGeom prst="rect">
            <a:avLst/>
          </a:prstGeom>
          <a:noFill/>
          <a:ln w="9525">
            <a:solidFill>
              <a:schemeClr val="tx1"/>
            </a:solidFill>
            <a:miter lim="800000"/>
            <a:headEnd/>
            <a:tailEnd/>
          </a:ln>
        </p:spPr>
        <p:txBody>
          <a:bodyPr wrap="none" anchor="ctr"/>
          <a:lstStyle/>
          <a:p>
            <a:endParaRPr lang="id-ID"/>
          </a:p>
        </p:txBody>
      </p:sp>
      <p:sp>
        <p:nvSpPr>
          <p:cNvPr id="31764" name="Rectangle 20"/>
          <p:cNvSpPr>
            <a:spLocks noChangeArrowheads="1"/>
          </p:cNvSpPr>
          <p:nvPr/>
        </p:nvSpPr>
        <p:spPr bwMode="auto">
          <a:xfrm>
            <a:off x="2209800" y="3581400"/>
            <a:ext cx="1828800" cy="838200"/>
          </a:xfrm>
          <a:prstGeom prst="rect">
            <a:avLst/>
          </a:prstGeom>
          <a:noFill/>
          <a:ln w="9525">
            <a:solidFill>
              <a:schemeClr val="tx1"/>
            </a:solidFill>
            <a:miter lim="800000"/>
            <a:headEnd/>
            <a:tailEnd/>
          </a:ln>
        </p:spPr>
        <p:txBody>
          <a:bodyPr wrap="none" anchor="ctr"/>
          <a:lstStyle/>
          <a:p>
            <a:endParaRPr lang="id-ID"/>
          </a:p>
        </p:txBody>
      </p:sp>
      <p:sp>
        <p:nvSpPr>
          <p:cNvPr id="31765" name="Rectangle 21"/>
          <p:cNvSpPr>
            <a:spLocks noChangeArrowheads="1"/>
          </p:cNvSpPr>
          <p:nvPr/>
        </p:nvSpPr>
        <p:spPr bwMode="auto">
          <a:xfrm>
            <a:off x="2209800" y="4648200"/>
            <a:ext cx="1828800" cy="838200"/>
          </a:xfrm>
          <a:prstGeom prst="rect">
            <a:avLst/>
          </a:prstGeom>
          <a:noFill/>
          <a:ln w="9525">
            <a:solidFill>
              <a:schemeClr val="tx1"/>
            </a:solidFill>
            <a:miter lim="800000"/>
            <a:headEnd/>
            <a:tailEnd/>
          </a:ln>
        </p:spPr>
        <p:txBody>
          <a:bodyPr wrap="none" anchor="ctr"/>
          <a:lstStyle/>
          <a:p>
            <a:endParaRPr lang="id-ID"/>
          </a:p>
        </p:txBody>
      </p:sp>
      <p:sp>
        <p:nvSpPr>
          <p:cNvPr id="31766" name="Rectangle 22"/>
          <p:cNvSpPr>
            <a:spLocks noChangeArrowheads="1"/>
          </p:cNvSpPr>
          <p:nvPr/>
        </p:nvSpPr>
        <p:spPr bwMode="auto">
          <a:xfrm>
            <a:off x="2209800" y="5791200"/>
            <a:ext cx="1828800" cy="838200"/>
          </a:xfrm>
          <a:prstGeom prst="rect">
            <a:avLst/>
          </a:prstGeom>
          <a:noFill/>
          <a:ln w="9525">
            <a:solidFill>
              <a:schemeClr val="tx1"/>
            </a:solidFill>
            <a:miter lim="800000"/>
            <a:headEnd/>
            <a:tailEnd/>
          </a:ln>
        </p:spPr>
        <p:txBody>
          <a:bodyPr wrap="none" anchor="ctr"/>
          <a:lstStyle/>
          <a:p>
            <a:endParaRPr lang="id-ID"/>
          </a:p>
        </p:txBody>
      </p:sp>
      <p:sp>
        <p:nvSpPr>
          <p:cNvPr id="31767" name="Line 23"/>
          <p:cNvSpPr>
            <a:spLocks noChangeShapeType="1"/>
          </p:cNvSpPr>
          <p:nvPr/>
        </p:nvSpPr>
        <p:spPr bwMode="auto">
          <a:xfrm>
            <a:off x="3124200" y="2286000"/>
            <a:ext cx="0" cy="228600"/>
          </a:xfrm>
          <a:prstGeom prst="line">
            <a:avLst/>
          </a:prstGeom>
          <a:noFill/>
          <a:ln w="9525">
            <a:solidFill>
              <a:schemeClr val="tx1"/>
            </a:solidFill>
            <a:round/>
            <a:headEnd/>
            <a:tailEnd/>
          </a:ln>
        </p:spPr>
        <p:txBody>
          <a:bodyPr/>
          <a:lstStyle/>
          <a:p>
            <a:endParaRPr lang="id-ID"/>
          </a:p>
        </p:txBody>
      </p:sp>
      <p:sp>
        <p:nvSpPr>
          <p:cNvPr id="31768" name="Line 24"/>
          <p:cNvSpPr>
            <a:spLocks noChangeShapeType="1"/>
          </p:cNvSpPr>
          <p:nvPr/>
        </p:nvSpPr>
        <p:spPr bwMode="auto">
          <a:xfrm>
            <a:off x="3124200" y="3352800"/>
            <a:ext cx="0" cy="228600"/>
          </a:xfrm>
          <a:prstGeom prst="line">
            <a:avLst/>
          </a:prstGeom>
          <a:noFill/>
          <a:ln w="9525">
            <a:solidFill>
              <a:schemeClr val="tx1"/>
            </a:solidFill>
            <a:round/>
            <a:headEnd/>
            <a:tailEnd/>
          </a:ln>
        </p:spPr>
        <p:txBody>
          <a:bodyPr/>
          <a:lstStyle/>
          <a:p>
            <a:endParaRPr lang="id-ID"/>
          </a:p>
        </p:txBody>
      </p:sp>
      <p:sp>
        <p:nvSpPr>
          <p:cNvPr id="31769" name="Line 25"/>
          <p:cNvSpPr>
            <a:spLocks noChangeShapeType="1"/>
          </p:cNvSpPr>
          <p:nvPr/>
        </p:nvSpPr>
        <p:spPr bwMode="auto">
          <a:xfrm>
            <a:off x="3124200" y="4419600"/>
            <a:ext cx="0" cy="228600"/>
          </a:xfrm>
          <a:prstGeom prst="line">
            <a:avLst/>
          </a:prstGeom>
          <a:noFill/>
          <a:ln w="9525">
            <a:solidFill>
              <a:schemeClr val="tx1"/>
            </a:solidFill>
            <a:round/>
            <a:headEnd/>
            <a:tailEnd/>
          </a:ln>
        </p:spPr>
        <p:txBody>
          <a:bodyPr/>
          <a:lstStyle/>
          <a:p>
            <a:endParaRPr lang="id-ID"/>
          </a:p>
        </p:txBody>
      </p:sp>
      <p:sp>
        <p:nvSpPr>
          <p:cNvPr id="31770" name="Line 26"/>
          <p:cNvSpPr>
            <a:spLocks noChangeShapeType="1"/>
          </p:cNvSpPr>
          <p:nvPr/>
        </p:nvSpPr>
        <p:spPr bwMode="auto">
          <a:xfrm>
            <a:off x="3124200" y="5486400"/>
            <a:ext cx="0" cy="304800"/>
          </a:xfrm>
          <a:prstGeom prst="line">
            <a:avLst/>
          </a:prstGeom>
          <a:noFill/>
          <a:ln w="9525">
            <a:solidFill>
              <a:schemeClr val="tx1"/>
            </a:solidFill>
            <a:round/>
            <a:headEnd/>
            <a:tailEnd/>
          </a:ln>
        </p:spPr>
        <p:txBody>
          <a:bodyPr/>
          <a:lstStyle/>
          <a:p>
            <a:endParaRPr lang="id-ID"/>
          </a:p>
        </p:txBody>
      </p:sp>
      <p:sp>
        <p:nvSpPr>
          <p:cNvPr id="31771" name="Line 27"/>
          <p:cNvSpPr>
            <a:spLocks noChangeShapeType="1"/>
          </p:cNvSpPr>
          <p:nvPr/>
        </p:nvSpPr>
        <p:spPr bwMode="auto">
          <a:xfrm>
            <a:off x="1676400" y="1905000"/>
            <a:ext cx="0" cy="4419600"/>
          </a:xfrm>
          <a:prstGeom prst="line">
            <a:avLst/>
          </a:prstGeom>
          <a:noFill/>
          <a:ln w="9525">
            <a:solidFill>
              <a:schemeClr val="tx1"/>
            </a:solidFill>
            <a:round/>
            <a:headEnd/>
            <a:tailEnd/>
          </a:ln>
        </p:spPr>
        <p:txBody>
          <a:bodyPr/>
          <a:lstStyle/>
          <a:p>
            <a:endParaRPr lang="id-ID"/>
          </a:p>
        </p:txBody>
      </p:sp>
      <p:sp>
        <p:nvSpPr>
          <p:cNvPr id="31772" name="Line 28"/>
          <p:cNvSpPr>
            <a:spLocks noChangeShapeType="1"/>
          </p:cNvSpPr>
          <p:nvPr/>
        </p:nvSpPr>
        <p:spPr bwMode="auto">
          <a:xfrm>
            <a:off x="1676400" y="6324600"/>
            <a:ext cx="533400" cy="0"/>
          </a:xfrm>
          <a:prstGeom prst="line">
            <a:avLst/>
          </a:prstGeom>
          <a:noFill/>
          <a:ln w="9525">
            <a:solidFill>
              <a:schemeClr val="tx1"/>
            </a:solidFill>
            <a:round/>
            <a:headEnd/>
            <a:tailEnd/>
          </a:ln>
        </p:spPr>
        <p:txBody>
          <a:bodyPr/>
          <a:lstStyle/>
          <a:p>
            <a:endParaRPr lang="id-ID"/>
          </a:p>
        </p:txBody>
      </p:sp>
      <p:sp>
        <p:nvSpPr>
          <p:cNvPr id="31773" name="Line 29"/>
          <p:cNvSpPr>
            <a:spLocks noChangeShapeType="1"/>
          </p:cNvSpPr>
          <p:nvPr/>
        </p:nvSpPr>
        <p:spPr bwMode="auto">
          <a:xfrm flipH="1">
            <a:off x="1676400" y="5029200"/>
            <a:ext cx="533400" cy="0"/>
          </a:xfrm>
          <a:prstGeom prst="line">
            <a:avLst/>
          </a:prstGeom>
          <a:noFill/>
          <a:ln w="9525">
            <a:solidFill>
              <a:schemeClr val="tx1"/>
            </a:solidFill>
            <a:round/>
            <a:headEnd/>
            <a:tailEnd type="triangle" w="med" len="med"/>
          </a:ln>
        </p:spPr>
        <p:txBody>
          <a:bodyPr/>
          <a:lstStyle/>
          <a:p>
            <a:endParaRPr lang="id-ID"/>
          </a:p>
        </p:txBody>
      </p:sp>
      <p:sp>
        <p:nvSpPr>
          <p:cNvPr id="31774" name="Line 30"/>
          <p:cNvSpPr>
            <a:spLocks noChangeShapeType="1"/>
          </p:cNvSpPr>
          <p:nvPr/>
        </p:nvSpPr>
        <p:spPr bwMode="auto">
          <a:xfrm flipH="1">
            <a:off x="1676400" y="4038600"/>
            <a:ext cx="533400" cy="0"/>
          </a:xfrm>
          <a:prstGeom prst="line">
            <a:avLst/>
          </a:prstGeom>
          <a:noFill/>
          <a:ln w="9525">
            <a:solidFill>
              <a:schemeClr val="tx1"/>
            </a:solidFill>
            <a:round/>
            <a:headEnd/>
            <a:tailEnd type="triangle" w="med" len="med"/>
          </a:ln>
        </p:spPr>
        <p:txBody>
          <a:bodyPr/>
          <a:lstStyle/>
          <a:p>
            <a:endParaRPr lang="id-ID"/>
          </a:p>
        </p:txBody>
      </p:sp>
      <p:sp>
        <p:nvSpPr>
          <p:cNvPr id="31775" name="Line 31"/>
          <p:cNvSpPr>
            <a:spLocks noChangeShapeType="1"/>
          </p:cNvSpPr>
          <p:nvPr/>
        </p:nvSpPr>
        <p:spPr bwMode="auto">
          <a:xfrm flipH="1">
            <a:off x="1676400" y="2971800"/>
            <a:ext cx="533400" cy="0"/>
          </a:xfrm>
          <a:prstGeom prst="line">
            <a:avLst/>
          </a:prstGeom>
          <a:noFill/>
          <a:ln w="9525">
            <a:solidFill>
              <a:schemeClr val="tx1"/>
            </a:solidFill>
            <a:round/>
            <a:headEnd/>
            <a:tailEnd type="triangle" w="med" len="med"/>
          </a:ln>
        </p:spPr>
        <p:txBody>
          <a:bodyPr/>
          <a:lstStyle/>
          <a:p>
            <a:endParaRPr lang="id-ID"/>
          </a:p>
        </p:txBody>
      </p:sp>
      <p:sp>
        <p:nvSpPr>
          <p:cNvPr id="31776" name="Line 32"/>
          <p:cNvSpPr>
            <a:spLocks noChangeShapeType="1"/>
          </p:cNvSpPr>
          <p:nvPr/>
        </p:nvSpPr>
        <p:spPr bwMode="auto">
          <a:xfrm>
            <a:off x="1676400" y="1905000"/>
            <a:ext cx="533400" cy="0"/>
          </a:xfrm>
          <a:prstGeom prst="line">
            <a:avLst/>
          </a:prstGeom>
          <a:noFill/>
          <a:ln w="9525">
            <a:solidFill>
              <a:schemeClr val="tx1"/>
            </a:solidFill>
            <a:round/>
            <a:headEnd/>
            <a:tailEnd type="triangle" w="med" len="med"/>
          </a:ln>
        </p:spPr>
        <p:txBody>
          <a:bodyPr/>
          <a:lstStyle/>
          <a:p>
            <a:endParaRPr lang="id-ID"/>
          </a:p>
        </p:txBody>
      </p:sp>
      <p:sp>
        <p:nvSpPr>
          <p:cNvPr id="31777" name="Text Box 33"/>
          <p:cNvSpPr txBox="1">
            <a:spLocks noChangeArrowheads="1"/>
          </p:cNvSpPr>
          <p:nvPr/>
        </p:nvSpPr>
        <p:spPr bwMode="auto">
          <a:xfrm>
            <a:off x="6705600" y="1524000"/>
            <a:ext cx="1828800" cy="641350"/>
          </a:xfrm>
          <a:prstGeom prst="rect">
            <a:avLst/>
          </a:prstGeom>
          <a:noFill/>
          <a:ln w="9525">
            <a:noFill/>
            <a:miter lim="800000"/>
            <a:headEnd/>
            <a:tailEnd/>
          </a:ln>
        </p:spPr>
        <p:txBody>
          <a:bodyPr>
            <a:spAutoFit/>
          </a:bodyPr>
          <a:lstStyle/>
          <a:p>
            <a:pPr eaLnBrk="0" hangingPunct="0">
              <a:spcBef>
                <a:spcPct val="50000"/>
              </a:spcBef>
            </a:pPr>
            <a:r>
              <a:rPr lang="en-US">
                <a:latin typeface="Tahoma" pitchFamily="34" charset="0"/>
              </a:rPr>
              <a:t>PENYUSUNAN AGENDA</a:t>
            </a:r>
          </a:p>
        </p:txBody>
      </p:sp>
      <p:sp>
        <p:nvSpPr>
          <p:cNvPr id="31778" name="Text Box 34"/>
          <p:cNvSpPr txBox="1">
            <a:spLocks noChangeArrowheads="1"/>
          </p:cNvSpPr>
          <p:nvPr/>
        </p:nvSpPr>
        <p:spPr bwMode="auto">
          <a:xfrm>
            <a:off x="6705600" y="2711450"/>
            <a:ext cx="1447800" cy="641350"/>
          </a:xfrm>
          <a:prstGeom prst="rect">
            <a:avLst/>
          </a:prstGeom>
          <a:noFill/>
          <a:ln w="9525">
            <a:noFill/>
            <a:miter lim="800000"/>
            <a:headEnd/>
            <a:tailEnd/>
          </a:ln>
        </p:spPr>
        <p:txBody>
          <a:bodyPr>
            <a:spAutoFit/>
          </a:bodyPr>
          <a:lstStyle/>
          <a:p>
            <a:pPr eaLnBrk="0" hangingPunct="0">
              <a:spcBef>
                <a:spcPct val="50000"/>
              </a:spcBef>
            </a:pPr>
            <a:r>
              <a:rPr lang="en-US">
                <a:latin typeface="Tahoma" pitchFamily="34" charset="0"/>
              </a:rPr>
              <a:t>FORMULASI kEBIJAKAN</a:t>
            </a:r>
          </a:p>
        </p:txBody>
      </p:sp>
      <p:sp>
        <p:nvSpPr>
          <p:cNvPr id="31779" name="Text Box 35"/>
          <p:cNvSpPr txBox="1">
            <a:spLocks noChangeArrowheads="1"/>
          </p:cNvSpPr>
          <p:nvPr/>
        </p:nvSpPr>
        <p:spPr bwMode="auto">
          <a:xfrm>
            <a:off x="6705600" y="3733800"/>
            <a:ext cx="1524000" cy="641350"/>
          </a:xfrm>
          <a:prstGeom prst="rect">
            <a:avLst/>
          </a:prstGeom>
          <a:noFill/>
          <a:ln w="9525">
            <a:noFill/>
            <a:miter lim="800000"/>
            <a:headEnd/>
            <a:tailEnd/>
          </a:ln>
        </p:spPr>
        <p:txBody>
          <a:bodyPr>
            <a:spAutoFit/>
          </a:bodyPr>
          <a:lstStyle/>
          <a:p>
            <a:pPr eaLnBrk="0" hangingPunct="0">
              <a:spcBef>
                <a:spcPct val="50000"/>
              </a:spcBef>
            </a:pPr>
            <a:r>
              <a:rPr lang="en-US">
                <a:latin typeface="Tahoma" pitchFamily="34" charset="0"/>
              </a:rPr>
              <a:t>ADOPSI KEBIJAKAN</a:t>
            </a:r>
          </a:p>
        </p:txBody>
      </p:sp>
      <p:sp>
        <p:nvSpPr>
          <p:cNvPr id="31780" name="Text Box 36"/>
          <p:cNvSpPr txBox="1">
            <a:spLocks noChangeArrowheads="1"/>
          </p:cNvSpPr>
          <p:nvPr/>
        </p:nvSpPr>
        <p:spPr bwMode="auto">
          <a:xfrm>
            <a:off x="6705600" y="4845050"/>
            <a:ext cx="1828800" cy="641350"/>
          </a:xfrm>
          <a:prstGeom prst="rect">
            <a:avLst/>
          </a:prstGeom>
          <a:noFill/>
          <a:ln w="9525">
            <a:noFill/>
            <a:miter lim="800000"/>
            <a:headEnd/>
            <a:tailEnd/>
          </a:ln>
        </p:spPr>
        <p:txBody>
          <a:bodyPr>
            <a:spAutoFit/>
          </a:bodyPr>
          <a:lstStyle/>
          <a:p>
            <a:pPr eaLnBrk="0" hangingPunct="0">
              <a:spcBef>
                <a:spcPct val="50000"/>
              </a:spcBef>
            </a:pPr>
            <a:r>
              <a:rPr lang="en-US">
                <a:latin typeface="Tahoma" pitchFamily="34" charset="0"/>
              </a:rPr>
              <a:t>IMPLEMENTASI KEBIJAKAN</a:t>
            </a:r>
          </a:p>
        </p:txBody>
      </p:sp>
      <p:sp>
        <p:nvSpPr>
          <p:cNvPr id="31781" name="Text Box 37"/>
          <p:cNvSpPr txBox="1">
            <a:spLocks noChangeArrowheads="1"/>
          </p:cNvSpPr>
          <p:nvPr/>
        </p:nvSpPr>
        <p:spPr bwMode="auto">
          <a:xfrm>
            <a:off x="6705600" y="5867400"/>
            <a:ext cx="1447800" cy="641350"/>
          </a:xfrm>
          <a:prstGeom prst="rect">
            <a:avLst/>
          </a:prstGeom>
          <a:noFill/>
          <a:ln w="9525">
            <a:noFill/>
            <a:miter lim="800000"/>
            <a:headEnd/>
            <a:tailEnd/>
          </a:ln>
        </p:spPr>
        <p:txBody>
          <a:bodyPr>
            <a:spAutoFit/>
          </a:bodyPr>
          <a:lstStyle/>
          <a:p>
            <a:pPr eaLnBrk="0" hangingPunct="0">
              <a:spcBef>
                <a:spcPct val="50000"/>
              </a:spcBef>
            </a:pPr>
            <a:r>
              <a:rPr lang="en-US">
                <a:latin typeface="Tahoma" pitchFamily="34" charset="0"/>
              </a:rPr>
              <a:t>PENILAIAN KEBIJAKAN</a:t>
            </a:r>
          </a:p>
        </p:txBody>
      </p:sp>
      <p:sp>
        <p:nvSpPr>
          <p:cNvPr id="31782" name="Text Box 38"/>
          <p:cNvSpPr txBox="1">
            <a:spLocks noChangeArrowheads="1"/>
          </p:cNvSpPr>
          <p:nvPr/>
        </p:nvSpPr>
        <p:spPr bwMode="auto">
          <a:xfrm>
            <a:off x="4495800" y="1524000"/>
            <a:ext cx="1524000" cy="65087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Masalah Kebijakan</a:t>
            </a:r>
          </a:p>
        </p:txBody>
      </p:sp>
      <p:sp>
        <p:nvSpPr>
          <p:cNvPr id="31783" name="Text Box 39"/>
          <p:cNvSpPr txBox="1">
            <a:spLocks noChangeArrowheads="1"/>
          </p:cNvSpPr>
          <p:nvPr/>
        </p:nvSpPr>
        <p:spPr bwMode="auto">
          <a:xfrm>
            <a:off x="4495800" y="2590800"/>
            <a:ext cx="1524000" cy="65087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Prospek Kebijakan</a:t>
            </a:r>
          </a:p>
        </p:txBody>
      </p:sp>
      <p:sp>
        <p:nvSpPr>
          <p:cNvPr id="31784" name="Text Box 40"/>
          <p:cNvSpPr txBox="1">
            <a:spLocks noChangeArrowheads="1"/>
          </p:cNvSpPr>
          <p:nvPr/>
        </p:nvSpPr>
        <p:spPr bwMode="auto">
          <a:xfrm>
            <a:off x="4495800" y="3692525"/>
            <a:ext cx="1524000" cy="65087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Pilihan Kebijakan</a:t>
            </a:r>
          </a:p>
        </p:txBody>
      </p:sp>
      <p:sp>
        <p:nvSpPr>
          <p:cNvPr id="31785" name="Text Box 41"/>
          <p:cNvSpPr txBox="1">
            <a:spLocks noChangeArrowheads="1"/>
          </p:cNvSpPr>
          <p:nvPr/>
        </p:nvSpPr>
        <p:spPr bwMode="auto">
          <a:xfrm>
            <a:off x="4495800" y="4876800"/>
            <a:ext cx="1524000" cy="65087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Hasil Kebijakan</a:t>
            </a:r>
          </a:p>
        </p:txBody>
      </p:sp>
      <p:sp>
        <p:nvSpPr>
          <p:cNvPr id="31786" name="Text Box 42"/>
          <p:cNvSpPr txBox="1">
            <a:spLocks noChangeArrowheads="1"/>
          </p:cNvSpPr>
          <p:nvPr/>
        </p:nvSpPr>
        <p:spPr bwMode="auto">
          <a:xfrm>
            <a:off x="4495800" y="5943600"/>
            <a:ext cx="1524000" cy="65087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Kinerja Kebijakan</a:t>
            </a:r>
          </a:p>
        </p:txBody>
      </p:sp>
      <p:sp>
        <p:nvSpPr>
          <p:cNvPr id="31787" name="Line 43"/>
          <p:cNvSpPr>
            <a:spLocks noChangeShapeType="1"/>
          </p:cNvSpPr>
          <p:nvPr/>
        </p:nvSpPr>
        <p:spPr bwMode="auto">
          <a:xfrm>
            <a:off x="4038600" y="1828800"/>
            <a:ext cx="457200" cy="0"/>
          </a:xfrm>
          <a:prstGeom prst="line">
            <a:avLst/>
          </a:prstGeom>
          <a:noFill/>
          <a:ln w="9525">
            <a:solidFill>
              <a:schemeClr val="tx1"/>
            </a:solidFill>
            <a:round/>
            <a:headEnd/>
            <a:tailEnd type="triangle" w="med" len="med"/>
          </a:ln>
        </p:spPr>
        <p:txBody>
          <a:bodyPr/>
          <a:lstStyle/>
          <a:p>
            <a:endParaRPr lang="id-ID"/>
          </a:p>
        </p:txBody>
      </p:sp>
      <p:sp>
        <p:nvSpPr>
          <p:cNvPr id="31788" name="Line 44"/>
          <p:cNvSpPr>
            <a:spLocks noChangeShapeType="1"/>
          </p:cNvSpPr>
          <p:nvPr/>
        </p:nvSpPr>
        <p:spPr bwMode="auto">
          <a:xfrm>
            <a:off x="4038600" y="2971800"/>
            <a:ext cx="457200" cy="0"/>
          </a:xfrm>
          <a:prstGeom prst="line">
            <a:avLst/>
          </a:prstGeom>
          <a:noFill/>
          <a:ln w="9525">
            <a:solidFill>
              <a:schemeClr val="tx1"/>
            </a:solidFill>
            <a:round/>
            <a:headEnd/>
            <a:tailEnd type="triangle" w="med" len="med"/>
          </a:ln>
        </p:spPr>
        <p:txBody>
          <a:bodyPr/>
          <a:lstStyle/>
          <a:p>
            <a:endParaRPr lang="id-ID"/>
          </a:p>
        </p:txBody>
      </p:sp>
      <p:sp>
        <p:nvSpPr>
          <p:cNvPr id="31789" name="Line 45"/>
          <p:cNvSpPr>
            <a:spLocks noChangeShapeType="1"/>
          </p:cNvSpPr>
          <p:nvPr/>
        </p:nvSpPr>
        <p:spPr bwMode="auto">
          <a:xfrm>
            <a:off x="4038600" y="4038600"/>
            <a:ext cx="457200" cy="0"/>
          </a:xfrm>
          <a:prstGeom prst="line">
            <a:avLst/>
          </a:prstGeom>
          <a:noFill/>
          <a:ln w="9525">
            <a:solidFill>
              <a:schemeClr val="tx1"/>
            </a:solidFill>
            <a:round/>
            <a:headEnd/>
            <a:tailEnd type="triangle" w="med" len="med"/>
          </a:ln>
        </p:spPr>
        <p:txBody>
          <a:bodyPr/>
          <a:lstStyle/>
          <a:p>
            <a:endParaRPr lang="id-ID"/>
          </a:p>
        </p:txBody>
      </p:sp>
      <p:sp>
        <p:nvSpPr>
          <p:cNvPr id="31790" name="Line 46"/>
          <p:cNvSpPr>
            <a:spLocks noChangeShapeType="1"/>
          </p:cNvSpPr>
          <p:nvPr/>
        </p:nvSpPr>
        <p:spPr bwMode="auto">
          <a:xfrm>
            <a:off x="4038600" y="5105400"/>
            <a:ext cx="457200" cy="0"/>
          </a:xfrm>
          <a:prstGeom prst="line">
            <a:avLst/>
          </a:prstGeom>
          <a:noFill/>
          <a:ln w="9525">
            <a:solidFill>
              <a:schemeClr val="tx1"/>
            </a:solidFill>
            <a:round/>
            <a:headEnd/>
            <a:tailEnd type="triangle" w="med" len="med"/>
          </a:ln>
        </p:spPr>
        <p:txBody>
          <a:bodyPr/>
          <a:lstStyle/>
          <a:p>
            <a:endParaRPr lang="id-ID"/>
          </a:p>
        </p:txBody>
      </p:sp>
      <p:sp>
        <p:nvSpPr>
          <p:cNvPr id="31791" name="Line 47"/>
          <p:cNvSpPr>
            <a:spLocks noChangeShapeType="1"/>
          </p:cNvSpPr>
          <p:nvPr/>
        </p:nvSpPr>
        <p:spPr bwMode="auto">
          <a:xfrm>
            <a:off x="4038600" y="6248400"/>
            <a:ext cx="457200" cy="0"/>
          </a:xfrm>
          <a:prstGeom prst="line">
            <a:avLst/>
          </a:prstGeom>
          <a:noFill/>
          <a:ln w="9525">
            <a:solidFill>
              <a:schemeClr val="tx1"/>
            </a:solidFill>
            <a:round/>
            <a:headEnd/>
            <a:tailEnd type="triangle" w="med" len="med"/>
          </a:ln>
        </p:spPr>
        <p:txBody>
          <a:bodyPr/>
          <a:lstStyle/>
          <a:p>
            <a:endParaRPr lang="id-ID"/>
          </a:p>
        </p:txBody>
      </p:sp>
      <p:sp>
        <p:nvSpPr>
          <p:cNvPr id="31792" name="Line 48"/>
          <p:cNvSpPr>
            <a:spLocks noChangeShapeType="1"/>
          </p:cNvSpPr>
          <p:nvPr/>
        </p:nvSpPr>
        <p:spPr bwMode="auto">
          <a:xfrm>
            <a:off x="6019800" y="1828800"/>
            <a:ext cx="609600" cy="0"/>
          </a:xfrm>
          <a:prstGeom prst="line">
            <a:avLst/>
          </a:prstGeom>
          <a:noFill/>
          <a:ln w="9525">
            <a:solidFill>
              <a:schemeClr val="tx1"/>
            </a:solidFill>
            <a:round/>
            <a:headEnd/>
            <a:tailEnd type="triangle" w="med" len="med"/>
          </a:ln>
        </p:spPr>
        <p:txBody>
          <a:bodyPr/>
          <a:lstStyle/>
          <a:p>
            <a:endParaRPr lang="id-ID"/>
          </a:p>
        </p:txBody>
      </p:sp>
      <p:sp>
        <p:nvSpPr>
          <p:cNvPr id="31793" name="Line 49"/>
          <p:cNvSpPr>
            <a:spLocks noChangeShapeType="1"/>
          </p:cNvSpPr>
          <p:nvPr/>
        </p:nvSpPr>
        <p:spPr bwMode="auto">
          <a:xfrm>
            <a:off x="6019800" y="2971800"/>
            <a:ext cx="609600" cy="0"/>
          </a:xfrm>
          <a:prstGeom prst="line">
            <a:avLst/>
          </a:prstGeom>
          <a:noFill/>
          <a:ln w="9525">
            <a:solidFill>
              <a:schemeClr val="tx1"/>
            </a:solidFill>
            <a:round/>
            <a:headEnd/>
            <a:tailEnd type="triangle" w="med" len="med"/>
          </a:ln>
        </p:spPr>
        <p:txBody>
          <a:bodyPr/>
          <a:lstStyle/>
          <a:p>
            <a:endParaRPr lang="id-ID"/>
          </a:p>
        </p:txBody>
      </p:sp>
      <p:sp>
        <p:nvSpPr>
          <p:cNvPr id="31794" name="Line 50"/>
          <p:cNvSpPr>
            <a:spLocks noChangeShapeType="1"/>
          </p:cNvSpPr>
          <p:nvPr/>
        </p:nvSpPr>
        <p:spPr bwMode="auto">
          <a:xfrm>
            <a:off x="6019800" y="4038600"/>
            <a:ext cx="609600" cy="0"/>
          </a:xfrm>
          <a:prstGeom prst="line">
            <a:avLst/>
          </a:prstGeom>
          <a:noFill/>
          <a:ln w="9525">
            <a:solidFill>
              <a:schemeClr val="tx1"/>
            </a:solidFill>
            <a:round/>
            <a:headEnd/>
            <a:tailEnd type="triangle" w="med" len="med"/>
          </a:ln>
        </p:spPr>
        <p:txBody>
          <a:bodyPr/>
          <a:lstStyle/>
          <a:p>
            <a:endParaRPr lang="id-ID"/>
          </a:p>
        </p:txBody>
      </p:sp>
      <p:sp>
        <p:nvSpPr>
          <p:cNvPr id="31795" name="Line 51"/>
          <p:cNvSpPr>
            <a:spLocks noChangeShapeType="1"/>
          </p:cNvSpPr>
          <p:nvPr/>
        </p:nvSpPr>
        <p:spPr bwMode="auto">
          <a:xfrm>
            <a:off x="6019800" y="5181600"/>
            <a:ext cx="609600" cy="0"/>
          </a:xfrm>
          <a:prstGeom prst="line">
            <a:avLst/>
          </a:prstGeom>
          <a:noFill/>
          <a:ln w="9525">
            <a:solidFill>
              <a:schemeClr val="tx1"/>
            </a:solidFill>
            <a:round/>
            <a:headEnd/>
            <a:tailEnd type="triangle" w="med" len="med"/>
          </a:ln>
        </p:spPr>
        <p:txBody>
          <a:bodyPr/>
          <a:lstStyle/>
          <a:p>
            <a:endParaRPr lang="id-ID"/>
          </a:p>
        </p:txBody>
      </p:sp>
      <p:sp>
        <p:nvSpPr>
          <p:cNvPr id="31796" name="Line 52"/>
          <p:cNvSpPr>
            <a:spLocks noChangeShapeType="1"/>
          </p:cNvSpPr>
          <p:nvPr/>
        </p:nvSpPr>
        <p:spPr bwMode="auto">
          <a:xfrm>
            <a:off x="6019800" y="6172200"/>
            <a:ext cx="609600" cy="0"/>
          </a:xfrm>
          <a:prstGeom prst="line">
            <a:avLst/>
          </a:prstGeom>
          <a:noFill/>
          <a:ln w="9525">
            <a:solidFill>
              <a:schemeClr val="tx1"/>
            </a:solidFill>
            <a:round/>
            <a:headEnd/>
            <a:tailEnd type="triangle" w="med" len="med"/>
          </a:ln>
        </p:spPr>
        <p:txBody>
          <a:bodyPr/>
          <a:lstStyle/>
          <a:p>
            <a:endParaRPr lang="id-ID"/>
          </a:p>
        </p:txBody>
      </p:sp>
      <p:sp>
        <p:nvSpPr>
          <p:cNvPr id="31797" name="Text Box 53"/>
          <p:cNvSpPr txBox="1">
            <a:spLocks noChangeArrowheads="1"/>
          </p:cNvSpPr>
          <p:nvPr/>
        </p:nvSpPr>
        <p:spPr bwMode="auto">
          <a:xfrm>
            <a:off x="6629400" y="1066800"/>
            <a:ext cx="2209800" cy="366713"/>
          </a:xfrm>
          <a:prstGeom prst="rect">
            <a:avLst/>
          </a:prstGeom>
          <a:noFill/>
          <a:ln w="9525">
            <a:noFill/>
            <a:miter lim="800000"/>
            <a:headEnd/>
            <a:tailEnd/>
          </a:ln>
        </p:spPr>
        <p:txBody>
          <a:bodyPr>
            <a:spAutoFit/>
          </a:bodyPr>
          <a:lstStyle/>
          <a:p>
            <a:pPr>
              <a:spcBef>
                <a:spcPct val="50000"/>
              </a:spcBef>
            </a:pPr>
            <a:r>
              <a:rPr lang="en-US" b="1" i="1"/>
              <a:t>Proses Kebijakan</a:t>
            </a:r>
          </a:p>
        </p:txBody>
      </p:sp>
      <p:sp>
        <p:nvSpPr>
          <p:cNvPr id="31798" name="Text Box 54"/>
          <p:cNvSpPr txBox="1">
            <a:spLocks noChangeArrowheads="1"/>
          </p:cNvSpPr>
          <p:nvPr/>
        </p:nvSpPr>
        <p:spPr bwMode="auto">
          <a:xfrm>
            <a:off x="4343400" y="1066800"/>
            <a:ext cx="1981200" cy="366713"/>
          </a:xfrm>
          <a:prstGeom prst="rect">
            <a:avLst/>
          </a:prstGeom>
          <a:noFill/>
          <a:ln w="9525">
            <a:noFill/>
            <a:miter lim="800000"/>
            <a:headEnd/>
            <a:tailEnd/>
          </a:ln>
        </p:spPr>
        <p:txBody>
          <a:bodyPr>
            <a:spAutoFit/>
          </a:bodyPr>
          <a:lstStyle/>
          <a:p>
            <a:pPr>
              <a:spcBef>
                <a:spcPct val="50000"/>
              </a:spcBef>
            </a:pPr>
            <a:r>
              <a:rPr lang="en-US" b="1" i="1"/>
              <a:t>Informasi Kebij</a:t>
            </a:r>
          </a:p>
        </p:txBody>
      </p:sp>
      <p:sp>
        <p:nvSpPr>
          <p:cNvPr id="31799" name="Text Box 55"/>
          <p:cNvSpPr txBox="1">
            <a:spLocks noChangeArrowheads="1"/>
          </p:cNvSpPr>
          <p:nvPr/>
        </p:nvSpPr>
        <p:spPr bwMode="auto">
          <a:xfrm>
            <a:off x="2057400" y="1081088"/>
            <a:ext cx="2514600" cy="366712"/>
          </a:xfrm>
          <a:prstGeom prst="rect">
            <a:avLst/>
          </a:prstGeom>
          <a:noFill/>
          <a:ln w="9525">
            <a:noFill/>
            <a:miter lim="800000"/>
            <a:headEnd/>
            <a:tailEnd/>
          </a:ln>
        </p:spPr>
        <p:txBody>
          <a:bodyPr>
            <a:spAutoFit/>
          </a:bodyPr>
          <a:lstStyle/>
          <a:p>
            <a:pPr>
              <a:spcBef>
                <a:spcPct val="50000"/>
              </a:spcBef>
            </a:pPr>
            <a:r>
              <a:rPr lang="en-US" b="1" i="1"/>
              <a:t>Prosedur Analisis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4044"/>
                                        </p:tgtEl>
                                        <p:attrNameLst>
                                          <p:attrName>style.visibility</p:attrName>
                                        </p:attrNameLst>
                                      </p:cBhvr>
                                      <p:to>
                                        <p:strVal val="visible"/>
                                      </p:to>
                                    </p:set>
                                    <p:anim calcmode="lin" valueType="num">
                                      <p:cBhvr>
                                        <p:cTn id="7" dur="500" fill="hold"/>
                                        <p:tgtEl>
                                          <p:spTgt spid="44044"/>
                                        </p:tgtEl>
                                        <p:attrNameLst>
                                          <p:attrName>ppt_w</p:attrName>
                                        </p:attrNameLst>
                                      </p:cBhvr>
                                      <p:tavLst>
                                        <p:tav tm="0">
                                          <p:val>
                                            <p:fltVal val="0"/>
                                          </p:val>
                                        </p:tav>
                                        <p:tav tm="100000">
                                          <p:val>
                                            <p:strVal val="#ppt_w"/>
                                          </p:val>
                                        </p:tav>
                                      </p:tavLst>
                                    </p:anim>
                                    <p:anim calcmode="lin" valueType="num">
                                      <p:cBhvr>
                                        <p:cTn id="8" dur="500" fill="hold"/>
                                        <p:tgtEl>
                                          <p:spTgt spid="44044"/>
                                        </p:tgtEl>
                                        <p:attrNameLst>
                                          <p:attrName>ppt_h</p:attrName>
                                        </p:attrNameLst>
                                      </p:cBhvr>
                                      <p:tavLst>
                                        <p:tav tm="0">
                                          <p:val>
                                            <p:fltVal val="0"/>
                                          </p:val>
                                        </p:tav>
                                        <p:tav tm="100000">
                                          <p:val>
                                            <p:strVal val="#ppt_h"/>
                                          </p:val>
                                        </p:tav>
                                      </p:tavLst>
                                    </p:anim>
                                    <p:animEffect transition="in" filter="fade">
                                      <p:cBhvr>
                                        <p:cTn id="9" dur="500"/>
                                        <p:tgtEl>
                                          <p:spTgt spid="44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Content Placeholder 2"/>
          <p:cNvSpPr>
            <a:spLocks noGrp="1"/>
          </p:cNvSpPr>
          <p:nvPr>
            <p:ph idx="1"/>
          </p:nvPr>
        </p:nvSpPr>
        <p:spPr/>
        <p:txBody>
          <a:bodyPr>
            <a:normAutofit fontScale="92500" lnSpcReduction="20000"/>
          </a:bodyPr>
          <a:lstStyle/>
          <a:p>
            <a:pPr eaLnBrk="1" hangingPunct="1"/>
            <a:r>
              <a:rPr lang="id-ID" sz="3600" dirty="0" smtClean="0"/>
              <a:t>Pengembangan alternatif kebijakan dengan analisis teori adalah menunjuk penggunaan teori sebagai sumber dari alternatif-alternatif kebijakan untuk menyelesaikan masalah publik.</a:t>
            </a:r>
          </a:p>
          <a:p>
            <a:pPr eaLnBrk="1" hangingPunct="1"/>
            <a:r>
              <a:rPr lang="id-ID" sz="3600" dirty="0" smtClean="0"/>
              <a:t>Alternatif kebijakan yang dilahirkan dari analisis teori, setidaknya harus benar-benar disesuaikan dengan konteks masalah yang dihadapi.</a:t>
            </a:r>
          </a:p>
        </p:txBody>
      </p:sp>
      <p:sp>
        <p:nvSpPr>
          <p:cNvPr id="79874" name="Title 1"/>
          <p:cNvSpPr>
            <a:spLocks noGrp="1"/>
          </p:cNvSpPr>
          <p:nvPr>
            <p:ph type="title"/>
          </p:nvPr>
        </p:nvSpPr>
        <p:spPr/>
        <p:txBody>
          <a:bodyPr/>
          <a:lstStyle/>
          <a:p>
            <a:pPr eaLnBrk="1" hangingPunct="1"/>
            <a:r>
              <a:rPr lang="id-ID" dirty="0" smtClean="0"/>
              <a:t>Analisis Teori</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p:txBody>
          <a:bodyPr>
            <a:normAutofit fontScale="92500"/>
          </a:bodyPr>
          <a:lstStyle/>
          <a:p>
            <a:pPr eaLnBrk="1" hangingPunct="1"/>
            <a:r>
              <a:rPr lang="id-ID" sz="3600" dirty="0" smtClean="0"/>
              <a:t>Pengembangan alternatif kebijakan dengan analisis aktor dan dampak adalah mengembangkan dan menganalisis alternatif kebijakan dengan mempertimbangkan siapakah aktor yang diuntungkan/dirugikan, siapa yang terkena dampak negatif.</a:t>
            </a:r>
          </a:p>
        </p:txBody>
      </p:sp>
      <p:sp>
        <p:nvSpPr>
          <p:cNvPr id="80898" name="Title 1"/>
          <p:cNvSpPr>
            <a:spLocks noGrp="1"/>
          </p:cNvSpPr>
          <p:nvPr>
            <p:ph type="title"/>
          </p:nvPr>
        </p:nvSpPr>
        <p:spPr/>
        <p:txBody>
          <a:bodyPr/>
          <a:lstStyle/>
          <a:p>
            <a:pPr eaLnBrk="1" hangingPunct="1"/>
            <a:r>
              <a:rPr lang="id-ID" dirty="0" smtClean="0"/>
              <a:t>Analisis Aktor dan Dampak</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274320" indent="-274320" eaLnBrk="1" fontAlgn="auto" hangingPunct="1">
              <a:spcBef>
                <a:spcPts val="580"/>
              </a:spcBef>
              <a:spcAft>
                <a:spcPts val="0"/>
              </a:spcAft>
              <a:buFont typeface="Wingdings 2"/>
              <a:buChar char=""/>
              <a:defRPr/>
            </a:pPr>
            <a:r>
              <a:rPr lang="id-ID" sz="3200" dirty="0" smtClean="0"/>
              <a:t>Pengembangan alternatif dengan menggunakan analisis sinektika adalah menunjuk pada upaya mengembangkan solusi masalah publik dengan pandangan/perspektif baru.</a:t>
            </a:r>
          </a:p>
          <a:p>
            <a:pPr marL="274320" indent="-274320" eaLnBrk="1" fontAlgn="auto" hangingPunct="1">
              <a:spcBef>
                <a:spcPts val="580"/>
              </a:spcBef>
              <a:spcAft>
                <a:spcPts val="0"/>
              </a:spcAft>
              <a:buFont typeface="Wingdings 2"/>
              <a:buChar char=""/>
              <a:defRPr/>
            </a:pPr>
            <a:r>
              <a:rPr lang="id-ID" sz="3200" dirty="0" smtClean="0"/>
              <a:t>Proses sinekstika ini dapat dilakukan dengan mengundang berbagai macam stakeholder dari berbagai macam kelas dan sudut pandang, sehingga analis kebijakan mampu mengembangkan alternatif kebijakan dari banyak perspektif.</a:t>
            </a:r>
            <a:endParaRPr lang="id-ID" sz="3200" dirty="0"/>
          </a:p>
        </p:txBody>
      </p:sp>
      <p:sp>
        <p:nvSpPr>
          <p:cNvPr id="81922" name="Title 1"/>
          <p:cNvSpPr>
            <a:spLocks noGrp="1"/>
          </p:cNvSpPr>
          <p:nvPr>
            <p:ph type="title"/>
          </p:nvPr>
        </p:nvSpPr>
        <p:spPr/>
        <p:txBody>
          <a:bodyPr/>
          <a:lstStyle/>
          <a:p>
            <a:pPr eaLnBrk="1" hangingPunct="1"/>
            <a:r>
              <a:rPr lang="id-ID" dirty="0" smtClean="0"/>
              <a:t>Analisis Sinektika</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Content Placeholder 2"/>
          <p:cNvSpPr>
            <a:spLocks noGrp="1"/>
          </p:cNvSpPr>
          <p:nvPr>
            <p:ph idx="1"/>
          </p:nvPr>
        </p:nvSpPr>
        <p:spPr/>
        <p:txBody>
          <a:bodyPr/>
          <a:lstStyle/>
          <a:p>
            <a:pPr eaLnBrk="1" hangingPunct="1"/>
            <a:r>
              <a:rPr lang="id-ID" sz="3200" dirty="0" smtClean="0"/>
              <a:t>Pengembangan alternatif kebijakan dengan menggunakan alternatif analogi menunjuk pada upaya mengembangkan alternatif kebijakan dengan menggunakan simbol-simbol solusi kebijakan dari masalah yang memiliki latar belakang berbeda.</a:t>
            </a:r>
          </a:p>
        </p:txBody>
      </p:sp>
      <p:sp>
        <p:nvSpPr>
          <p:cNvPr id="82946" name="Title 1"/>
          <p:cNvSpPr>
            <a:spLocks noGrp="1"/>
          </p:cNvSpPr>
          <p:nvPr>
            <p:ph type="title"/>
          </p:nvPr>
        </p:nvSpPr>
        <p:spPr/>
        <p:txBody>
          <a:bodyPr/>
          <a:lstStyle/>
          <a:p>
            <a:pPr eaLnBrk="1" hangingPunct="1"/>
            <a:r>
              <a:rPr lang="id-ID" dirty="0" smtClean="0"/>
              <a:t>Analisis Analogi</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p:txBody>
          <a:bodyPr/>
          <a:lstStyle/>
          <a:p>
            <a:r>
              <a:rPr lang="id-ID" dirty="0" smtClean="0"/>
              <a:t>Analisis skor menunjuk proses menilai alternatif kebijakan dengan menciptakan dan menggunakan indikator-indikator untuk menilai (menskoringg) alternatif-alternatif kebijakan yang telah dikembangkan sesuai dengan tujuan yang telah dirumuskan sebelumnya, dan bila diperlukan memberikan pembobotan pada indikator yang dinilai lebih penting dari indikator yang lain.</a:t>
            </a:r>
          </a:p>
        </p:txBody>
      </p:sp>
      <p:sp>
        <p:nvSpPr>
          <p:cNvPr id="86019" name="Title 1"/>
          <p:cNvSpPr>
            <a:spLocks noGrp="1"/>
          </p:cNvSpPr>
          <p:nvPr>
            <p:ph type="title"/>
          </p:nvPr>
        </p:nvSpPr>
        <p:spPr/>
        <p:txBody>
          <a:bodyPr/>
          <a:lstStyle/>
          <a:p>
            <a:r>
              <a:rPr lang="id-ID" dirty="0" smtClean="0"/>
              <a:t>Analisis Skor</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p:txBody>
          <a:bodyPr/>
          <a:lstStyle/>
          <a:p>
            <a:pPr>
              <a:buFont typeface="Arial" charset="0"/>
              <a:buChar char="•"/>
            </a:pPr>
            <a:r>
              <a:rPr lang="id-ID" dirty="0" smtClean="0"/>
              <a:t>Mengingat masalah kebijakan</a:t>
            </a:r>
          </a:p>
          <a:p>
            <a:pPr>
              <a:buFont typeface="Arial" charset="0"/>
              <a:buChar char="•"/>
            </a:pPr>
            <a:r>
              <a:rPr lang="id-ID" dirty="0" smtClean="0"/>
              <a:t>Mengidentifikasi alternatif-alternatif kebijakan </a:t>
            </a:r>
          </a:p>
          <a:p>
            <a:pPr>
              <a:buFont typeface="Arial" charset="0"/>
              <a:buChar char="•"/>
            </a:pPr>
            <a:r>
              <a:rPr lang="id-ID" dirty="0" smtClean="0"/>
              <a:t>Mengidentifikasi indikator-indikator untuk menilai alternatif kebijakan sesuai dengan tujuan-tujuan yang dirumuskan sebelumnya.</a:t>
            </a:r>
          </a:p>
          <a:p>
            <a:pPr>
              <a:buFont typeface="Arial" charset="0"/>
              <a:buChar char="•"/>
            </a:pPr>
            <a:r>
              <a:rPr lang="id-ID" dirty="0" smtClean="0"/>
              <a:t>Melakukan skoring alternatif-alternatif kebijakan dengan indikator-indikator yang telah ditentukan.</a:t>
            </a:r>
          </a:p>
          <a:p>
            <a:pPr>
              <a:buFont typeface="Arial" charset="0"/>
              <a:buChar char="•"/>
            </a:pPr>
            <a:r>
              <a:rPr lang="id-ID" dirty="0" smtClean="0"/>
              <a:t>Merekomendasikan kebijakan</a:t>
            </a:r>
          </a:p>
        </p:txBody>
      </p:sp>
      <p:sp>
        <p:nvSpPr>
          <p:cNvPr id="87043" name="Title 1"/>
          <p:cNvSpPr>
            <a:spLocks noGrp="1"/>
          </p:cNvSpPr>
          <p:nvPr>
            <p:ph type="title"/>
          </p:nvPr>
        </p:nvSpPr>
        <p:spPr/>
        <p:txBody>
          <a:bodyPr/>
          <a:lstStyle/>
          <a:p>
            <a:r>
              <a:rPr lang="id-ID" dirty="0" smtClean="0"/>
              <a:t>Tahap-Tahap Analisis Skor</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p:txBody>
          <a:bodyPr/>
          <a:lstStyle/>
          <a:p>
            <a:r>
              <a:rPr lang="id-ID" sz="3600" dirty="0" smtClean="0"/>
              <a:t>Analisis indeks menunjuk proses menilai alternatif kebijakan dengan mencipttakan dan menggunakan indikator-indikator serta indeks.</a:t>
            </a:r>
          </a:p>
        </p:txBody>
      </p:sp>
      <p:sp>
        <p:nvSpPr>
          <p:cNvPr id="88067" name="Title 1"/>
          <p:cNvSpPr>
            <a:spLocks noGrp="1"/>
          </p:cNvSpPr>
          <p:nvPr>
            <p:ph type="title"/>
          </p:nvPr>
        </p:nvSpPr>
        <p:spPr/>
        <p:txBody>
          <a:bodyPr/>
          <a:lstStyle/>
          <a:p>
            <a:r>
              <a:rPr lang="id-ID" dirty="0" smtClean="0"/>
              <a:t>Analisis Indeks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p:txBody>
          <a:bodyPr/>
          <a:lstStyle/>
          <a:p>
            <a:pPr>
              <a:buFont typeface="Arial" charset="0"/>
              <a:buChar char="•"/>
            </a:pPr>
            <a:r>
              <a:rPr lang="id-ID" dirty="0" smtClean="0"/>
              <a:t>Menentukan sasaran penelitian, dan populasi</a:t>
            </a:r>
          </a:p>
          <a:p>
            <a:pPr>
              <a:buFont typeface="Arial" charset="0"/>
              <a:buChar char="•"/>
            </a:pPr>
            <a:r>
              <a:rPr lang="id-ID" dirty="0" smtClean="0"/>
              <a:t>Menentukan sampel</a:t>
            </a:r>
          </a:p>
          <a:p>
            <a:pPr>
              <a:buFont typeface="Arial" charset="0"/>
              <a:buChar char="•"/>
            </a:pPr>
            <a:r>
              <a:rPr lang="id-ID" dirty="0" smtClean="0"/>
              <a:t>Membuat difinisi konsep</a:t>
            </a:r>
          </a:p>
          <a:p>
            <a:pPr>
              <a:buFont typeface="Arial" charset="0"/>
              <a:buChar char="•"/>
            </a:pPr>
            <a:r>
              <a:rPr lang="id-ID" dirty="0" smtClean="0"/>
              <a:t>Membuat definisi operasional</a:t>
            </a:r>
          </a:p>
          <a:p>
            <a:pPr>
              <a:buFont typeface="Arial" charset="0"/>
              <a:buChar char="•"/>
            </a:pPr>
            <a:r>
              <a:rPr lang="id-ID" dirty="0" smtClean="0"/>
              <a:t>Membuat tehnik analisis data</a:t>
            </a:r>
          </a:p>
          <a:p>
            <a:pPr>
              <a:buFont typeface="Arial" charset="0"/>
              <a:buChar char="•"/>
            </a:pPr>
            <a:r>
              <a:rPr lang="id-ID" dirty="0" smtClean="0"/>
              <a:t>Membuat kuisioner</a:t>
            </a:r>
          </a:p>
          <a:p>
            <a:pPr>
              <a:buFont typeface="Arial" charset="0"/>
              <a:buChar char="•"/>
            </a:pPr>
            <a:r>
              <a:rPr lang="id-ID" dirty="0" smtClean="0"/>
              <a:t>Membuat jadwal penelitian</a:t>
            </a:r>
          </a:p>
          <a:p>
            <a:pPr>
              <a:buFont typeface="Arial" charset="0"/>
              <a:buChar char="•"/>
            </a:pPr>
            <a:r>
              <a:rPr lang="id-ID" dirty="0" smtClean="0"/>
              <a:t>Penelitian lapangan</a:t>
            </a:r>
          </a:p>
          <a:p>
            <a:pPr>
              <a:buFont typeface="Arial" charset="0"/>
              <a:buChar char="•"/>
            </a:pPr>
            <a:r>
              <a:rPr lang="id-ID" dirty="0" smtClean="0"/>
              <a:t>Analisis data</a:t>
            </a:r>
          </a:p>
        </p:txBody>
      </p:sp>
      <p:sp>
        <p:nvSpPr>
          <p:cNvPr id="89091" name="Title 1"/>
          <p:cNvSpPr>
            <a:spLocks noGrp="1"/>
          </p:cNvSpPr>
          <p:nvPr>
            <p:ph type="title"/>
          </p:nvPr>
        </p:nvSpPr>
        <p:spPr/>
        <p:txBody>
          <a:bodyPr/>
          <a:lstStyle/>
          <a:p>
            <a:r>
              <a:rPr lang="id-ID" dirty="0" smtClean="0"/>
              <a:t>Tahap-Tahap Analisis Indeks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1"/>
          </p:nvPr>
        </p:nvSpPr>
        <p:spPr/>
        <p:txBody>
          <a:bodyPr/>
          <a:lstStyle/>
          <a:p>
            <a:r>
              <a:rPr lang="id-ID" dirty="0" smtClean="0"/>
              <a:t>Penilaian alternatif kebijakan dengan menggunakan analisis gaming dan simulasi adalah menggunakan tehnik simulasi dan game sebagai tehnik memilih alternatif terbaik.</a:t>
            </a:r>
          </a:p>
          <a:p>
            <a:r>
              <a:rPr lang="id-ID" dirty="0" smtClean="0"/>
              <a:t>Salah satu yang dipakai adalah menggunakan role-play</a:t>
            </a:r>
          </a:p>
        </p:txBody>
      </p:sp>
      <p:sp>
        <p:nvSpPr>
          <p:cNvPr id="90115" name="Title 1"/>
          <p:cNvSpPr>
            <a:spLocks noGrp="1"/>
          </p:cNvSpPr>
          <p:nvPr>
            <p:ph type="title"/>
          </p:nvPr>
        </p:nvSpPr>
        <p:spPr/>
        <p:txBody>
          <a:bodyPr/>
          <a:lstStyle/>
          <a:p>
            <a:r>
              <a:rPr lang="id-ID" dirty="0" smtClean="0"/>
              <a:t>Analisis Gaming dan simulasi</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1"/>
          </p:nvPr>
        </p:nvSpPr>
        <p:spPr/>
        <p:txBody>
          <a:bodyPr/>
          <a:lstStyle/>
          <a:p>
            <a:r>
              <a:rPr lang="id-ID" sz="3600" dirty="0" smtClean="0"/>
              <a:t>Penilaian alternatif kebijakan dengan menggunakan analisis kontra faktual menunjuk menilai alternatif-alternatif kebijakan dengan menggunakan argumen-argumen kontra yang akan muncul seandainya suatu kebijakan diputuskan.</a:t>
            </a:r>
          </a:p>
        </p:txBody>
      </p:sp>
      <p:sp>
        <p:nvSpPr>
          <p:cNvPr id="91139" name="Title 1"/>
          <p:cNvSpPr>
            <a:spLocks noGrp="1"/>
          </p:cNvSpPr>
          <p:nvPr>
            <p:ph type="title"/>
          </p:nvPr>
        </p:nvSpPr>
        <p:spPr/>
        <p:txBody>
          <a:bodyPr/>
          <a:lstStyle/>
          <a:p>
            <a:r>
              <a:rPr lang="id-ID" dirty="0" smtClean="0"/>
              <a:t>Analisis Kontra Faktual</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
          <p:cNvSpPr>
            <a:spLocks noChangeShapeType="1"/>
          </p:cNvSpPr>
          <p:nvPr/>
        </p:nvSpPr>
        <p:spPr bwMode="auto">
          <a:xfrm>
            <a:off x="4495800" y="4038600"/>
            <a:ext cx="0" cy="1905000"/>
          </a:xfrm>
          <a:prstGeom prst="line">
            <a:avLst/>
          </a:prstGeom>
          <a:noFill/>
          <a:ln w="9525">
            <a:solidFill>
              <a:schemeClr val="tx1"/>
            </a:solidFill>
            <a:round/>
            <a:headEnd type="triangle" w="med" len="med"/>
            <a:tailEnd type="triangle" w="med" len="med"/>
          </a:ln>
        </p:spPr>
        <p:txBody>
          <a:bodyPr/>
          <a:lstStyle/>
          <a:p>
            <a:endParaRPr lang="id-ID"/>
          </a:p>
        </p:txBody>
      </p:sp>
      <p:sp>
        <p:nvSpPr>
          <p:cNvPr id="41987" name="Line 3"/>
          <p:cNvSpPr>
            <a:spLocks noChangeShapeType="1"/>
          </p:cNvSpPr>
          <p:nvPr/>
        </p:nvSpPr>
        <p:spPr bwMode="auto">
          <a:xfrm>
            <a:off x="5410200" y="3657600"/>
            <a:ext cx="1752600" cy="0"/>
          </a:xfrm>
          <a:prstGeom prst="line">
            <a:avLst/>
          </a:prstGeom>
          <a:noFill/>
          <a:ln w="9525">
            <a:solidFill>
              <a:schemeClr val="tx1"/>
            </a:solidFill>
            <a:round/>
            <a:headEnd type="triangle" w="med" len="med"/>
            <a:tailEnd type="triangle" w="med" len="med"/>
          </a:ln>
        </p:spPr>
        <p:txBody>
          <a:bodyPr/>
          <a:lstStyle/>
          <a:p>
            <a:endParaRPr lang="id-ID"/>
          </a:p>
        </p:txBody>
      </p:sp>
      <p:sp>
        <p:nvSpPr>
          <p:cNvPr id="41988" name="Line 4"/>
          <p:cNvSpPr>
            <a:spLocks noChangeShapeType="1"/>
          </p:cNvSpPr>
          <p:nvPr/>
        </p:nvSpPr>
        <p:spPr bwMode="auto">
          <a:xfrm>
            <a:off x="1905000" y="3657600"/>
            <a:ext cx="1676400" cy="0"/>
          </a:xfrm>
          <a:prstGeom prst="line">
            <a:avLst/>
          </a:prstGeom>
          <a:noFill/>
          <a:ln w="9525">
            <a:solidFill>
              <a:schemeClr val="tx1"/>
            </a:solidFill>
            <a:round/>
            <a:headEnd type="triangle" w="med" len="med"/>
            <a:tailEnd type="triangle" w="med" len="med"/>
          </a:ln>
        </p:spPr>
        <p:txBody>
          <a:bodyPr/>
          <a:lstStyle/>
          <a:p>
            <a:endParaRPr lang="id-ID"/>
          </a:p>
        </p:txBody>
      </p:sp>
      <p:sp>
        <p:nvSpPr>
          <p:cNvPr id="41989" name="Line 5"/>
          <p:cNvSpPr>
            <a:spLocks noChangeShapeType="1"/>
          </p:cNvSpPr>
          <p:nvPr/>
        </p:nvSpPr>
        <p:spPr bwMode="auto">
          <a:xfrm>
            <a:off x="4495800" y="1447800"/>
            <a:ext cx="0" cy="1905000"/>
          </a:xfrm>
          <a:prstGeom prst="line">
            <a:avLst/>
          </a:prstGeom>
          <a:noFill/>
          <a:ln w="9525">
            <a:solidFill>
              <a:schemeClr val="tx1"/>
            </a:solidFill>
            <a:round/>
            <a:headEnd type="triangle" w="med" len="med"/>
            <a:tailEnd type="triangle" w="med" len="med"/>
          </a:ln>
        </p:spPr>
        <p:txBody>
          <a:bodyPr/>
          <a:lstStyle/>
          <a:p>
            <a:endParaRPr lang="id-ID"/>
          </a:p>
        </p:txBody>
      </p:sp>
      <p:sp>
        <p:nvSpPr>
          <p:cNvPr id="41990" name="Arc 6"/>
          <p:cNvSpPr>
            <a:spLocks/>
          </p:cNvSpPr>
          <p:nvPr/>
        </p:nvSpPr>
        <p:spPr bwMode="auto">
          <a:xfrm flipH="1" flipV="1">
            <a:off x="533400" y="4038600"/>
            <a:ext cx="3048000" cy="2286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p:spPr>
        <p:txBody>
          <a:bodyPr wrap="none" anchor="ctr"/>
          <a:lstStyle/>
          <a:p>
            <a:endParaRPr lang="id-ID"/>
          </a:p>
        </p:txBody>
      </p:sp>
      <p:sp>
        <p:nvSpPr>
          <p:cNvPr id="41991" name="Arc 7"/>
          <p:cNvSpPr>
            <a:spLocks/>
          </p:cNvSpPr>
          <p:nvPr/>
        </p:nvSpPr>
        <p:spPr bwMode="auto">
          <a:xfrm flipV="1">
            <a:off x="5410200" y="4038600"/>
            <a:ext cx="2667000" cy="2362200"/>
          </a:xfrm>
          <a:custGeom>
            <a:avLst/>
            <a:gdLst>
              <a:gd name="T0" fmla="*/ 2147483647 w 21600"/>
              <a:gd name="T1" fmla="*/ 0 h 21597"/>
              <a:gd name="T2" fmla="*/ 2147483647 w 21600"/>
              <a:gd name="T3" fmla="*/ 2147483647 h 21597"/>
              <a:gd name="T4" fmla="*/ 0 w 21600"/>
              <a:gd name="T5" fmla="*/ 2147483647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358" y="-1"/>
                </a:moveTo>
                <a:cubicBezTo>
                  <a:pt x="12146" y="195"/>
                  <a:pt x="21600" y="9807"/>
                  <a:pt x="21600" y="21597"/>
                </a:cubicBezTo>
              </a:path>
              <a:path w="21600" h="21597" stroke="0" extrusionOk="0">
                <a:moveTo>
                  <a:pt x="358" y="-1"/>
                </a:moveTo>
                <a:cubicBezTo>
                  <a:pt x="12146" y="195"/>
                  <a:pt x="21600" y="9807"/>
                  <a:pt x="21600" y="21597"/>
                </a:cubicBezTo>
                <a:lnTo>
                  <a:pt x="0" y="21597"/>
                </a:lnTo>
                <a:close/>
              </a:path>
            </a:pathLst>
          </a:custGeom>
          <a:noFill/>
          <a:ln w="9525">
            <a:solidFill>
              <a:schemeClr val="tx1"/>
            </a:solidFill>
            <a:round/>
            <a:headEnd type="triangle" w="med" len="med"/>
            <a:tailEnd/>
          </a:ln>
        </p:spPr>
        <p:txBody>
          <a:bodyPr wrap="none" anchor="ctr"/>
          <a:lstStyle/>
          <a:p>
            <a:endParaRPr lang="id-ID"/>
          </a:p>
        </p:txBody>
      </p:sp>
      <p:sp>
        <p:nvSpPr>
          <p:cNvPr id="41992" name="Arc 8"/>
          <p:cNvSpPr>
            <a:spLocks/>
          </p:cNvSpPr>
          <p:nvPr/>
        </p:nvSpPr>
        <p:spPr bwMode="auto">
          <a:xfrm>
            <a:off x="5410200" y="914400"/>
            <a:ext cx="2667000" cy="2438400"/>
          </a:xfrm>
          <a:custGeom>
            <a:avLst/>
            <a:gdLst>
              <a:gd name="T0" fmla="*/ 0 w 21594"/>
              <a:gd name="T1" fmla="*/ 0 h 21600"/>
              <a:gd name="T2" fmla="*/ 2147483647 w 21594"/>
              <a:gd name="T3" fmla="*/ 2147483647 h 21600"/>
              <a:gd name="T4" fmla="*/ 0 w 21594"/>
              <a:gd name="T5" fmla="*/ 2147483647 h 21600"/>
              <a:gd name="T6" fmla="*/ 0 60000 65536"/>
              <a:gd name="T7" fmla="*/ 0 60000 65536"/>
              <a:gd name="T8" fmla="*/ 0 60000 65536"/>
              <a:gd name="T9" fmla="*/ 0 w 21594"/>
              <a:gd name="T10" fmla="*/ 0 h 21600"/>
              <a:gd name="T11" fmla="*/ 21594 w 21594"/>
              <a:gd name="T12" fmla="*/ 21600 h 21600"/>
            </a:gdLst>
            <a:ahLst/>
            <a:cxnLst>
              <a:cxn ang="T6">
                <a:pos x="T0" y="T1"/>
              </a:cxn>
              <a:cxn ang="T7">
                <a:pos x="T2" y="T3"/>
              </a:cxn>
              <a:cxn ang="T8">
                <a:pos x="T4" y="T5"/>
              </a:cxn>
            </a:cxnLst>
            <a:rect l="T9" t="T10" r="T11" b="T12"/>
            <a:pathLst>
              <a:path w="21594" h="21600" fill="none" extrusionOk="0">
                <a:moveTo>
                  <a:pt x="-1" y="0"/>
                </a:moveTo>
                <a:cubicBezTo>
                  <a:pt x="11725" y="0"/>
                  <a:pt x="21309" y="9354"/>
                  <a:pt x="21593" y="21077"/>
                </a:cubicBezTo>
              </a:path>
              <a:path w="21594" h="21600" stroke="0" extrusionOk="0">
                <a:moveTo>
                  <a:pt x="-1" y="0"/>
                </a:moveTo>
                <a:cubicBezTo>
                  <a:pt x="11725" y="0"/>
                  <a:pt x="21309" y="9354"/>
                  <a:pt x="21593" y="21077"/>
                </a:cubicBezTo>
                <a:lnTo>
                  <a:pt x="0" y="21600"/>
                </a:lnTo>
                <a:close/>
              </a:path>
            </a:pathLst>
          </a:custGeom>
          <a:noFill/>
          <a:ln w="9525">
            <a:solidFill>
              <a:schemeClr val="tx1"/>
            </a:solidFill>
            <a:round/>
            <a:headEnd/>
            <a:tailEnd type="triangle" w="med" len="med"/>
          </a:ln>
        </p:spPr>
        <p:txBody>
          <a:bodyPr wrap="none" anchor="ctr"/>
          <a:lstStyle/>
          <a:p>
            <a:endParaRPr lang="id-ID"/>
          </a:p>
        </p:txBody>
      </p:sp>
      <p:sp>
        <p:nvSpPr>
          <p:cNvPr id="41993" name="Arc 9"/>
          <p:cNvSpPr>
            <a:spLocks/>
          </p:cNvSpPr>
          <p:nvPr/>
        </p:nvSpPr>
        <p:spPr bwMode="auto">
          <a:xfrm rot="10800000" flipV="1">
            <a:off x="495300" y="990600"/>
            <a:ext cx="3028950" cy="2286000"/>
          </a:xfrm>
          <a:custGeom>
            <a:avLst/>
            <a:gdLst>
              <a:gd name="T0" fmla="*/ 0 w 23211"/>
              <a:gd name="T1" fmla="*/ 2147483647 h 21600"/>
              <a:gd name="T2" fmla="*/ 2147483647 w 23211"/>
              <a:gd name="T3" fmla="*/ 2147483647 h 21600"/>
              <a:gd name="T4" fmla="*/ 2147483647 w 23211"/>
              <a:gd name="T5" fmla="*/ 2147483647 h 21600"/>
              <a:gd name="T6" fmla="*/ 0 60000 65536"/>
              <a:gd name="T7" fmla="*/ 0 60000 65536"/>
              <a:gd name="T8" fmla="*/ 0 60000 65536"/>
              <a:gd name="T9" fmla="*/ 0 w 23211"/>
              <a:gd name="T10" fmla="*/ 0 h 21600"/>
              <a:gd name="T11" fmla="*/ 23211 w 23211"/>
              <a:gd name="T12" fmla="*/ 21600 h 21600"/>
            </a:gdLst>
            <a:ahLst/>
            <a:cxnLst>
              <a:cxn ang="T6">
                <a:pos x="T0" y="T1"/>
              </a:cxn>
              <a:cxn ang="T7">
                <a:pos x="T2" y="T3"/>
              </a:cxn>
              <a:cxn ang="T8">
                <a:pos x="T4" y="T5"/>
              </a:cxn>
            </a:cxnLst>
            <a:rect l="T9" t="T10" r="T11" b="T12"/>
            <a:pathLst>
              <a:path w="23211" h="21600" fill="none" extrusionOk="0">
                <a:moveTo>
                  <a:pt x="0" y="60"/>
                </a:moveTo>
                <a:cubicBezTo>
                  <a:pt x="536" y="20"/>
                  <a:pt x="1073" y="-1"/>
                  <a:pt x="1611" y="0"/>
                </a:cubicBezTo>
                <a:cubicBezTo>
                  <a:pt x="13540" y="0"/>
                  <a:pt x="23211" y="9670"/>
                  <a:pt x="23211" y="21600"/>
                </a:cubicBezTo>
              </a:path>
              <a:path w="23211" h="21600" stroke="0" extrusionOk="0">
                <a:moveTo>
                  <a:pt x="0" y="60"/>
                </a:moveTo>
                <a:cubicBezTo>
                  <a:pt x="536" y="20"/>
                  <a:pt x="1073" y="-1"/>
                  <a:pt x="1611" y="0"/>
                </a:cubicBezTo>
                <a:cubicBezTo>
                  <a:pt x="13540" y="0"/>
                  <a:pt x="23211" y="9670"/>
                  <a:pt x="23211" y="21600"/>
                </a:cubicBezTo>
                <a:lnTo>
                  <a:pt x="1611" y="21600"/>
                </a:lnTo>
                <a:close/>
              </a:path>
            </a:pathLst>
          </a:custGeom>
          <a:noFill/>
          <a:ln w="9525">
            <a:solidFill>
              <a:schemeClr val="tx1"/>
            </a:solidFill>
            <a:round/>
            <a:headEnd type="triangle" w="med" len="med"/>
            <a:tailEnd/>
          </a:ln>
        </p:spPr>
        <p:txBody>
          <a:bodyPr wrap="none" anchor="ctr"/>
          <a:lstStyle/>
          <a:p>
            <a:endParaRPr lang="id-ID"/>
          </a:p>
        </p:txBody>
      </p:sp>
      <p:sp>
        <p:nvSpPr>
          <p:cNvPr id="41994" name="AutoShape 10"/>
          <p:cNvSpPr>
            <a:spLocks noChangeArrowheads="1"/>
          </p:cNvSpPr>
          <p:nvPr/>
        </p:nvSpPr>
        <p:spPr bwMode="auto">
          <a:xfrm>
            <a:off x="3581400" y="762000"/>
            <a:ext cx="1828800" cy="6858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2400"/>
              <a:t>Kinerja </a:t>
            </a:r>
            <a:br>
              <a:rPr lang="en-US" sz="2400"/>
            </a:br>
            <a:r>
              <a:rPr lang="en-US" sz="2400"/>
              <a:t>Kebijakan</a:t>
            </a:r>
            <a:endParaRPr lang="en-GB" sz="2400"/>
          </a:p>
        </p:txBody>
      </p:sp>
      <p:sp>
        <p:nvSpPr>
          <p:cNvPr id="41995" name="AutoShape 11"/>
          <p:cNvSpPr>
            <a:spLocks noChangeArrowheads="1"/>
          </p:cNvSpPr>
          <p:nvPr/>
        </p:nvSpPr>
        <p:spPr bwMode="auto">
          <a:xfrm>
            <a:off x="3581400" y="3352800"/>
            <a:ext cx="1828800" cy="6858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2400"/>
              <a:t>Masalah</a:t>
            </a:r>
            <a:br>
              <a:rPr lang="en-US" sz="2400"/>
            </a:br>
            <a:r>
              <a:rPr lang="en-US" sz="2400"/>
              <a:t>Kebijakan</a:t>
            </a:r>
            <a:endParaRPr lang="en-GB" sz="2400"/>
          </a:p>
        </p:txBody>
      </p:sp>
      <p:sp>
        <p:nvSpPr>
          <p:cNvPr id="41996" name="AutoShape 12"/>
          <p:cNvSpPr>
            <a:spLocks noChangeArrowheads="1"/>
          </p:cNvSpPr>
          <p:nvPr/>
        </p:nvSpPr>
        <p:spPr bwMode="auto">
          <a:xfrm>
            <a:off x="3581400" y="5943600"/>
            <a:ext cx="1828800" cy="6858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2400"/>
              <a:t>Kebijakan</a:t>
            </a:r>
            <a:br>
              <a:rPr lang="en-US" sz="2400"/>
            </a:br>
            <a:r>
              <a:rPr lang="en-US" sz="2400"/>
              <a:t>Terpilih</a:t>
            </a:r>
            <a:endParaRPr lang="en-GB" sz="2400"/>
          </a:p>
        </p:txBody>
      </p:sp>
      <p:sp>
        <p:nvSpPr>
          <p:cNvPr id="41997" name="AutoShape 13"/>
          <p:cNvSpPr>
            <a:spLocks noChangeArrowheads="1"/>
          </p:cNvSpPr>
          <p:nvPr/>
        </p:nvSpPr>
        <p:spPr bwMode="auto">
          <a:xfrm>
            <a:off x="7162800" y="3352800"/>
            <a:ext cx="1828800" cy="6858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2400" dirty="0" err="1"/>
              <a:t>Hasil</a:t>
            </a:r>
            <a:r>
              <a:rPr lang="en-US" sz="2400" dirty="0"/>
              <a:t> </a:t>
            </a:r>
            <a:r>
              <a:rPr lang="en-US" sz="2400" dirty="0" err="1"/>
              <a:t>Kebij</a:t>
            </a:r>
            <a:r>
              <a:rPr lang="en-US" sz="2400" dirty="0"/>
              <a:t/>
            </a:r>
            <a:br>
              <a:rPr lang="en-US" sz="2400" dirty="0"/>
            </a:br>
            <a:r>
              <a:rPr lang="en-US" sz="2400" dirty="0" err="1"/>
              <a:t>Diharapkan</a:t>
            </a:r>
            <a:endParaRPr lang="en-GB" sz="2400" dirty="0"/>
          </a:p>
        </p:txBody>
      </p:sp>
      <p:sp>
        <p:nvSpPr>
          <p:cNvPr id="41998" name="AutoShape 14"/>
          <p:cNvSpPr>
            <a:spLocks noChangeArrowheads="1"/>
          </p:cNvSpPr>
          <p:nvPr/>
        </p:nvSpPr>
        <p:spPr bwMode="auto">
          <a:xfrm>
            <a:off x="76200" y="3352800"/>
            <a:ext cx="1828800" cy="6858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2400"/>
              <a:t>Hasil Kebij</a:t>
            </a:r>
            <a:br>
              <a:rPr lang="en-US" sz="2400"/>
            </a:br>
            <a:r>
              <a:rPr lang="en-US" sz="2400"/>
              <a:t>Terobservasi</a:t>
            </a:r>
            <a:endParaRPr lang="en-GB" sz="2400"/>
          </a:p>
        </p:txBody>
      </p:sp>
      <p:sp>
        <p:nvSpPr>
          <p:cNvPr id="41999" name="Oval 15">
            <a:hlinkClick r:id="rId2" action="ppaction://hlinksldjump"/>
          </p:cNvPr>
          <p:cNvSpPr>
            <a:spLocks noChangeArrowheads="1"/>
          </p:cNvSpPr>
          <p:nvPr/>
        </p:nvSpPr>
        <p:spPr bwMode="auto">
          <a:xfrm>
            <a:off x="3581400" y="1981200"/>
            <a:ext cx="1828800" cy="838200"/>
          </a:xfrm>
          <a:prstGeom prst="ellipse">
            <a:avLst/>
          </a:prstGeom>
          <a:solidFill>
            <a:srgbClr val="CC3300"/>
          </a:solidFill>
          <a:ln w="9525">
            <a:solidFill>
              <a:schemeClr val="tx1"/>
            </a:solidFill>
            <a:round/>
            <a:headEnd/>
            <a:tailEnd/>
          </a:ln>
        </p:spPr>
        <p:txBody>
          <a:bodyPr wrap="none" anchor="ctr"/>
          <a:lstStyle/>
          <a:p>
            <a:pPr algn="ctr"/>
            <a:r>
              <a:rPr lang="id-ID" sz="2000" dirty="0" smtClean="0">
                <a:solidFill>
                  <a:schemeClr val="bg1"/>
                </a:solidFill>
                <a:latin typeface="Albertus Medium"/>
              </a:rPr>
              <a:t>1. </a:t>
            </a:r>
            <a:r>
              <a:rPr lang="en-US" sz="2000" dirty="0" err="1" smtClean="0">
                <a:solidFill>
                  <a:schemeClr val="bg1"/>
                </a:solidFill>
                <a:latin typeface="Albertus Medium"/>
              </a:rPr>
              <a:t>Perumusan</a:t>
            </a:r>
            <a:r>
              <a:rPr lang="en-US" sz="2000" dirty="0">
                <a:solidFill>
                  <a:schemeClr val="bg1"/>
                </a:solidFill>
                <a:latin typeface="Albertus Medium"/>
              </a:rPr>
              <a:t/>
            </a:r>
            <a:br>
              <a:rPr lang="en-US" sz="2000" dirty="0">
                <a:solidFill>
                  <a:schemeClr val="bg1"/>
                </a:solidFill>
                <a:latin typeface="Albertus Medium"/>
              </a:rPr>
            </a:br>
            <a:r>
              <a:rPr lang="en-US" sz="2000" dirty="0" err="1">
                <a:solidFill>
                  <a:schemeClr val="bg1"/>
                </a:solidFill>
                <a:latin typeface="Albertus Medium"/>
              </a:rPr>
              <a:t>Masalah</a:t>
            </a:r>
            <a:endParaRPr lang="en-GB" sz="2000" dirty="0">
              <a:solidFill>
                <a:schemeClr val="bg1"/>
              </a:solidFill>
              <a:latin typeface="Albertus Medium"/>
            </a:endParaRPr>
          </a:p>
        </p:txBody>
      </p:sp>
      <p:sp>
        <p:nvSpPr>
          <p:cNvPr id="42000" name="Oval 16"/>
          <p:cNvSpPr>
            <a:spLocks noChangeArrowheads="1"/>
          </p:cNvSpPr>
          <p:nvPr/>
        </p:nvSpPr>
        <p:spPr bwMode="auto">
          <a:xfrm>
            <a:off x="3581400" y="4495800"/>
            <a:ext cx="1828800" cy="838200"/>
          </a:xfrm>
          <a:prstGeom prst="ellipse">
            <a:avLst/>
          </a:prstGeom>
          <a:solidFill>
            <a:srgbClr val="CC3300"/>
          </a:solidFill>
          <a:ln w="9525">
            <a:solidFill>
              <a:schemeClr val="tx1"/>
            </a:solidFill>
            <a:round/>
            <a:headEnd/>
            <a:tailEnd/>
          </a:ln>
        </p:spPr>
        <p:txBody>
          <a:bodyPr wrap="none" anchor="ctr"/>
          <a:lstStyle/>
          <a:p>
            <a:pPr algn="ctr"/>
            <a:r>
              <a:rPr lang="en-US" sz="2000">
                <a:solidFill>
                  <a:schemeClr val="bg1"/>
                </a:solidFill>
                <a:latin typeface="Albertus Medium"/>
              </a:rPr>
              <a:t>Perumusan</a:t>
            </a:r>
            <a:br>
              <a:rPr lang="en-US" sz="2000">
                <a:solidFill>
                  <a:schemeClr val="bg1"/>
                </a:solidFill>
                <a:latin typeface="Albertus Medium"/>
              </a:rPr>
            </a:br>
            <a:r>
              <a:rPr lang="en-US" sz="2000">
                <a:solidFill>
                  <a:schemeClr val="bg1"/>
                </a:solidFill>
                <a:latin typeface="Albertus Medium"/>
              </a:rPr>
              <a:t>Masalah</a:t>
            </a:r>
            <a:endParaRPr lang="en-GB" sz="2000">
              <a:solidFill>
                <a:schemeClr val="bg1"/>
              </a:solidFill>
              <a:latin typeface="Albertus Medium"/>
            </a:endParaRPr>
          </a:p>
        </p:txBody>
      </p:sp>
      <p:sp>
        <p:nvSpPr>
          <p:cNvPr id="42001" name="Oval 17"/>
          <p:cNvSpPr>
            <a:spLocks noChangeArrowheads="1"/>
          </p:cNvSpPr>
          <p:nvPr/>
        </p:nvSpPr>
        <p:spPr bwMode="auto">
          <a:xfrm rot="-5400000">
            <a:off x="1790700" y="3314700"/>
            <a:ext cx="1828800" cy="838200"/>
          </a:xfrm>
          <a:prstGeom prst="ellipse">
            <a:avLst/>
          </a:prstGeom>
          <a:solidFill>
            <a:srgbClr val="CC3300"/>
          </a:solidFill>
          <a:ln w="9525">
            <a:solidFill>
              <a:schemeClr val="tx1"/>
            </a:solidFill>
            <a:round/>
            <a:headEnd/>
            <a:tailEnd/>
          </a:ln>
        </p:spPr>
        <p:txBody>
          <a:bodyPr wrap="none" anchor="ctr"/>
          <a:lstStyle/>
          <a:p>
            <a:pPr algn="ctr"/>
            <a:r>
              <a:rPr lang="en-US" sz="2000">
                <a:solidFill>
                  <a:schemeClr val="bg1"/>
                </a:solidFill>
                <a:latin typeface="Albertus Medium"/>
              </a:rPr>
              <a:t>Perumusan</a:t>
            </a:r>
            <a:br>
              <a:rPr lang="en-US" sz="2000">
                <a:solidFill>
                  <a:schemeClr val="bg1"/>
                </a:solidFill>
                <a:latin typeface="Albertus Medium"/>
              </a:rPr>
            </a:br>
            <a:r>
              <a:rPr lang="en-US" sz="2000">
                <a:solidFill>
                  <a:schemeClr val="bg1"/>
                </a:solidFill>
                <a:latin typeface="Albertus Medium"/>
              </a:rPr>
              <a:t>Masalah</a:t>
            </a:r>
            <a:endParaRPr lang="en-GB" sz="2000">
              <a:solidFill>
                <a:schemeClr val="bg1"/>
              </a:solidFill>
              <a:latin typeface="Albertus Medium"/>
            </a:endParaRPr>
          </a:p>
        </p:txBody>
      </p:sp>
      <p:sp>
        <p:nvSpPr>
          <p:cNvPr id="42002" name="Oval 18"/>
          <p:cNvSpPr>
            <a:spLocks noChangeArrowheads="1"/>
          </p:cNvSpPr>
          <p:nvPr/>
        </p:nvSpPr>
        <p:spPr bwMode="auto">
          <a:xfrm rot="5400000">
            <a:off x="5372100" y="3390900"/>
            <a:ext cx="1828800" cy="838200"/>
          </a:xfrm>
          <a:prstGeom prst="ellipse">
            <a:avLst/>
          </a:prstGeom>
          <a:solidFill>
            <a:srgbClr val="CC3300"/>
          </a:solidFill>
          <a:ln w="9525">
            <a:solidFill>
              <a:schemeClr val="tx1"/>
            </a:solidFill>
            <a:round/>
            <a:headEnd/>
            <a:tailEnd/>
          </a:ln>
        </p:spPr>
        <p:txBody>
          <a:bodyPr wrap="none" anchor="ctr"/>
          <a:lstStyle/>
          <a:p>
            <a:pPr algn="ctr"/>
            <a:r>
              <a:rPr lang="en-US" sz="2000">
                <a:solidFill>
                  <a:schemeClr val="bg1"/>
                </a:solidFill>
                <a:latin typeface="Albertus Medium"/>
              </a:rPr>
              <a:t>Perumusan</a:t>
            </a:r>
            <a:br>
              <a:rPr lang="en-US" sz="2000">
                <a:solidFill>
                  <a:schemeClr val="bg1"/>
                </a:solidFill>
                <a:latin typeface="Albertus Medium"/>
              </a:rPr>
            </a:br>
            <a:r>
              <a:rPr lang="en-US" sz="2000">
                <a:solidFill>
                  <a:schemeClr val="bg1"/>
                </a:solidFill>
                <a:latin typeface="Albertus Medium"/>
              </a:rPr>
              <a:t>Masalah</a:t>
            </a:r>
            <a:endParaRPr lang="en-GB" sz="2000">
              <a:solidFill>
                <a:schemeClr val="bg1"/>
              </a:solidFill>
              <a:latin typeface="Albertus Medium"/>
            </a:endParaRPr>
          </a:p>
        </p:txBody>
      </p:sp>
      <p:sp>
        <p:nvSpPr>
          <p:cNvPr id="42003" name="Oval 19">
            <a:hlinkClick r:id="rId3" action="ppaction://hlinksldjump"/>
          </p:cNvPr>
          <p:cNvSpPr>
            <a:spLocks noChangeArrowheads="1"/>
          </p:cNvSpPr>
          <p:nvPr/>
        </p:nvSpPr>
        <p:spPr bwMode="auto">
          <a:xfrm>
            <a:off x="838200" y="1447800"/>
            <a:ext cx="1828800" cy="838200"/>
          </a:xfrm>
          <a:prstGeom prst="ellipse">
            <a:avLst/>
          </a:prstGeom>
          <a:solidFill>
            <a:srgbClr val="CC3300"/>
          </a:solidFill>
          <a:ln w="9525">
            <a:solidFill>
              <a:schemeClr val="tx1"/>
            </a:solidFill>
            <a:round/>
            <a:headEnd/>
            <a:tailEnd/>
          </a:ln>
        </p:spPr>
        <p:txBody>
          <a:bodyPr wrap="none" anchor="ctr"/>
          <a:lstStyle/>
          <a:p>
            <a:pPr algn="ctr"/>
            <a:r>
              <a:rPr lang="id-ID" sz="2000" dirty="0" smtClean="0">
                <a:solidFill>
                  <a:schemeClr val="bg1"/>
                </a:solidFill>
                <a:latin typeface="Albertus Medium"/>
              </a:rPr>
              <a:t>5. </a:t>
            </a:r>
            <a:r>
              <a:rPr lang="en-US" sz="2000" dirty="0" err="1" smtClean="0">
                <a:solidFill>
                  <a:schemeClr val="bg1"/>
                </a:solidFill>
                <a:latin typeface="Albertus Medium"/>
              </a:rPr>
              <a:t>Evaluasi</a:t>
            </a:r>
            <a:endParaRPr lang="en-GB" sz="2000" dirty="0">
              <a:solidFill>
                <a:schemeClr val="bg1"/>
              </a:solidFill>
              <a:latin typeface="Albertus Medium"/>
            </a:endParaRPr>
          </a:p>
        </p:txBody>
      </p:sp>
      <p:sp>
        <p:nvSpPr>
          <p:cNvPr id="42004" name="Oval 20">
            <a:hlinkClick r:id="rId4" action="ppaction://hlinksldjump"/>
          </p:cNvPr>
          <p:cNvSpPr>
            <a:spLocks noChangeArrowheads="1"/>
          </p:cNvSpPr>
          <p:nvPr/>
        </p:nvSpPr>
        <p:spPr bwMode="auto">
          <a:xfrm>
            <a:off x="6172200" y="1447800"/>
            <a:ext cx="1828800" cy="838200"/>
          </a:xfrm>
          <a:prstGeom prst="ellipse">
            <a:avLst/>
          </a:prstGeom>
          <a:solidFill>
            <a:srgbClr val="CC3300"/>
          </a:solidFill>
          <a:ln w="9525">
            <a:solidFill>
              <a:schemeClr val="tx1"/>
            </a:solidFill>
            <a:round/>
            <a:headEnd/>
            <a:tailEnd/>
          </a:ln>
        </p:spPr>
        <p:txBody>
          <a:bodyPr wrap="none" anchor="ctr"/>
          <a:lstStyle/>
          <a:p>
            <a:pPr algn="ctr"/>
            <a:r>
              <a:rPr lang="id-ID" sz="2000" dirty="0" smtClean="0">
                <a:solidFill>
                  <a:schemeClr val="bg1"/>
                </a:solidFill>
                <a:latin typeface="Albertus Medium"/>
              </a:rPr>
              <a:t>2. </a:t>
            </a:r>
            <a:r>
              <a:rPr lang="en-US" sz="2000" dirty="0" err="1" smtClean="0">
                <a:solidFill>
                  <a:schemeClr val="bg1"/>
                </a:solidFill>
                <a:latin typeface="Albertus Medium"/>
              </a:rPr>
              <a:t>Peramalan</a:t>
            </a:r>
            <a:endParaRPr lang="en-GB" sz="2000" dirty="0">
              <a:solidFill>
                <a:schemeClr val="bg1"/>
              </a:solidFill>
              <a:latin typeface="Albertus Medium"/>
            </a:endParaRPr>
          </a:p>
        </p:txBody>
      </p:sp>
      <p:sp>
        <p:nvSpPr>
          <p:cNvPr id="42005" name="Oval 21">
            <a:hlinkClick r:id="rId5" action="ppaction://hlinksldjump"/>
          </p:cNvPr>
          <p:cNvSpPr>
            <a:spLocks noChangeArrowheads="1"/>
          </p:cNvSpPr>
          <p:nvPr/>
        </p:nvSpPr>
        <p:spPr bwMode="auto">
          <a:xfrm>
            <a:off x="838200" y="4953000"/>
            <a:ext cx="1828800" cy="838200"/>
          </a:xfrm>
          <a:prstGeom prst="ellipse">
            <a:avLst/>
          </a:prstGeom>
          <a:solidFill>
            <a:srgbClr val="CC3300"/>
          </a:solidFill>
          <a:ln w="9525">
            <a:solidFill>
              <a:schemeClr val="tx1"/>
            </a:solidFill>
            <a:round/>
            <a:headEnd/>
            <a:tailEnd/>
          </a:ln>
        </p:spPr>
        <p:txBody>
          <a:bodyPr wrap="none" anchor="ctr"/>
          <a:lstStyle/>
          <a:p>
            <a:pPr algn="ctr"/>
            <a:r>
              <a:rPr lang="id-ID" sz="2000" dirty="0" smtClean="0">
                <a:solidFill>
                  <a:schemeClr val="bg1"/>
                </a:solidFill>
                <a:latin typeface="Albertus Medium"/>
              </a:rPr>
              <a:t>4. </a:t>
            </a:r>
            <a:r>
              <a:rPr lang="en-US" sz="2000" dirty="0" smtClean="0">
                <a:solidFill>
                  <a:schemeClr val="bg1"/>
                </a:solidFill>
                <a:latin typeface="Albertus Medium"/>
              </a:rPr>
              <a:t>Monitoring</a:t>
            </a:r>
            <a:endParaRPr lang="en-GB" sz="2000" dirty="0">
              <a:solidFill>
                <a:schemeClr val="bg1"/>
              </a:solidFill>
              <a:latin typeface="Albertus Medium"/>
            </a:endParaRPr>
          </a:p>
        </p:txBody>
      </p:sp>
      <p:sp>
        <p:nvSpPr>
          <p:cNvPr id="42006" name="Oval 22">
            <a:hlinkClick r:id="rId6" action="ppaction://hlinksldjump"/>
          </p:cNvPr>
          <p:cNvSpPr>
            <a:spLocks noChangeArrowheads="1"/>
          </p:cNvSpPr>
          <p:nvPr/>
        </p:nvSpPr>
        <p:spPr bwMode="auto">
          <a:xfrm>
            <a:off x="6172200" y="4953000"/>
            <a:ext cx="1828800" cy="838200"/>
          </a:xfrm>
          <a:prstGeom prst="ellipse">
            <a:avLst/>
          </a:prstGeom>
          <a:solidFill>
            <a:srgbClr val="CC3300"/>
          </a:solidFill>
          <a:ln w="9525">
            <a:solidFill>
              <a:schemeClr val="tx1"/>
            </a:solidFill>
            <a:round/>
            <a:headEnd/>
            <a:tailEnd/>
          </a:ln>
        </p:spPr>
        <p:txBody>
          <a:bodyPr wrap="none" anchor="ctr"/>
          <a:lstStyle/>
          <a:p>
            <a:pPr algn="ctr"/>
            <a:r>
              <a:rPr lang="id-ID" sz="2000" dirty="0" smtClean="0">
                <a:solidFill>
                  <a:schemeClr val="bg1"/>
                </a:solidFill>
                <a:latin typeface="Albertus Medium"/>
              </a:rPr>
              <a:t>3. </a:t>
            </a:r>
            <a:r>
              <a:rPr lang="en-US" sz="2000" dirty="0" err="1" smtClean="0">
                <a:solidFill>
                  <a:schemeClr val="bg1"/>
                </a:solidFill>
                <a:latin typeface="Albertus Medium"/>
              </a:rPr>
              <a:t>Rekomendasi</a:t>
            </a:r>
            <a:endParaRPr lang="en-GB" sz="2000" dirty="0">
              <a:solidFill>
                <a:schemeClr val="bg1"/>
              </a:solidFill>
              <a:latin typeface="Albertus Medium"/>
            </a:endParaRPr>
          </a:p>
        </p:txBody>
      </p:sp>
      <p:sp>
        <p:nvSpPr>
          <p:cNvPr id="12311" name="Rectangle 23"/>
          <p:cNvSpPr>
            <a:spLocks noGrp="1" noChangeArrowheads="1"/>
          </p:cNvSpPr>
          <p:nvPr>
            <p:ph type="title"/>
          </p:nvPr>
        </p:nvSpPr>
        <p:spPr>
          <a:xfrm>
            <a:off x="1143000" y="76200"/>
            <a:ext cx="6705600" cy="563563"/>
          </a:xfrm>
        </p:spPr>
        <p:txBody>
          <a:bodyPr rtlCol="0">
            <a:normAutofit/>
          </a:bodyPr>
          <a:lstStyle/>
          <a:p>
            <a:pPr algn="ctr" eaLnBrk="1" fontAlgn="auto" hangingPunct="1">
              <a:spcAft>
                <a:spcPts val="0"/>
              </a:spcAft>
              <a:defRPr/>
            </a:pPr>
            <a:r>
              <a:rPr lang="en-US" sz="2900" b="1" dirty="0" err="1" smtClean="0">
                <a:solidFill>
                  <a:schemeClr val="tx2">
                    <a:satMod val="200000"/>
                  </a:schemeClr>
                </a:solidFill>
              </a:rPr>
              <a:t>Proses</a:t>
            </a:r>
            <a:r>
              <a:rPr lang="en-US" sz="2900" b="1" dirty="0" smtClean="0">
                <a:solidFill>
                  <a:schemeClr val="tx2">
                    <a:satMod val="200000"/>
                  </a:schemeClr>
                </a:solidFill>
              </a:rPr>
              <a:t> </a:t>
            </a:r>
            <a:r>
              <a:rPr lang="en-US" sz="2900" b="1" dirty="0" err="1" smtClean="0">
                <a:solidFill>
                  <a:schemeClr val="tx2">
                    <a:satMod val="200000"/>
                  </a:schemeClr>
                </a:solidFill>
              </a:rPr>
              <a:t>Analisis</a:t>
            </a:r>
            <a:r>
              <a:rPr lang="en-US" sz="2900" b="1" dirty="0" smtClean="0">
                <a:solidFill>
                  <a:schemeClr val="tx2">
                    <a:satMod val="200000"/>
                  </a:schemeClr>
                </a:solidFill>
              </a:rPr>
              <a:t> </a:t>
            </a:r>
            <a:r>
              <a:rPr lang="en-US" sz="2900" b="1" dirty="0" err="1" smtClean="0">
                <a:solidFill>
                  <a:schemeClr val="tx2">
                    <a:satMod val="200000"/>
                  </a:schemeClr>
                </a:solidFill>
              </a:rPr>
              <a:t>Kebijakan</a:t>
            </a:r>
            <a:endParaRPr lang="en-GB" sz="2900" b="1" dirty="0" smtClean="0">
              <a:solidFill>
                <a:schemeClr val="tx2">
                  <a:satMod val="200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1"/>
          </p:nvPr>
        </p:nvSpPr>
        <p:spPr/>
        <p:txBody>
          <a:bodyPr/>
          <a:lstStyle/>
          <a:p>
            <a:pPr marL="365125" indent="-255588">
              <a:buFont typeface="Arial" charset="0"/>
              <a:buChar char="•"/>
            </a:pPr>
            <a:r>
              <a:rPr lang="id-ID" dirty="0" smtClean="0"/>
              <a:t>Penilaian alternatif kebijakan dengan tehnik brainstroming adalah menggunakan hasil diskusi curah gagasan sebagai alternatif kebijakan yang direkomendasikan.</a:t>
            </a:r>
          </a:p>
          <a:p>
            <a:pPr marL="365125" indent="-255588">
              <a:buFont typeface="Arial" charset="0"/>
              <a:buChar char="•"/>
            </a:pPr>
            <a:r>
              <a:rPr lang="id-ID" dirty="0" smtClean="0"/>
              <a:t>Kelemahan analisis curah gagasan ini adalah  dimungkinkan muncul sekelompok orang yang lebih dominan dibandingkan kelompok yang lain, dan berpotensi untuk mempengaruhi pihak yang lain karena diskusi bersifat terbuka.</a:t>
            </a:r>
          </a:p>
        </p:txBody>
      </p:sp>
      <p:sp>
        <p:nvSpPr>
          <p:cNvPr id="92163" name="Title 1"/>
          <p:cNvSpPr>
            <a:spLocks noGrp="1"/>
          </p:cNvSpPr>
          <p:nvPr>
            <p:ph type="title"/>
          </p:nvPr>
        </p:nvSpPr>
        <p:spPr/>
        <p:txBody>
          <a:bodyPr/>
          <a:lstStyle/>
          <a:p>
            <a:r>
              <a:rPr lang="id-ID" dirty="0" smtClean="0"/>
              <a:t>Analisis Brainstroming</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1"/>
          </p:nvPr>
        </p:nvSpPr>
        <p:spPr/>
        <p:txBody>
          <a:bodyPr/>
          <a:lstStyle/>
          <a:p>
            <a:r>
              <a:rPr lang="id-ID" dirty="0" smtClean="0"/>
              <a:t>Penilaian alternatif kebijakan menggunakan tehnik delphi merupakan modifikasi dari analisis curah gagasan. </a:t>
            </a:r>
          </a:p>
          <a:p>
            <a:r>
              <a:rPr lang="id-ID" dirty="0" smtClean="0"/>
              <a:t>Penilaian alternatif kebijakan menggunakan tehnik delphi adalah menggunakan pendapat para pakar, atau stakeholder dengan sistem yang tertutup dan klarifikasi.</a:t>
            </a:r>
          </a:p>
        </p:txBody>
      </p:sp>
      <p:sp>
        <p:nvSpPr>
          <p:cNvPr id="93187" name="Title 1"/>
          <p:cNvSpPr>
            <a:spLocks noGrp="1"/>
          </p:cNvSpPr>
          <p:nvPr>
            <p:ph type="title"/>
          </p:nvPr>
        </p:nvSpPr>
        <p:spPr/>
        <p:txBody>
          <a:bodyPr/>
          <a:lstStyle/>
          <a:p>
            <a:r>
              <a:rPr lang="id-ID" dirty="0" smtClean="0"/>
              <a:t>Analisis delphi</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sz="half" idx="1"/>
          </p:nvPr>
        </p:nvSpPr>
        <p:spPr/>
        <p:txBody>
          <a:bodyPr>
            <a:normAutofit lnSpcReduction="10000"/>
          </a:bodyPr>
          <a:lstStyle/>
          <a:p>
            <a:pPr marL="533400" indent="-533400" eaLnBrk="1" hangingPunct="1">
              <a:lnSpc>
                <a:spcPct val="90000"/>
              </a:lnSpc>
            </a:pPr>
            <a:r>
              <a:rPr lang="en-US" b="1" dirty="0" err="1" smtClean="0"/>
              <a:t>Tahap</a:t>
            </a:r>
            <a:endParaRPr lang="en-US" b="1" dirty="0" smtClean="0"/>
          </a:p>
          <a:p>
            <a:pPr marL="533400" indent="-533400" eaLnBrk="1" hangingPunct="1">
              <a:lnSpc>
                <a:spcPct val="90000"/>
              </a:lnSpc>
              <a:buFontTx/>
              <a:buAutoNum type="arabicPeriod"/>
            </a:pPr>
            <a:r>
              <a:rPr lang="en-US" dirty="0" err="1" smtClean="0"/>
              <a:t>Perumusan</a:t>
            </a:r>
            <a:r>
              <a:rPr lang="en-US" dirty="0" smtClean="0"/>
              <a:t> </a:t>
            </a:r>
            <a:r>
              <a:rPr lang="en-US" dirty="0" err="1" smtClean="0"/>
              <a:t>Masalah</a:t>
            </a:r>
            <a:endParaRPr lang="en-US" dirty="0" smtClean="0"/>
          </a:p>
          <a:p>
            <a:pPr marL="533400" indent="-533400" eaLnBrk="1" hangingPunct="1">
              <a:lnSpc>
                <a:spcPct val="90000"/>
              </a:lnSpc>
              <a:buFontTx/>
              <a:buAutoNum type="arabicPeriod"/>
            </a:pPr>
            <a:endParaRPr lang="en-US" dirty="0" smtClean="0"/>
          </a:p>
          <a:p>
            <a:pPr marL="533400" indent="-533400" eaLnBrk="1" hangingPunct="1">
              <a:lnSpc>
                <a:spcPct val="90000"/>
              </a:lnSpc>
              <a:buFontTx/>
              <a:buAutoNum type="arabicPeriod"/>
            </a:pPr>
            <a:r>
              <a:rPr lang="en-US" dirty="0" smtClean="0"/>
              <a:t>Forecasting</a:t>
            </a:r>
          </a:p>
          <a:p>
            <a:pPr marL="533400" indent="-533400" eaLnBrk="1" hangingPunct="1">
              <a:lnSpc>
                <a:spcPct val="90000"/>
              </a:lnSpc>
              <a:buFontTx/>
              <a:buAutoNum type="arabicPeriod"/>
            </a:pPr>
            <a:endParaRPr lang="en-US" dirty="0" smtClean="0"/>
          </a:p>
          <a:p>
            <a:pPr marL="533400" indent="-533400" eaLnBrk="1" hangingPunct="1">
              <a:lnSpc>
                <a:spcPct val="90000"/>
              </a:lnSpc>
              <a:buNone/>
            </a:pPr>
            <a:endParaRPr lang="en-US" dirty="0" smtClean="0"/>
          </a:p>
          <a:p>
            <a:pPr marL="533400" indent="-533400" eaLnBrk="1" hangingPunct="1">
              <a:lnSpc>
                <a:spcPct val="90000"/>
              </a:lnSpc>
              <a:buFontTx/>
              <a:buAutoNum type="arabicPeriod"/>
            </a:pPr>
            <a:endParaRPr lang="id-ID" dirty="0" smtClean="0"/>
          </a:p>
          <a:p>
            <a:pPr marL="533400" indent="-533400" eaLnBrk="1" hangingPunct="1">
              <a:lnSpc>
                <a:spcPct val="90000"/>
              </a:lnSpc>
              <a:buFontTx/>
              <a:buAutoNum type="arabicPeriod"/>
            </a:pPr>
            <a:r>
              <a:rPr lang="en-US" dirty="0" smtClean="0"/>
              <a:t>KEPUTUSAN </a:t>
            </a:r>
          </a:p>
          <a:p>
            <a:pPr marL="533400" indent="-533400" eaLnBrk="1" hangingPunct="1">
              <a:lnSpc>
                <a:spcPct val="90000"/>
              </a:lnSpc>
              <a:buFontTx/>
              <a:buAutoNum type="arabicPeriod"/>
            </a:pPr>
            <a:endParaRPr lang="en-US" dirty="0" smtClean="0"/>
          </a:p>
          <a:p>
            <a:pPr marL="533400" indent="-533400" eaLnBrk="1" hangingPunct="1">
              <a:lnSpc>
                <a:spcPct val="90000"/>
              </a:lnSpc>
              <a:buFontTx/>
              <a:buAutoNum type="arabicPeriod"/>
            </a:pPr>
            <a:endParaRPr lang="en-US" dirty="0" smtClean="0"/>
          </a:p>
          <a:p>
            <a:pPr marL="533400" indent="-533400" eaLnBrk="1" hangingPunct="1">
              <a:lnSpc>
                <a:spcPct val="90000"/>
              </a:lnSpc>
              <a:buFontTx/>
              <a:buAutoNum type="arabicPeriod"/>
            </a:pPr>
            <a:endParaRPr lang="en-US" dirty="0" smtClean="0"/>
          </a:p>
          <a:p>
            <a:pPr marL="533400" indent="-533400" eaLnBrk="1" hangingPunct="1">
              <a:lnSpc>
                <a:spcPct val="90000"/>
              </a:lnSpc>
              <a:buFontTx/>
              <a:buAutoNum type="arabicPeriod"/>
            </a:pPr>
            <a:endParaRPr lang="en-US" dirty="0" smtClean="0"/>
          </a:p>
          <a:p>
            <a:pPr marL="533400" indent="-533400" eaLnBrk="1" hangingPunct="1">
              <a:lnSpc>
                <a:spcPct val="90000"/>
              </a:lnSpc>
              <a:buFontTx/>
              <a:buNone/>
            </a:pPr>
            <a:endParaRPr lang="en-US" dirty="0" smtClean="0"/>
          </a:p>
          <a:p>
            <a:pPr marL="533400" indent="-533400" eaLnBrk="1" hangingPunct="1">
              <a:lnSpc>
                <a:spcPct val="90000"/>
              </a:lnSpc>
              <a:buFontTx/>
              <a:buNone/>
            </a:pPr>
            <a:endParaRPr lang="en-US" dirty="0" smtClean="0"/>
          </a:p>
          <a:p>
            <a:pPr marL="533400" indent="-533400" eaLnBrk="1" hangingPunct="1">
              <a:lnSpc>
                <a:spcPct val="90000"/>
              </a:lnSpc>
              <a:buFontTx/>
              <a:buNone/>
            </a:pPr>
            <a:endParaRPr lang="en-US" dirty="0" smtClean="0"/>
          </a:p>
        </p:txBody>
      </p:sp>
      <p:sp>
        <p:nvSpPr>
          <p:cNvPr id="5124" name="Rectangle 4"/>
          <p:cNvSpPr>
            <a:spLocks noGrp="1" noChangeArrowheads="1"/>
          </p:cNvSpPr>
          <p:nvPr>
            <p:ph sz="half" idx="2"/>
          </p:nvPr>
        </p:nvSpPr>
        <p:spPr/>
        <p:txBody>
          <a:bodyPr>
            <a:normAutofit lnSpcReduction="10000"/>
          </a:bodyPr>
          <a:lstStyle/>
          <a:p>
            <a:pPr eaLnBrk="1" hangingPunct="1">
              <a:lnSpc>
                <a:spcPct val="90000"/>
              </a:lnSpc>
            </a:pPr>
            <a:r>
              <a:rPr lang="en-US" b="1" dirty="0" err="1" smtClean="0"/>
              <a:t>Karakteristik</a:t>
            </a:r>
            <a:endParaRPr lang="en-US" b="1" dirty="0" smtClean="0"/>
          </a:p>
          <a:p>
            <a:pPr eaLnBrk="1" hangingPunct="1">
              <a:lnSpc>
                <a:spcPct val="90000"/>
              </a:lnSpc>
              <a:buFontTx/>
              <a:buNone/>
            </a:pPr>
            <a:r>
              <a:rPr lang="en-US" dirty="0" smtClean="0"/>
              <a:t>:  </a:t>
            </a:r>
            <a:r>
              <a:rPr lang="en-US" b="1" dirty="0" err="1" smtClean="0">
                <a:solidFill>
                  <a:srgbClr val="FF0000"/>
                </a:solidFill>
              </a:rPr>
              <a:t>Informasi</a:t>
            </a:r>
            <a:r>
              <a:rPr lang="en-US" b="1" dirty="0" smtClean="0">
                <a:solidFill>
                  <a:srgbClr val="FF0000"/>
                </a:solidFill>
              </a:rPr>
              <a:t> </a:t>
            </a:r>
            <a:r>
              <a:rPr lang="en-US" b="1" dirty="0" err="1" smtClean="0">
                <a:solidFill>
                  <a:srgbClr val="FF0000"/>
                </a:solidFill>
              </a:rPr>
              <a:t>kondisi</a:t>
            </a:r>
            <a:r>
              <a:rPr lang="en-US" b="1" dirty="0" smtClean="0">
                <a:solidFill>
                  <a:srgbClr val="FF0000"/>
                </a:solidFill>
              </a:rPr>
              <a:t> yang </a:t>
            </a:r>
            <a:r>
              <a:rPr lang="en-US" b="1" dirty="0" err="1" smtClean="0">
                <a:solidFill>
                  <a:srgbClr val="FF0000"/>
                </a:solidFill>
              </a:rPr>
              <a:t>menimbulkan</a:t>
            </a:r>
            <a:r>
              <a:rPr lang="en-US" b="1" dirty="0" smtClean="0">
                <a:solidFill>
                  <a:srgbClr val="FF0000"/>
                </a:solidFill>
              </a:rPr>
              <a:t> </a:t>
            </a:r>
            <a:r>
              <a:rPr lang="en-US" b="1" dirty="0" err="1" smtClean="0">
                <a:solidFill>
                  <a:srgbClr val="FF0000"/>
                </a:solidFill>
              </a:rPr>
              <a:t>masalah</a:t>
            </a:r>
            <a:endParaRPr lang="en-US" b="1" dirty="0" smtClean="0">
              <a:solidFill>
                <a:srgbClr val="FF0000"/>
              </a:solidFill>
            </a:endParaRPr>
          </a:p>
          <a:p>
            <a:pPr eaLnBrk="1" hangingPunct="1">
              <a:lnSpc>
                <a:spcPct val="90000"/>
              </a:lnSpc>
              <a:buFontTx/>
              <a:buNone/>
            </a:pPr>
            <a:r>
              <a:rPr lang="en-US" dirty="0" smtClean="0">
                <a:solidFill>
                  <a:schemeClr val="accent2"/>
                </a:solidFill>
              </a:rPr>
              <a:t>:  </a:t>
            </a:r>
            <a:r>
              <a:rPr lang="en-US" dirty="0" err="1" smtClean="0">
                <a:solidFill>
                  <a:schemeClr val="accent2"/>
                </a:solidFill>
              </a:rPr>
              <a:t>Informasi</a:t>
            </a:r>
            <a:r>
              <a:rPr lang="en-US" dirty="0" smtClean="0">
                <a:solidFill>
                  <a:schemeClr val="accent2"/>
                </a:solidFill>
              </a:rPr>
              <a:t> </a:t>
            </a:r>
            <a:r>
              <a:rPr lang="en-US" dirty="0" err="1" smtClean="0">
                <a:solidFill>
                  <a:schemeClr val="accent2"/>
                </a:solidFill>
              </a:rPr>
              <a:t>konsekuensi</a:t>
            </a:r>
            <a:r>
              <a:rPr lang="en-US" dirty="0" smtClean="0">
                <a:solidFill>
                  <a:schemeClr val="accent2"/>
                </a:solidFill>
              </a:rPr>
              <a:t> </a:t>
            </a:r>
            <a:r>
              <a:rPr lang="en-US" dirty="0" err="1" smtClean="0">
                <a:solidFill>
                  <a:schemeClr val="accent2"/>
                </a:solidFill>
              </a:rPr>
              <a:t>di</a:t>
            </a:r>
            <a:r>
              <a:rPr lang="en-US" dirty="0" smtClean="0">
                <a:solidFill>
                  <a:schemeClr val="accent2"/>
                </a:solidFill>
              </a:rPr>
              <a:t> </a:t>
            </a:r>
            <a:r>
              <a:rPr lang="en-US" dirty="0" err="1" smtClean="0">
                <a:solidFill>
                  <a:schemeClr val="accent2"/>
                </a:solidFill>
              </a:rPr>
              <a:t>masa</a:t>
            </a:r>
            <a:r>
              <a:rPr lang="en-US" dirty="0" smtClean="0">
                <a:solidFill>
                  <a:schemeClr val="accent2"/>
                </a:solidFill>
              </a:rPr>
              <a:t> </a:t>
            </a:r>
            <a:r>
              <a:rPr lang="en-US" dirty="0" err="1" smtClean="0">
                <a:solidFill>
                  <a:schemeClr val="accent2"/>
                </a:solidFill>
              </a:rPr>
              <a:t>datang</a:t>
            </a:r>
            <a:r>
              <a:rPr lang="en-US" dirty="0" smtClean="0">
                <a:solidFill>
                  <a:schemeClr val="accent2"/>
                </a:solidFill>
              </a:rPr>
              <a:t> </a:t>
            </a:r>
            <a:r>
              <a:rPr lang="en-US" dirty="0" err="1" smtClean="0">
                <a:solidFill>
                  <a:schemeClr val="accent2"/>
                </a:solidFill>
              </a:rPr>
              <a:t>dari</a:t>
            </a:r>
            <a:r>
              <a:rPr lang="en-US" dirty="0" smtClean="0">
                <a:solidFill>
                  <a:schemeClr val="accent2"/>
                </a:solidFill>
              </a:rPr>
              <a:t> </a:t>
            </a:r>
            <a:r>
              <a:rPr lang="en-US" dirty="0" err="1" smtClean="0">
                <a:solidFill>
                  <a:schemeClr val="accent2"/>
                </a:solidFill>
              </a:rPr>
              <a:t>diterapkan</a:t>
            </a:r>
            <a:r>
              <a:rPr lang="en-US" dirty="0" smtClean="0">
                <a:solidFill>
                  <a:schemeClr val="accent2"/>
                </a:solidFill>
              </a:rPr>
              <a:t> </a:t>
            </a:r>
            <a:r>
              <a:rPr lang="en-US" dirty="0" err="1" smtClean="0">
                <a:solidFill>
                  <a:schemeClr val="accent2"/>
                </a:solidFill>
              </a:rPr>
              <a:t>kebijakan</a:t>
            </a:r>
            <a:endParaRPr lang="en-US" dirty="0" smtClean="0">
              <a:solidFill>
                <a:schemeClr val="accent2"/>
              </a:solidFill>
            </a:endParaRPr>
          </a:p>
          <a:p>
            <a:pPr eaLnBrk="1" hangingPunct="1">
              <a:lnSpc>
                <a:spcPct val="90000"/>
              </a:lnSpc>
              <a:buFontTx/>
              <a:buNone/>
            </a:pPr>
            <a:r>
              <a:rPr lang="en-US" dirty="0" smtClean="0"/>
              <a:t>:  </a:t>
            </a:r>
            <a:r>
              <a:rPr lang="en-US" b="1" dirty="0" err="1" smtClean="0">
                <a:solidFill>
                  <a:schemeClr val="accent5"/>
                </a:solidFill>
              </a:rPr>
              <a:t>Informasi</a:t>
            </a:r>
            <a:r>
              <a:rPr lang="en-US" b="1" dirty="0" smtClean="0">
                <a:solidFill>
                  <a:schemeClr val="accent5"/>
                </a:solidFill>
              </a:rPr>
              <a:t> </a:t>
            </a:r>
            <a:r>
              <a:rPr lang="en-US" b="1" dirty="0" err="1" smtClean="0">
                <a:solidFill>
                  <a:schemeClr val="accent5"/>
                </a:solidFill>
              </a:rPr>
              <a:t>manfaat</a:t>
            </a:r>
            <a:r>
              <a:rPr lang="en-US" b="1" dirty="0" smtClean="0">
                <a:solidFill>
                  <a:schemeClr val="accent5"/>
                </a:solidFill>
              </a:rPr>
              <a:t> </a:t>
            </a:r>
            <a:r>
              <a:rPr lang="en-US" b="1" dirty="0" err="1" smtClean="0">
                <a:solidFill>
                  <a:schemeClr val="accent5"/>
                </a:solidFill>
              </a:rPr>
              <a:t>bersih</a:t>
            </a:r>
            <a:r>
              <a:rPr lang="en-US" b="1" dirty="0" smtClean="0">
                <a:solidFill>
                  <a:schemeClr val="accent5"/>
                </a:solidFill>
              </a:rPr>
              <a:t> </a:t>
            </a:r>
            <a:r>
              <a:rPr lang="en-US" b="1" dirty="0" err="1" smtClean="0">
                <a:solidFill>
                  <a:schemeClr val="accent5"/>
                </a:solidFill>
              </a:rPr>
              <a:t>dari</a:t>
            </a:r>
            <a:r>
              <a:rPr lang="en-US" b="1" dirty="0" smtClean="0">
                <a:solidFill>
                  <a:schemeClr val="accent5"/>
                </a:solidFill>
              </a:rPr>
              <a:t> </a:t>
            </a:r>
            <a:r>
              <a:rPr lang="en-US" b="1" dirty="0" err="1" smtClean="0">
                <a:solidFill>
                  <a:schemeClr val="accent5"/>
                </a:solidFill>
              </a:rPr>
              <a:t>setiap</a:t>
            </a:r>
            <a:r>
              <a:rPr lang="en-US" b="1" dirty="0" smtClean="0">
                <a:solidFill>
                  <a:schemeClr val="accent5"/>
                </a:solidFill>
              </a:rPr>
              <a:t> </a:t>
            </a:r>
            <a:r>
              <a:rPr lang="en-US" b="1" dirty="0" err="1" smtClean="0">
                <a:solidFill>
                  <a:schemeClr val="accent5"/>
                </a:solidFill>
              </a:rPr>
              <a:t>alternatif</a:t>
            </a:r>
            <a:endParaRPr lang="en-US" b="1" dirty="0" smtClean="0">
              <a:solidFill>
                <a:schemeClr val="accent5"/>
              </a:solidFill>
            </a:endParaRPr>
          </a:p>
          <a:p>
            <a:pPr eaLnBrk="1" hangingPunct="1">
              <a:lnSpc>
                <a:spcPct val="90000"/>
              </a:lnSpc>
              <a:buFontTx/>
              <a:buNone/>
            </a:pPr>
            <a:endParaRPr lang="en-US" dirty="0" smtClean="0"/>
          </a:p>
          <a:p>
            <a:pPr eaLnBrk="1" hangingPunct="1">
              <a:lnSpc>
                <a:spcPct val="90000"/>
              </a:lnSpc>
              <a:buFontTx/>
              <a:buNone/>
            </a:pPr>
            <a:endParaRPr lang="en-US" dirty="0" smtClean="0"/>
          </a:p>
        </p:txBody>
      </p:sp>
      <p:sp>
        <p:nvSpPr>
          <p:cNvPr id="5122" name="Rectangle 2"/>
          <p:cNvSpPr>
            <a:spLocks noGrp="1" noChangeArrowheads="1"/>
          </p:cNvSpPr>
          <p:nvPr>
            <p:ph type="title"/>
          </p:nvPr>
        </p:nvSpPr>
        <p:spPr>
          <a:xfrm>
            <a:off x="457200" y="274638"/>
            <a:ext cx="8229600" cy="1020762"/>
          </a:xfrm>
          <a:solidFill>
            <a:schemeClr val="tx1"/>
          </a:solidFill>
        </p:spPr>
        <p:txBody>
          <a:bodyPr rtlCol="0">
            <a:normAutofit fontScale="90000"/>
          </a:bodyPr>
          <a:lstStyle/>
          <a:p>
            <a:pPr algn="ctr" eaLnBrk="1" fontAlgn="auto" hangingPunct="1">
              <a:spcAft>
                <a:spcPts val="0"/>
              </a:spcAft>
              <a:defRPr/>
            </a:pPr>
            <a:r>
              <a:rPr lang="en-US" dirty="0" err="1" smtClean="0">
                <a:solidFill>
                  <a:schemeClr val="bg1"/>
                </a:solidFill>
              </a:rPr>
              <a:t>Tahap</a:t>
            </a:r>
            <a:r>
              <a:rPr lang="en-US" dirty="0" smtClean="0">
                <a:solidFill>
                  <a:schemeClr val="bg1"/>
                </a:solidFill>
              </a:rPr>
              <a:t> </a:t>
            </a:r>
            <a:r>
              <a:rPr lang="en-US" dirty="0" err="1" smtClean="0">
                <a:solidFill>
                  <a:schemeClr val="bg1"/>
                </a:solidFill>
              </a:rPr>
              <a:t>Analisis</a:t>
            </a:r>
            <a:r>
              <a:rPr lang="en-US" dirty="0" smtClean="0">
                <a:solidFill>
                  <a:schemeClr val="bg1"/>
                </a:solidFill>
              </a:rPr>
              <a:t> </a:t>
            </a:r>
            <a:r>
              <a:rPr lang="en-US" dirty="0" err="1" smtClean="0">
                <a:solidFill>
                  <a:schemeClr val="bg1"/>
                </a:solidFill>
              </a:rPr>
              <a:t>Kebijakan</a:t>
            </a:r>
            <a:r>
              <a:rPr lang="en-US" dirty="0" smtClean="0">
                <a:solidFill>
                  <a:schemeClr val="bg1"/>
                </a:solidFill>
              </a:rPr>
              <a:t/>
            </a:r>
            <a:br>
              <a:rPr lang="en-US" dirty="0" smtClean="0">
                <a:solidFill>
                  <a:schemeClr val="bg1"/>
                </a:solidFill>
              </a:rPr>
            </a:br>
            <a:r>
              <a:rPr lang="en-US" dirty="0" smtClean="0">
                <a:solidFill>
                  <a:schemeClr val="bg1"/>
                </a:solidFill>
              </a:rPr>
              <a:t>William N Dunn (1994)</a:t>
            </a:r>
          </a:p>
        </p:txBody>
      </p:sp>
    </p:spTree>
    <p:extLst>
      <p:ext uri="{BB962C8B-B14F-4D97-AF65-F5344CB8AC3E}">
        <p14:creationId xmlns:p14="http://schemas.microsoft.com/office/powerpoint/2010/main" val="3744732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 calcmode="lin" valueType="num">
                                      <p:cBhvr>
                                        <p:cTn id="9" dur="500" fill="hold"/>
                                        <p:tgtEl>
                                          <p:spTgt spid="5122"/>
                                        </p:tgtEl>
                                        <p:attrNameLst>
                                          <p:attrName>style.rotation</p:attrName>
                                        </p:attrNameLst>
                                      </p:cBhvr>
                                      <p:tavLst>
                                        <p:tav tm="0">
                                          <p:val>
                                            <p:fltVal val="360"/>
                                          </p:val>
                                        </p:tav>
                                        <p:tav tm="100000">
                                          <p:val>
                                            <p:fltVal val="0"/>
                                          </p:val>
                                        </p:tav>
                                      </p:tavLst>
                                    </p:anim>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5123">
                                            <p:txEl>
                                              <p:pRg st="0" end="0"/>
                                            </p:txEl>
                                          </p:spTgt>
                                        </p:tgtEl>
                                        <p:attrNameLst>
                                          <p:attrName>style.visibility</p:attrName>
                                        </p:attrNameLst>
                                      </p:cBhvr>
                                      <p:to>
                                        <p:strVal val="visible"/>
                                      </p:to>
                                    </p:set>
                                    <p:anim calcmode="lin" valueType="num">
                                      <p:cBhvr>
                                        <p:cTn id="15"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12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512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512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5123">
                                            <p:txEl>
                                              <p:pRg st="1" end="1"/>
                                            </p:txEl>
                                          </p:spTgt>
                                        </p:tgtEl>
                                        <p:attrNameLst>
                                          <p:attrName>style.visibility</p:attrName>
                                        </p:attrNameLst>
                                      </p:cBhvr>
                                      <p:to>
                                        <p:strVal val="visible"/>
                                      </p:to>
                                    </p:set>
                                    <p:anim calcmode="lin" valueType="num">
                                      <p:cBhvr>
                                        <p:cTn id="23"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512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512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512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5123">
                                            <p:txEl>
                                              <p:pRg st="3" end="3"/>
                                            </p:txEl>
                                          </p:spTgt>
                                        </p:tgtEl>
                                        <p:attrNameLst>
                                          <p:attrName>style.visibility</p:attrName>
                                        </p:attrNameLst>
                                      </p:cBhvr>
                                      <p:to>
                                        <p:strVal val="visible"/>
                                      </p:to>
                                    </p:set>
                                    <p:anim calcmode="lin" valueType="num">
                                      <p:cBhvr>
                                        <p:cTn id="31"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12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512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512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5123">
                                            <p:txEl>
                                              <p:pRg st="7" end="7"/>
                                            </p:txEl>
                                          </p:spTgt>
                                        </p:tgtEl>
                                        <p:attrNameLst>
                                          <p:attrName>style.visibility</p:attrName>
                                        </p:attrNameLst>
                                      </p:cBhvr>
                                      <p:to>
                                        <p:strVal val="visible"/>
                                      </p:to>
                                    </p:set>
                                    <p:anim calcmode="lin" valueType="num">
                                      <p:cBhvr>
                                        <p:cTn id="39" dur="5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5123">
                                            <p:txEl>
                                              <p:pRg st="7" end="7"/>
                                            </p:txEl>
                                          </p:spTgt>
                                        </p:tgtEl>
                                        <p:attrNameLst>
                                          <p:attrName>ppt_h</p:attrName>
                                        </p:attrNameLst>
                                      </p:cBhvr>
                                      <p:tavLst>
                                        <p:tav tm="0">
                                          <p:val>
                                            <p:fltVal val="0"/>
                                          </p:val>
                                        </p:tav>
                                        <p:tav tm="100000">
                                          <p:val>
                                            <p:strVal val="#ppt_h"/>
                                          </p:val>
                                        </p:tav>
                                      </p:tavLst>
                                    </p:anim>
                                    <p:anim calcmode="lin" valueType="num">
                                      <p:cBhvr>
                                        <p:cTn id="41" dur="500" fill="hold"/>
                                        <p:tgtEl>
                                          <p:spTgt spid="5123">
                                            <p:txEl>
                                              <p:pRg st="7" end="7"/>
                                            </p:txEl>
                                          </p:spTgt>
                                        </p:tgtEl>
                                        <p:attrNameLst>
                                          <p:attrName>style.rotation</p:attrName>
                                        </p:attrNameLst>
                                      </p:cBhvr>
                                      <p:tavLst>
                                        <p:tav tm="0">
                                          <p:val>
                                            <p:fltVal val="360"/>
                                          </p:val>
                                        </p:tav>
                                        <p:tav tm="100000">
                                          <p:val>
                                            <p:fltVal val="0"/>
                                          </p:val>
                                        </p:tav>
                                      </p:tavLst>
                                    </p:anim>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5124">
                                            <p:txEl>
                                              <p:pRg st="0" end="0"/>
                                            </p:txEl>
                                          </p:spTgt>
                                        </p:tgtEl>
                                        <p:attrNameLst>
                                          <p:attrName>style.visibility</p:attrName>
                                        </p:attrNameLst>
                                      </p:cBhvr>
                                      <p:to>
                                        <p:strVal val="visible"/>
                                      </p:to>
                                    </p:set>
                                    <p:anim calcmode="lin" valueType="num">
                                      <p:cBhvr>
                                        <p:cTn id="47" dur="500" fill="hold"/>
                                        <p:tgtEl>
                                          <p:spTgt spid="5124">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5124">
                                            <p:txEl>
                                              <p:pRg st="0" end="0"/>
                                            </p:txEl>
                                          </p:spTgt>
                                        </p:tgtEl>
                                        <p:attrNameLst>
                                          <p:attrName>ppt_h</p:attrName>
                                        </p:attrNameLst>
                                      </p:cBhvr>
                                      <p:tavLst>
                                        <p:tav tm="0">
                                          <p:val>
                                            <p:fltVal val="0"/>
                                          </p:val>
                                        </p:tav>
                                        <p:tav tm="100000">
                                          <p:val>
                                            <p:strVal val="#ppt_h"/>
                                          </p:val>
                                        </p:tav>
                                      </p:tavLst>
                                    </p:anim>
                                    <p:anim calcmode="lin" valueType="num">
                                      <p:cBhvr>
                                        <p:cTn id="49" dur="500" fill="hold"/>
                                        <p:tgtEl>
                                          <p:spTgt spid="5124">
                                            <p:txEl>
                                              <p:pRg st="0" end="0"/>
                                            </p:txEl>
                                          </p:spTgt>
                                        </p:tgtEl>
                                        <p:attrNameLst>
                                          <p:attrName>style.rotation</p:attrName>
                                        </p:attrNameLst>
                                      </p:cBhvr>
                                      <p:tavLst>
                                        <p:tav tm="0">
                                          <p:val>
                                            <p:fltVal val="360"/>
                                          </p:val>
                                        </p:tav>
                                        <p:tav tm="100000">
                                          <p:val>
                                            <p:fltVal val="0"/>
                                          </p:val>
                                        </p:tav>
                                      </p:tavLst>
                                    </p:anim>
                                    <p:animEffect transition="in" filter="fade">
                                      <p:cBhvr>
                                        <p:cTn id="50" dur="500"/>
                                        <p:tgtEl>
                                          <p:spTgt spid="512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5124">
                                            <p:txEl>
                                              <p:pRg st="1" end="1"/>
                                            </p:txEl>
                                          </p:spTgt>
                                        </p:tgtEl>
                                        <p:attrNameLst>
                                          <p:attrName>style.visibility</p:attrName>
                                        </p:attrNameLst>
                                      </p:cBhvr>
                                      <p:to>
                                        <p:strVal val="visible"/>
                                      </p:to>
                                    </p:set>
                                    <p:anim calcmode="lin" valueType="num">
                                      <p:cBhvr>
                                        <p:cTn id="55" dur="500" fill="hold"/>
                                        <p:tgtEl>
                                          <p:spTgt spid="5124">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5124">
                                            <p:txEl>
                                              <p:pRg st="1" end="1"/>
                                            </p:txEl>
                                          </p:spTgt>
                                        </p:tgtEl>
                                        <p:attrNameLst>
                                          <p:attrName>ppt_h</p:attrName>
                                        </p:attrNameLst>
                                      </p:cBhvr>
                                      <p:tavLst>
                                        <p:tav tm="0">
                                          <p:val>
                                            <p:fltVal val="0"/>
                                          </p:val>
                                        </p:tav>
                                        <p:tav tm="100000">
                                          <p:val>
                                            <p:strVal val="#ppt_h"/>
                                          </p:val>
                                        </p:tav>
                                      </p:tavLst>
                                    </p:anim>
                                    <p:anim calcmode="lin" valueType="num">
                                      <p:cBhvr>
                                        <p:cTn id="57" dur="500" fill="hold"/>
                                        <p:tgtEl>
                                          <p:spTgt spid="5124">
                                            <p:txEl>
                                              <p:pRg st="1" end="1"/>
                                            </p:txEl>
                                          </p:spTgt>
                                        </p:tgtEl>
                                        <p:attrNameLst>
                                          <p:attrName>style.rotation</p:attrName>
                                        </p:attrNameLst>
                                      </p:cBhvr>
                                      <p:tavLst>
                                        <p:tav tm="0">
                                          <p:val>
                                            <p:fltVal val="360"/>
                                          </p:val>
                                        </p:tav>
                                        <p:tav tm="100000">
                                          <p:val>
                                            <p:fltVal val="0"/>
                                          </p:val>
                                        </p:tav>
                                      </p:tavLst>
                                    </p:anim>
                                    <p:animEffect transition="in" filter="fade">
                                      <p:cBhvr>
                                        <p:cTn id="58" dur="500"/>
                                        <p:tgtEl>
                                          <p:spTgt spid="5124">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iterate type="lt">
                                    <p:tmPct val="10000"/>
                                  </p:iterate>
                                  <p:childTnLst>
                                    <p:set>
                                      <p:cBhvr>
                                        <p:cTn id="62" dur="1" fill="hold">
                                          <p:stCondLst>
                                            <p:cond delay="0"/>
                                          </p:stCondLst>
                                        </p:cTn>
                                        <p:tgtEl>
                                          <p:spTgt spid="5124">
                                            <p:txEl>
                                              <p:pRg st="2" end="2"/>
                                            </p:txEl>
                                          </p:spTgt>
                                        </p:tgtEl>
                                        <p:attrNameLst>
                                          <p:attrName>style.visibility</p:attrName>
                                        </p:attrNameLst>
                                      </p:cBhvr>
                                      <p:to>
                                        <p:strVal val="visible"/>
                                      </p:to>
                                    </p:set>
                                    <p:anim calcmode="lin" valueType="num">
                                      <p:cBhvr>
                                        <p:cTn id="63" dur="500" fill="hold"/>
                                        <p:tgtEl>
                                          <p:spTgt spid="5124">
                                            <p:txEl>
                                              <p:pRg st="2" end="2"/>
                                            </p:txEl>
                                          </p:spTgt>
                                        </p:tgtEl>
                                        <p:attrNameLst>
                                          <p:attrName>ppt_w</p:attrName>
                                        </p:attrNameLst>
                                      </p:cBhvr>
                                      <p:tavLst>
                                        <p:tav tm="0">
                                          <p:val>
                                            <p:fltVal val="0"/>
                                          </p:val>
                                        </p:tav>
                                        <p:tav tm="100000">
                                          <p:val>
                                            <p:strVal val="#ppt_w"/>
                                          </p:val>
                                        </p:tav>
                                      </p:tavLst>
                                    </p:anim>
                                    <p:anim calcmode="lin" valueType="num">
                                      <p:cBhvr>
                                        <p:cTn id="64" dur="500" fill="hold"/>
                                        <p:tgtEl>
                                          <p:spTgt spid="5124">
                                            <p:txEl>
                                              <p:pRg st="2" end="2"/>
                                            </p:txEl>
                                          </p:spTgt>
                                        </p:tgtEl>
                                        <p:attrNameLst>
                                          <p:attrName>ppt_h</p:attrName>
                                        </p:attrNameLst>
                                      </p:cBhvr>
                                      <p:tavLst>
                                        <p:tav tm="0">
                                          <p:val>
                                            <p:fltVal val="0"/>
                                          </p:val>
                                        </p:tav>
                                        <p:tav tm="100000">
                                          <p:val>
                                            <p:strVal val="#ppt_h"/>
                                          </p:val>
                                        </p:tav>
                                      </p:tavLst>
                                    </p:anim>
                                    <p:anim calcmode="lin" valueType="num">
                                      <p:cBhvr>
                                        <p:cTn id="65" dur="500" fill="hold"/>
                                        <p:tgtEl>
                                          <p:spTgt spid="5124">
                                            <p:txEl>
                                              <p:pRg st="2" end="2"/>
                                            </p:txEl>
                                          </p:spTgt>
                                        </p:tgtEl>
                                        <p:attrNameLst>
                                          <p:attrName>style.rotation</p:attrName>
                                        </p:attrNameLst>
                                      </p:cBhvr>
                                      <p:tavLst>
                                        <p:tav tm="0">
                                          <p:val>
                                            <p:fltVal val="360"/>
                                          </p:val>
                                        </p:tav>
                                        <p:tav tm="100000">
                                          <p:val>
                                            <p:fltVal val="0"/>
                                          </p:val>
                                        </p:tav>
                                      </p:tavLst>
                                    </p:anim>
                                    <p:animEffect transition="in" filter="fade">
                                      <p:cBhvr>
                                        <p:cTn id="66" dur="500"/>
                                        <p:tgtEl>
                                          <p:spTgt spid="5124">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iterate type="lt">
                                    <p:tmPct val="10000"/>
                                  </p:iterate>
                                  <p:childTnLst>
                                    <p:set>
                                      <p:cBhvr>
                                        <p:cTn id="70" dur="1" fill="hold">
                                          <p:stCondLst>
                                            <p:cond delay="0"/>
                                          </p:stCondLst>
                                        </p:cTn>
                                        <p:tgtEl>
                                          <p:spTgt spid="5124">
                                            <p:txEl>
                                              <p:pRg st="3" end="3"/>
                                            </p:txEl>
                                          </p:spTgt>
                                        </p:tgtEl>
                                        <p:attrNameLst>
                                          <p:attrName>style.visibility</p:attrName>
                                        </p:attrNameLst>
                                      </p:cBhvr>
                                      <p:to>
                                        <p:strVal val="visible"/>
                                      </p:to>
                                    </p:set>
                                    <p:anim calcmode="lin" valueType="num">
                                      <p:cBhvr>
                                        <p:cTn id="71" dur="500" fill="hold"/>
                                        <p:tgtEl>
                                          <p:spTgt spid="5124">
                                            <p:txEl>
                                              <p:pRg st="3" end="3"/>
                                            </p:txEl>
                                          </p:spTgt>
                                        </p:tgtEl>
                                        <p:attrNameLst>
                                          <p:attrName>ppt_w</p:attrName>
                                        </p:attrNameLst>
                                      </p:cBhvr>
                                      <p:tavLst>
                                        <p:tav tm="0">
                                          <p:val>
                                            <p:fltVal val="0"/>
                                          </p:val>
                                        </p:tav>
                                        <p:tav tm="100000">
                                          <p:val>
                                            <p:strVal val="#ppt_w"/>
                                          </p:val>
                                        </p:tav>
                                      </p:tavLst>
                                    </p:anim>
                                    <p:anim calcmode="lin" valueType="num">
                                      <p:cBhvr>
                                        <p:cTn id="72" dur="500" fill="hold"/>
                                        <p:tgtEl>
                                          <p:spTgt spid="5124">
                                            <p:txEl>
                                              <p:pRg st="3" end="3"/>
                                            </p:txEl>
                                          </p:spTgt>
                                        </p:tgtEl>
                                        <p:attrNameLst>
                                          <p:attrName>ppt_h</p:attrName>
                                        </p:attrNameLst>
                                      </p:cBhvr>
                                      <p:tavLst>
                                        <p:tav tm="0">
                                          <p:val>
                                            <p:fltVal val="0"/>
                                          </p:val>
                                        </p:tav>
                                        <p:tav tm="100000">
                                          <p:val>
                                            <p:strVal val="#ppt_h"/>
                                          </p:val>
                                        </p:tav>
                                      </p:tavLst>
                                    </p:anim>
                                    <p:anim calcmode="lin" valueType="num">
                                      <p:cBhvr>
                                        <p:cTn id="73" dur="500" fill="hold"/>
                                        <p:tgtEl>
                                          <p:spTgt spid="5124">
                                            <p:txEl>
                                              <p:pRg st="3" end="3"/>
                                            </p:txEl>
                                          </p:spTgt>
                                        </p:tgtEl>
                                        <p:attrNameLst>
                                          <p:attrName>style.rotation</p:attrName>
                                        </p:attrNameLst>
                                      </p:cBhvr>
                                      <p:tavLst>
                                        <p:tav tm="0">
                                          <p:val>
                                            <p:fltVal val="360"/>
                                          </p:val>
                                        </p:tav>
                                        <p:tav tm="100000">
                                          <p:val>
                                            <p:fltVal val="0"/>
                                          </p:val>
                                        </p:tav>
                                      </p:tavLst>
                                    </p:anim>
                                    <p:animEffect transition="in" filter="fade">
                                      <p:cBhvr>
                                        <p:cTn id="74" dur="500"/>
                                        <p:tgtEl>
                                          <p:spTgt spid="5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4" grpId="0" build="p"/>
      <p:bldP spid="51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pPr eaLnBrk="1" hangingPunct="1">
              <a:defRPr/>
            </a:pPr>
            <a:r>
              <a:rPr lang="en-US" sz="2800" dirty="0" err="1" smtClean="0"/>
              <a:t>Perumusan</a:t>
            </a:r>
            <a:r>
              <a:rPr lang="en-US" sz="2800" dirty="0" smtClean="0"/>
              <a:t> </a:t>
            </a:r>
            <a:r>
              <a:rPr lang="en-US" sz="2800" dirty="0" err="1" smtClean="0"/>
              <a:t>masalah</a:t>
            </a:r>
            <a:r>
              <a:rPr lang="en-US" sz="2800" dirty="0" smtClean="0"/>
              <a:t>: </a:t>
            </a:r>
            <a:r>
              <a:rPr lang="en-US" sz="2800" dirty="0" err="1" smtClean="0"/>
              <a:t>menghasilkan</a:t>
            </a:r>
            <a:r>
              <a:rPr lang="en-US" sz="2800" dirty="0" smtClean="0"/>
              <a:t> </a:t>
            </a:r>
            <a:r>
              <a:rPr lang="en-US" sz="2800" dirty="0" err="1" smtClean="0"/>
              <a:t>informasi</a:t>
            </a:r>
            <a:r>
              <a:rPr lang="en-US" sz="2800" dirty="0" smtClean="0"/>
              <a:t> </a:t>
            </a:r>
            <a:r>
              <a:rPr lang="en-US" sz="2800" dirty="0" err="1" smtClean="0"/>
              <a:t>mengenai</a:t>
            </a:r>
            <a:r>
              <a:rPr lang="en-US" sz="2800" dirty="0" smtClean="0"/>
              <a:t> </a:t>
            </a:r>
            <a:r>
              <a:rPr lang="en-US" sz="2800" dirty="0" err="1" smtClean="0"/>
              <a:t>kondisi-kondisi</a:t>
            </a:r>
            <a:r>
              <a:rPr lang="en-US" sz="2800" dirty="0" smtClean="0"/>
              <a:t> yang </a:t>
            </a:r>
            <a:r>
              <a:rPr lang="en-US" sz="2800" dirty="0" err="1" smtClean="0"/>
              <a:t>menimbulkan</a:t>
            </a:r>
            <a:r>
              <a:rPr lang="en-US" sz="2800" dirty="0" smtClean="0"/>
              <a:t> </a:t>
            </a:r>
            <a:r>
              <a:rPr lang="en-US" sz="2800" dirty="0" err="1" smtClean="0"/>
              <a:t>masalah</a:t>
            </a:r>
            <a:r>
              <a:rPr lang="en-US" sz="2800" dirty="0" smtClean="0"/>
              <a:t> </a:t>
            </a:r>
            <a:r>
              <a:rPr lang="en-US" sz="2800" dirty="0" err="1" smtClean="0"/>
              <a:t>kebijakan</a:t>
            </a:r>
            <a:r>
              <a:rPr lang="en-US" sz="2800" dirty="0" smtClean="0"/>
              <a:t>.</a:t>
            </a:r>
          </a:p>
          <a:p>
            <a:pPr eaLnBrk="1" hangingPunct="1">
              <a:defRPr/>
            </a:pPr>
            <a:r>
              <a:rPr lang="en-US" sz="2800" dirty="0" err="1" smtClean="0"/>
              <a:t>Peramalan</a:t>
            </a:r>
            <a:r>
              <a:rPr lang="en-US" sz="2800" dirty="0" smtClean="0"/>
              <a:t>: </a:t>
            </a:r>
            <a:r>
              <a:rPr lang="en-US" sz="2800" dirty="0" err="1" smtClean="0"/>
              <a:t>menyediakan</a:t>
            </a:r>
            <a:r>
              <a:rPr lang="en-US" sz="2800" dirty="0" smtClean="0"/>
              <a:t> </a:t>
            </a:r>
            <a:r>
              <a:rPr lang="en-US" sz="2800" dirty="0" err="1" smtClean="0"/>
              <a:t>informasi</a:t>
            </a:r>
            <a:r>
              <a:rPr lang="en-US" sz="2800" dirty="0" smtClean="0"/>
              <a:t> </a:t>
            </a:r>
            <a:r>
              <a:rPr lang="en-US" sz="2800" dirty="0" err="1" smtClean="0"/>
              <a:t>mengenai</a:t>
            </a:r>
            <a:r>
              <a:rPr lang="en-US" sz="2800" dirty="0" smtClean="0"/>
              <a:t> </a:t>
            </a:r>
            <a:r>
              <a:rPr lang="en-US" sz="2800" dirty="0" err="1" smtClean="0"/>
              <a:t>konsekuensi</a:t>
            </a:r>
            <a:r>
              <a:rPr lang="en-US" sz="2800" dirty="0" smtClean="0"/>
              <a:t> di </a:t>
            </a:r>
            <a:r>
              <a:rPr lang="en-US" sz="2800" dirty="0" err="1" smtClean="0"/>
              <a:t>masa</a:t>
            </a:r>
            <a:r>
              <a:rPr lang="en-US" sz="2800" dirty="0" smtClean="0"/>
              <a:t> </a:t>
            </a:r>
            <a:r>
              <a:rPr lang="en-US" sz="2800" dirty="0" err="1" smtClean="0"/>
              <a:t>mendatang</a:t>
            </a:r>
            <a:r>
              <a:rPr lang="en-US" sz="2800" dirty="0" smtClean="0"/>
              <a:t> </a:t>
            </a:r>
            <a:r>
              <a:rPr lang="en-US" sz="2800" dirty="0" err="1" smtClean="0"/>
              <a:t>dari</a:t>
            </a:r>
            <a:r>
              <a:rPr lang="en-US" sz="2800" dirty="0" smtClean="0"/>
              <a:t> </a:t>
            </a:r>
            <a:r>
              <a:rPr lang="en-US" sz="2800" dirty="0" err="1" smtClean="0"/>
              <a:t>penerapan</a:t>
            </a:r>
            <a:r>
              <a:rPr lang="en-US" sz="2800" dirty="0" smtClean="0"/>
              <a:t> </a:t>
            </a:r>
            <a:r>
              <a:rPr lang="en-US" sz="2800" dirty="0" err="1" smtClean="0"/>
              <a:t>analisis</a:t>
            </a:r>
            <a:r>
              <a:rPr lang="en-US" sz="2800" dirty="0" smtClean="0"/>
              <a:t> </a:t>
            </a:r>
            <a:r>
              <a:rPr lang="en-US" sz="2800" dirty="0" err="1" smtClean="0"/>
              <a:t>kebijakan</a:t>
            </a:r>
            <a:endParaRPr lang="en-US" sz="2800" dirty="0" smtClean="0"/>
          </a:p>
          <a:p>
            <a:pPr eaLnBrk="1" hangingPunct="1">
              <a:defRPr/>
            </a:pPr>
            <a:r>
              <a:rPr lang="en-US" sz="2800" dirty="0" err="1" smtClean="0"/>
              <a:t>Rekomendasi</a:t>
            </a:r>
            <a:r>
              <a:rPr lang="en-US" sz="2800" dirty="0" smtClean="0"/>
              <a:t> (</a:t>
            </a:r>
            <a:r>
              <a:rPr lang="en-US" sz="2800" dirty="0" err="1" smtClean="0"/>
              <a:t>Keputusan</a:t>
            </a:r>
            <a:r>
              <a:rPr lang="en-US" sz="2800" dirty="0" smtClean="0"/>
              <a:t>) : </a:t>
            </a:r>
            <a:r>
              <a:rPr lang="en-US" sz="2800" dirty="0" err="1" smtClean="0"/>
              <a:t>menyediakan</a:t>
            </a:r>
            <a:r>
              <a:rPr lang="en-US" sz="2800" dirty="0" smtClean="0"/>
              <a:t> </a:t>
            </a:r>
            <a:r>
              <a:rPr lang="en-US" sz="2800" dirty="0" err="1" smtClean="0"/>
              <a:t>informasi</a:t>
            </a:r>
            <a:r>
              <a:rPr lang="en-US" sz="2800" dirty="0" smtClean="0"/>
              <a:t> </a:t>
            </a:r>
            <a:r>
              <a:rPr lang="en-US" sz="2800" dirty="0" err="1" smtClean="0"/>
              <a:t>mengenai</a:t>
            </a:r>
            <a:r>
              <a:rPr lang="en-US" sz="2800" dirty="0" smtClean="0"/>
              <a:t> </a:t>
            </a:r>
            <a:r>
              <a:rPr lang="en-US" sz="2800" dirty="0" err="1" smtClean="0"/>
              <a:t>nilai</a:t>
            </a:r>
            <a:r>
              <a:rPr lang="en-US" sz="2800" dirty="0" smtClean="0"/>
              <a:t> </a:t>
            </a:r>
            <a:r>
              <a:rPr lang="en-US" sz="2800" dirty="0" err="1" smtClean="0"/>
              <a:t>atau</a:t>
            </a:r>
            <a:r>
              <a:rPr lang="en-US" sz="2800" dirty="0" smtClean="0"/>
              <a:t> </a:t>
            </a:r>
            <a:r>
              <a:rPr lang="en-US" sz="2800" dirty="0" err="1" smtClean="0"/>
              <a:t>kegunaan</a:t>
            </a:r>
            <a:r>
              <a:rPr lang="en-US" sz="2800" dirty="0" smtClean="0"/>
              <a:t> </a:t>
            </a:r>
            <a:r>
              <a:rPr lang="en-US" sz="2800" dirty="0" err="1" smtClean="0"/>
              <a:t>dari</a:t>
            </a:r>
            <a:r>
              <a:rPr lang="en-US" sz="2800" dirty="0" smtClean="0"/>
              <a:t> </a:t>
            </a:r>
            <a:r>
              <a:rPr lang="en-US" sz="2800" dirty="0" err="1" smtClean="0"/>
              <a:t>konsekuensi</a:t>
            </a:r>
            <a:r>
              <a:rPr lang="en-US" sz="2800" dirty="0" smtClean="0"/>
              <a:t> </a:t>
            </a:r>
            <a:r>
              <a:rPr lang="en-US" sz="2800" dirty="0" err="1" smtClean="0"/>
              <a:t>pemecahan</a:t>
            </a:r>
            <a:r>
              <a:rPr lang="en-US" sz="2800" dirty="0" smtClean="0"/>
              <a:t> </a:t>
            </a:r>
            <a:r>
              <a:rPr lang="en-US" sz="2800" dirty="0" err="1" smtClean="0"/>
              <a:t>masalah</a:t>
            </a:r>
            <a:r>
              <a:rPr lang="en-US" sz="2800" dirty="0" smtClean="0"/>
              <a:t> </a:t>
            </a:r>
          </a:p>
        </p:txBody>
      </p:sp>
      <p:sp>
        <p:nvSpPr>
          <p:cNvPr id="54274" name="Rectangle 2"/>
          <p:cNvSpPr>
            <a:spLocks noGrp="1" noChangeArrowheads="1"/>
          </p:cNvSpPr>
          <p:nvPr>
            <p:ph type="title"/>
          </p:nvPr>
        </p:nvSpPr>
        <p:spPr/>
        <p:txBody>
          <a:bodyPr>
            <a:normAutofit fontScale="90000"/>
          </a:bodyPr>
          <a:lstStyle/>
          <a:p>
            <a:pPr algn="ctr" eaLnBrk="1" hangingPunct="1">
              <a:defRPr/>
            </a:pPr>
            <a:r>
              <a:rPr lang="id-ID" dirty="0" smtClean="0"/>
              <a:t>Metode/</a:t>
            </a:r>
            <a:r>
              <a:rPr lang="en-US" dirty="0" err="1" smtClean="0"/>
              <a:t>Prosedur</a:t>
            </a:r>
            <a:r>
              <a:rPr lang="en-US" dirty="0" smtClean="0"/>
              <a:t> </a:t>
            </a:r>
            <a:r>
              <a:rPr lang="en-US" dirty="0" err="1" smtClean="0"/>
              <a:t>Analisis</a:t>
            </a:r>
            <a:r>
              <a:rPr lang="en-US" dirty="0" smtClean="0"/>
              <a:t> </a:t>
            </a:r>
            <a:r>
              <a:rPr lang="en-US" dirty="0" err="1" smtClean="0"/>
              <a:t>kebijakan</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pPr eaLnBrk="1" hangingPunct="1">
              <a:defRPr/>
            </a:pPr>
            <a:r>
              <a:rPr lang="en-US" smtClean="0"/>
              <a:t>Pemantauan = menghasilkan informasi tentang konsekuensi sekarang dan masa lalu dari diterapkannya alternatif kebijakan</a:t>
            </a:r>
          </a:p>
          <a:p>
            <a:pPr eaLnBrk="1" hangingPunct="1">
              <a:defRPr/>
            </a:pPr>
            <a:r>
              <a:rPr lang="en-US" smtClean="0"/>
              <a:t>Evaluasi = Menyediakan informasi mengenai nilai atau kegunaan dari konsekuensi pemecahan masalah</a:t>
            </a:r>
          </a:p>
          <a:p>
            <a:pPr eaLnBrk="1" hangingPunct="1">
              <a:buFont typeface="Wingdings" pitchFamily="2" charset="2"/>
              <a:buNone/>
              <a:defRPr/>
            </a:pPr>
            <a:endParaRPr lang="en-US" smtClean="0"/>
          </a:p>
        </p:txBody>
      </p:sp>
      <p:sp>
        <p:nvSpPr>
          <p:cNvPr id="56322" name="Rectangle 2"/>
          <p:cNvSpPr>
            <a:spLocks noGrp="1" noChangeArrowheads="1"/>
          </p:cNvSpPr>
          <p:nvPr>
            <p:ph type="title"/>
          </p:nvPr>
        </p:nvSpPr>
        <p:spPr/>
        <p:txBody>
          <a:bodyPr/>
          <a:lstStyle/>
          <a:p>
            <a:pPr eaLnBrk="1" hangingPunct="1">
              <a:defRPr/>
            </a:pPr>
            <a:r>
              <a:rPr lang="en-US" smtClean="0"/>
              <a:t>Prosedur analisis kebijakan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258</TotalTime>
  <Words>2021</Words>
  <Application>Microsoft Office PowerPoint</Application>
  <PresentationFormat>On-screen Show (4:3)</PresentationFormat>
  <Paragraphs>342</Paragraphs>
  <Slides>61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Adobe Gothic Std B</vt:lpstr>
      <vt:lpstr>Albertus Medium</vt:lpstr>
      <vt:lpstr>Arial</vt:lpstr>
      <vt:lpstr>Calibri</vt:lpstr>
      <vt:lpstr>Lucida Sans Unicode</vt:lpstr>
      <vt:lpstr>Tahoma</vt:lpstr>
      <vt:lpstr>Verdana</vt:lpstr>
      <vt:lpstr>Wingdings</vt:lpstr>
      <vt:lpstr>Wingdings 2</vt:lpstr>
      <vt:lpstr>Wingdings 3</vt:lpstr>
      <vt:lpstr>Concourse</vt:lpstr>
      <vt:lpstr>SETTING  PROBLEMS DALAM PENGAMBILAN KEPUTUSAN </vt:lpstr>
      <vt:lpstr>CAPAIAN  PEMBELAJARAN</vt:lpstr>
      <vt:lpstr>PowerPoint Presentation</vt:lpstr>
      <vt:lpstr>PowerPoint Presentation</vt:lpstr>
      <vt:lpstr>KEPUTUSAN ADA DALAM SETIAP TAHAP PROSEDUR DAN PROSES KEBIJAKAN</vt:lpstr>
      <vt:lpstr>Proses Analisis Kebijakan</vt:lpstr>
      <vt:lpstr>Tahap Analisis Kebijakan William N Dunn (1994)</vt:lpstr>
      <vt:lpstr>Metode/Prosedur Analisis kebijakan</vt:lpstr>
      <vt:lpstr>Prosedur analisis kebijakan</vt:lpstr>
      <vt:lpstr>PowerPoint Presentation</vt:lpstr>
      <vt:lpstr>Masalah?</vt:lpstr>
      <vt:lpstr>PowerPoint Presentation</vt:lpstr>
      <vt:lpstr>PowerPoint Presentation</vt:lpstr>
      <vt:lpstr>PowerPoint Presentation</vt:lpstr>
      <vt:lpstr>PowerPoint Presentation</vt:lpstr>
      <vt:lpstr>Proses Perjalanan Masalah-Agenda Setting</vt:lpstr>
      <vt:lpstr>Sifat masalah publik</vt:lpstr>
      <vt:lpstr>PERUMUSAN MASALAH</vt:lpstr>
      <vt:lpstr>PowerPoint Presentation</vt:lpstr>
      <vt:lpstr>Empat Tahap yang saling Tergantung dalam Perumusan Masalah Kebijakan</vt:lpstr>
      <vt:lpstr> Pengenalan Masalah (Problem Sensing) </vt:lpstr>
      <vt:lpstr> Pencarian/Identifikasi Masalah (Problem Search) </vt:lpstr>
      <vt:lpstr>Definisi Masalah  (Problem Definition)</vt:lpstr>
      <vt:lpstr> Spesifikasi Masalah  (Problem Specification) </vt:lpstr>
      <vt:lpstr>PowerPoint Presentation</vt:lpstr>
      <vt:lpstr>PowerPoint Presentation</vt:lpstr>
      <vt:lpstr>PowerPoint Presentation</vt:lpstr>
      <vt:lpstr>PowerPoint Presentation</vt:lpstr>
      <vt:lpstr>TIPE-TIPE KESALAHAN</vt:lpstr>
      <vt:lpstr>TIPE KESALAHAN  III (memecahkan masalah yang salah)</vt:lpstr>
      <vt:lpstr>PowerPoint Presentation</vt:lpstr>
      <vt:lpstr>Metode perumusan  masalah</vt:lpstr>
      <vt:lpstr>Analisis klasifikasi masalah kerusakan gedung sekolah</vt:lpstr>
      <vt:lpstr>PowerPoint Presentation</vt:lpstr>
      <vt:lpstr>PowerPoint Presentation</vt:lpstr>
      <vt:lpstr>Teori gunung es</vt:lpstr>
      <vt:lpstr>Unsur-Unsur Pemahaman Masalah</vt:lpstr>
      <vt:lpstr>Unsur-Unsur Pemahaman Masalah</vt:lpstr>
      <vt:lpstr>Metode Forcasting</vt:lpstr>
      <vt:lpstr>PERAMALAN (FORCASTING)</vt:lpstr>
      <vt:lpstr>PERAMALAN (FORCASTING0</vt:lpstr>
      <vt:lpstr>Analisis Eksperimentasi</vt:lpstr>
      <vt:lpstr>PowerPoint Presentation</vt:lpstr>
      <vt:lpstr>Analisis Survey dan Snowball</vt:lpstr>
      <vt:lpstr>Analisis Komparasi</vt:lpstr>
      <vt:lpstr>Analisis komparasi ini setidaknya dapat dikategorisasi menjadi tiga jenis:</vt:lpstr>
      <vt:lpstr>Analisis Hasil Evaluasi</vt:lpstr>
      <vt:lpstr>Analisis Diam</vt:lpstr>
      <vt:lpstr>No-action policy biasanya muncul dengan sebab sbb:</vt:lpstr>
      <vt:lpstr>Analisis Teori</vt:lpstr>
      <vt:lpstr>Analisis Aktor dan Dampak</vt:lpstr>
      <vt:lpstr>Analisis Sinektika</vt:lpstr>
      <vt:lpstr>Analisis Analogi</vt:lpstr>
      <vt:lpstr>Analisis Skor</vt:lpstr>
      <vt:lpstr>Tahap-Tahap Analisis Skor</vt:lpstr>
      <vt:lpstr>Analisis Indeks</vt:lpstr>
      <vt:lpstr>Tahap-Tahap Analisis Indeks</vt:lpstr>
      <vt:lpstr>Analisis Gaming dan simulasi</vt:lpstr>
      <vt:lpstr>Analisis Kontra Faktual</vt:lpstr>
      <vt:lpstr>Analisis Brainstroming</vt:lpstr>
      <vt:lpstr>Analisis delphi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PERTEMUAN  8 MATA KULIAH ANALISIS KEBIJAKAN PUBLIK</dc:title>
  <dc:creator>User</dc:creator>
  <cp:lastModifiedBy>hp</cp:lastModifiedBy>
  <cp:revision>31</cp:revision>
  <dcterms:created xsi:type="dcterms:W3CDTF">2006-08-16T00:00:00Z</dcterms:created>
  <dcterms:modified xsi:type="dcterms:W3CDTF">2021-03-15T00:39:11Z</dcterms:modified>
</cp:coreProperties>
</file>