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  <p:sldMasterId id="2147483673" r:id="rId2"/>
  </p:sldMasterIdLst>
  <p:notesMasterIdLst>
    <p:notesMasterId r:id="rId37"/>
  </p:notesMasterIdLst>
  <p:handoutMasterIdLst>
    <p:handoutMasterId r:id="rId38"/>
  </p:handoutMasterIdLst>
  <p:sldIdLst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84" r:id="rId14"/>
    <p:sldId id="286" r:id="rId15"/>
    <p:sldId id="287" r:id="rId16"/>
    <p:sldId id="288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9" r:id="rId26"/>
    <p:sldId id="291" r:id="rId27"/>
    <p:sldId id="292" r:id="rId28"/>
    <p:sldId id="290" r:id="rId29"/>
    <p:sldId id="293" r:id="rId30"/>
    <p:sldId id="294" r:id="rId31"/>
    <p:sldId id="297" r:id="rId32"/>
    <p:sldId id="295" r:id="rId33"/>
    <p:sldId id="296" r:id="rId34"/>
    <p:sldId id="298" r:id="rId35"/>
    <p:sldId id="299" r:id="rId36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00"/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id-ID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id-ID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id-ID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CD8364B-6E20-433E-AEE6-56BF2A2B760B}" type="slidenum">
              <a:rPr lang="id-ID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id-ID"/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id-ID"/>
          </a:p>
        </p:txBody>
      </p:sp>
      <p:sp>
        <p:nvSpPr>
          <p:cNvPr id="177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7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d-ID" smtClean="0"/>
              <a:t>Click to edit Master text styles</a:t>
            </a:r>
          </a:p>
          <a:p>
            <a:pPr lvl="1"/>
            <a:r>
              <a:rPr lang="id-ID" smtClean="0"/>
              <a:t>Second level</a:t>
            </a:r>
          </a:p>
          <a:p>
            <a:pPr lvl="2"/>
            <a:r>
              <a:rPr lang="id-ID" smtClean="0"/>
              <a:t>Third level</a:t>
            </a:r>
          </a:p>
          <a:p>
            <a:pPr lvl="3"/>
            <a:r>
              <a:rPr lang="id-ID" smtClean="0"/>
              <a:t>Fourth level</a:t>
            </a:r>
          </a:p>
          <a:p>
            <a:pPr lvl="4"/>
            <a:r>
              <a:rPr lang="id-ID" smtClean="0"/>
              <a:t>Fifth level</a:t>
            </a:r>
          </a:p>
        </p:txBody>
      </p:sp>
      <p:sp>
        <p:nvSpPr>
          <p:cNvPr id="177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id-ID"/>
          </a:p>
        </p:txBody>
      </p:sp>
      <p:sp>
        <p:nvSpPr>
          <p:cNvPr id="177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252780-FE5D-49C0-8D99-CB1B1EBA3AC3}" type="slidenum">
              <a:rPr lang="id-ID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DF59BC-9484-4FBB-A0A9-D73DDE64F6FC}" type="slidenum">
              <a:rPr lang="id-ID"/>
              <a:pPr/>
              <a:t>1</a:t>
            </a:fld>
            <a:endParaRPr lang="id-ID"/>
          </a:p>
        </p:txBody>
      </p:sp>
      <p:sp>
        <p:nvSpPr>
          <p:cNvPr id="18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237A3C-CD36-4388-BB47-3EF54F9D9E9B}" type="slidenum">
              <a:rPr lang="id-ID"/>
              <a:pPr/>
              <a:t>10</a:t>
            </a:fld>
            <a:endParaRPr lang="id-ID"/>
          </a:p>
        </p:txBody>
      </p:sp>
      <p:sp>
        <p:nvSpPr>
          <p:cNvPr id="19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CA9C71-7A0B-43F5-8677-C4A180C8AEC3}" type="slidenum">
              <a:rPr lang="id-ID"/>
              <a:pPr/>
              <a:t>11</a:t>
            </a:fld>
            <a:endParaRPr lang="id-ID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CA9C71-7A0B-43F5-8677-C4A180C8AEC3}" type="slidenum">
              <a:rPr lang="id-ID"/>
              <a:pPr/>
              <a:t>12</a:t>
            </a:fld>
            <a:endParaRPr lang="id-ID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CA9C71-7A0B-43F5-8677-C4A180C8AEC3}" type="slidenum">
              <a:rPr lang="id-ID"/>
              <a:pPr/>
              <a:t>13</a:t>
            </a:fld>
            <a:endParaRPr lang="id-ID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CA9C71-7A0B-43F5-8677-C4A180C8AEC3}" type="slidenum">
              <a:rPr lang="id-ID"/>
              <a:pPr/>
              <a:t>14</a:t>
            </a:fld>
            <a:endParaRPr lang="id-ID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CA9C71-7A0B-43F5-8677-C4A180C8AEC3}" type="slidenum">
              <a:rPr lang="id-ID"/>
              <a:pPr/>
              <a:t>15</a:t>
            </a:fld>
            <a:endParaRPr lang="id-ID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7F99BD-E69D-4CE5-ADA0-7E97E5989439}" type="slidenum">
              <a:rPr lang="id-ID"/>
              <a:pPr/>
              <a:t>16</a:t>
            </a:fld>
            <a:endParaRPr lang="id-ID"/>
          </a:p>
        </p:txBody>
      </p:sp>
      <p:sp>
        <p:nvSpPr>
          <p:cNvPr id="19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614838-E0F3-407E-9D40-FABC57D481F1}" type="slidenum">
              <a:rPr lang="id-ID"/>
              <a:pPr/>
              <a:t>17</a:t>
            </a:fld>
            <a:endParaRPr lang="id-ID"/>
          </a:p>
        </p:txBody>
      </p:sp>
      <p:sp>
        <p:nvSpPr>
          <p:cNvPr id="19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2EAC8E-D3FB-4DF5-B45F-A47443DF9A5B}" type="slidenum">
              <a:rPr lang="id-ID"/>
              <a:pPr/>
              <a:t>18</a:t>
            </a:fld>
            <a:endParaRPr lang="id-ID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F1C7E9-7A6E-4D92-A6EE-8D39571FF3FF}" type="slidenum">
              <a:rPr lang="id-ID"/>
              <a:pPr/>
              <a:t>19</a:t>
            </a:fld>
            <a:endParaRPr lang="id-ID"/>
          </a:p>
        </p:txBody>
      </p:sp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CF1F6-8E73-43B3-BEA0-90A3A2B7D25F}" type="slidenum">
              <a:rPr lang="id-ID"/>
              <a:pPr/>
              <a:t>2</a:t>
            </a:fld>
            <a:endParaRPr lang="id-ID"/>
          </a:p>
        </p:txBody>
      </p:sp>
      <p:sp>
        <p:nvSpPr>
          <p:cNvPr id="18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6BE6C3-2BCE-4084-A17F-C9B4F9DB46F1}" type="slidenum">
              <a:rPr lang="id-ID"/>
              <a:pPr/>
              <a:t>20</a:t>
            </a:fld>
            <a:endParaRPr lang="id-ID"/>
          </a:p>
        </p:txBody>
      </p:sp>
      <p:sp>
        <p:nvSpPr>
          <p:cNvPr id="20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FE1929-A9CD-487F-9097-8F6C282DB78B}" type="slidenum">
              <a:rPr lang="id-ID"/>
              <a:pPr/>
              <a:t>21</a:t>
            </a:fld>
            <a:endParaRPr lang="id-ID"/>
          </a:p>
        </p:txBody>
      </p:sp>
      <p:sp>
        <p:nvSpPr>
          <p:cNvPr id="20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9B6ED6-DEAE-432C-8CA8-3D79EBF15E0D}" type="slidenum">
              <a:rPr lang="id-ID"/>
              <a:pPr/>
              <a:t>22</a:t>
            </a:fld>
            <a:endParaRPr lang="id-ID"/>
          </a:p>
        </p:txBody>
      </p:sp>
      <p:sp>
        <p:nvSpPr>
          <p:cNvPr id="20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5B7B9A-50FC-4812-A7D0-597CFC632F33}" type="slidenum">
              <a:rPr lang="id-ID"/>
              <a:pPr/>
              <a:t>23</a:t>
            </a:fld>
            <a:endParaRPr lang="id-ID"/>
          </a:p>
        </p:txBody>
      </p:sp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7AB334-7759-437B-B9B1-085EEFDC8C86}" type="slidenum">
              <a:rPr lang="id-ID"/>
              <a:pPr/>
              <a:t>3</a:t>
            </a:fld>
            <a:endParaRPr lang="id-ID"/>
          </a:p>
        </p:txBody>
      </p:sp>
      <p:sp>
        <p:nvSpPr>
          <p:cNvPr id="18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473CF5-22B1-4BC1-9773-85FEEFA3ECEB}" type="slidenum">
              <a:rPr lang="id-ID"/>
              <a:pPr/>
              <a:t>4</a:t>
            </a:fld>
            <a:endParaRPr lang="id-ID"/>
          </a:p>
        </p:txBody>
      </p:sp>
      <p:sp>
        <p:nvSpPr>
          <p:cNvPr id="18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79A19D-74B6-4A11-AB17-6724CFAF60A9}" type="slidenum">
              <a:rPr lang="id-ID"/>
              <a:pPr/>
              <a:t>5</a:t>
            </a:fld>
            <a:endParaRPr lang="id-ID"/>
          </a:p>
        </p:txBody>
      </p:sp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5630D4-5D9A-49A2-816E-B53B6521FF15}" type="slidenum">
              <a:rPr lang="id-ID"/>
              <a:pPr/>
              <a:t>6</a:t>
            </a:fld>
            <a:endParaRPr lang="id-ID"/>
          </a:p>
        </p:txBody>
      </p:sp>
      <p:sp>
        <p:nvSpPr>
          <p:cNvPr id="190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A72D9B-D69A-42B9-96A5-F561D7760888}" type="slidenum">
              <a:rPr lang="id-ID"/>
              <a:pPr/>
              <a:t>7</a:t>
            </a:fld>
            <a:endParaRPr lang="id-ID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5B2A77-52C8-4031-B198-6D4A7E718B17}" type="slidenum">
              <a:rPr lang="id-ID"/>
              <a:pPr/>
              <a:t>8</a:t>
            </a:fld>
            <a:endParaRPr lang="id-ID"/>
          </a:p>
        </p:txBody>
      </p:sp>
      <p:sp>
        <p:nvSpPr>
          <p:cNvPr id="19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4B92B5-7F1C-4B25-BE09-88069E321EA0}" type="slidenum">
              <a:rPr lang="id-ID"/>
              <a:pPr/>
              <a:t>9</a:t>
            </a:fld>
            <a:endParaRPr lang="id-ID"/>
          </a:p>
        </p:txBody>
      </p:sp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3414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3414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B1134C8-B963-4982-A284-87CD4043F6B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34151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34152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39DB0D-10FD-47D9-8C4C-4BC28FB2A81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046C70-E930-45EB-8A02-ED4D775957C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950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950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9510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86EE6633-F010-48A5-A53E-C0E6204A67A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9511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149512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id-ID" sz="2400">
              <a:latin typeface="Times New Roman" pitchFamily="18" charset="0"/>
            </a:endParaRPr>
          </a:p>
        </p:txBody>
      </p:sp>
      <p:sp>
        <p:nvSpPr>
          <p:cNvPr id="149513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id-ID" sz="2400">
              <a:latin typeface="Times New Roman" pitchFamily="18" charset="0"/>
            </a:endParaRPr>
          </a:p>
        </p:txBody>
      </p:sp>
      <p:sp>
        <p:nvSpPr>
          <p:cNvPr id="149514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id-ID" sz="2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1730C4-130D-40B2-B5BF-6FAE2B9359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00E12D-944D-452F-8875-337CDA39E5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08907F-E800-4022-986B-A63AB9D09C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616B77-1A63-4979-944F-4AAA26F6D2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9D5AB6-CFE2-49C6-873A-1199E70F24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C4F5AA-52A7-4EE3-BCA5-F7B43F7275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871CBA-0B6E-4BB7-8583-EA07AE67BB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C93496-573B-49D2-9979-C906E170B9B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FEAB07-E1C6-4DA8-916D-C32AF7B45C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73775F-FFD1-4345-B8D7-3B3DACBEB4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B0FD32-1E4C-4933-8E96-66BCEAA639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1B5021-A5A4-4E99-B48E-1406D143142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DB3EF3-F4AB-44EA-BE8E-66B208CAB2A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3DFF5E-DA0B-4B4F-A35A-DE763247CBC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036BCD-7E5C-46FE-9C10-CFF9990B4E5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E8BD1-A9B3-48B8-BA54-84A9DFABA1D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F494B-19D1-4D66-A1F7-BED1C4EACF5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C02D5C-6FB0-42FB-82FB-7CAA0ED0381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33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j-lt"/>
              </a:defRPr>
            </a:lvl1pPr>
          </a:lstStyle>
          <a:p>
            <a:fld id="{406C5D4A-6DB8-49D9-8E6B-9350E98A965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3312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3312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84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1484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1484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/>
            </a:lvl1pPr>
          </a:lstStyle>
          <a:p>
            <a:fld id="{354231F9-ACB7-46E2-9ACB-90A407C6C61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8487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148488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id-ID" sz="2400">
              <a:latin typeface="Times New Roman" pitchFamily="18" charset="0"/>
            </a:endParaRPr>
          </a:p>
        </p:txBody>
      </p:sp>
      <p:sp>
        <p:nvSpPr>
          <p:cNvPr id="148489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id-ID" sz="2400">
              <a:latin typeface="Times New Roman" pitchFamily="18" charset="0"/>
            </a:endParaRPr>
          </a:p>
        </p:txBody>
      </p:sp>
      <p:sp>
        <p:nvSpPr>
          <p:cNvPr id="148490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id-ID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800">
          <a:solidFill>
            <a:schemeClr val="tx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703387"/>
          </a:xfrm>
        </p:spPr>
        <p:txBody>
          <a:bodyPr/>
          <a:lstStyle/>
          <a:p>
            <a:r>
              <a:rPr lang="en-US" sz="3800" b="1" dirty="0" err="1">
                <a:latin typeface="Arial" pitchFamily="34" charset="0"/>
              </a:rPr>
              <a:t>Ruang</a:t>
            </a:r>
            <a:r>
              <a:rPr lang="en-US" sz="3800" b="1" dirty="0">
                <a:latin typeface="Arial" pitchFamily="34" charset="0"/>
              </a:rPr>
              <a:t> </a:t>
            </a:r>
            <a:r>
              <a:rPr lang="en-US" sz="3800" b="1" dirty="0" err="1">
                <a:latin typeface="Arial" pitchFamily="34" charset="0"/>
              </a:rPr>
              <a:t>lingkup</a:t>
            </a:r>
            <a:r>
              <a:rPr lang="en-US" sz="3800" b="1" dirty="0">
                <a:latin typeface="Arial" pitchFamily="34" charset="0"/>
              </a:rPr>
              <a:t> </a:t>
            </a:r>
            <a:r>
              <a:rPr lang="en-US" sz="3800" b="1" dirty="0" err="1" smtClean="0">
                <a:latin typeface="Arial" pitchFamily="34" charset="0"/>
              </a:rPr>
              <a:t>Toksikologi</a:t>
            </a:r>
            <a:r>
              <a:rPr lang="id-ID" sz="3800" b="1" dirty="0" smtClean="0">
                <a:latin typeface="Arial" pitchFamily="34" charset="0"/>
              </a:rPr>
              <a:t/>
            </a:r>
            <a:br>
              <a:rPr lang="id-ID" sz="3800" b="1" dirty="0" smtClean="0">
                <a:latin typeface="Arial" pitchFamily="34" charset="0"/>
              </a:rPr>
            </a:br>
            <a:r>
              <a:rPr lang="id-ID" sz="3800" b="1" dirty="0" smtClean="0">
                <a:latin typeface="Arial" pitchFamily="34" charset="0"/>
              </a:rPr>
              <a:t/>
            </a:r>
            <a:br>
              <a:rPr lang="id-ID" sz="3800" b="1" dirty="0" smtClean="0">
                <a:latin typeface="Arial" pitchFamily="34" charset="0"/>
              </a:rPr>
            </a:br>
            <a:r>
              <a:rPr lang="id-ID" sz="3800" b="1" dirty="0" smtClean="0">
                <a:latin typeface="Arial" pitchFamily="34" charset="0"/>
              </a:rPr>
              <a:t/>
            </a:r>
            <a:br>
              <a:rPr lang="id-ID" sz="3800" b="1" dirty="0" smtClean="0">
                <a:latin typeface="Arial" pitchFamily="34" charset="0"/>
              </a:rPr>
            </a:br>
            <a:r>
              <a:rPr lang="id-ID" sz="3800" b="1" dirty="0" smtClean="0">
                <a:latin typeface="Arial" pitchFamily="34" charset="0"/>
              </a:rPr>
              <a:t/>
            </a:r>
            <a:br>
              <a:rPr lang="id-ID" sz="3800" b="1" dirty="0" smtClean="0">
                <a:latin typeface="Arial" pitchFamily="34" charset="0"/>
              </a:rPr>
            </a:br>
            <a:r>
              <a:rPr lang="id-ID" sz="3800" b="1" dirty="0" smtClean="0">
                <a:latin typeface="Arial" pitchFamily="34" charset="0"/>
              </a:rPr>
              <a:t/>
            </a:r>
            <a:br>
              <a:rPr lang="id-ID" sz="3800" b="1" dirty="0" smtClean="0">
                <a:latin typeface="Arial" pitchFamily="34" charset="0"/>
              </a:rPr>
            </a:br>
            <a:endParaRPr lang="en-US" sz="3800" b="1" dirty="0">
              <a:latin typeface="Arial" pitchFamily="34" charset="0"/>
            </a:endParaRP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458200" cy="4302125"/>
          </a:xfrm>
        </p:spPr>
        <p:txBody>
          <a:bodyPr/>
          <a:lstStyle/>
          <a:p>
            <a:r>
              <a:rPr lang="en-US" sz="4000" b="1" dirty="0" err="1">
                <a:solidFill>
                  <a:srgbClr val="C00000"/>
                </a:solidFill>
                <a:latin typeface="Agency FB" pitchFamily="34" charset="0"/>
              </a:rPr>
              <a:t>Toksikologi</a:t>
            </a:r>
            <a:r>
              <a:rPr lang="en-US" sz="4000" b="1" dirty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gency FB" pitchFamily="34" charset="0"/>
              </a:rPr>
              <a:t>lingkungan</a:t>
            </a:r>
            <a:endParaRPr lang="id-ID" sz="4000" b="1" dirty="0" smtClean="0">
              <a:solidFill>
                <a:srgbClr val="C00000"/>
              </a:solidFill>
              <a:latin typeface="Agency FB" pitchFamily="34" charset="0"/>
            </a:endParaRPr>
          </a:p>
          <a:p>
            <a:pPr>
              <a:buNone/>
            </a:pPr>
            <a:endParaRPr lang="en-US" sz="4000" b="1" dirty="0">
              <a:solidFill>
                <a:srgbClr val="C00000"/>
              </a:solidFill>
              <a:latin typeface="Agency FB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b="1" dirty="0"/>
              <a:t>	</a:t>
            </a:r>
            <a:r>
              <a:rPr lang="en-US" b="1" dirty="0" err="1"/>
              <a:t>Menyangkut</a:t>
            </a:r>
            <a:r>
              <a:rPr lang="en-US" b="1" dirty="0"/>
              <a:t> </a:t>
            </a:r>
            <a:r>
              <a:rPr lang="en-US" b="1" dirty="0" err="1"/>
              <a:t>efek</a:t>
            </a:r>
            <a:r>
              <a:rPr lang="en-US" b="1" dirty="0"/>
              <a:t> </a:t>
            </a:r>
            <a:r>
              <a:rPr lang="en-US" b="1" dirty="0" err="1"/>
              <a:t>berbahaya</a:t>
            </a:r>
            <a:r>
              <a:rPr lang="en-US" b="1" dirty="0"/>
              <a:t> </a:t>
            </a:r>
            <a:r>
              <a:rPr lang="en-US" b="1" dirty="0" err="1"/>
              <a:t>zat</a:t>
            </a:r>
            <a:r>
              <a:rPr lang="en-US" b="1" dirty="0"/>
              <a:t> </a:t>
            </a:r>
            <a:r>
              <a:rPr lang="en-US" b="1" dirty="0" err="1"/>
              <a:t>kimia</a:t>
            </a:r>
            <a:r>
              <a:rPr lang="en-US" b="1" dirty="0"/>
              <a:t> yang </a:t>
            </a:r>
            <a:r>
              <a:rPr lang="en-US" b="1" dirty="0" err="1"/>
              <a:t>baik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kebetulan</a:t>
            </a:r>
            <a:r>
              <a:rPr lang="en-US" b="1" dirty="0"/>
              <a:t> </a:t>
            </a:r>
            <a:r>
              <a:rPr lang="en-US" b="1" dirty="0" err="1"/>
              <a:t>dialami</a:t>
            </a:r>
            <a:r>
              <a:rPr lang="en-US" b="1" dirty="0"/>
              <a:t> </a:t>
            </a:r>
            <a:r>
              <a:rPr lang="en-US" b="1" dirty="0" err="1"/>
              <a:t>manusia</a:t>
            </a:r>
            <a:r>
              <a:rPr lang="en-US" b="1" dirty="0"/>
              <a:t> </a:t>
            </a:r>
            <a:r>
              <a:rPr lang="en-US" b="1" dirty="0" err="1"/>
              <a:t>karena</a:t>
            </a:r>
            <a:r>
              <a:rPr lang="en-US" b="1" dirty="0"/>
              <a:t> </a:t>
            </a:r>
            <a:r>
              <a:rPr lang="en-US" b="1" dirty="0" err="1"/>
              <a:t>zat</a:t>
            </a:r>
            <a:r>
              <a:rPr lang="en-US" b="1" dirty="0"/>
              <a:t> </a:t>
            </a:r>
            <a:r>
              <a:rPr lang="en-US" b="1" dirty="0" err="1"/>
              <a:t>tersebut</a:t>
            </a:r>
            <a:r>
              <a:rPr lang="en-US" b="1" dirty="0"/>
              <a:t> </a:t>
            </a:r>
            <a:r>
              <a:rPr lang="en-US" b="1" dirty="0" err="1"/>
              <a:t>tersebar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udara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air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terpapar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waktu</a:t>
            </a:r>
            <a:r>
              <a:rPr lang="en-US" b="1" dirty="0"/>
              <a:t> </a:t>
            </a:r>
            <a:r>
              <a:rPr lang="en-US" b="1" dirty="0" err="1"/>
              <a:t>bekerja</a:t>
            </a:r>
            <a:r>
              <a:rPr lang="en-US" b="1" dirty="0"/>
              <a:t>, </a:t>
            </a:r>
            <a:r>
              <a:rPr lang="en-US" b="1" dirty="0" err="1"/>
              <a:t>rekreasi</a:t>
            </a:r>
            <a:r>
              <a:rPr lang="en-US" b="1" dirty="0"/>
              <a:t>,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ingesti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8" grpId="0"/>
      <p:bldP spid="13209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en-US" sz="3800" b="1" dirty="0" err="1">
                <a:latin typeface="Arial" pitchFamily="34" charset="0"/>
              </a:rPr>
              <a:t>Ruang</a:t>
            </a:r>
            <a:r>
              <a:rPr lang="en-US" sz="3800" b="1" dirty="0">
                <a:latin typeface="Arial" pitchFamily="34" charset="0"/>
              </a:rPr>
              <a:t> </a:t>
            </a:r>
            <a:r>
              <a:rPr lang="en-US" sz="3800" b="1" dirty="0" err="1">
                <a:latin typeface="Arial" pitchFamily="34" charset="0"/>
              </a:rPr>
              <a:t>lanjutan</a:t>
            </a:r>
            <a:r>
              <a:rPr lang="en-US" sz="3800" b="1" dirty="0">
                <a:latin typeface="Arial" pitchFamily="34" charset="0"/>
              </a:rPr>
              <a:t>…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b="1" dirty="0" err="1">
                <a:solidFill>
                  <a:srgbClr val="C00000"/>
                </a:solidFill>
                <a:latin typeface="Agency FB" pitchFamily="34" charset="0"/>
              </a:rPr>
              <a:t>Toksikologi</a:t>
            </a:r>
            <a:r>
              <a:rPr lang="en-US" sz="4000" b="1" dirty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gency FB" pitchFamily="34" charset="0"/>
              </a:rPr>
              <a:t>perang</a:t>
            </a:r>
            <a:endParaRPr lang="id-ID" sz="4000" b="1" dirty="0" smtClean="0">
              <a:solidFill>
                <a:srgbClr val="C00000"/>
              </a:solidFill>
              <a:latin typeface="Agency FB" pitchFamily="34" charset="0"/>
            </a:endParaRPr>
          </a:p>
          <a:p>
            <a:pPr>
              <a:buNone/>
            </a:pPr>
            <a:endParaRPr lang="en-US" sz="4000" b="1" dirty="0">
              <a:solidFill>
                <a:srgbClr val="C00000"/>
              </a:solidFill>
              <a:latin typeface="Agency FB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: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	a. </a:t>
            </a:r>
            <a:r>
              <a:rPr lang="en-US" dirty="0" err="1"/>
              <a:t>nubika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perang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	b. </a:t>
            </a:r>
            <a:r>
              <a:rPr lang="en-US" dirty="0" err="1"/>
              <a:t>racun</a:t>
            </a:r>
            <a:r>
              <a:rPr lang="en-US" dirty="0"/>
              <a:t> </a:t>
            </a:r>
            <a:r>
              <a:rPr lang="en-US" dirty="0" err="1"/>
              <a:t>tanaman</a:t>
            </a:r>
            <a:r>
              <a:rPr lang="en-US" dirty="0"/>
              <a:t> (</a:t>
            </a:r>
            <a:r>
              <a:rPr lang="en-US" dirty="0" err="1"/>
              <a:t>defolian</a:t>
            </a:r>
            <a:r>
              <a:rPr lang="en-US" dirty="0"/>
              <a:t>)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perang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	c.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pembubar</a:t>
            </a:r>
            <a:r>
              <a:rPr lang="en-US" dirty="0"/>
              <a:t> </a:t>
            </a:r>
            <a:r>
              <a:rPr lang="en-US" dirty="0" err="1"/>
              <a:t>demonstran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2" grpId="0"/>
      <p:bldP spid="14336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US" b="1">
                <a:latin typeface="Arial" pitchFamily="34" charset="0"/>
              </a:rPr>
              <a:t>Ruang lanjutan…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b="1" dirty="0" err="1">
                <a:solidFill>
                  <a:srgbClr val="C00000"/>
                </a:solidFill>
                <a:latin typeface="Agency FB" pitchFamily="34" charset="0"/>
              </a:rPr>
              <a:t>Toksikologi</a:t>
            </a:r>
            <a:r>
              <a:rPr lang="en-US" sz="4000" b="1" dirty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Agency FB" pitchFamily="34" charset="0"/>
              </a:rPr>
              <a:t>sinar</a:t>
            </a:r>
            <a:endParaRPr lang="en-US" sz="4000" b="1" dirty="0">
              <a:solidFill>
                <a:srgbClr val="C00000"/>
              </a:solidFill>
              <a:latin typeface="Agency FB" pitchFamily="34" charset="0"/>
            </a:endParaRPr>
          </a:p>
          <a:p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dirty="0" err="1"/>
              <a:t>Kerusakan</a:t>
            </a:r>
            <a:r>
              <a:rPr lang="en-US" dirty="0"/>
              <a:t> yang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sinar</a:t>
            </a:r>
            <a:r>
              <a:rPr lang="en-US" dirty="0"/>
              <a:t>: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	a.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nuklir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pembangkit</a:t>
            </a:r>
            <a:r>
              <a:rPr lang="en-US" dirty="0"/>
              <a:t> </a:t>
            </a:r>
            <a:r>
              <a:rPr lang="en-US" dirty="0" err="1"/>
              <a:t>listrik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	b.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isotop</a:t>
            </a:r>
            <a:r>
              <a:rPr lang="en-US" dirty="0"/>
              <a:t> </a:t>
            </a:r>
            <a:r>
              <a:rPr lang="en-US" dirty="0" err="1"/>
              <a:t>radioaktif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       </a:t>
            </a:r>
            <a:r>
              <a:rPr lang="en-US" dirty="0" err="1"/>
              <a:t>kedokteran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6" grpId="0"/>
      <p:bldP spid="14438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US" b="1">
                <a:latin typeface="Arial" pitchFamily="34" charset="0"/>
              </a:rPr>
              <a:t>Ruang lanjutan…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b="1" dirty="0" err="1">
                <a:solidFill>
                  <a:srgbClr val="C00000"/>
                </a:solidFill>
                <a:latin typeface="Agency FB" pitchFamily="34" charset="0"/>
              </a:rPr>
              <a:t>Toksikologi</a:t>
            </a:r>
            <a:r>
              <a:rPr lang="en-US" sz="4000" b="1" dirty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id-ID" sz="4000" b="1" dirty="0" smtClean="0">
                <a:solidFill>
                  <a:srgbClr val="C00000"/>
                </a:solidFill>
                <a:latin typeface="Agency FB" pitchFamily="34" charset="0"/>
              </a:rPr>
              <a:t>analitik</a:t>
            </a:r>
            <a:endParaRPr lang="en-US" sz="4000" b="1" dirty="0">
              <a:solidFill>
                <a:srgbClr val="C00000"/>
              </a:solidFill>
              <a:latin typeface="Agency FB" pitchFamily="34" charset="0"/>
            </a:endParaRPr>
          </a:p>
          <a:p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	</a:t>
            </a:r>
            <a:r>
              <a:rPr lang="id-ID" dirty="0" smtClean="0"/>
              <a:t>identifikasi dan pengukuran dari bahan kimia yg ditemui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6" grpId="0"/>
      <p:bldP spid="14438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US" b="1">
                <a:latin typeface="Arial" pitchFamily="34" charset="0"/>
              </a:rPr>
              <a:t>Ruang lanjutan…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b="1" dirty="0" err="1" smtClean="0">
                <a:solidFill>
                  <a:srgbClr val="C00000"/>
                </a:solidFill>
                <a:latin typeface="Agency FB" pitchFamily="34" charset="0"/>
              </a:rPr>
              <a:t>Toksikologi</a:t>
            </a:r>
            <a:r>
              <a:rPr lang="id-ID" sz="4000" b="1" dirty="0" smtClean="0">
                <a:solidFill>
                  <a:srgbClr val="C00000"/>
                </a:solidFill>
                <a:latin typeface="Agency FB" pitchFamily="34" charset="0"/>
              </a:rPr>
              <a:t> kelautan</a:t>
            </a:r>
          </a:p>
          <a:p>
            <a:endParaRPr lang="id-ID" dirty="0" smtClean="0"/>
          </a:p>
          <a:p>
            <a:pPr>
              <a:buNone/>
            </a:pPr>
            <a:r>
              <a:rPr lang="id-ID" dirty="0" smtClean="0"/>
              <a:t>    Mengkaji efek polutan yg merugikan bagi biota perairan dan ekosistem laut, identifikasi toksin alamiah yg memungkinkan dimanfaatkan sbg sediaan farmasi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6" grpId="0"/>
      <p:bldP spid="14438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US" b="1">
                <a:latin typeface="Arial" pitchFamily="34" charset="0"/>
              </a:rPr>
              <a:t>Ruang lanjutan…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b="1" dirty="0" err="1" smtClean="0">
                <a:solidFill>
                  <a:srgbClr val="C00000"/>
                </a:solidFill>
                <a:latin typeface="Agency FB" pitchFamily="34" charset="0"/>
              </a:rPr>
              <a:t>Toksikologi</a:t>
            </a:r>
            <a:r>
              <a:rPr lang="id-ID" sz="4000" b="1" dirty="0" smtClean="0">
                <a:solidFill>
                  <a:srgbClr val="C00000"/>
                </a:solidFill>
                <a:latin typeface="Agency FB" pitchFamily="34" charset="0"/>
              </a:rPr>
              <a:t> patologi</a:t>
            </a:r>
          </a:p>
          <a:p>
            <a:endParaRPr lang="id-ID" dirty="0" smtClean="0"/>
          </a:p>
          <a:p>
            <a:pPr>
              <a:buNone/>
            </a:pPr>
            <a:r>
              <a:rPr lang="id-ID" dirty="0" smtClean="0"/>
              <a:t>    Mengkaji efek suatu zat kimia yg menyebabkan suatu fungsi jaringan tubuh manusia dan hewan tidak normal 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6" grpId="0"/>
      <p:bldP spid="14438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US" b="1">
                <a:latin typeface="Arial" pitchFamily="34" charset="0"/>
              </a:rPr>
              <a:t>Ruang lanjutan…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b="1" dirty="0" err="1" smtClean="0">
                <a:solidFill>
                  <a:srgbClr val="C00000"/>
                </a:solidFill>
                <a:latin typeface="Agency FB" pitchFamily="34" charset="0"/>
              </a:rPr>
              <a:t>Toksikologi</a:t>
            </a:r>
            <a:r>
              <a:rPr lang="id-ID" sz="4000" b="1" dirty="0" smtClean="0">
                <a:solidFill>
                  <a:srgbClr val="C00000"/>
                </a:solidFill>
                <a:latin typeface="Agency FB" pitchFamily="34" charset="0"/>
              </a:rPr>
              <a:t>  epidemilogi</a:t>
            </a:r>
          </a:p>
          <a:p>
            <a:endParaRPr lang="id-ID" dirty="0" smtClean="0"/>
          </a:p>
          <a:p>
            <a:pPr>
              <a:buNone/>
            </a:pPr>
            <a:r>
              <a:rPr lang="id-ID" dirty="0" smtClean="0"/>
              <a:t>   Percobaan untuk mengetahui kemungkinan apa yg sudah terjadi, dan hubungannya dengan kejadian yg akan terjadi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6" grpId="0"/>
      <p:bldP spid="14438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90500"/>
            <a:ext cx="7010400" cy="954088"/>
          </a:xfrm>
        </p:spPr>
        <p:txBody>
          <a:bodyPr/>
          <a:lstStyle/>
          <a:p>
            <a:pPr algn="ctr"/>
            <a:r>
              <a:rPr lang="en-US"/>
              <a:t>Kerja Toksik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10600" cy="4530725"/>
          </a:xfrm>
        </p:spPr>
        <p:txBody>
          <a:bodyPr/>
          <a:lstStyle/>
          <a:p>
            <a:r>
              <a:rPr lang="en-US" sz="2600" b="1" dirty="0" err="1"/>
              <a:t>Toksisitas</a:t>
            </a:r>
            <a:r>
              <a:rPr lang="en-US" sz="2600" b="1" dirty="0"/>
              <a:t> </a:t>
            </a:r>
            <a:r>
              <a:rPr lang="en-US" sz="2600" b="1" dirty="0" err="1"/>
              <a:t>adalah</a:t>
            </a:r>
            <a:r>
              <a:rPr lang="en-US" sz="2600" b="1" dirty="0"/>
              <a:t> </a:t>
            </a:r>
            <a:r>
              <a:rPr lang="en-US" sz="2600" b="1" dirty="0" err="1"/>
              <a:t>kemampuan</a:t>
            </a:r>
            <a:r>
              <a:rPr lang="en-US" sz="2600" b="1" dirty="0"/>
              <a:t> </a:t>
            </a:r>
            <a:r>
              <a:rPr lang="en-US" sz="2600" b="1" dirty="0" err="1"/>
              <a:t>suatu</a:t>
            </a:r>
            <a:r>
              <a:rPr lang="en-US" sz="2600" b="1" dirty="0"/>
              <a:t> </a:t>
            </a:r>
            <a:r>
              <a:rPr lang="en-US" sz="2600" b="1" dirty="0" err="1"/>
              <a:t>senyawa</a:t>
            </a:r>
            <a:r>
              <a:rPr lang="en-US" sz="2600" b="1" dirty="0"/>
              <a:t> </a:t>
            </a:r>
            <a:r>
              <a:rPr lang="en-US" sz="2600" b="1" dirty="0" err="1"/>
              <a:t>atau</a:t>
            </a:r>
            <a:r>
              <a:rPr lang="en-US" sz="2600" b="1" dirty="0"/>
              <a:t> </a:t>
            </a:r>
            <a:r>
              <a:rPr lang="en-US" sz="2600" b="1" dirty="0" err="1"/>
              <a:t>molekul</a:t>
            </a:r>
            <a:r>
              <a:rPr lang="en-US" sz="2600" b="1" dirty="0"/>
              <a:t> </a:t>
            </a:r>
            <a:r>
              <a:rPr lang="en-US" sz="2600" b="1" dirty="0" err="1"/>
              <a:t>kimia</a:t>
            </a:r>
            <a:r>
              <a:rPr lang="en-US" sz="2600" b="1" dirty="0"/>
              <a:t> </a:t>
            </a:r>
            <a:r>
              <a:rPr lang="en-US" sz="2600" b="1" dirty="0" err="1"/>
              <a:t>dalam</a:t>
            </a:r>
            <a:r>
              <a:rPr lang="en-US" sz="2600" b="1" dirty="0"/>
              <a:t> </a:t>
            </a:r>
            <a:r>
              <a:rPr lang="en-US" sz="2600" b="1" dirty="0" err="1"/>
              <a:t>menimbulkan</a:t>
            </a:r>
            <a:r>
              <a:rPr lang="en-US" sz="2600" b="1" dirty="0"/>
              <a:t> </a:t>
            </a:r>
            <a:r>
              <a:rPr lang="en-US" sz="2600" b="1" dirty="0" err="1"/>
              <a:t>keracunan</a:t>
            </a:r>
            <a:r>
              <a:rPr lang="en-US" sz="2600" b="1" dirty="0"/>
              <a:t> </a:t>
            </a:r>
            <a:r>
              <a:rPr lang="en-US" sz="2600" b="1" dirty="0" err="1"/>
              <a:t>atau</a:t>
            </a:r>
            <a:r>
              <a:rPr lang="en-US" sz="2600" b="1" dirty="0"/>
              <a:t> </a:t>
            </a:r>
            <a:r>
              <a:rPr lang="en-US" sz="2600" b="1" dirty="0" err="1"/>
              <a:t>kerusakan</a:t>
            </a:r>
            <a:r>
              <a:rPr lang="en-US" sz="2600" b="1" dirty="0"/>
              <a:t> </a:t>
            </a:r>
            <a:r>
              <a:rPr lang="en-US" sz="2600" b="1" dirty="0" err="1"/>
              <a:t>pada</a:t>
            </a:r>
            <a:r>
              <a:rPr lang="en-US" sz="2600" b="1" dirty="0"/>
              <a:t> </a:t>
            </a:r>
            <a:r>
              <a:rPr lang="en-US" sz="2600" b="1" dirty="0" err="1"/>
              <a:t>suatu</a:t>
            </a:r>
            <a:r>
              <a:rPr lang="en-US" sz="2600" b="1" dirty="0"/>
              <a:t> </a:t>
            </a:r>
            <a:r>
              <a:rPr lang="en-US" sz="2600" b="1" dirty="0" err="1"/>
              <a:t>bagian</a:t>
            </a:r>
            <a:r>
              <a:rPr lang="en-US" sz="2600" b="1" dirty="0"/>
              <a:t> yang </a:t>
            </a:r>
            <a:r>
              <a:rPr lang="en-US" sz="2600" b="1" dirty="0" err="1"/>
              <a:t>peka</a:t>
            </a:r>
            <a:r>
              <a:rPr lang="en-US" sz="2600" b="1" dirty="0"/>
              <a:t> </a:t>
            </a:r>
            <a:r>
              <a:rPr lang="en-US" sz="2600" b="1" dirty="0" err="1"/>
              <a:t>di</a:t>
            </a:r>
            <a:r>
              <a:rPr lang="en-US" sz="2600" b="1" dirty="0"/>
              <a:t> </a:t>
            </a:r>
            <a:r>
              <a:rPr lang="en-US" sz="2600" b="1" dirty="0" err="1"/>
              <a:t>dalam</a:t>
            </a:r>
            <a:r>
              <a:rPr lang="en-US" sz="2600" b="1" dirty="0"/>
              <a:t> </a:t>
            </a:r>
            <a:r>
              <a:rPr lang="en-US" sz="2600" b="1" dirty="0" err="1"/>
              <a:t>maupun</a:t>
            </a:r>
            <a:r>
              <a:rPr lang="en-US" sz="2600" b="1" dirty="0"/>
              <a:t> </a:t>
            </a:r>
            <a:r>
              <a:rPr lang="en-US" sz="2600" b="1" dirty="0" err="1"/>
              <a:t>di</a:t>
            </a:r>
            <a:r>
              <a:rPr lang="en-US" sz="2600" b="1" dirty="0"/>
              <a:t> </a:t>
            </a:r>
            <a:r>
              <a:rPr lang="en-US" sz="2600" b="1" dirty="0" err="1"/>
              <a:t>luar</a:t>
            </a:r>
            <a:r>
              <a:rPr lang="en-US" sz="2600" b="1" dirty="0"/>
              <a:t> </a:t>
            </a:r>
            <a:r>
              <a:rPr lang="en-US" sz="2600" b="1" dirty="0" err="1"/>
              <a:t>tubuh</a:t>
            </a:r>
            <a:r>
              <a:rPr lang="en-US" sz="2600" b="1" dirty="0"/>
              <a:t> </a:t>
            </a:r>
            <a:r>
              <a:rPr lang="en-US" sz="2600" b="1" dirty="0" err="1"/>
              <a:t>organisme</a:t>
            </a:r>
            <a:r>
              <a:rPr lang="en-US" sz="2600" b="1" dirty="0"/>
              <a:t>.</a:t>
            </a:r>
          </a:p>
          <a:p>
            <a:endParaRPr lang="en-US" sz="2600" b="1" dirty="0"/>
          </a:p>
          <a:p>
            <a:r>
              <a:rPr lang="en-US" sz="2600" b="1" dirty="0" err="1"/>
              <a:t>Klasifikasi</a:t>
            </a:r>
            <a:r>
              <a:rPr lang="en-US" sz="2600" b="1" dirty="0"/>
              <a:t> </a:t>
            </a:r>
            <a:r>
              <a:rPr lang="en-US" sz="2600" b="1" dirty="0" err="1"/>
              <a:t>toksikan</a:t>
            </a:r>
            <a:endParaRPr lang="en-US" sz="2600" b="1" dirty="0"/>
          </a:p>
          <a:p>
            <a:pPr>
              <a:buFont typeface="Wingdings" pitchFamily="2" charset="2"/>
              <a:buNone/>
            </a:pPr>
            <a:r>
              <a:rPr lang="en-US" sz="2600" b="1" dirty="0"/>
              <a:t>	a. </a:t>
            </a:r>
            <a:r>
              <a:rPr lang="id-ID" sz="2600" b="1" dirty="0" smtClean="0"/>
              <a:t>  </a:t>
            </a:r>
            <a:r>
              <a:rPr lang="en-US" sz="2600" b="1" dirty="0" err="1" smtClean="0"/>
              <a:t>Toksisitas</a:t>
            </a:r>
            <a:r>
              <a:rPr lang="en-US" sz="2600" b="1" dirty="0" smtClean="0"/>
              <a:t> </a:t>
            </a:r>
            <a:r>
              <a:rPr lang="en-US" sz="2600" b="1" dirty="0" err="1"/>
              <a:t>fisika</a:t>
            </a:r>
            <a:r>
              <a:rPr lang="en-US" sz="2600" b="1" dirty="0"/>
              <a:t>, </a:t>
            </a:r>
            <a:r>
              <a:rPr lang="en-US" sz="2600" b="1" dirty="0" err="1"/>
              <a:t>yaitu</a:t>
            </a:r>
            <a:r>
              <a:rPr lang="en-US" sz="2600" b="1" dirty="0"/>
              <a:t> </a:t>
            </a:r>
            <a:r>
              <a:rPr lang="en-US" sz="2600" b="1" dirty="0" err="1"/>
              <a:t>bentuk</a:t>
            </a:r>
            <a:r>
              <a:rPr lang="en-US" sz="2600" b="1" dirty="0"/>
              <a:t> </a:t>
            </a:r>
            <a:r>
              <a:rPr lang="en-US" sz="2600" b="1" dirty="0" err="1"/>
              <a:t>aksi</a:t>
            </a:r>
            <a:r>
              <a:rPr lang="en-US" sz="2600" b="1" dirty="0"/>
              <a:t> </a:t>
            </a:r>
            <a:r>
              <a:rPr lang="en-US" sz="2600" b="1" dirty="0" err="1"/>
              <a:t>serangan</a:t>
            </a:r>
            <a:r>
              <a:rPr lang="en-US" sz="2600" b="1" dirty="0"/>
              <a:t> </a:t>
            </a:r>
            <a:r>
              <a:rPr lang="id-ID" sz="2600" b="1" dirty="0" smtClean="0"/>
              <a:t>    	</a:t>
            </a:r>
            <a:r>
              <a:rPr lang="en-US" sz="2600" b="1" dirty="0" err="1" smtClean="0"/>
              <a:t>toksikkan</a:t>
            </a:r>
            <a:r>
              <a:rPr lang="en-US" sz="2600" b="1" dirty="0" smtClean="0"/>
              <a:t> </a:t>
            </a:r>
            <a:r>
              <a:rPr lang="en-US" sz="2600" b="1" dirty="0" err="1"/>
              <a:t>secara</a:t>
            </a:r>
            <a:r>
              <a:rPr lang="en-US" sz="2600" b="1" dirty="0"/>
              <a:t> </a:t>
            </a:r>
            <a:r>
              <a:rPr lang="en-US" sz="2600" b="1" dirty="0" err="1"/>
              <a:t>fisika</a:t>
            </a:r>
            <a:r>
              <a:rPr lang="en-US" sz="2600" b="1" dirty="0"/>
              <a:t> </a:t>
            </a:r>
            <a:r>
              <a:rPr lang="en-US" sz="2600" b="1" dirty="0" err="1"/>
              <a:t>cenderung</a:t>
            </a:r>
            <a:r>
              <a:rPr lang="en-US" sz="2600" b="1" dirty="0"/>
              <a:t> </a:t>
            </a:r>
            <a:r>
              <a:rPr lang="en-US" sz="2600" b="1" dirty="0" err="1"/>
              <a:t>dalam</a:t>
            </a:r>
            <a:r>
              <a:rPr lang="en-US" sz="2600" b="1" dirty="0"/>
              <a:t> </a:t>
            </a:r>
            <a:r>
              <a:rPr lang="id-ID" sz="2600" b="1" dirty="0" smtClean="0"/>
              <a:t>	</a:t>
            </a:r>
            <a:r>
              <a:rPr lang="en-US" sz="2600" b="1" dirty="0" err="1" smtClean="0"/>
              <a:t>bentuk</a:t>
            </a:r>
            <a:r>
              <a:rPr lang="en-US" sz="2600" b="1" dirty="0" smtClean="0"/>
              <a:t> </a:t>
            </a:r>
            <a:r>
              <a:rPr lang="en-US" sz="2600" b="1" dirty="0" err="1"/>
              <a:t>penghancuran</a:t>
            </a:r>
            <a:r>
              <a:rPr lang="en-US" sz="2600" b="1" dirty="0"/>
              <a:t>. </a:t>
            </a:r>
            <a:r>
              <a:rPr lang="en-US" sz="2600" b="1" dirty="0" err="1"/>
              <a:t>Contoh</a:t>
            </a:r>
            <a:r>
              <a:rPr lang="en-US" sz="2600" b="1" dirty="0"/>
              <a:t> dermatitis, </a:t>
            </a:r>
            <a:r>
              <a:rPr lang="en-US" sz="2600" b="1" dirty="0" err="1"/>
              <a:t>kulit</a:t>
            </a:r>
            <a:r>
              <a:rPr lang="en-US" sz="2600" b="1" dirty="0"/>
              <a:t> </a:t>
            </a:r>
            <a:r>
              <a:rPr lang="id-ID" sz="2600" b="1" dirty="0" smtClean="0"/>
              <a:t>	</a:t>
            </a:r>
            <a:r>
              <a:rPr lang="en-US" sz="2600" b="1" dirty="0" err="1" smtClean="0"/>
              <a:t>pec</a:t>
            </a:r>
            <a:r>
              <a:rPr lang="id-ID" sz="2600" b="1" dirty="0" smtClean="0"/>
              <a:t>a</a:t>
            </a:r>
            <a:r>
              <a:rPr lang="en-US" sz="2600" b="1" dirty="0" smtClean="0"/>
              <a:t>h-</a:t>
            </a:r>
            <a:r>
              <a:rPr lang="en-US" sz="2600" b="1" dirty="0" err="1" smtClean="0"/>
              <a:t>pecah</a:t>
            </a:r>
            <a:r>
              <a:rPr lang="en-US" sz="2600" b="1" dirty="0"/>
              <a:t>, </a:t>
            </a:r>
            <a:r>
              <a:rPr lang="en-US" sz="2600" b="1" dirty="0" err="1"/>
              <a:t>atau</a:t>
            </a:r>
            <a:r>
              <a:rPr lang="en-US" sz="2600" b="1" dirty="0"/>
              <a:t> </a:t>
            </a:r>
            <a:r>
              <a:rPr lang="en-US" sz="2600" b="1" dirty="0" err="1"/>
              <a:t>kering</a:t>
            </a:r>
            <a:r>
              <a:rPr lang="en-US" sz="2600" b="1" dirty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0" grpId="0"/>
      <p:bldP spid="14541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90500"/>
            <a:ext cx="7010400" cy="952500"/>
          </a:xfrm>
        </p:spPr>
        <p:txBody>
          <a:bodyPr/>
          <a:lstStyle/>
          <a:p>
            <a:pPr algn="ctr"/>
            <a:r>
              <a:rPr lang="en-US"/>
              <a:t>Kerja lanjutan…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05000"/>
            <a:ext cx="8534400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600" b="1"/>
              <a:t>b. Toksisitas kimia, yaitu kerusakan pada jaringan, atau kematian pada sel, atau gangguan metabolis-me, akibat kontak langsung dengan zat kimia alkalis atau asam-asam kuat, atau inhalasi uap atau senyawa logam berat.</a:t>
            </a:r>
          </a:p>
          <a:p>
            <a:pPr>
              <a:buFont typeface="Wingdings" pitchFamily="2" charset="2"/>
              <a:buNone/>
            </a:pPr>
            <a:endParaRPr lang="en-US" sz="2600" b="1"/>
          </a:p>
          <a:p>
            <a:pPr>
              <a:buFont typeface="Wingdings" pitchFamily="2" charset="2"/>
              <a:buNone/>
            </a:pPr>
            <a:r>
              <a:rPr lang="en-US" sz="2600" b="1"/>
              <a:t>c. Toksisitas fisiologis, yaitu akibat terjadinya ikatan antara substansi enzim dengan logam berat sehingga enzim tidak mampu berfungsi normal.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0" grpId="0"/>
      <p:bldP spid="15053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pitchFamily="34" charset="0"/>
              </a:rPr>
              <a:t>Kerja lanjutan…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r>
              <a:rPr lang="en-US" dirty="0" err="1"/>
              <a:t>Toksisitas</a:t>
            </a:r>
            <a:r>
              <a:rPr lang="en-US" dirty="0"/>
              <a:t> </a:t>
            </a:r>
            <a:r>
              <a:rPr lang="en-US" dirty="0" err="1"/>
              <a:t>akut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	Tingkat </a:t>
            </a:r>
            <a:r>
              <a:rPr lang="en-US" dirty="0" err="1"/>
              <a:t>racun</a:t>
            </a:r>
            <a:r>
              <a:rPr lang="en-US" dirty="0"/>
              <a:t> yang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keracunan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tempo </a:t>
            </a:r>
            <a:r>
              <a:rPr lang="en-US" dirty="0" err="1"/>
              <a:t>singkat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terpapar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id-ID" dirty="0" smtClean="0"/>
              <a:t>  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pengujiannya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pendek</a:t>
            </a:r>
            <a:r>
              <a:rPr lang="en-US" dirty="0"/>
              <a:t>,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menit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sejenis</a:t>
            </a:r>
            <a:r>
              <a:rPr lang="en-US" dirty="0"/>
              <a:t> </a:t>
            </a:r>
            <a:r>
              <a:rPr lang="en-US" dirty="0" err="1"/>
              <a:t>toksikan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4" grpId="0"/>
      <p:bldP spid="15155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r>
              <a:rPr lang="en-US">
                <a:latin typeface="Arial" pitchFamily="34" charset="0"/>
              </a:rPr>
              <a:t>Kerja lanjutan…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Toksisitas</a:t>
            </a:r>
            <a:r>
              <a:rPr lang="en-US" dirty="0"/>
              <a:t> </a:t>
            </a:r>
            <a:r>
              <a:rPr lang="en-US" dirty="0" err="1"/>
              <a:t>kronis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	Tingkat </a:t>
            </a:r>
            <a:r>
              <a:rPr lang="en-US" dirty="0" err="1"/>
              <a:t>racun</a:t>
            </a:r>
            <a:r>
              <a:rPr lang="en-US" dirty="0"/>
              <a:t> yang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keracunan</a:t>
            </a:r>
            <a:r>
              <a:rPr lang="en-US" dirty="0"/>
              <a:t> se-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terpapar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tempo yang </a:t>
            </a:r>
            <a:r>
              <a:rPr lang="en-US" dirty="0" err="1"/>
              <a:t>panjang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None/>
            </a:pPr>
            <a:r>
              <a:rPr lang="id-ID" dirty="0" smtClean="0"/>
              <a:t>    </a:t>
            </a:r>
            <a:r>
              <a:rPr lang="en-US" dirty="0" err="1" smtClean="0"/>
              <a:t>Lamanya</a:t>
            </a:r>
            <a:r>
              <a:rPr lang="en-US" dirty="0" smtClean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generasi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8" grpId="0"/>
      <p:bldP spid="15257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6587"/>
          </a:xfrm>
        </p:spPr>
        <p:txBody>
          <a:bodyPr/>
          <a:lstStyle/>
          <a:p>
            <a:r>
              <a:rPr lang="en-US" sz="3800" b="1">
                <a:latin typeface="Arial" pitchFamily="34" charset="0"/>
              </a:rPr>
              <a:t>Ruang lanjutan…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r>
              <a:rPr lang="en-US" sz="4000" b="1" dirty="0" err="1">
                <a:solidFill>
                  <a:srgbClr val="C00000"/>
                </a:solidFill>
                <a:latin typeface="Agency FB" pitchFamily="34" charset="0"/>
              </a:rPr>
              <a:t>Toksikologi</a:t>
            </a:r>
            <a:r>
              <a:rPr lang="en-US" sz="4000" b="1" dirty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Agency FB" pitchFamily="34" charset="0"/>
              </a:rPr>
              <a:t>ekonomi</a:t>
            </a:r>
            <a:endParaRPr lang="en-US" sz="4000" b="1" dirty="0">
              <a:solidFill>
                <a:srgbClr val="C00000"/>
              </a:solidFill>
              <a:latin typeface="Agency FB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dirty="0" err="1"/>
              <a:t>Menyangkut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berbahaya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yang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sengaja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biologi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dirty="0" err="1"/>
              <a:t>Pestisida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0" grpId="0"/>
      <p:bldP spid="135171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US">
                <a:latin typeface="Arial" pitchFamily="34" charset="0"/>
              </a:rPr>
              <a:t>Kerja lanjutan…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/>
              <a:t>Tingkatan</a:t>
            </a:r>
            <a:r>
              <a:rPr lang="en-US" dirty="0"/>
              <a:t> </a:t>
            </a:r>
            <a:r>
              <a:rPr lang="en-US" dirty="0" err="1" smtClean="0"/>
              <a:t>toksisitas</a:t>
            </a:r>
            <a:r>
              <a:rPr lang="id-ID" dirty="0" smtClean="0"/>
              <a:t>:</a:t>
            </a: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0000"/>
                </a:solidFill>
              </a:rPr>
              <a:t>U</a:t>
            </a:r>
            <a:r>
              <a:rPr lang="en-US" dirty="0" smtClean="0"/>
              <a:t> </a:t>
            </a:r>
            <a:r>
              <a:rPr lang="en-US" dirty="0"/>
              <a:t>= unknown,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id-ID" dirty="0" smtClean="0"/>
              <a:t>	</a:t>
            </a:r>
            <a:r>
              <a:rPr lang="en-US" dirty="0" err="1" smtClean="0"/>
              <a:t>senyawa</a:t>
            </a:r>
            <a:r>
              <a:rPr lang="en-US" dirty="0" smtClean="0"/>
              <a:t> </a:t>
            </a:r>
            <a:r>
              <a:rPr lang="en-US" dirty="0" err="1"/>
              <a:t>kimia</a:t>
            </a:r>
            <a:r>
              <a:rPr lang="en-US" dirty="0"/>
              <a:t> yang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id-ID" dirty="0" smtClean="0"/>
              <a:t>	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/>
              <a:t>data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pendugaan</a:t>
            </a:r>
            <a:r>
              <a:rPr lang="en-US" dirty="0"/>
              <a:t> </a:t>
            </a:r>
            <a:r>
              <a:rPr lang="id-ID" dirty="0" smtClean="0"/>
              <a:t>	</a:t>
            </a:r>
            <a:r>
              <a:rPr lang="en-US" dirty="0" err="1" smtClean="0"/>
              <a:t>bahaya</a:t>
            </a:r>
            <a:r>
              <a:rPr lang="en-US" dirty="0" smtClean="0"/>
              <a:t> </a:t>
            </a:r>
            <a:r>
              <a:rPr lang="en-US" dirty="0" err="1"/>
              <a:t>secara</a:t>
            </a:r>
            <a:r>
              <a:rPr lang="en-US" dirty="0"/>
              <a:t> valid.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 =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toksisitas</a:t>
            </a:r>
            <a:r>
              <a:rPr lang="en-US" dirty="0"/>
              <a:t>,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id-ID" dirty="0" smtClean="0"/>
              <a:t>	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/>
              <a:t>terhadap</a:t>
            </a:r>
            <a:r>
              <a:rPr lang="en-US" dirty="0"/>
              <a:t> material yang </a:t>
            </a:r>
            <a:r>
              <a:rPr lang="id-ID" dirty="0" smtClean="0"/>
              <a:t>	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id-ID" dirty="0" smtClean="0"/>
              <a:t>	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/>
              <a:t>secara</a:t>
            </a:r>
            <a:r>
              <a:rPr lang="en-US" dirty="0"/>
              <a:t> normal,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id-ID" dirty="0" smtClean="0"/>
              <a:t>	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id-ID" dirty="0" smtClean="0"/>
              <a:t>	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 (</a:t>
            </a:r>
            <a:r>
              <a:rPr lang="en-US" dirty="0" err="1"/>
              <a:t>dosis</a:t>
            </a:r>
            <a:r>
              <a:rPr lang="en-US" dirty="0"/>
              <a:t> </a:t>
            </a:r>
            <a:r>
              <a:rPr lang="en-US" dirty="0" err="1"/>
              <a:t>berlebihan</a:t>
            </a:r>
            <a:r>
              <a:rPr lang="en-US" dirty="0"/>
              <a:t>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2" grpId="0"/>
      <p:bldP spid="15360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US">
                <a:latin typeface="Arial" pitchFamily="34" charset="0"/>
              </a:rPr>
              <a:t>Kerja lanjutan…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458200" cy="4911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id-ID" dirty="0" smtClean="0">
                <a:solidFill>
                  <a:srgbClr val="FF0000"/>
                </a:solidFill>
              </a:rPr>
              <a:t>1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toksisitas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, </a:t>
            </a:r>
            <a:r>
              <a:rPr lang="en-US" dirty="0" err="1"/>
              <a:t>bila</a:t>
            </a:r>
            <a:r>
              <a:rPr lang="en-US" dirty="0"/>
              <a:t> material </a:t>
            </a:r>
            <a:r>
              <a:rPr lang="en-US" dirty="0" err="1"/>
              <a:t>dalam</a:t>
            </a:r>
            <a:r>
              <a:rPr lang="en-US" dirty="0"/>
              <a:t> per-</a:t>
            </a:r>
            <a:r>
              <a:rPr lang="en-US" dirty="0" err="1"/>
              <a:t>sentuhan</a:t>
            </a:r>
            <a:r>
              <a:rPr lang="en-US" dirty="0"/>
              <a:t> </a:t>
            </a:r>
            <a:r>
              <a:rPr lang="en-US" dirty="0" err="1"/>
              <a:t>tunggal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singkat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lama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ringan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reversibel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persentuhan</a:t>
            </a:r>
            <a:r>
              <a:rPr lang="en-US" dirty="0"/>
              <a:t> yang </a:t>
            </a:r>
            <a:r>
              <a:rPr lang="en-US" dirty="0" err="1"/>
              <a:t>sempit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toksisitas</a:t>
            </a:r>
            <a:r>
              <a:rPr lang="en-US" dirty="0"/>
              <a:t> </a:t>
            </a:r>
            <a:r>
              <a:rPr lang="en-US" dirty="0" err="1"/>
              <a:t>sedang</a:t>
            </a:r>
            <a:r>
              <a:rPr lang="en-US" dirty="0"/>
              <a:t>, </a:t>
            </a:r>
            <a:r>
              <a:rPr lang="en-US" dirty="0" err="1"/>
              <a:t>toksikan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reversibel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segera</a:t>
            </a:r>
            <a:r>
              <a:rPr lang="en-US" dirty="0"/>
              <a:t> </a:t>
            </a:r>
            <a:r>
              <a:rPr lang="en-US" dirty="0" err="1"/>
              <a:t>hilang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persentuhan</a:t>
            </a:r>
            <a:r>
              <a:rPr lang="en-US" dirty="0"/>
              <a:t> </a:t>
            </a:r>
            <a:r>
              <a:rPr lang="en-US" dirty="0" err="1"/>
              <a:t>tunggal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diobati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6" grpId="0"/>
      <p:bldP spid="15462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US">
                <a:latin typeface="Arial" pitchFamily="34" charset="0"/>
              </a:rPr>
              <a:t>Kerja lanjutan…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79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>
                <a:solidFill>
                  <a:srgbClr val="FF0000"/>
                </a:solidFill>
              </a:rPr>
              <a:t>3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tokisistas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, material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persen-tuhan</a:t>
            </a:r>
            <a:r>
              <a:rPr lang="en-US" dirty="0"/>
              <a:t> </a:t>
            </a:r>
            <a:r>
              <a:rPr lang="en-US" dirty="0" err="1"/>
              <a:t>tunggal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detik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menit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kerusakan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yang </a:t>
            </a:r>
            <a:r>
              <a:rPr lang="en-US" dirty="0" err="1"/>
              <a:t>irreversibel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mengancam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dirty="0" err="1"/>
              <a:t>Contoh</a:t>
            </a:r>
            <a:r>
              <a:rPr lang="en-US" dirty="0"/>
              <a:t>: parathion </a:t>
            </a:r>
            <a:r>
              <a:rPr lang="en-US" dirty="0" err="1"/>
              <a:t>dan</a:t>
            </a:r>
            <a:r>
              <a:rPr lang="en-US" dirty="0"/>
              <a:t> TEPP (tetra ethyl </a:t>
            </a:r>
            <a:r>
              <a:rPr lang="en-US" dirty="0" err="1"/>
              <a:t>pyro</a:t>
            </a:r>
            <a:r>
              <a:rPr lang="en-US" dirty="0"/>
              <a:t> </a:t>
            </a:r>
            <a:r>
              <a:rPr lang="en-US" dirty="0" err="1"/>
              <a:t>phosfat</a:t>
            </a:r>
            <a:r>
              <a:rPr lang="en-US" dirty="0"/>
              <a:t>)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toksikan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gas </a:t>
            </a:r>
            <a:r>
              <a:rPr lang="en-US" dirty="0" err="1"/>
              <a:t>sarin</a:t>
            </a:r>
            <a:r>
              <a:rPr lang="en-US" dirty="0"/>
              <a:t>, </a:t>
            </a:r>
            <a:r>
              <a:rPr lang="en-US" dirty="0" err="1"/>
              <a:t>potas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</a:t>
            </a:r>
            <a:r>
              <a:rPr lang="en-US" dirty="0" err="1"/>
              <a:t>akar</a:t>
            </a:r>
            <a:r>
              <a:rPr lang="en-US" dirty="0"/>
              <a:t> tuba.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0" grpId="0"/>
      <p:bldP spid="155651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en-US" sz="3800">
                <a:latin typeface="Arial" pitchFamily="34" charset="0"/>
              </a:rPr>
              <a:t>Kerja lanjutan…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54525"/>
          </a:xfrm>
        </p:spPr>
        <p:txBody>
          <a:bodyPr/>
          <a:lstStyle/>
          <a:p>
            <a:r>
              <a:rPr lang="en-US" sz="2800"/>
              <a:t>Klasifikasi toksikan dengan letal dosis bb 70 kg</a:t>
            </a:r>
          </a:p>
          <a:p>
            <a:pPr>
              <a:buFont typeface="Wingdings" pitchFamily="2" charset="2"/>
              <a:buNone/>
            </a:pPr>
            <a:r>
              <a:rPr lang="en-US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❖ super toksik	&lt; 5 mg/kg</a:t>
            </a:r>
          </a:p>
          <a:p>
            <a:pPr>
              <a:buFont typeface="Wingdings" pitchFamily="2" charset="2"/>
              <a:buNone/>
            </a:pPr>
            <a:r>
              <a:rPr lang="en-US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❖ toksis ekstrim	5 – 50 mg/kg</a:t>
            </a:r>
          </a:p>
          <a:p>
            <a:pPr>
              <a:buFont typeface="Wingdings" pitchFamily="2" charset="2"/>
              <a:buNone/>
            </a:pPr>
            <a:r>
              <a:rPr lang="en-US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❖ sangat toksik	50 – 500 mg/kg</a:t>
            </a:r>
          </a:p>
          <a:p>
            <a:pPr>
              <a:buFont typeface="Wingdings" pitchFamily="2" charset="2"/>
              <a:buNone/>
            </a:pPr>
            <a:r>
              <a:rPr lang="en-US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❖ toksik sedang	0.5 – 5 g/kg</a:t>
            </a:r>
          </a:p>
          <a:p>
            <a:pPr>
              <a:buFont typeface="Wingdings" pitchFamily="2" charset="2"/>
              <a:buNone/>
            </a:pPr>
            <a:r>
              <a:rPr lang="en-US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❖ toksik rendah	5 – 15 g/kg</a:t>
            </a:r>
          </a:p>
          <a:p>
            <a:pPr>
              <a:buFont typeface="Wingdings" pitchFamily="2" charset="2"/>
              <a:buNone/>
            </a:pPr>
            <a:r>
              <a:rPr lang="en-US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❖ tidak toksik		&gt; 15 g/kg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4" grpId="0"/>
      <p:bldP spid="15667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Bagaimanakah proses toksin dalam tubuh??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    Polutan masuk ke dalam tubuh melalui mekanisme:</a:t>
            </a:r>
          </a:p>
          <a:p>
            <a:pPr>
              <a:buFontTx/>
              <a:buChar char="-"/>
            </a:pPr>
            <a:r>
              <a:rPr lang="id-ID" dirty="0" smtClean="0"/>
              <a:t>Filtrasi </a:t>
            </a:r>
            <a:r>
              <a:rPr lang="id-ID" dirty="0" smtClean="0">
                <a:sym typeface="Wingdings" pitchFamily="2" charset="2"/>
              </a:rPr>
              <a:t> melewati pori-pori membran</a:t>
            </a:r>
          </a:p>
          <a:p>
            <a:pPr>
              <a:buFontTx/>
              <a:buChar char="-"/>
            </a:pPr>
            <a:r>
              <a:rPr lang="id-ID" dirty="0" smtClean="0">
                <a:sym typeface="Wingdings" pitchFamily="2" charset="2"/>
              </a:rPr>
              <a:t>Difusi pasif  melewati pori atau terlarut dlm lipofil membran</a:t>
            </a:r>
          </a:p>
          <a:p>
            <a:pPr>
              <a:buFontTx/>
              <a:buChar char="-"/>
            </a:pPr>
            <a:r>
              <a:rPr lang="id-ID" dirty="0" smtClean="0">
                <a:sym typeface="Wingdings" pitchFamily="2" charset="2"/>
              </a:rPr>
              <a:t>Transport khusus (jika larut dalam air)  melalui molekul pembawa yg dapat larut dalam lipofil</a:t>
            </a:r>
            <a:endParaRPr lang="id-ID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Bagaimanakah proses toksin dalam tubuh??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Proses yg dilakukan oleh tubuh terhadap polutan</a:t>
            </a:r>
            <a:r>
              <a:rPr lang="id-ID" dirty="0" smtClean="0">
                <a:sym typeface="Wingdings" pitchFamily="2" charset="2"/>
              </a:rPr>
              <a:t> toksokinetika</a:t>
            </a:r>
            <a:endParaRPr lang="id-ID" dirty="0" smtClean="0"/>
          </a:p>
          <a:p>
            <a:pPr>
              <a:buNone/>
            </a:pPr>
            <a:r>
              <a:rPr lang="id-ID" dirty="0" smtClean="0"/>
              <a:t>Terdiri atas:</a:t>
            </a:r>
          </a:p>
          <a:p>
            <a:pPr marL="514350" indent="-514350">
              <a:buAutoNum type="arabicPeriod"/>
            </a:pPr>
            <a:r>
              <a:rPr lang="id-ID" dirty="0" smtClean="0"/>
              <a:t>Fase Transpor : absorpsi, distribusi, dan ekskresi</a:t>
            </a:r>
          </a:p>
          <a:p>
            <a:pPr marL="514350" indent="-514350">
              <a:buAutoNum type="arabicPeriod"/>
            </a:pPr>
            <a:r>
              <a:rPr lang="id-ID" dirty="0" smtClean="0"/>
              <a:t>Fase Metabolisme (biotransformasi)</a:t>
            </a: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4" name="Rectangle 3"/>
          <p:cNvSpPr/>
          <p:nvPr/>
        </p:nvSpPr>
        <p:spPr bwMode="auto">
          <a:xfrm flipV="1">
            <a:off x="609600" y="6477000"/>
            <a:ext cx="6019800" cy="381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429000" y="0"/>
            <a:ext cx="5257800" cy="990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d-ID" sz="3200" b="1" dirty="0" smtClean="0"/>
              <a:t>ILUSTRASI PROSES TOKSOKINETIKA</a:t>
            </a:r>
            <a:endParaRPr kumimoji="0" lang="id-ID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381000" y="457200"/>
            <a:ext cx="8001000" cy="5638800"/>
            <a:chOff x="381000" y="457200"/>
            <a:chExt cx="8001000" cy="5638800"/>
          </a:xfrm>
        </p:grpSpPr>
        <p:sp>
          <p:nvSpPr>
            <p:cNvPr id="5" name="Rectangle 4"/>
            <p:cNvSpPr/>
            <p:nvPr/>
          </p:nvSpPr>
          <p:spPr bwMode="auto">
            <a:xfrm>
              <a:off x="381000" y="457200"/>
              <a:ext cx="2057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Serapan</a:t>
              </a:r>
            </a:p>
          </p:txBody>
        </p:sp>
        <p:sp>
          <p:nvSpPr>
            <p:cNvPr id="6" name="Down Arrow 5"/>
            <p:cNvSpPr/>
            <p:nvPr/>
          </p:nvSpPr>
          <p:spPr bwMode="auto">
            <a:xfrm>
              <a:off x="990600" y="990600"/>
              <a:ext cx="762000" cy="533400"/>
            </a:xfrm>
            <a:prstGeom prst="down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d-ID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4724400" y="1600200"/>
              <a:ext cx="2057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Bentuk terikat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33400" y="1600200"/>
              <a:ext cx="2057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Bentuk Bebas</a:t>
              </a:r>
            </a:p>
          </p:txBody>
        </p:sp>
        <p:sp>
          <p:nvSpPr>
            <p:cNvPr id="9" name="Left-Right Arrow 8"/>
            <p:cNvSpPr/>
            <p:nvPr/>
          </p:nvSpPr>
          <p:spPr bwMode="auto">
            <a:xfrm>
              <a:off x="2590800" y="1600200"/>
              <a:ext cx="2133600" cy="533400"/>
            </a:xfrm>
            <a:prstGeom prst="leftRight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d-ID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438400" y="2819400"/>
              <a:ext cx="2819400" cy="6096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d-ID" sz="2800" b="1" dirty="0" smtClean="0"/>
                <a:t>TRANSLOKASI</a:t>
              </a:r>
              <a:endParaRPr kumimoji="0" lang="id-ID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4495800" y="3733800"/>
              <a:ext cx="2590800" cy="3810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d-ID" dirty="0" smtClean="0"/>
                <a:t>Tempat penyimpanan</a:t>
              </a:r>
              <a:endParaRPr kumimoji="0" lang="id-ID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4495800" y="4343400"/>
              <a:ext cx="2590800" cy="457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Tempat Biotransformasi</a:t>
              </a: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362200" y="5181600"/>
              <a:ext cx="25146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EKSKRESI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5562600" y="5562600"/>
              <a:ext cx="2819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d-ID" sz="2000" dirty="0" smtClean="0"/>
                <a:t>Zat kimia &amp; metabolit</a:t>
              </a:r>
              <a:endParaRPr kumimoji="0" lang="id-ID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Curved Right Arrow 15"/>
            <p:cNvSpPr/>
            <p:nvPr/>
          </p:nvSpPr>
          <p:spPr bwMode="auto">
            <a:xfrm>
              <a:off x="990600" y="3048000"/>
              <a:ext cx="1371600" cy="2667000"/>
            </a:xfrm>
            <a:prstGeom prst="curvedRightArrow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d-ID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" name="Notched Right Arrow 16"/>
            <p:cNvSpPr/>
            <p:nvPr/>
          </p:nvSpPr>
          <p:spPr bwMode="auto">
            <a:xfrm>
              <a:off x="1752600" y="3733800"/>
              <a:ext cx="2743200" cy="304800"/>
            </a:xfrm>
            <a:prstGeom prst="notchedRight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d-ID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" name="Notched Right Arrow 17"/>
            <p:cNvSpPr/>
            <p:nvPr/>
          </p:nvSpPr>
          <p:spPr bwMode="auto">
            <a:xfrm>
              <a:off x="1752600" y="4419600"/>
              <a:ext cx="2743200" cy="304800"/>
            </a:xfrm>
            <a:prstGeom prst="notchedRight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d-ID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Curved Down Arrow 18"/>
            <p:cNvSpPr/>
            <p:nvPr/>
          </p:nvSpPr>
          <p:spPr bwMode="auto">
            <a:xfrm>
              <a:off x="4876800" y="5029200"/>
              <a:ext cx="1295400" cy="533400"/>
            </a:xfrm>
            <a:prstGeom prst="curvedDown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d-ID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   Kecepatan pengikatan suatu polutan tergantung pada kemampuan reseptor dan kecepatan toksik masuk ke dalam tubuh</a:t>
            </a:r>
            <a:endParaRPr lang="id-ID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 smtClean="0">
                <a:latin typeface="Algerian" pitchFamily="82" charset="0"/>
              </a:rPr>
              <a:t>1. Sistem Transpor</a:t>
            </a:r>
          </a:p>
          <a:p>
            <a:pPr>
              <a:buNone/>
            </a:pPr>
            <a:endParaRPr lang="id-ID" dirty="0" smtClean="0"/>
          </a:p>
          <a:p>
            <a:pPr>
              <a:buFontTx/>
              <a:buChar char="-"/>
            </a:pPr>
            <a:r>
              <a:rPr lang="id-ID" dirty="0" smtClean="0"/>
              <a:t>Secara pasif</a:t>
            </a:r>
          </a:p>
          <a:p>
            <a:pPr>
              <a:buNone/>
            </a:pPr>
            <a:r>
              <a:rPr lang="id-ID" dirty="0" smtClean="0"/>
              <a:t>	a. Filtrasi</a:t>
            </a:r>
          </a:p>
          <a:p>
            <a:pPr>
              <a:buNone/>
            </a:pPr>
            <a:r>
              <a:rPr lang="id-ID" dirty="0" smtClean="0"/>
              <a:t>	b. Difusi</a:t>
            </a:r>
          </a:p>
          <a:p>
            <a:pPr>
              <a:buFontTx/>
              <a:buChar char="-"/>
            </a:pPr>
            <a:r>
              <a:rPr lang="id-ID" dirty="0" smtClean="0"/>
              <a:t>Secara aktif </a:t>
            </a:r>
            <a:r>
              <a:rPr lang="id-ID" dirty="0" smtClean="0">
                <a:sym typeface="Wingdings" pitchFamily="2" charset="2"/>
              </a:rPr>
              <a:t> memerlukan energi</a:t>
            </a:r>
            <a:endParaRPr lang="id-ID" dirty="0" smtClean="0"/>
          </a:p>
          <a:p>
            <a:pPr>
              <a:buFontTx/>
              <a:buChar char="-"/>
            </a:pPr>
            <a:endParaRPr lang="id-ID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Absorpsi</a:t>
            </a:r>
          </a:p>
          <a:p>
            <a:pPr>
              <a:buFontTx/>
              <a:buChar char="-"/>
            </a:pPr>
            <a:r>
              <a:rPr lang="id-ID" dirty="0" smtClean="0"/>
              <a:t>Jalur utama: saluran pencernaan, paru-paru (insang pada ikan), dan kulit</a:t>
            </a:r>
          </a:p>
          <a:p>
            <a:pPr>
              <a:buFontTx/>
              <a:buChar char="-"/>
            </a:pPr>
            <a:r>
              <a:rPr lang="id-ID" dirty="0" smtClean="0"/>
              <a:t>Jalur khusus: intraperitoneal, intramuskuler, dan subkutan</a:t>
            </a:r>
            <a:endParaRPr lang="id-ID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US" b="1" dirty="0" err="1">
                <a:latin typeface="Arial" pitchFamily="34" charset="0"/>
              </a:rPr>
              <a:t>Ruang</a:t>
            </a:r>
            <a:r>
              <a:rPr lang="en-US" b="1" dirty="0">
                <a:latin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</a:rPr>
              <a:t>lanjutan</a:t>
            </a:r>
            <a:r>
              <a:rPr lang="en-US" b="1" dirty="0">
                <a:latin typeface="Arial" pitchFamily="34" charset="0"/>
              </a:rPr>
              <a:t>…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b="1" dirty="0" err="1">
                <a:solidFill>
                  <a:srgbClr val="C00000"/>
                </a:solidFill>
                <a:latin typeface="Agency FB" pitchFamily="34" charset="0"/>
              </a:rPr>
              <a:t>Toksikologi</a:t>
            </a:r>
            <a:r>
              <a:rPr lang="en-US" sz="4000" b="1" dirty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Agency FB" pitchFamily="34" charset="0"/>
              </a:rPr>
              <a:t>kehakiman</a:t>
            </a:r>
            <a:endParaRPr lang="en-US" sz="4000" b="1" dirty="0">
              <a:solidFill>
                <a:srgbClr val="C00000"/>
              </a:solidFill>
              <a:latin typeface="Agency FB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2600" b="1" dirty="0"/>
              <a:t>	</a:t>
            </a:r>
            <a:r>
              <a:rPr lang="en-US" sz="2600" b="1" dirty="0" err="1"/>
              <a:t>Mengkaji</a:t>
            </a:r>
            <a:r>
              <a:rPr lang="en-US" sz="2600" b="1" dirty="0"/>
              <a:t> </a:t>
            </a:r>
            <a:r>
              <a:rPr lang="en-US" sz="2600" b="1" dirty="0" err="1"/>
              <a:t>aspek</a:t>
            </a:r>
            <a:r>
              <a:rPr lang="en-US" sz="2600" b="1" dirty="0"/>
              <a:t> </a:t>
            </a:r>
            <a:r>
              <a:rPr lang="en-US" sz="2600" b="1" dirty="0" err="1"/>
              <a:t>medis</a:t>
            </a:r>
            <a:r>
              <a:rPr lang="en-US" sz="2600" b="1" dirty="0"/>
              <a:t> </a:t>
            </a:r>
            <a:r>
              <a:rPr lang="en-US" sz="2600" b="1" dirty="0" err="1"/>
              <a:t>dan</a:t>
            </a:r>
            <a:r>
              <a:rPr lang="en-US" sz="2600" b="1" dirty="0"/>
              <a:t> </a:t>
            </a:r>
            <a:r>
              <a:rPr lang="en-US" sz="2600" b="1" dirty="0" err="1"/>
              <a:t>hukum</a:t>
            </a:r>
            <a:r>
              <a:rPr lang="en-US" sz="2600" b="1" dirty="0"/>
              <a:t> </a:t>
            </a:r>
            <a:r>
              <a:rPr lang="en-US" sz="2600" b="1" dirty="0" err="1"/>
              <a:t>dari</a:t>
            </a:r>
            <a:r>
              <a:rPr lang="en-US" sz="2600" b="1" dirty="0"/>
              <a:t> </a:t>
            </a:r>
            <a:r>
              <a:rPr lang="en-US" sz="2600" b="1" dirty="0" err="1"/>
              <a:t>efek</a:t>
            </a:r>
            <a:r>
              <a:rPr lang="en-US" sz="2600" b="1" dirty="0"/>
              <a:t> </a:t>
            </a:r>
            <a:r>
              <a:rPr lang="en-US" sz="2600" b="1" dirty="0" err="1"/>
              <a:t>berbahaya</a:t>
            </a:r>
            <a:r>
              <a:rPr lang="en-US" sz="2600" b="1" dirty="0"/>
              <a:t> </a:t>
            </a:r>
            <a:r>
              <a:rPr lang="en-US" sz="2600" b="1" dirty="0" err="1"/>
              <a:t>zat</a:t>
            </a:r>
            <a:r>
              <a:rPr lang="en-US" sz="2600" b="1" dirty="0"/>
              <a:t> </a:t>
            </a:r>
            <a:r>
              <a:rPr lang="en-US" sz="2600" b="1" dirty="0" err="1"/>
              <a:t>kimia</a:t>
            </a:r>
            <a:r>
              <a:rPr lang="en-US" sz="2600" b="1" dirty="0"/>
              <a:t> </a:t>
            </a:r>
            <a:r>
              <a:rPr lang="en-US" sz="2600" b="1" dirty="0" err="1"/>
              <a:t>pada</a:t>
            </a:r>
            <a:r>
              <a:rPr lang="en-US" sz="2600" b="1" dirty="0"/>
              <a:t> </a:t>
            </a:r>
            <a:r>
              <a:rPr lang="en-US" sz="2600" b="1" dirty="0" err="1"/>
              <a:t>manusia</a:t>
            </a:r>
            <a:r>
              <a:rPr lang="en-US" sz="2600" b="1" dirty="0"/>
              <a:t>. </a:t>
            </a:r>
          </a:p>
          <a:p>
            <a:endParaRPr lang="en-US" sz="2600" b="1" dirty="0"/>
          </a:p>
          <a:p>
            <a:r>
              <a:rPr lang="en-US" sz="2600" b="1" dirty="0" err="1"/>
              <a:t>Aspek</a:t>
            </a:r>
            <a:r>
              <a:rPr lang="en-US" sz="2600" b="1" dirty="0"/>
              <a:t> </a:t>
            </a:r>
            <a:r>
              <a:rPr lang="en-US" sz="2600" b="1" dirty="0" err="1"/>
              <a:t>medis</a:t>
            </a:r>
            <a:r>
              <a:rPr lang="en-US" sz="2600" b="1" dirty="0"/>
              <a:t> </a:t>
            </a:r>
            <a:r>
              <a:rPr lang="en-US" sz="2600" b="1" dirty="0" err="1"/>
              <a:t>menyangkut</a:t>
            </a:r>
            <a:r>
              <a:rPr lang="en-US" sz="2600" b="1" dirty="0"/>
              <a:t> diagnosis </a:t>
            </a:r>
            <a:r>
              <a:rPr lang="en-US" sz="2600" b="1" dirty="0" err="1"/>
              <a:t>dan</a:t>
            </a:r>
            <a:r>
              <a:rPr lang="en-US" sz="2600" b="1" dirty="0"/>
              <a:t> </a:t>
            </a:r>
            <a:r>
              <a:rPr lang="en-US" sz="2600" b="1" dirty="0" err="1"/>
              <a:t>penyembuhan</a:t>
            </a:r>
            <a:r>
              <a:rPr lang="en-US" sz="2600" b="1" dirty="0"/>
              <a:t> </a:t>
            </a:r>
            <a:r>
              <a:rPr lang="en-US" sz="2600" b="1" dirty="0" err="1"/>
              <a:t>dari</a:t>
            </a:r>
            <a:r>
              <a:rPr lang="en-US" sz="2600" b="1" dirty="0"/>
              <a:t> </a:t>
            </a:r>
            <a:r>
              <a:rPr lang="en-US" sz="2600" b="1" dirty="0" err="1"/>
              <a:t>efek</a:t>
            </a:r>
            <a:r>
              <a:rPr lang="en-US" sz="2600" b="1" dirty="0"/>
              <a:t> </a:t>
            </a:r>
            <a:r>
              <a:rPr lang="en-US" sz="2600" b="1" dirty="0" err="1"/>
              <a:t>berbahaya</a:t>
            </a:r>
            <a:r>
              <a:rPr lang="en-US" sz="2600" b="1" dirty="0"/>
              <a:t> </a:t>
            </a:r>
            <a:r>
              <a:rPr lang="en-US" sz="2600" b="1" dirty="0" err="1"/>
              <a:t>zat</a:t>
            </a:r>
            <a:r>
              <a:rPr lang="en-US" sz="2600" b="1" dirty="0"/>
              <a:t> </a:t>
            </a:r>
            <a:r>
              <a:rPr lang="en-US" sz="2600" b="1" dirty="0" err="1"/>
              <a:t>kimia</a:t>
            </a:r>
            <a:r>
              <a:rPr lang="en-US" sz="2600" b="1" dirty="0"/>
              <a:t>.</a:t>
            </a:r>
          </a:p>
          <a:p>
            <a:endParaRPr lang="en-US" sz="2600" b="1" dirty="0"/>
          </a:p>
          <a:p>
            <a:r>
              <a:rPr lang="en-US" sz="2600" b="1" dirty="0" err="1"/>
              <a:t>Aspek</a:t>
            </a:r>
            <a:r>
              <a:rPr lang="en-US" sz="2600" b="1" dirty="0"/>
              <a:t> </a:t>
            </a:r>
            <a:r>
              <a:rPr lang="en-US" sz="2600" b="1" dirty="0" err="1"/>
              <a:t>hukum</a:t>
            </a:r>
            <a:r>
              <a:rPr lang="en-US" sz="2600" b="1" dirty="0"/>
              <a:t> </a:t>
            </a:r>
            <a:r>
              <a:rPr lang="en-US" sz="2600" b="1" dirty="0" err="1"/>
              <a:t>menyangkut</a:t>
            </a:r>
            <a:r>
              <a:rPr lang="en-US" sz="2600" b="1" dirty="0"/>
              <a:t> </a:t>
            </a:r>
            <a:r>
              <a:rPr lang="en-US" sz="2600" b="1" dirty="0" err="1"/>
              <a:t>perolehan</a:t>
            </a:r>
            <a:r>
              <a:rPr lang="en-US" sz="2600" b="1" dirty="0"/>
              <a:t> </a:t>
            </a:r>
            <a:r>
              <a:rPr lang="en-US" sz="2600" b="1" dirty="0" err="1"/>
              <a:t>informasi</a:t>
            </a:r>
            <a:r>
              <a:rPr lang="en-US" sz="2600" b="1" dirty="0"/>
              <a:t> </a:t>
            </a:r>
            <a:r>
              <a:rPr lang="en-US" sz="2600" b="1" dirty="0" err="1"/>
              <a:t>hubungan</a:t>
            </a:r>
            <a:r>
              <a:rPr lang="en-US" sz="2600" b="1" dirty="0"/>
              <a:t> </a:t>
            </a:r>
            <a:r>
              <a:rPr lang="en-US" sz="2600" b="1" dirty="0" err="1"/>
              <a:t>sebab</a:t>
            </a:r>
            <a:r>
              <a:rPr lang="en-US" sz="2600" b="1" dirty="0"/>
              <a:t> </a:t>
            </a:r>
            <a:r>
              <a:rPr lang="en-US" sz="2600" b="1" dirty="0" err="1"/>
              <a:t>akibat</a:t>
            </a:r>
            <a:r>
              <a:rPr lang="en-US" sz="2600" b="1" dirty="0"/>
              <a:t> </a:t>
            </a:r>
            <a:r>
              <a:rPr lang="en-US" sz="2600" b="1" dirty="0" err="1"/>
              <a:t>antara</a:t>
            </a:r>
            <a:r>
              <a:rPr lang="en-US" sz="2600" b="1" dirty="0"/>
              <a:t> </a:t>
            </a:r>
            <a:r>
              <a:rPr lang="en-US" sz="2600" b="1" dirty="0" err="1"/>
              <a:t>paparan</a:t>
            </a:r>
            <a:r>
              <a:rPr lang="en-US" sz="2600" b="1" dirty="0"/>
              <a:t> </a:t>
            </a:r>
            <a:r>
              <a:rPr lang="en-US" sz="2600" b="1" dirty="0" err="1"/>
              <a:t>dan</a:t>
            </a:r>
            <a:r>
              <a:rPr lang="en-US" sz="2600" b="1" dirty="0"/>
              <a:t> </a:t>
            </a:r>
            <a:r>
              <a:rPr lang="en-US" sz="2600" b="1" dirty="0" err="1"/>
              <a:t>efek</a:t>
            </a:r>
            <a:r>
              <a:rPr lang="en-US" sz="2600" b="1" dirty="0"/>
              <a:t> </a:t>
            </a:r>
            <a:r>
              <a:rPr lang="en-US" sz="2600" b="1" dirty="0" err="1"/>
              <a:t>berbahaya</a:t>
            </a:r>
            <a:r>
              <a:rPr lang="en-US" sz="2600" b="1" dirty="0"/>
              <a:t> </a:t>
            </a:r>
            <a:r>
              <a:rPr lang="en-US" sz="2600" b="1" dirty="0" err="1"/>
              <a:t>zat</a:t>
            </a:r>
            <a:r>
              <a:rPr lang="en-US" sz="2600" b="1" dirty="0"/>
              <a:t> </a:t>
            </a:r>
            <a:r>
              <a:rPr lang="en-US" sz="2600" b="1" dirty="0" err="1"/>
              <a:t>tersebut</a:t>
            </a:r>
            <a:r>
              <a:rPr lang="en-US" sz="2600" b="1" dirty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4" grpId="0"/>
      <p:bldP spid="13619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Distribusi 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   Zat kimia masuk ke darah </a:t>
            </a:r>
            <a:r>
              <a:rPr lang="id-ID" dirty="0" smtClean="0">
                <a:sym typeface="Wingdings" pitchFamily="2" charset="2"/>
              </a:rPr>
              <a:t> didistribusikan ke seluruh tubuh lewat kapiler &amp; cairan ekstrasel toksikan diangkut ke tempat kerjanya di dalam sel (cairan intra- sel)</a:t>
            </a:r>
            <a:endParaRPr lang="id-ID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686800" cy="1139825"/>
          </a:xfrm>
        </p:spPr>
        <p:txBody>
          <a:bodyPr/>
          <a:lstStyle/>
          <a:p>
            <a:r>
              <a:rPr lang="id-ID" sz="3200" b="1" dirty="0" smtClean="0"/>
              <a:t>Model Penetrasi/Distribusi Polutan Lewat Kulit</a:t>
            </a:r>
            <a:endParaRPr lang="id-ID" sz="32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743200" y="1143000"/>
          <a:ext cx="4191000" cy="511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</a:tblGrid>
              <a:tr h="144780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54356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61976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54356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Cairan Intrasel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Down Arrow Callout 6"/>
          <p:cNvSpPr/>
          <p:nvPr/>
        </p:nvSpPr>
        <p:spPr bwMode="auto">
          <a:xfrm>
            <a:off x="3657600" y="2209800"/>
            <a:ext cx="2590800" cy="990600"/>
          </a:xfrm>
          <a:prstGeom prst="downArrowCallo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Polutan masuk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3657600" y="3276600"/>
            <a:ext cx="2590800" cy="457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Membran kulit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657600" y="4114800"/>
            <a:ext cx="2590800" cy="457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Membran kapiler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3657600" y="5181600"/>
            <a:ext cx="2590800" cy="457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Membran</a:t>
            </a:r>
            <a:r>
              <a:rPr kumimoji="0" lang="id-ID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sel</a:t>
            </a:r>
            <a:endParaRPr kumimoji="0" lang="id-ID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Up Arrow 11"/>
          <p:cNvSpPr/>
          <p:nvPr/>
        </p:nvSpPr>
        <p:spPr bwMode="auto">
          <a:xfrm>
            <a:off x="2971800" y="5791200"/>
            <a:ext cx="457200" cy="457200"/>
          </a:xfrm>
          <a:prstGeom prst="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" name="Up Arrow 14"/>
          <p:cNvSpPr/>
          <p:nvPr/>
        </p:nvSpPr>
        <p:spPr bwMode="auto">
          <a:xfrm>
            <a:off x="2971800" y="3581400"/>
            <a:ext cx="381000" cy="533400"/>
          </a:xfrm>
          <a:prstGeom prst="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" name="Up Arrow 15"/>
          <p:cNvSpPr/>
          <p:nvPr/>
        </p:nvSpPr>
        <p:spPr bwMode="auto">
          <a:xfrm>
            <a:off x="2971800" y="4495800"/>
            <a:ext cx="457200" cy="533400"/>
          </a:xfrm>
          <a:prstGeom prst="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Down Arrow 16"/>
          <p:cNvSpPr/>
          <p:nvPr/>
        </p:nvSpPr>
        <p:spPr bwMode="auto">
          <a:xfrm>
            <a:off x="6553200" y="3429000"/>
            <a:ext cx="381000" cy="53340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" name="Down Arrow 17"/>
          <p:cNvSpPr/>
          <p:nvPr/>
        </p:nvSpPr>
        <p:spPr bwMode="auto">
          <a:xfrm>
            <a:off x="6477000" y="5486400"/>
            <a:ext cx="381000" cy="53340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" name="Down Arrow 18"/>
          <p:cNvSpPr/>
          <p:nvPr/>
        </p:nvSpPr>
        <p:spPr bwMode="auto">
          <a:xfrm>
            <a:off x="6477000" y="4267200"/>
            <a:ext cx="381000" cy="53340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Ekskresi</a:t>
            </a:r>
          </a:p>
          <a:p>
            <a:pPr>
              <a:buNone/>
            </a:pPr>
            <a:r>
              <a:rPr lang="id-ID" dirty="0" smtClean="0"/>
              <a:t>Melalui:</a:t>
            </a:r>
          </a:p>
          <a:p>
            <a:pPr>
              <a:buFontTx/>
              <a:buChar char="-"/>
            </a:pPr>
            <a:r>
              <a:rPr lang="id-ID" dirty="0" smtClean="0"/>
              <a:t>Urin</a:t>
            </a:r>
          </a:p>
          <a:p>
            <a:pPr>
              <a:buFontTx/>
              <a:buChar char="-"/>
            </a:pPr>
            <a:r>
              <a:rPr lang="id-ID" dirty="0" smtClean="0"/>
              <a:t>Kulit</a:t>
            </a:r>
          </a:p>
          <a:p>
            <a:pPr>
              <a:buFontTx/>
              <a:buChar char="-"/>
            </a:pPr>
            <a:r>
              <a:rPr lang="id-ID" dirty="0" smtClean="0"/>
              <a:t>Empedu</a:t>
            </a:r>
          </a:p>
          <a:p>
            <a:pPr>
              <a:buFontTx/>
              <a:buChar char="-"/>
            </a:pPr>
            <a:r>
              <a:rPr lang="id-ID" dirty="0" smtClean="0"/>
              <a:t>Paru-paru/ insang</a:t>
            </a:r>
          </a:p>
          <a:p>
            <a:pPr>
              <a:buFontTx/>
              <a:buChar char="-"/>
            </a:pPr>
            <a:endParaRPr lang="id-ID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b="1" dirty="0" smtClean="0">
                <a:latin typeface="Algerian" pitchFamily="82" charset="0"/>
              </a:rPr>
              <a:t>2. Fase metabolisme/ biotransformasi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   Toksikan diserap oleh usus</a:t>
            </a:r>
            <a:r>
              <a:rPr lang="id-ID" dirty="0" smtClean="0">
                <a:sym typeface="Wingdings" pitchFamily="2" charset="2"/>
              </a:rPr>
              <a:t> ke sirkulasi   sistem pembuluh porta (suplai darah utama dr lambung-usus ke hati) ke hati terjadi perubahan kimiawi secara enzimatis metabolit  tidak/kurang aktif</a:t>
            </a:r>
          </a:p>
          <a:p>
            <a:pPr>
              <a:buNone/>
            </a:pPr>
            <a:endParaRPr lang="id-ID" dirty="0" smtClean="0">
              <a:sym typeface="Wingdings" pitchFamily="2" charset="2"/>
            </a:endParaRPr>
          </a:p>
          <a:p>
            <a:pPr>
              <a:buNone/>
            </a:pPr>
            <a:r>
              <a:rPr lang="id-ID" dirty="0" smtClean="0">
                <a:sym typeface="Wingdings" pitchFamily="2" charset="2"/>
              </a:rPr>
              <a:t>                      Proses detoksifikasi/bio-inaktivasi</a:t>
            </a:r>
            <a:endParaRPr lang="id-ID" dirty="0"/>
          </a:p>
        </p:txBody>
      </p:sp>
      <p:sp>
        <p:nvSpPr>
          <p:cNvPr id="4" name="Curved Left Arrow 3"/>
          <p:cNvSpPr/>
          <p:nvPr/>
        </p:nvSpPr>
        <p:spPr bwMode="auto">
          <a:xfrm>
            <a:off x="6477000" y="4800600"/>
            <a:ext cx="533400" cy="914400"/>
          </a:xfrm>
          <a:prstGeom prst="curved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05200"/>
            <a:ext cx="8229600" cy="2625725"/>
          </a:xfrm>
        </p:spPr>
        <p:txBody>
          <a:bodyPr/>
          <a:lstStyle/>
          <a:p>
            <a:pPr algn="ctr">
              <a:buNone/>
            </a:pPr>
            <a:r>
              <a:rPr lang="id-ID" sz="4800" i="1" dirty="0" smtClean="0">
                <a:solidFill>
                  <a:schemeClr val="accent6"/>
                </a:solidFill>
              </a:rPr>
              <a:t>TERIMA KASIH</a:t>
            </a:r>
            <a:endParaRPr lang="id-ID" sz="4800" i="1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en-US" sz="3800" b="1" dirty="0" err="1">
                <a:latin typeface="Arial" pitchFamily="34" charset="0"/>
              </a:rPr>
              <a:t>Ruang</a:t>
            </a:r>
            <a:r>
              <a:rPr lang="en-US" sz="3800" b="1" dirty="0">
                <a:latin typeface="Arial" pitchFamily="34" charset="0"/>
              </a:rPr>
              <a:t> </a:t>
            </a:r>
            <a:r>
              <a:rPr lang="en-US" sz="3800" b="1" dirty="0" err="1">
                <a:latin typeface="Arial" pitchFamily="34" charset="0"/>
              </a:rPr>
              <a:t>lanjutan</a:t>
            </a:r>
            <a:r>
              <a:rPr lang="en-US" sz="3800" b="1" dirty="0">
                <a:latin typeface="Arial" pitchFamily="34" charset="0"/>
              </a:rPr>
              <a:t>…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86800" cy="4987925"/>
          </a:xfrm>
        </p:spPr>
        <p:txBody>
          <a:bodyPr/>
          <a:lstStyle/>
          <a:p>
            <a:r>
              <a:rPr lang="en-US" sz="4000" b="1" dirty="0" err="1">
                <a:solidFill>
                  <a:srgbClr val="C00000"/>
                </a:solidFill>
                <a:latin typeface="Agency FB" pitchFamily="34" charset="0"/>
              </a:rPr>
              <a:t>Toksikologi</a:t>
            </a:r>
            <a:r>
              <a:rPr lang="en-US" sz="4000" b="1" dirty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Agency FB" pitchFamily="34" charset="0"/>
              </a:rPr>
              <a:t>obat</a:t>
            </a:r>
            <a:endParaRPr lang="en-US" sz="4000" b="1" dirty="0">
              <a:solidFill>
                <a:srgbClr val="C00000"/>
              </a:solidFill>
              <a:latin typeface="Agency FB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b="1" dirty="0"/>
              <a:t>	</a:t>
            </a:r>
            <a:r>
              <a:rPr lang="en-US" b="1" dirty="0" err="1"/>
              <a:t>Mencakup</a:t>
            </a:r>
            <a:r>
              <a:rPr lang="en-US" b="1" dirty="0"/>
              <a:t>:</a:t>
            </a:r>
          </a:p>
          <a:p>
            <a:pPr>
              <a:buFont typeface="Wingdings" pitchFamily="2" charset="2"/>
              <a:buNone/>
            </a:pPr>
            <a:r>
              <a:rPr lang="en-US" b="1" dirty="0"/>
              <a:t>	a. </a:t>
            </a:r>
            <a:r>
              <a:rPr lang="en-US" b="1" dirty="0" err="1"/>
              <a:t>kerja</a:t>
            </a:r>
            <a:r>
              <a:rPr lang="en-US" b="1" dirty="0"/>
              <a:t> </a:t>
            </a:r>
            <a:r>
              <a:rPr lang="en-US" b="1" dirty="0" err="1"/>
              <a:t>samping</a:t>
            </a:r>
            <a:r>
              <a:rPr lang="en-US" b="1" dirty="0"/>
              <a:t> </a:t>
            </a:r>
            <a:r>
              <a:rPr lang="en-US" b="1" dirty="0" err="1"/>
              <a:t>obat</a:t>
            </a:r>
            <a:r>
              <a:rPr lang="en-US" b="1" dirty="0"/>
              <a:t> yang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diinginkan</a:t>
            </a:r>
            <a:endParaRPr lang="en-US" b="1" dirty="0"/>
          </a:p>
          <a:p>
            <a:pPr>
              <a:buFont typeface="Wingdings" pitchFamily="2" charset="2"/>
              <a:buNone/>
            </a:pPr>
            <a:r>
              <a:rPr lang="en-US" b="1" dirty="0"/>
              <a:t>	b. </a:t>
            </a:r>
            <a:r>
              <a:rPr lang="en-US" b="1" dirty="0" err="1"/>
              <a:t>kombinasi</a:t>
            </a:r>
            <a:r>
              <a:rPr lang="en-US" b="1" dirty="0"/>
              <a:t> </a:t>
            </a:r>
            <a:r>
              <a:rPr lang="en-US" b="1" dirty="0" err="1"/>
              <a:t>pemakaian</a:t>
            </a:r>
            <a:r>
              <a:rPr lang="en-US" b="1" dirty="0"/>
              <a:t> </a:t>
            </a:r>
            <a:r>
              <a:rPr lang="en-US" b="1" dirty="0" err="1"/>
              <a:t>obat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  </a:t>
            </a:r>
          </a:p>
          <a:p>
            <a:pPr>
              <a:buFont typeface="Wingdings" pitchFamily="2" charset="2"/>
              <a:buNone/>
            </a:pPr>
            <a:r>
              <a:rPr lang="en-US" b="1" dirty="0"/>
              <a:t>        </a:t>
            </a:r>
            <a:r>
              <a:rPr lang="en-US" b="1" dirty="0" err="1"/>
              <a:t>kosmetika</a:t>
            </a:r>
            <a:endParaRPr lang="en-US" b="1" dirty="0"/>
          </a:p>
          <a:p>
            <a:pPr>
              <a:buFont typeface="Wingdings" pitchFamily="2" charset="2"/>
              <a:buNone/>
            </a:pPr>
            <a:r>
              <a:rPr lang="en-US" b="1" dirty="0"/>
              <a:t>	c. </a:t>
            </a:r>
            <a:r>
              <a:rPr lang="en-US" b="1" dirty="0" err="1"/>
              <a:t>keracunan</a:t>
            </a:r>
            <a:r>
              <a:rPr lang="en-US" b="1" dirty="0"/>
              <a:t> </a:t>
            </a:r>
            <a:r>
              <a:rPr lang="en-US" b="1" dirty="0" err="1"/>
              <a:t>akut</a:t>
            </a:r>
            <a:r>
              <a:rPr lang="en-US" b="1" dirty="0"/>
              <a:t> </a:t>
            </a:r>
            <a:r>
              <a:rPr lang="en-US" b="1" dirty="0" err="1"/>
              <a:t>oleh</a:t>
            </a:r>
            <a:r>
              <a:rPr lang="en-US" b="1" dirty="0"/>
              <a:t> </a:t>
            </a:r>
            <a:r>
              <a:rPr lang="en-US" b="1" dirty="0" err="1"/>
              <a:t>obat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dosis</a:t>
            </a:r>
            <a:r>
              <a:rPr lang="en-US" b="1" dirty="0"/>
              <a:t> </a:t>
            </a:r>
          </a:p>
          <a:p>
            <a:pPr>
              <a:buFont typeface="Wingdings" pitchFamily="2" charset="2"/>
              <a:buNone/>
            </a:pPr>
            <a:r>
              <a:rPr lang="en-US" b="1" dirty="0"/>
              <a:t>       </a:t>
            </a:r>
            <a:r>
              <a:rPr lang="en-US" b="1" dirty="0" err="1"/>
              <a:t>berlebih</a:t>
            </a:r>
            <a:endParaRPr lang="en-US" b="1" dirty="0"/>
          </a:p>
          <a:p>
            <a:pPr>
              <a:buFont typeface="Wingdings" pitchFamily="2" charset="2"/>
              <a:buNone/>
            </a:pPr>
            <a:r>
              <a:rPr lang="en-US" b="1" dirty="0"/>
              <a:t>	d. </a:t>
            </a:r>
            <a:r>
              <a:rPr lang="en-US" b="1" dirty="0" err="1"/>
              <a:t>pengujian</a:t>
            </a:r>
            <a:r>
              <a:rPr lang="en-US" b="1" dirty="0"/>
              <a:t> </a:t>
            </a:r>
            <a:r>
              <a:rPr lang="en-US" b="1" dirty="0" err="1"/>
              <a:t>obat</a:t>
            </a:r>
            <a:r>
              <a:rPr lang="en-US" b="1" dirty="0"/>
              <a:t> yang </a:t>
            </a:r>
            <a:r>
              <a:rPr lang="en-US" b="1" dirty="0" err="1"/>
              <a:t>potensial</a:t>
            </a:r>
            <a:r>
              <a:rPr lang="en-US" b="1" dirty="0"/>
              <a:t> </a:t>
            </a:r>
            <a:r>
              <a:rPr lang="en-US" b="1" dirty="0" err="1"/>
              <a:t>toksik</a:t>
            </a:r>
            <a:r>
              <a:rPr lang="en-US" b="1" dirty="0"/>
              <a:t> </a:t>
            </a:r>
          </a:p>
          <a:p>
            <a:pPr>
              <a:buFont typeface="Wingdings" pitchFamily="2" charset="2"/>
              <a:buNone/>
            </a:pPr>
            <a:r>
              <a:rPr lang="en-US" b="1" dirty="0"/>
              <a:t>	e. </a:t>
            </a:r>
            <a:r>
              <a:rPr lang="en-US" b="1" dirty="0" err="1"/>
              <a:t>toleransi</a:t>
            </a:r>
            <a:r>
              <a:rPr lang="en-US" b="1" dirty="0"/>
              <a:t> </a:t>
            </a:r>
            <a:r>
              <a:rPr lang="en-US" b="1" dirty="0" err="1"/>
              <a:t>obat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fase</a:t>
            </a:r>
            <a:r>
              <a:rPr lang="en-US" b="1" dirty="0"/>
              <a:t> </a:t>
            </a:r>
            <a:r>
              <a:rPr lang="en-US" b="1" dirty="0" err="1"/>
              <a:t>praklinik</a:t>
            </a:r>
            <a:endParaRPr lang="en-US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8" grpId="0"/>
      <p:bldP spid="1372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en-US" sz="3800" b="1">
                <a:latin typeface="Arial" pitchFamily="34" charset="0"/>
              </a:rPr>
              <a:t>Ruang lanjutan…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534400" cy="4911725"/>
          </a:xfrm>
        </p:spPr>
        <p:txBody>
          <a:bodyPr/>
          <a:lstStyle/>
          <a:p>
            <a:r>
              <a:rPr lang="en-US" sz="4000" b="1" dirty="0" err="1">
                <a:solidFill>
                  <a:srgbClr val="C00000"/>
                </a:solidFill>
                <a:latin typeface="Agency FB" pitchFamily="34" charset="0"/>
              </a:rPr>
              <a:t>Toksikologi</a:t>
            </a:r>
            <a:r>
              <a:rPr lang="en-US" sz="4000" b="1" dirty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Agency FB" pitchFamily="34" charset="0"/>
              </a:rPr>
              <a:t>zat</a:t>
            </a:r>
            <a:r>
              <a:rPr lang="en-US" sz="4000" b="1" dirty="0">
                <a:solidFill>
                  <a:srgbClr val="C00000"/>
                </a:solidFill>
                <a:latin typeface="Agency FB" pitchFamily="34" charset="0"/>
              </a:rPr>
              <a:t> yang </a:t>
            </a:r>
            <a:r>
              <a:rPr lang="en-US" sz="4000" b="1" dirty="0" err="1">
                <a:solidFill>
                  <a:srgbClr val="C00000"/>
                </a:solidFill>
                <a:latin typeface="Agency FB" pitchFamily="34" charset="0"/>
              </a:rPr>
              <a:t>menimbulkan</a:t>
            </a:r>
            <a:r>
              <a:rPr lang="en-US" sz="4000" b="1" dirty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Agency FB" pitchFamily="34" charset="0"/>
              </a:rPr>
              <a:t>ketagihan</a:t>
            </a:r>
            <a:endParaRPr lang="en-US" sz="4000" b="1" dirty="0">
              <a:solidFill>
                <a:srgbClr val="C00000"/>
              </a:solidFill>
              <a:latin typeface="Agency FB" pitchFamily="34" charset="0"/>
            </a:endParaRPr>
          </a:p>
          <a:p>
            <a:endParaRPr lang="en-US" dirty="0"/>
          </a:p>
          <a:p>
            <a:r>
              <a:rPr lang="en-US" dirty="0" err="1"/>
              <a:t>Contoh</a:t>
            </a:r>
            <a:r>
              <a:rPr lang="en-US" dirty="0"/>
              <a:t>: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	a. </a:t>
            </a:r>
            <a:r>
              <a:rPr lang="en-US" dirty="0" err="1"/>
              <a:t>Kecanduan</a:t>
            </a:r>
            <a:r>
              <a:rPr lang="en-US" dirty="0"/>
              <a:t> </a:t>
            </a:r>
            <a:r>
              <a:rPr lang="en-US" dirty="0" err="1"/>
              <a:t>rokok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kanker</a:t>
            </a:r>
            <a:r>
              <a:rPr lang="en-US" dirty="0"/>
              <a:t> </a:t>
            </a:r>
            <a:r>
              <a:rPr lang="en-US" dirty="0" err="1"/>
              <a:t>paru-paru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	b. </a:t>
            </a:r>
            <a:r>
              <a:rPr lang="en-US" dirty="0" err="1"/>
              <a:t>Dekadensi</a:t>
            </a:r>
            <a:r>
              <a:rPr lang="en-US" dirty="0"/>
              <a:t> moral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psikotropika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	c.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jantung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peminum</a:t>
            </a:r>
            <a:r>
              <a:rPr lang="en-US" dirty="0"/>
              <a:t> </a:t>
            </a:r>
            <a:r>
              <a:rPr lang="en-US" dirty="0" err="1"/>
              <a:t>alkohol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2" grpId="0"/>
      <p:bldP spid="13824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US" b="1">
                <a:latin typeface="Arial" pitchFamily="34" charset="0"/>
              </a:rPr>
              <a:t>Ruang lanjutan…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105400"/>
          </a:xfrm>
        </p:spPr>
        <p:txBody>
          <a:bodyPr/>
          <a:lstStyle/>
          <a:p>
            <a:r>
              <a:rPr lang="en-US" sz="4000" b="1" dirty="0" err="1">
                <a:solidFill>
                  <a:srgbClr val="C00000"/>
                </a:solidFill>
                <a:latin typeface="Agency FB" pitchFamily="34" charset="0"/>
              </a:rPr>
              <a:t>Toksikologi</a:t>
            </a:r>
            <a:r>
              <a:rPr lang="en-US" sz="4000" b="1" dirty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Agency FB" pitchFamily="34" charset="0"/>
              </a:rPr>
              <a:t>bahan</a:t>
            </a:r>
            <a:r>
              <a:rPr lang="en-US" sz="4000" b="1" dirty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Agency FB" pitchFamily="34" charset="0"/>
              </a:rPr>
              <a:t>makanan</a:t>
            </a:r>
            <a:endParaRPr lang="en-US" sz="4000" b="1" dirty="0">
              <a:solidFill>
                <a:srgbClr val="C00000"/>
              </a:solidFill>
              <a:latin typeface="Agency FB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2600" b="1" dirty="0"/>
              <a:t>	</a:t>
            </a:r>
            <a:r>
              <a:rPr lang="en-US" sz="2600" b="1" dirty="0" err="1"/>
              <a:t>Kaitan</a:t>
            </a:r>
            <a:r>
              <a:rPr lang="en-US" sz="2600" b="1" dirty="0"/>
              <a:t> </a:t>
            </a:r>
            <a:r>
              <a:rPr lang="en-US" sz="2600" b="1" dirty="0" err="1"/>
              <a:t>penggunaan</a:t>
            </a:r>
            <a:r>
              <a:rPr lang="en-US" sz="2600" b="1" dirty="0"/>
              <a:t> </a:t>
            </a:r>
            <a:r>
              <a:rPr lang="en-US" sz="2600" b="1" dirty="0" err="1"/>
              <a:t>zat</a:t>
            </a:r>
            <a:r>
              <a:rPr lang="en-US" sz="2600" b="1" dirty="0"/>
              <a:t> </a:t>
            </a:r>
            <a:r>
              <a:rPr lang="en-US" sz="2600" b="1" dirty="0" err="1"/>
              <a:t>tambahan</a:t>
            </a:r>
            <a:r>
              <a:rPr lang="en-US" sz="2600" b="1" dirty="0"/>
              <a:t> </a:t>
            </a:r>
            <a:r>
              <a:rPr lang="en-US" sz="2600" b="1" dirty="0" err="1"/>
              <a:t>dalam</a:t>
            </a:r>
            <a:r>
              <a:rPr lang="en-US" sz="2600" b="1" dirty="0"/>
              <a:t> </a:t>
            </a:r>
            <a:r>
              <a:rPr lang="en-US" sz="2600" b="1" dirty="0" err="1"/>
              <a:t>makanan</a:t>
            </a:r>
            <a:r>
              <a:rPr lang="en-US" sz="2600" b="1" dirty="0"/>
              <a:t> yang </a:t>
            </a:r>
            <a:r>
              <a:rPr lang="en-US" sz="2600" b="1" dirty="0" err="1"/>
              <a:t>menimbulkan</a:t>
            </a:r>
            <a:r>
              <a:rPr lang="en-US" sz="2600" b="1" dirty="0"/>
              <a:t> </a:t>
            </a:r>
            <a:r>
              <a:rPr lang="en-US" sz="2600" b="1" dirty="0" err="1"/>
              <a:t>efek</a:t>
            </a:r>
            <a:r>
              <a:rPr lang="en-US" sz="2600" b="1" dirty="0"/>
              <a:t> </a:t>
            </a:r>
            <a:r>
              <a:rPr lang="en-US" sz="2600" b="1" dirty="0" err="1"/>
              <a:t>merugikan</a:t>
            </a:r>
            <a:endParaRPr lang="en-US" sz="2600" b="1" dirty="0"/>
          </a:p>
          <a:p>
            <a:pPr>
              <a:buFont typeface="Wingdings" pitchFamily="2" charset="2"/>
              <a:buNone/>
            </a:pPr>
            <a:endParaRPr lang="en-US" sz="2600" b="1" dirty="0"/>
          </a:p>
          <a:p>
            <a:r>
              <a:rPr lang="en-US" sz="2600" b="1" dirty="0" err="1"/>
              <a:t>Contoh</a:t>
            </a:r>
            <a:endParaRPr lang="en-US" sz="2600" b="1" dirty="0"/>
          </a:p>
          <a:p>
            <a:pPr>
              <a:buFont typeface="Wingdings" pitchFamily="2" charset="2"/>
              <a:buNone/>
            </a:pPr>
            <a:r>
              <a:rPr lang="en-US" sz="2600" b="1" dirty="0"/>
              <a:t>	a. </a:t>
            </a:r>
            <a:r>
              <a:rPr lang="en-US" sz="2600" b="1" dirty="0" err="1"/>
              <a:t>penggunaan</a:t>
            </a:r>
            <a:r>
              <a:rPr lang="en-US" sz="2600" b="1" dirty="0"/>
              <a:t> </a:t>
            </a:r>
            <a:r>
              <a:rPr lang="en-US" sz="2600" b="1" dirty="0" err="1"/>
              <a:t>aditif</a:t>
            </a:r>
            <a:endParaRPr lang="en-US" sz="2600" b="1" dirty="0"/>
          </a:p>
          <a:p>
            <a:pPr>
              <a:buFont typeface="Wingdings" pitchFamily="2" charset="2"/>
              <a:buNone/>
            </a:pPr>
            <a:r>
              <a:rPr lang="en-US" sz="2600" b="1" dirty="0"/>
              <a:t>	b. </a:t>
            </a:r>
            <a:r>
              <a:rPr lang="en-US" sz="2600" b="1" dirty="0" err="1"/>
              <a:t>residu</a:t>
            </a:r>
            <a:r>
              <a:rPr lang="en-US" sz="2600" b="1" dirty="0"/>
              <a:t> </a:t>
            </a:r>
            <a:r>
              <a:rPr lang="en-US" sz="2600" b="1" dirty="0" err="1"/>
              <a:t>antibiotik</a:t>
            </a:r>
            <a:endParaRPr lang="en-US" sz="2600" b="1" dirty="0"/>
          </a:p>
          <a:p>
            <a:pPr>
              <a:buFont typeface="Wingdings" pitchFamily="2" charset="2"/>
              <a:buNone/>
            </a:pPr>
            <a:r>
              <a:rPr lang="en-US" sz="2600" b="1" dirty="0"/>
              <a:t>	c. </a:t>
            </a:r>
            <a:r>
              <a:rPr lang="en-US" sz="2600" b="1" dirty="0" err="1"/>
              <a:t>koregensia</a:t>
            </a:r>
            <a:r>
              <a:rPr lang="en-US" sz="2600" b="1" dirty="0"/>
              <a:t> rasa</a:t>
            </a:r>
          </a:p>
          <a:p>
            <a:pPr>
              <a:buFont typeface="Wingdings" pitchFamily="2" charset="2"/>
              <a:buNone/>
            </a:pPr>
            <a:r>
              <a:rPr lang="en-US" sz="2600" b="1" dirty="0"/>
              <a:t>	d. </a:t>
            </a:r>
            <a:r>
              <a:rPr lang="en-US" sz="2600" b="1" dirty="0" err="1"/>
              <a:t>bahan</a:t>
            </a:r>
            <a:r>
              <a:rPr lang="en-US" sz="2600" b="1" dirty="0"/>
              <a:t> </a:t>
            </a:r>
            <a:r>
              <a:rPr lang="en-US" sz="2600" b="1" dirty="0" err="1"/>
              <a:t>penjernih</a:t>
            </a:r>
            <a:endParaRPr lang="en-US" sz="2600" b="1" dirty="0"/>
          </a:p>
          <a:p>
            <a:pPr>
              <a:buFont typeface="Wingdings" pitchFamily="2" charset="2"/>
              <a:buNone/>
            </a:pPr>
            <a:r>
              <a:rPr lang="en-US" sz="2600" b="1" dirty="0"/>
              <a:t>	e. </a:t>
            </a:r>
            <a:r>
              <a:rPr lang="en-US" sz="2600" b="1" dirty="0" err="1"/>
              <a:t>bahan</a:t>
            </a:r>
            <a:r>
              <a:rPr lang="en-US" sz="2600" b="1" dirty="0"/>
              <a:t> </a:t>
            </a:r>
            <a:r>
              <a:rPr lang="en-US" sz="2600" b="1" dirty="0" err="1"/>
              <a:t>pelindung</a:t>
            </a:r>
            <a:r>
              <a:rPr lang="en-US" sz="2600" b="1" dirty="0"/>
              <a:t> </a:t>
            </a:r>
            <a:r>
              <a:rPr lang="en-US" sz="2600" b="1" dirty="0" err="1"/>
              <a:t>tanaman</a:t>
            </a:r>
            <a:endParaRPr lang="en-US" sz="26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6" grpId="0"/>
      <p:bldP spid="13926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en-US" sz="3800" b="1">
                <a:latin typeface="Arial" pitchFamily="34" charset="0"/>
              </a:rPr>
              <a:t>Ruang lanjutan…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4000" b="1" dirty="0" err="1">
                <a:solidFill>
                  <a:srgbClr val="C00000"/>
                </a:solidFill>
                <a:latin typeface="Agency FB" pitchFamily="34" charset="0"/>
              </a:rPr>
              <a:t>Toksikologi</a:t>
            </a:r>
            <a:r>
              <a:rPr lang="en-US" sz="4000" b="1" dirty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Agency FB" pitchFamily="34" charset="0"/>
              </a:rPr>
              <a:t>pestisida</a:t>
            </a:r>
            <a:endParaRPr lang="en-US" sz="4000" b="1" dirty="0">
              <a:solidFill>
                <a:srgbClr val="C00000"/>
              </a:solidFill>
              <a:latin typeface="Agency FB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600" b="1" dirty="0"/>
          </a:p>
          <a:p>
            <a:pPr>
              <a:lnSpc>
                <a:spcPct val="90000"/>
              </a:lnSpc>
            </a:pPr>
            <a:r>
              <a:rPr lang="en-US" sz="2600" b="1" dirty="0" err="1"/>
              <a:t>Contoh</a:t>
            </a:r>
            <a:r>
              <a:rPr lang="en-US" sz="2600" b="1" dirty="0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600" b="1" dirty="0"/>
              <a:t>	a. </a:t>
            </a:r>
            <a:r>
              <a:rPr lang="en-US" sz="2600" b="1" dirty="0" err="1"/>
              <a:t>herbisida</a:t>
            </a:r>
            <a:endParaRPr lang="en-US" sz="2600" b="1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600" b="1" dirty="0"/>
              <a:t>	b. </a:t>
            </a:r>
            <a:r>
              <a:rPr lang="en-US" sz="2600" b="1" dirty="0" err="1"/>
              <a:t>insektisida</a:t>
            </a:r>
            <a:endParaRPr lang="en-US" sz="2600" b="1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600" b="1" dirty="0"/>
              <a:t>	c. </a:t>
            </a:r>
            <a:r>
              <a:rPr lang="en-US" sz="2600" b="1" dirty="0" err="1"/>
              <a:t>bakteriosida</a:t>
            </a:r>
            <a:endParaRPr lang="en-US" sz="2600" b="1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600" b="1" dirty="0"/>
              <a:t>	d. </a:t>
            </a:r>
            <a:r>
              <a:rPr lang="en-US" sz="2600" b="1" dirty="0" err="1"/>
              <a:t>fungisida</a:t>
            </a:r>
            <a:endParaRPr lang="en-US" sz="2600" b="1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600" b="1" dirty="0"/>
              <a:t>	e. </a:t>
            </a:r>
            <a:r>
              <a:rPr lang="en-US" sz="2600" b="1" dirty="0" err="1"/>
              <a:t>rodentisida</a:t>
            </a:r>
            <a:endParaRPr lang="en-US" sz="2600" b="1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600" b="1" dirty="0"/>
              <a:t>	f. </a:t>
            </a:r>
            <a:r>
              <a:rPr lang="en-US" sz="2600" b="1" dirty="0" err="1"/>
              <a:t>nematisida</a:t>
            </a:r>
            <a:endParaRPr lang="en-US" sz="2600" b="1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600" b="1" dirty="0"/>
              <a:t>	g. </a:t>
            </a:r>
            <a:r>
              <a:rPr lang="en-US" sz="2600" b="1" dirty="0" err="1"/>
              <a:t>pupuk</a:t>
            </a:r>
            <a:endParaRPr lang="en-US" sz="2600" b="1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600" b="1" dirty="0"/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0" grpId="0"/>
      <p:bldP spid="14029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en-US" sz="3800" b="1" dirty="0" err="1">
                <a:latin typeface="Arial" pitchFamily="34" charset="0"/>
              </a:rPr>
              <a:t>Ruang</a:t>
            </a:r>
            <a:r>
              <a:rPr lang="en-US" sz="3800" b="1" dirty="0">
                <a:latin typeface="Arial" pitchFamily="34" charset="0"/>
              </a:rPr>
              <a:t> </a:t>
            </a:r>
            <a:r>
              <a:rPr lang="en-US" sz="3800" b="1" dirty="0" err="1">
                <a:latin typeface="Arial" pitchFamily="34" charset="0"/>
              </a:rPr>
              <a:t>lanjutan</a:t>
            </a:r>
            <a:r>
              <a:rPr lang="en-US" sz="3800" b="1" dirty="0">
                <a:latin typeface="Arial" pitchFamily="34" charset="0"/>
              </a:rPr>
              <a:t>…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58200" cy="4835525"/>
          </a:xfrm>
        </p:spPr>
        <p:txBody>
          <a:bodyPr/>
          <a:lstStyle/>
          <a:p>
            <a:r>
              <a:rPr lang="en-US" sz="4000" b="1" dirty="0" err="1">
                <a:solidFill>
                  <a:srgbClr val="C00000"/>
                </a:solidFill>
                <a:latin typeface="Agency FB" pitchFamily="34" charset="0"/>
              </a:rPr>
              <a:t>Toksikologi</a:t>
            </a:r>
            <a:r>
              <a:rPr lang="en-US" sz="4000" b="1" dirty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Agency FB" pitchFamily="34" charset="0"/>
              </a:rPr>
              <a:t>industri</a:t>
            </a:r>
            <a:endParaRPr lang="en-US" sz="4000" b="1" dirty="0">
              <a:solidFill>
                <a:srgbClr val="C00000"/>
              </a:solidFill>
              <a:latin typeface="Agency FB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keracunan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(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).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r>
              <a:rPr lang="en-US" sz="4000" b="1" dirty="0" err="1">
                <a:solidFill>
                  <a:srgbClr val="C00000"/>
                </a:solidFill>
                <a:latin typeface="Agency FB" pitchFamily="34" charset="0"/>
              </a:rPr>
              <a:t>Toksikologi</a:t>
            </a:r>
            <a:r>
              <a:rPr lang="en-US" sz="4000" b="1" dirty="0">
                <a:solidFill>
                  <a:srgbClr val="C00000"/>
                </a:solidFill>
                <a:latin typeface="Agency FB" pitchFamily="34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Agency FB" pitchFamily="34" charset="0"/>
              </a:rPr>
              <a:t>aksidental</a:t>
            </a:r>
            <a:endParaRPr lang="en-US" sz="4000" b="1" dirty="0">
              <a:solidFill>
                <a:srgbClr val="C00000"/>
              </a:solidFill>
              <a:latin typeface="Agency FB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kecelakaan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beracun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penyalahgunaan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beracun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penggunaannya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kriminal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bunuh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4" grpId="0"/>
      <p:bldP spid="1413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US" b="1">
                <a:latin typeface="Arial" pitchFamily="34" charset="0"/>
              </a:rPr>
              <a:t>Ruang lanjutan…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915400" cy="4225925"/>
          </a:xfrm>
        </p:spPr>
        <p:txBody>
          <a:bodyPr/>
          <a:lstStyle/>
          <a:p>
            <a:r>
              <a:rPr lang="en-US" sz="4000" b="1" dirty="0" err="1">
                <a:solidFill>
                  <a:srgbClr val="FF0000"/>
                </a:solidFill>
                <a:latin typeface="Agency FB" pitchFamily="34" charset="0"/>
              </a:rPr>
              <a:t>Toksikologi</a:t>
            </a:r>
            <a:r>
              <a:rPr lang="en-US" sz="4000" b="1" dirty="0">
                <a:solidFill>
                  <a:srgbClr val="FF0000"/>
                </a:solidFill>
                <a:latin typeface="Agency FB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gency FB" pitchFamily="34" charset="0"/>
              </a:rPr>
              <a:t>forensik</a:t>
            </a:r>
            <a:endParaRPr lang="id-ID" sz="4000" b="1" dirty="0" smtClean="0">
              <a:solidFill>
                <a:srgbClr val="FF0000"/>
              </a:solidFill>
              <a:latin typeface="Agency FB" pitchFamily="34" charset="0"/>
            </a:endParaRPr>
          </a:p>
          <a:p>
            <a:pPr>
              <a:buNone/>
            </a:pPr>
            <a:endParaRPr lang="en-US" sz="4000" b="1" dirty="0">
              <a:solidFill>
                <a:srgbClr val="FF0000"/>
              </a:solidFill>
              <a:latin typeface="Agency FB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2600" b="1" dirty="0"/>
              <a:t>	</a:t>
            </a:r>
            <a:r>
              <a:rPr lang="en-US" sz="2600" b="1" dirty="0" err="1"/>
              <a:t>Meliputi</a:t>
            </a:r>
            <a:r>
              <a:rPr lang="en-US" sz="2600" b="1" dirty="0"/>
              <a:t>:</a:t>
            </a:r>
          </a:p>
          <a:p>
            <a:pPr>
              <a:buFont typeface="Wingdings" pitchFamily="2" charset="2"/>
              <a:buNone/>
            </a:pPr>
            <a:r>
              <a:rPr lang="en-US" sz="2600" b="1" dirty="0"/>
              <a:t>	a. </a:t>
            </a:r>
            <a:r>
              <a:rPr lang="en-US" sz="2600" b="1" dirty="0" err="1"/>
              <a:t>penentuan</a:t>
            </a:r>
            <a:r>
              <a:rPr lang="en-US" sz="2600" b="1" dirty="0"/>
              <a:t> </a:t>
            </a:r>
            <a:r>
              <a:rPr lang="en-US" sz="2600" b="1" dirty="0" err="1"/>
              <a:t>kadar</a:t>
            </a:r>
            <a:r>
              <a:rPr lang="en-US" sz="2600" b="1" dirty="0"/>
              <a:t> </a:t>
            </a:r>
            <a:r>
              <a:rPr lang="en-US" sz="2600" b="1" dirty="0" err="1"/>
              <a:t>alkohol</a:t>
            </a:r>
            <a:r>
              <a:rPr lang="en-US" sz="2600" b="1" dirty="0"/>
              <a:t> </a:t>
            </a:r>
            <a:r>
              <a:rPr lang="en-US" sz="2600" b="1" dirty="0" err="1"/>
              <a:t>dalam</a:t>
            </a:r>
            <a:r>
              <a:rPr lang="en-US" sz="2600" b="1" dirty="0"/>
              <a:t> </a:t>
            </a:r>
            <a:r>
              <a:rPr lang="en-US" sz="2600" b="1" dirty="0" err="1"/>
              <a:t>nafas</a:t>
            </a:r>
            <a:r>
              <a:rPr lang="en-US" sz="2600" b="1" dirty="0"/>
              <a:t> </a:t>
            </a:r>
            <a:r>
              <a:rPr lang="en-US" sz="2600" b="1" dirty="0" err="1"/>
              <a:t>dan</a:t>
            </a:r>
            <a:r>
              <a:rPr lang="en-US" sz="2600" b="1" dirty="0"/>
              <a:t> </a:t>
            </a:r>
            <a:r>
              <a:rPr lang="en-US" sz="2600" b="1" dirty="0" err="1"/>
              <a:t>darah</a:t>
            </a:r>
            <a:endParaRPr lang="en-US" sz="2600" b="1" dirty="0"/>
          </a:p>
          <a:p>
            <a:pPr>
              <a:buFont typeface="Wingdings" pitchFamily="2" charset="2"/>
              <a:buNone/>
            </a:pPr>
            <a:r>
              <a:rPr lang="en-US" sz="2600" b="1" dirty="0"/>
              <a:t>	b. </a:t>
            </a:r>
            <a:r>
              <a:rPr lang="en-US" sz="2600" b="1" dirty="0" err="1"/>
              <a:t>identifikasi</a:t>
            </a:r>
            <a:r>
              <a:rPr lang="en-US" sz="2600" b="1" dirty="0"/>
              <a:t> </a:t>
            </a:r>
            <a:r>
              <a:rPr lang="en-US" sz="2600" b="1" dirty="0" err="1"/>
              <a:t>zat</a:t>
            </a:r>
            <a:r>
              <a:rPr lang="en-US" sz="2600" b="1" dirty="0"/>
              <a:t> yang </a:t>
            </a:r>
            <a:r>
              <a:rPr lang="en-US" sz="2600" b="1" dirty="0" err="1"/>
              <a:t>dicurigai</a:t>
            </a:r>
            <a:r>
              <a:rPr lang="en-US" sz="2600" b="1" dirty="0"/>
              <a:t> </a:t>
            </a:r>
            <a:r>
              <a:rPr lang="en-US" sz="2600" b="1" dirty="0" err="1"/>
              <a:t>sebagai</a:t>
            </a:r>
            <a:r>
              <a:rPr lang="en-US" sz="2600" b="1" dirty="0"/>
              <a:t> </a:t>
            </a:r>
            <a:r>
              <a:rPr lang="en-US" sz="2600" b="1" dirty="0" err="1"/>
              <a:t>narkoba</a:t>
            </a:r>
            <a:endParaRPr lang="en-US" sz="2600" b="1" dirty="0"/>
          </a:p>
          <a:p>
            <a:pPr>
              <a:buFont typeface="Wingdings" pitchFamily="2" charset="2"/>
              <a:buNone/>
            </a:pPr>
            <a:r>
              <a:rPr lang="en-US" sz="2600" b="1" dirty="0"/>
              <a:t>	c. doping </a:t>
            </a:r>
            <a:r>
              <a:rPr lang="en-US" sz="2600" b="1" dirty="0" err="1"/>
              <a:t>pada</a:t>
            </a:r>
            <a:r>
              <a:rPr lang="en-US" sz="2600" b="1" dirty="0"/>
              <a:t> </a:t>
            </a:r>
            <a:r>
              <a:rPr lang="en-US" sz="2600" b="1" dirty="0" err="1"/>
              <a:t>olahragawan</a:t>
            </a:r>
            <a:endParaRPr lang="en-US" sz="2600" b="1" dirty="0"/>
          </a:p>
          <a:p>
            <a:pPr>
              <a:buFont typeface="Wingdings" pitchFamily="2" charset="2"/>
              <a:buNone/>
            </a:pPr>
            <a:r>
              <a:rPr lang="en-US" sz="2600" b="1" dirty="0"/>
              <a:t>	d. </a:t>
            </a:r>
            <a:r>
              <a:rPr lang="en-US" sz="2600" b="1" dirty="0" err="1"/>
              <a:t>mayat</a:t>
            </a:r>
            <a:r>
              <a:rPr lang="en-US" sz="2600" b="1" dirty="0"/>
              <a:t> </a:t>
            </a:r>
            <a:r>
              <a:rPr lang="en-US" sz="2600" b="1" dirty="0" err="1"/>
              <a:t>korban</a:t>
            </a:r>
            <a:r>
              <a:rPr lang="en-US" sz="2600" b="1" dirty="0"/>
              <a:t> </a:t>
            </a:r>
            <a:r>
              <a:rPr lang="en-US" sz="2600" b="1" dirty="0" err="1"/>
              <a:t>pembunuhan</a:t>
            </a:r>
            <a:endParaRPr lang="en-US" sz="26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8" grpId="0"/>
      <p:bldP spid="142339" grpId="0" build="p"/>
    </p:bld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cho">
  <a:themeElements>
    <a:clrScheme name="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Ech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</Template>
  <TotalTime>2280</TotalTime>
  <Words>616</Words>
  <Application>Microsoft PowerPoint</Application>
  <PresentationFormat>On-screen Show (4:3)</PresentationFormat>
  <Paragraphs>210</Paragraphs>
  <Slides>34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Edge</vt:lpstr>
      <vt:lpstr>Echo</vt:lpstr>
      <vt:lpstr>Ruang lingkup Toksikologi     </vt:lpstr>
      <vt:lpstr>Ruang lanjutan…</vt:lpstr>
      <vt:lpstr>Ruang lanjutan…</vt:lpstr>
      <vt:lpstr>Ruang lanjutan…</vt:lpstr>
      <vt:lpstr>Ruang lanjutan…</vt:lpstr>
      <vt:lpstr>Ruang lanjutan…</vt:lpstr>
      <vt:lpstr>Ruang lanjutan…</vt:lpstr>
      <vt:lpstr>Ruang lanjutan…</vt:lpstr>
      <vt:lpstr>Ruang lanjutan…</vt:lpstr>
      <vt:lpstr>Ruang lanjutan…</vt:lpstr>
      <vt:lpstr>Ruang lanjutan…</vt:lpstr>
      <vt:lpstr>Ruang lanjutan…</vt:lpstr>
      <vt:lpstr>Ruang lanjutan…</vt:lpstr>
      <vt:lpstr>Ruang lanjutan…</vt:lpstr>
      <vt:lpstr>Ruang lanjutan…</vt:lpstr>
      <vt:lpstr>Kerja Toksik</vt:lpstr>
      <vt:lpstr>Kerja lanjutan…</vt:lpstr>
      <vt:lpstr>Kerja lanjutan…</vt:lpstr>
      <vt:lpstr>Kerja lanjutan…</vt:lpstr>
      <vt:lpstr>Kerja lanjutan…</vt:lpstr>
      <vt:lpstr>Kerja lanjutan…</vt:lpstr>
      <vt:lpstr>Kerja lanjutan…</vt:lpstr>
      <vt:lpstr>Kerja lanjutan…</vt:lpstr>
      <vt:lpstr>Bagaimanakah proses toksin dalam tubuh??</vt:lpstr>
      <vt:lpstr>Bagaimanakah proses toksin dalam tubuh??</vt:lpstr>
      <vt:lpstr>Slide 26</vt:lpstr>
      <vt:lpstr>Slide 27</vt:lpstr>
      <vt:lpstr>Slide 28</vt:lpstr>
      <vt:lpstr>Slide 29</vt:lpstr>
      <vt:lpstr>Slide 30</vt:lpstr>
      <vt:lpstr>Model Penetrasi/Distribusi Polutan Lewat Kulit</vt:lpstr>
      <vt:lpstr>Slide 32</vt:lpstr>
      <vt:lpstr>Slide 33</vt:lpstr>
      <vt:lpstr>Slide 34</vt:lpstr>
    </vt:vector>
  </TitlesOfParts>
  <Company>Pribadi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Toksikologi</dc:title>
  <dc:creator>Arwin Achmad</dc:creator>
  <cp:lastModifiedBy>User</cp:lastModifiedBy>
  <cp:revision>186</cp:revision>
  <cp:lastPrinted>1601-01-01T00:00:00Z</cp:lastPrinted>
  <dcterms:created xsi:type="dcterms:W3CDTF">2009-02-19T14:35:57Z</dcterms:created>
  <dcterms:modified xsi:type="dcterms:W3CDTF">2012-09-27T03:47:52Z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