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0B3849-10B4-4DAA-AD49-25B83DD08E30}" type="datetimeFigureOut">
              <a:rPr lang="id-ID" smtClean="0"/>
              <a:pPr/>
              <a:t>30/10/2021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FFCAE-9183-4245-84AC-ED1CAD95A15B}" type="slidenum">
              <a:rPr lang="id-ID" smtClean="0"/>
              <a:pPr/>
              <a:t>‹#›</a:t>
            </a:fld>
            <a:endParaRPr lang="id-ID"/>
          </a:p>
        </p:txBody>
      </p:sp>
    </p:spTree>
    <p:extLst>
      <p:ext uri="{BB962C8B-B14F-4D97-AF65-F5344CB8AC3E}">
        <p14:creationId xmlns:p14="http://schemas.microsoft.com/office/powerpoint/2010/main" val="2079766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55EFFCAE-9183-4245-84AC-ED1CAD95A15B}" type="slidenum">
              <a:rPr lang="id-ID" smtClean="0"/>
              <a:pPr/>
              <a:t>2</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81CE3F5-1F57-4B3D-B855-4EAF9DDF4D2F}" type="datetimeFigureOut">
              <a:rPr lang="id-ID" smtClean="0"/>
              <a:pPr/>
              <a:t>30/10/2021</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60C9AF2-474A-450F-9244-7DC7050DFB0F}"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81CE3F5-1F57-4B3D-B855-4EAF9DDF4D2F}" type="datetimeFigureOut">
              <a:rPr lang="id-ID" smtClean="0"/>
              <a:pPr/>
              <a:t>30/10/2021</a:t>
            </a:fld>
            <a:endParaRPr lang="id-ID"/>
          </a:p>
        </p:txBody>
      </p:sp>
      <p:sp>
        <p:nvSpPr>
          <p:cNvPr id="27" name="Slide Number Placeholder 26"/>
          <p:cNvSpPr>
            <a:spLocks noGrp="1"/>
          </p:cNvSpPr>
          <p:nvPr>
            <p:ph type="sldNum" sz="quarter" idx="11"/>
          </p:nvPr>
        </p:nvSpPr>
        <p:spPr/>
        <p:txBody>
          <a:bodyPr rtlCol="0"/>
          <a:lstStyle/>
          <a:p>
            <a:fld id="{360C9AF2-474A-450F-9244-7DC7050DFB0F}"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81CE3F5-1F57-4B3D-B855-4EAF9DDF4D2F}" type="datetimeFigureOut">
              <a:rPr lang="id-ID" smtClean="0"/>
              <a:pPr/>
              <a:t>30/10/2021</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360C9AF2-474A-450F-9244-7DC7050DFB0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1CE3F5-1F57-4B3D-B855-4EAF9DDF4D2F}" type="datetimeFigureOut">
              <a:rPr lang="id-ID" smtClean="0"/>
              <a:pPr/>
              <a:t>30/10/2021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60C9AF2-474A-450F-9244-7DC7050DFB0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81CE3F5-1F57-4B3D-B855-4EAF9DDF4D2F}" type="datetimeFigureOut">
              <a:rPr lang="id-ID" smtClean="0"/>
              <a:pPr/>
              <a:t>30/10/2021</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60C9AF2-474A-450F-9244-7DC7050DFB0F}"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PENGANTAR ILMU HUKUM</a:t>
            </a:r>
            <a:endParaRPr lang="id-ID" dirty="0"/>
          </a:p>
        </p:txBody>
      </p:sp>
      <p:sp>
        <p:nvSpPr>
          <p:cNvPr id="3" name="Subtitle 2"/>
          <p:cNvSpPr>
            <a:spLocks noGrp="1"/>
          </p:cNvSpPr>
          <p:nvPr>
            <p:ph type="subTitle" idx="1"/>
          </p:nvPr>
        </p:nvSpPr>
        <p:spPr/>
        <p:txBody>
          <a:bodyPr>
            <a:normAutofit/>
          </a:bodyPr>
          <a:lstStyle/>
          <a:p>
            <a:endParaRPr lang="id-ID"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Menuruk hubungan keluarga, bentuk masyarakat dibedakan menjadi empat :</a:t>
            </a:r>
          </a:p>
          <a:p>
            <a:r>
              <a:rPr lang="id-ID" dirty="0" smtClean="0"/>
              <a:t>Keluarga inti,</a:t>
            </a:r>
          </a:p>
          <a:p>
            <a:r>
              <a:rPr lang="id-ID" dirty="0" smtClean="0"/>
              <a:t>Keluarga luas,</a:t>
            </a:r>
          </a:p>
          <a:p>
            <a:r>
              <a:rPr lang="id-ID" dirty="0" smtClean="0"/>
              <a:t>Suku bangsa,</a:t>
            </a:r>
          </a:p>
          <a:p>
            <a:r>
              <a:rPr lang="id-ID" dirty="0" smtClean="0"/>
              <a:t>Bangsa.</a:t>
            </a:r>
          </a:p>
          <a:p>
            <a:pPr>
              <a:buNone/>
            </a:pP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571480"/>
            <a:ext cx="8229600" cy="1143000"/>
          </a:xfrm>
        </p:spPr>
        <p:txBody>
          <a:bodyPr>
            <a:normAutofit fontScale="90000"/>
          </a:bodyPr>
          <a:lstStyle/>
          <a:p>
            <a:r>
              <a:rPr lang="id-ID" dirty="0" smtClean="0"/>
              <a:t>Faktor-faktor pendorong untuk hidup bermasyarakat</a:t>
            </a:r>
            <a:endParaRPr lang="id-ID" dirty="0"/>
          </a:p>
        </p:txBody>
      </p:sp>
      <p:sp>
        <p:nvSpPr>
          <p:cNvPr id="3" name="Content Placeholder 2"/>
          <p:cNvSpPr>
            <a:spLocks noGrp="1"/>
          </p:cNvSpPr>
          <p:nvPr>
            <p:ph idx="1"/>
          </p:nvPr>
        </p:nvSpPr>
        <p:spPr/>
        <p:txBody>
          <a:bodyPr>
            <a:normAutofit/>
          </a:bodyPr>
          <a:lstStyle/>
          <a:p>
            <a:pPr>
              <a:buNone/>
            </a:pPr>
            <a:r>
              <a:rPr lang="id-ID" dirty="0" smtClean="0"/>
              <a:t>	Manusia selalu ingin hidup berkelompok dengan sesamanya atau hidup bermasyarakat, hal itu didorong oleh beberapa hal sebagai berikut:</a:t>
            </a:r>
          </a:p>
          <a:p>
            <a:r>
              <a:rPr lang="id-ID" dirty="0" smtClean="0"/>
              <a:t>Hasrat untuk memenuhi makan dan minumatau untuk memenuhi kebutuhan ekonomi.</a:t>
            </a:r>
          </a:p>
          <a:p>
            <a:r>
              <a:rPr lang="id-ID" dirty="0" smtClean="0"/>
              <a:t>Hasrat untuk membela diri.</a:t>
            </a:r>
          </a:p>
          <a:p>
            <a:r>
              <a:rPr lang="id-ID" dirty="0" smtClean="0"/>
              <a:t>Hasrat untuk mengadakan keturunan.</a:t>
            </a:r>
          </a:p>
          <a:p>
            <a:pPr>
              <a:buNone/>
            </a:pPr>
            <a:r>
              <a:rPr lang="id-ID" dirty="0" smtClean="0"/>
              <a:t>	ketiga faktor tersebut dinamakan faktor dorongan kesatuan biologis.</a:t>
            </a:r>
          </a:p>
          <a:p>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manusia sebagai pribadi pada dasarnya dapat berbuat menurut kehendaknya atau bebas, tetapi manusia sebagai mahluk sosial yg hidup dimasyarakat tidak dapat bebas bertindak menurut kehendaknya.</a:t>
            </a:r>
          </a:p>
          <a:p>
            <a:pPr>
              <a:buNone/>
            </a:pPr>
            <a:r>
              <a:rPr lang="id-ID" dirty="0" smtClean="0"/>
              <a:t>	dalam kontak sosial manusia dibatasi oleh ketentuan2 yang mengatur tingkah laku dan sikap mereka, karena jika tidak demikaian akan terjadi ketidakseimbangan dalam masyarakat.</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Jenis-jenis kaidah sosial</a:t>
            </a:r>
            <a:endParaRPr lang="id-ID" dirty="0"/>
          </a:p>
        </p:txBody>
      </p:sp>
      <p:sp>
        <p:nvSpPr>
          <p:cNvPr id="3" name="Content Placeholder 2"/>
          <p:cNvSpPr>
            <a:spLocks noGrp="1"/>
          </p:cNvSpPr>
          <p:nvPr>
            <p:ph idx="1"/>
          </p:nvPr>
        </p:nvSpPr>
        <p:spPr/>
        <p:txBody>
          <a:bodyPr>
            <a:normAutofit/>
          </a:bodyPr>
          <a:lstStyle/>
          <a:p>
            <a:pPr>
              <a:buNone/>
            </a:pPr>
            <a:r>
              <a:rPr lang="id-ID" dirty="0" smtClean="0"/>
              <a:t>	Kaidah agama yaitu kaidah sosial yg asalnya  dari tuhan dan berisikan larangan2, perintah2dan anjuran2.</a:t>
            </a:r>
          </a:p>
          <a:p>
            <a:pPr>
              <a:buNone/>
            </a:pPr>
            <a:r>
              <a:rPr lang="id-ID" dirty="0" smtClean="0"/>
              <a:t>	Contoh kaidah agama adalah sebagai berikut</a:t>
            </a:r>
          </a:p>
          <a:p>
            <a:r>
              <a:rPr lang="id-ID" dirty="0" smtClean="0"/>
              <a:t>Jangan memuja berhala,</a:t>
            </a:r>
          </a:p>
          <a:p>
            <a:r>
              <a:rPr lang="id-ID" dirty="0" smtClean="0"/>
              <a:t>Hormati ibu bapakmu,</a:t>
            </a:r>
          </a:p>
          <a:p>
            <a:r>
              <a:rPr lang="id-ID" dirty="0" smtClean="0"/>
              <a:t>Jangan membunuh,</a:t>
            </a:r>
          </a:p>
          <a:p>
            <a:r>
              <a:rPr lang="id-ID" dirty="0" smtClean="0"/>
              <a:t>Jangan mencuri.</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kaidah kesusilaan adalah peraturan hidup yg berasal dari suara hati manusia. Suara hati manusia menentukan perbuatan mana yg baik dan mana yg buruk.</a:t>
            </a:r>
          </a:p>
          <a:p>
            <a:pPr>
              <a:buNone/>
            </a:pPr>
            <a:r>
              <a:rPr lang="id-ID" dirty="0" smtClean="0"/>
              <a:t>Contoh kaidah kesusilaan adalah:</a:t>
            </a:r>
          </a:p>
          <a:p>
            <a:r>
              <a:rPr lang="id-ID" dirty="0" smtClean="0"/>
              <a:t>Berbuatlah jujur,</a:t>
            </a:r>
          </a:p>
          <a:p>
            <a:r>
              <a:rPr lang="id-ID" dirty="0" smtClean="0"/>
              <a:t>Hormatilah sesamamu,</a:t>
            </a:r>
          </a:p>
          <a:p>
            <a:r>
              <a:rPr lang="id-ID" dirty="0" smtClean="0"/>
              <a:t>Jangan berzinah,</a:t>
            </a:r>
          </a:p>
          <a:p>
            <a:r>
              <a:rPr lang="id-ID" dirty="0" smtClean="0"/>
              <a:t>Jangan mencuri.</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fontScale="92500"/>
          </a:bodyPr>
          <a:lstStyle/>
          <a:p>
            <a:pPr>
              <a:buNone/>
            </a:pPr>
            <a:r>
              <a:rPr lang="id-ID" dirty="0" smtClean="0"/>
              <a:t>	Kaidah kesopanan adalah peraturan hidupyg timbul dari pergaulan dalam masyarakat tertentu. Kaidah kesopanan dasarnya adalah kepantasan, kebiasaan atau kepatutan yg berlaku dalam masyarakat.</a:t>
            </a:r>
          </a:p>
          <a:p>
            <a:pPr>
              <a:buNone/>
            </a:pPr>
            <a:r>
              <a:rPr lang="id-ID" dirty="0" smtClean="0"/>
              <a:t>	contoh-contoh kaidah kesopanan antara lain :</a:t>
            </a:r>
          </a:p>
          <a:p>
            <a:r>
              <a:rPr lang="id-ID" dirty="0" smtClean="0"/>
              <a:t>Yg muda wajib mengormati yg lebih tua,</a:t>
            </a:r>
          </a:p>
          <a:p>
            <a:r>
              <a:rPr lang="id-ID" dirty="0" smtClean="0"/>
              <a:t>Harus meminta izin jika ingin masuk rumah orang lain,</a:t>
            </a:r>
          </a:p>
          <a:p>
            <a:r>
              <a:rPr lang="id-ID" dirty="0" smtClean="0"/>
              <a:t>Mengenakan pakaian yg pantas ketikan menghadiri pesta.</a:t>
            </a:r>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fontScale="85000" lnSpcReduction="20000"/>
          </a:bodyPr>
          <a:lstStyle/>
          <a:p>
            <a:pPr>
              <a:buNone/>
            </a:pPr>
            <a:r>
              <a:rPr lang="id-ID" dirty="0" smtClean="0"/>
              <a:t>	Kaidah Hukum adalah peraturan yg dibuat atau yg dipositifkan secara resmi oleh penguasa masyarakat atau penguasa negara, mengikat setiap orang dan berlakunya dapat dipaksakan oleh aparat masyarakat atau aparat negara, sehingga berlakunya kaidah hukum dapat dipertahankan.</a:t>
            </a:r>
          </a:p>
          <a:p>
            <a:pPr>
              <a:buNone/>
            </a:pPr>
            <a:r>
              <a:rPr lang="id-ID" dirty="0" smtClean="0"/>
              <a:t>	Contoh kaidah hukum misalnya :</a:t>
            </a:r>
          </a:p>
          <a:p>
            <a:r>
              <a:rPr lang="id-ID" dirty="0" smtClean="0"/>
              <a:t>Perkawinan sah apabila dilakukan menurut hukum masing2 agama dan kepercayaannya (pasal 2 ayat 1 UU No. 1/1974).</a:t>
            </a:r>
          </a:p>
          <a:p>
            <a:r>
              <a:rPr lang="id-ID" dirty="0" smtClean="0"/>
              <a:t>Barangsiapa merampas nyawa oramg lain tanpa hak, diancam karena pembunuhan, dengan pidana penjara paling lama lima belas tahun (pasal 338 KUHP). </a:t>
            </a: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Perbedaan antara kaidah hukum dengan kaidah sosial lainnya</a:t>
            </a:r>
            <a:endParaRPr lang="id-ID" dirty="0"/>
          </a:p>
        </p:txBody>
      </p:sp>
      <p:sp>
        <p:nvSpPr>
          <p:cNvPr id="3" name="Content Placeholder 2"/>
          <p:cNvSpPr>
            <a:spLocks noGrp="1"/>
          </p:cNvSpPr>
          <p:nvPr>
            <p:ph idx="1"/>
          </p:nvPr>
        </p:nvSpPr>
        <p:spPr/>
        <p:txBody>
          <a:bodyPr/>
          <a:lstStyle/>
          <a:p>
            <a:pPr>
              <a:buNone/>
            </a:pPr>
            <a:r>
              <a:rPr lang="id-ID" dirty="0" smtClean="0"/>
              <a:t>	Perbedaan antara kaidah hukum dengan kaidah agama kesusilaan dapat ditinjau dari beberapa segi, sebagai berikut :</a:t>
            </a:r>
          </a:p>
          <a:p>
            <a:r>
              <a:rPr lang="id-ID" dirty="0" smtClean="0"/>
              <a:t>Ditinjau dari tujuannya,</a:t>
            </a:r>
          </a:p>
          <a:p>
            <a:r>
              <a:rPr lang="id-ID" dirty="0" smtClean="0"/>
              <a:t>Ditinjau dari sasarannya,</a:t>
            </a:r>
          </a:p>
          <a:p>
            <a:r>
              <a:rPr lang="id-ID" dirty="0" smtClean="0"/>
              <a:t>Ditinjau dari sanksinya,</a:t>
            </a:r>
          </a:p>
          <a:p>
            <a:r>
              <a:rPr lang="id-ID" dirty="0" smtClean="0"/>
              <a:t>Ditinjau dari kekuatan mengikatnya,</a:t>
            </a:r>
          </a:p>
          <a:p>
            <a:r>
              <a:rPr lang="id-ID" dirty="0" smtClean="0"/>
              <a:t>Ditinjau dari isinya.</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Perbedaan antara kaidah hukum dengan kaidah kesopanan</a:t>
            </a:r>
          </a:p>
          <a:p>
            <a:r>
              <a:rPr lang="id-ID" dirty="0" smtClean="0"/>
              <a:t>Kaidah hukum memberikan hak dan kewajiban, kaidah kesopanan memberikan kewajiban saja.</a:t>
            </a:r>
          </a:p>
          <a:p>
            <a:r>
              <a:rPr lang="id-ID" dirty="0" smtClean="0"/>
              <a:t>Sanksi kaidah hukum dipaksakan oleh masyarakat secara resmi, sedangkan kesopanan tidak resmi.</a:t>
            </a:r>
            <a:endParaRPr lang="id-ID"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pPr>
              <a:buNone/>
            </a:pPr>
            <a:r>
              <a:rPr lang="id-ID" dirty="0" smtClean="0"/>
              <a:t>	Perbedaan antara kaidah kesopanan dengan kaidah agama dan kesusilaan :</a:t>
            </a:r>
          </a:p>
          <a:p>
            <a:r>
              <a:rPr lang="id-ID" dirty="0" smtClean="0"/>
              <a:t>Asal kaidah kesopanan dari luar diri manusia, kaidah kesopanan dan kaidah kesusilaan berasal dari pribadi manusia.</a:t>
            </a:r>
          </a:p>
          <a:p>
            <a:r>
              <a:rPr lang="id-ID" dirty="0" smtClean="0"/>
              <a:t>Kaidahkesopanan berisi aturan yg ditujukan kepada sikap lahir manusia, kaidah agama dan kesusilaan berisi aturan yg ditujukan kepada sikap batin manusia.</a:t>
            </a:r>
          </a:p>
          <a:p>
            <a:r>
              <a:rPr lang="id-ID" dirty="0" smtClean="0"/>
              <a:t>Tunjuan kaidah kesopanan menertibkan masyarakat agar tak ada korban, kaidah agama dan kesusilaan bertujuan menyempurnakan manusia agar tidak menjadi manusia jahat.</a:t>
            </a:r>
            <a:endParaRPr lang="id-ID"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BAB I</a:t>
            </a:r>
            <a:r>
              <a:rPr lang="id-ID" sz="4000" dirty="0" smtClean="0"/>
              <a:t/>
            </a:r>
            <a:br>
              <a:rPr lang="id-ID" sz="4000" dirty="0" smtClean="0"/>
            </a:br>
            <a:r>
              <a:rPr lang="id-ID" sz="4000" dirty="0" smtClean="0"/>
              <a:t>PENGERTIAN PENGANTAR ILMU HUKUM</a:t>
            </a:r>
            <a:endParaRPr lang="id-ID" sz="4000" dirty="0"/>
          </a:p>
        </p:txBody>
      </p:sp>
      <p:sp>
        <p:nvSpPr>
          <p:cNvPr id="3" name="Content Placeholder 2"/>
          <p:cNvSpPr>
            <a:spLocks noGrp="1"/>
          </p:cNvSpPr>
          <p:nvPr>
            <p:ph idx="1"/>
          </p:nvPr>
        </p:nvSpPr>
        <p:spPr/>
        <p:txBody>
          <a:bodyPr>
            <a:normAutofit/>
          </a:bodyPr>
          <a:lstStyle/>
          <a:p>
            <a:r>
              <a:rPr lang="id-ID" b="1" dirty="0" smtClean="0"/>
              <a:t>Batasan Pengertian Tentang Ilmu Hukum</a:t>
            </a:r>
          </a:p>
          <a:p>
            <a:pPr>
              <a:buNone/>
            </a:pPr>
            <a:r>
              <a:rPr lang="id-ID" dirty="0" smtClean="0"/>
              <a:t>	Ilmu hukum adalah ilmu pengetahuan yg objeknya hukum. Ilmu hukum akan mempelajari semua seluk beluk hukum mengenai asal mula, wujud, asas-asas, macam pembagian, sumber-sumber, perkembangan, fungsi, dan kedudukan hukum didalam masyarakat.</a:t>
            </a:r>
          </a:p>
          <a:p>
            <a:pPr>
              <a:buNone/>
            </a:pPr>
            <a:endParaRPr lang="en-US" dirty="0" smtClean="0"/>
          </a:p>
          <a:p>
            <a:pPr>
              <a:buNone/>
            </a:pPr>
            <a:endParaRPr lang="en-US" dirty="0" smtClean="0"/>
          </a:p>
          <a:p>
            <a:endParaRPr lang="en-US" dirty="0" smtClean="0"/>
          </a:p>
          <a:p>
            <a:endParaRPr lang="id-ID" dirty="0"/>
          </a:p>
        </p:txBody>
      </p:sp>
    </p:spTree>
  </p:cSld>
  <p:clrMapOvr>
    <a:masterClrMapping/>
  </p:clrMapOvr>
  <p:transition>
    <p:cut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Hubungan kaidah hukum dengan kaidah sosial lainnya</a:t>
            </a:r>
            <a:endParaRPr lang="id-ID" dirty="0"/>
          </a:p>
        </p:txBody>
      </p:sp>
      <p:sp>
        <p:nvSpPr>
          <p:cNvPr id="3" name="Content Placeholder 2"/>
          <p:cNvSpPr>
            <a:spLocks noGrp="1"/>
          </p:cNvSpPr>
          <p:nvPr>
            <p:ph idx="1"/>
          </p:nvPr>
        </p:nvSpPr>
        <p:spPr/>
        <p:txBody>
          <a:bodyPr>
            <a:normAutofit fontScale="85000" lnSpcReduction="10000"/>
          </a:bodyPr>
          <a:lstStyle/>
          <a:p>
            <a:r>
              <a:rPr lang="id-ID" dirty="0" smtClean="0"/>
              <a:t>Hubungan positif (hubungan yg saling memperkuat)</a:t>
            </a:r>
          </a:p>
          <a:p>
            <a:pPr marL="514350" indent="-514350">
              <a:buFont typeface="+mj-lt"/>
              <a:buAutoNum type="arabicPeriod"/>
            </a:pPr>
            <a:r>
              <a:rPr lang="id-ID" dirty="0" smtClean="0"/>
              <a:t>Hubungan antara kaidah hukum dan kaidah agama, sangat erat hubungannya, kaidah agama menunjang tercapainya tujuan kaidah hukum.</a:t>
            </a:r>
          </a:p>
          <a:p>
            <a:pPr marL="514350" indent="-514350">
              <a:buFont typeface="+mj-lt"/>
              <a:buAutoNum type="arabicPeriod"/>
            </a:pPr>
            <a:r>
              <a:rPr lang="id-ID" dirty="0" smtClean="0"/>
              <a:t>Hubungan antara kaidah hukum dengan kaidah kesusilaan, erat  kaitannya karena keduannya saling melengkapi.</a:t>
            </a:r>
          </a:p>
          <a:p>
            <a:pPr marL="514350" indent="-514350">
              <a:buFont typeface="+mj-lt"/>
              <a:buAutoNum type="arabicPeriod"/>
            </a:pPr>
            <a:r>
              <a:rPr lang="id-ID" dirty="0" smtClean="0"/>
              <a:t>Hubungan antara kaidah hukum dengan kaidah kesopanaan, anggota masyarakat yg mengetahui kaidah kesopanan selalu bertingkah laku sopan, tidak mengganggu orang lain, sehingga akan tertib dan damai, maka kaidah hukum akan tercapai.</a:t>
            </a:r>
            <a:endParaRPr lang="id-ID"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Hubungan negatif, yakni hubungan yg saling melemahkan yaitu jika isi kaidah hukum dan kaidah lainnya saling bertentangan. Contoh, larangan membunuh oleh salah satu agama dengan alasan apapun bertentangan dengan undang-undang wajib militer.</a:t>
            </a:r>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BAB III</a:t>
            </a:r>
            <a:br>
              <a:rPr lang="id-ID" dirty="0" smtClean="0"/>
            </a:br>
            <a:r>
              <a:rPr lang="id-ID" dirty="0" smtClean="0"/>
              <a:t>HUKUM SEBAGAI KAIDAH SOSIAL</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Hukum meliputi beberapa unsur yaitu</a:t>
            </a:r>
          </a:p>
          <a:p>
            <a:pPr marL="514350" indent="-514350">
              <a:buFont typeface="+mj-lt"/>
              <a:buAutoNum type="arabicPeriod"/>
            </a:pPr>
            <a:r>
              <a:rPr lang="id-ID" dirty="0" smtClean="0"/>
              <a:t>Peraturan tingkah laku manusia,</a:t>
            </a:r>
          </a:p>
          <a:p>
            <a:pPr marL="514350" indent="-514350">
              <a:buFont typeface="+mj-lt"/>
              <a:buAutoNum type="arabicPeriod"/>
            </a:pPr>
            <a:r>
              <a:rPr lang="id-ID" dirty="0" smtClean="0"/>
              <a:t>Peraturan itu diadakan oleh badan2 resmi yg berwajib,</a:t>
            </a:r>
          </a:p>
          <a:p>
            <a:pPr marL="514350" indent="-514350">
              <a:buFont typeface="+mj-lt"/>
              <a:buAutoNum type="arabicPeriod"/>
            </a:pPr>
            <a:r>
              <a:rPr lang="id-ID" dirty="0" smtClean="0"/>
              <a:t>Peraturan itu bersifat memaksa.</a:t>
            </a:r>
          </a:p>
          <a:p>
            <a:pPr marL="514350" indent="-514350">
              <a:buFont typeface="+mj-lt"/>
              <a:buAutoNum type="arabicPeriod"/>
            </a:pPr>
            <a:r>
              <a:rPr lang="id-ID" dirty="0" smtClean="0"/>
              <a:t>Sanksi bagi pelanggaran terhadap pelanggaran itu adalah tegas.</a:t>
            </a:r>
          </a:p>
          <a:p>
            <a:pPr marL="514350" indent="-514350"/>
            <a:r>
              <a:rPr lang="id-ID" dirty="0" smtClean="0"/>
              <a:t>Ciri2nya hukum adalah</a:t>
            </a:r>
          </a:p>
          <a:p>
            <a:pPr marL="514350" indent="-514350">
              <a:buFont typeface="+mj-lt"/>
              <a:buAutoNum type="arabicPeriod"/>
            </a:pPr>
            <a:r>
              <a:rPr lang="id-ID" dirty="0" smtClean="0"/>
              <a:t>Adanya perintah atau larangan,</a:t>
            </a:r>
          </a:p>
          <a:p>
            <a:pPr marL="514350" indent="-514350">
              <a:buFont typeface="+mj-lt"/>
              <a:buAutoNum type="arabicPeriod"/>
            </a:pPr>
            <a:r>
              <a:rPr lang="id-ID" dirty="0" smtClean="0"/>
              <a:t>Larangan dan perintah itu harus dipatuhi orang,</a:t>
            </a:r>
          </a:p>
          <a:p>
            <a:pPr marL="514350" indent="-514350">
              <a:buFont typeface="+mj-lt"/>
              <a:buAutoNum type="arabicPeriod"/>
            </a:pPr>
            <a:r>
              <a:rPr lang="id-ID" dirty="0" smtClean="0"/>
              <a:t>Adanya sanksi hukum yg tegas.</a:t>
            </a:r>
            <a:endParaRPr lang="id-ID"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Hukum dibedakan menjadi dua :</a:t>
            </a:r>
          </a:p>
          <a:p>
            <a:pPr marL="514350" indent="-514350">
              <a:buFont typeface="+mj-lt"/>
              <a:buAutoNum type="arabicPeriod"/>
            </a:pPr>
            <a:r>
              <a:rPr lang="id-ID" dirty="0" smtClean="0"/>
              <a:t>Hukum objektif adalah peraturan2 yg mengatur antar sesama anggota masyarakat.</a:t>
            </a:r>
          </a:p>
          <a:p>
            <a:pPr marL="514350" indent="-514350">
              <a:buFont typeface="+mj-lt"/>
              <a:buAutoNum type="arabicPeriod"/>
            </a:pPr>
            <a:r>
              <a:rPr lang="id-ID" dirty="0" smtClean="0"/>
              <a:t>Hukum subjektif ialah kewenangan atau hak yg diperoleh seseorang berdasarkan hukum objektif.</a:t>
            </a:r>
            <a:endParaRPr lang="id-ID"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Hak dan kewajiban</a:t>
            </a:r>
            <a:endParaRPr lang="id-ID" dirty="0"/>
          </a:p>
        </p:txBody>
      </p:sp>
      <p:sp>
        <p:nvSpPr>
          <p:cNvPr id="3" name="Content Placeholder 2"/>
          <p:cNvSpPr>
            <a:spLocks noGrp="1"/>
          </p:cNvSpPr>
          <p:nvPr>
            <p:ph idx="1"/>
          </p:nvPr>
        </p:nvSpPr>
        <p:spPr/>
        <p:txBody>
          <a:bodyPr/>
          <a:lstStyle/>
          <a:p>
            <a:r>
              <a:rPr lang="id-ID" dirty="0" smtClean="0"/>
              <a:t>Pengertian tentang hak</a:t>
            </a:r>
          </a:p>
          <a:p>
            <a:pPr>
              <a:buNone/>
            </a:pPr>
            <a:r>
              <a:rPr lang="id-ID" dirty="0" smtClean="0"/>
              <a:t>	hak adalah kewenangan oleh hukum objektif  kepada subjek hukum.</a:t>
            </a:r>
          </a:p>
          <a:p>
            <a:pPr>
              <a:buNone/>
            </a:pPr>
            <a:r>
              <a:rPr lang="id-ID" dirty="0" smtClean="0"/>
              <a:t>	kewenangan yg dimaksud adalah kewenangan untuk menguasai , menjual, menggadaikan dan lain2. kewenangan untuk berbuat apa2 inilah yg lazimnya disebut hak. Hak adalah tuntutan syah agar orang lain bersikap dan berperilaku dengan cara tertentu.</a:t>
            </a:r>
            <a:endParaRPr lang="id-ID"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a:bodyPr>
          <a:lstStyle/>
          <a:p>
            <a:r>
              <a:rPr lang="id-ID" dirty="0" smtClean="0"/>
              <a:t>Hak dibedakan menjadi dua :</a:t>
            </a:r>
          </a:p>
          <a:p>
            <a:pPr marL="514350" indent="-514350">
              <a:buFont typeface="+mj-lt"/>
              <a:buAutoNum type="arabicPeriod"/>
            </a:pPr>
            <a:r>
              <a:rPr lang="id-ID" dirty="0" smtClean="0"/>
              <a:t>Hak mutlak ialah kewenangan mutlak yg diberikan hukum kepada subjek hukum, hak mutlak adalah Hak asasi manusia, Hak publik mutlak, Hak keperdataan.</a:t>
            </a:r>
          </a:p>
          <a:p>
            <a:pPr marL="514350" indent="-514350">
              <a:buFont typeface="+mj-lt"/>
              <a:buAutoNum type="arabicPeriod"/>
            </a:pPr>
            <a:r>
              <a:rPr lang="id-ID" dirty="0" smtClean="0"/>
              <a:t>Hak relatif (hak nisbi) ialah hak yg memberikan kewenangan kepada seseorang atau beberapa orang untuk menuntut agar orang lain melakukan sesuatu atau tidak melakukan sesuatu. Contoh hak penjual untuk menerima uang harga penjualan.</a:t>
            </a:r>
            <a:endParaRPr lang="id-ID"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Timbul dan lenyapnya hak</a:t>
            </a:r>
            <a:endParaRPr lang="id-ID" dirty="0"/>
          </a:p>
        </p:txBody>
      </p:sp>
      <p:sp>
        <p:nvSpPr>
          <p:cNvPr id="3" name="Content Placeholder 2"/>
          <p:cNvSpPr>
            <a:spLocks noGrp="1"/>
          </p:cNvSpPr>
          <p:nvPr>
            <p:ph idx="1"/>
          </p:nvPr>
        </p:nvSpPr>
        <p:spPr/>
        <p:txBody>
          <a:bodyPr>
            <a:normAutofit lnSpcReduction="10000"/>
          </a:bodyPr>
          <a:lstStyle/>
          <a:p>
            <a:pPr>
              <a:buNone/>
            </a:pPr>
            <a:r>
              <a:rPr lang="id-ID" dirty="0" smtClean="0"/>
              <a:t>	hak dapat timbul oleh karena beberapa sebab</a:t>
            </a:r>
          </a:p>
          <a:p>
            <a:pPr marL="514350" indent="-514350">
              <a:buFont typeface="+mj-lt"/>
              <a:buAutoNum type="arabicPeriod"/>
            </a:pPr>
            <a:r>
              <a:rPr lang="id-ID" dirty="0" smtClean="0"/>
              <a:t>Karena adanya subjek hukum baru, baik orang maupun badan hukum baru,</a:t>
            </a:r>
          </a:p>
          <a:p>
            <a:pPr marL="514350" indent="-514350">
              <a:buFont typeface="+mj-lt"/>
              <a:buAutoNum type="arabicPeriod"/>
            </a:pPr>
            <a:r>
              <a:rPr lang="id-ID" dirty="0" smtClean="0"/>
              <a:t>Karena ada perjanjian yg telah disepakati,</a:t>
            </a:r>
          </a:p>
          <a:p>
            <a:pPr marL="514350" indent="-514350">
              <a:buFont typeface="+mj-lt"/>
              <a:buAutoNum type="arabicPeriod"/>
            </a:pPr>
            <a:r>
              <a:rPr lang="id-ID" dirty="0" smtClean="0"/>
              <a:t>Karena adanya kerugian yg ditimbulkan akibat kesalahan orang lain,</a:t>
            </a:r>
          </a:p>
          <a:p>
            <a:pPr marL="514350" indent="-514350">
              <a:buFont typeface="+mj-lt"/>
              <a:buAutoNum type="arabicPeriod"/>
            </a:pPr>
            <a:r>
              <a:rPr lang="id-ID" dirty="0" smtClean="0"/>
              <a:t>Karena seseorang telah melakukan kewajiban yg merupakan syarat untuk memperoleh hak itu,</a:t>
            </a:r>
          </a:p>
          <a:p>
            <a:pPr marL="514350" indent="-514350">
              <a:buFont typeface="+mj-lt"/>
              <a:buAutoNum type="arabicPeriod"/>
            </a:pPr>
            <a:r>
              <a:rPr lang="id-ID" dirty="0" smtClean="0"/>
              <a:t>Karena kadaluarsa.</a:t>
            </a:r>
            <a:endParaRPr lang="id-ID"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a:buNone/>
            </a:pPr>
            <a:r>
              <a:rPr lang="id-ID" dirty="0" smtClean="0"/>
              <a:t>	lenyap atau hapusnya hak dapat disebabkan oleh karena beberapa hal</a:t>
            </a:r>
          </a:p>
          <a:p>
            <a:pPr marL="514350" indent="-514350">
              <a:buFont typeface="+mj-lt"/>
              <a:buAutoNum type="arabicPeriod"/>
            </a:pPr>
            <a:r>
              <a:rPr lang="id-ID" dirty="0" smtClean="0"/>
              <a:t>Karena pemegang hak meninggal dunia dan tidak ada pengganti atau ahli waris,</a:t>
            </a:r>
          </a:p>
          <a:p>
            <a:pPr marL="514350" indent="-514350">
              <a:buFont typeface="+mj-lt"/>
              <a:buAutoNum type="arabicPeriod"/>
            </a:pPr>
            <a:r>
              <a:rPr lang="id-ID" dirty="0" smtClean="0"/>
              <a:t>Masa berlaku hak telah habis dan tidak diperpanjang lagi,</a:t>
            </a:r>
          </a:p>
          <a:p>
            <a:pPr marL="514350" indent="-514350">
              <a:buFont typeface="+mj-lt"/>
              <a:buAutoNum type="arabicPeriod"/>
            </a:pPr>
            <a:r>
              <a:rPr lang="id-ID" dirty="0" smtClean="0"/>
              <a:t>Telah diterimanya sesuatu benda yg menjadi onjek hak,</a:t>
            </a:r>
          </a:p>
          <a:p>
            <a:pPr marL="514350" indent="-514350">
              <a:buFont typeface="+mj-lt"/>
              <a:buAutoNum type="arabicPeriod"/>
            </a:pPr>
            <a:r>
              <a:rPr lang="id-ID" dirty="0" smtClean="0"/>
              <a:t>Kewajiban yg merupakan syarat untuk memproleh hak sudah terpenuhi,</a:t>
            </a:r>
          </a:p>
          <a:p>
            <a:pPr marL="514350" indent="-514350">
              <a:buFont typeface="+mj-lt"/>
              <a:buAutoNum type="arabicPeriod"/>
            </a:pPr>
            <a:r>
              <a:rPr lang="id-ID" dirty="0" smtClean="0"/>
              <a:t>Kadaluarsa.</a:t>
            </a:r>
            <a:endParaRPr lang="id-ID"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r>
              <a:rPr lang="id-ID" dirty="0" smtClean="0"/>
              <a:t>Pengertian kewajiban</a:t>
            </a:r>
          </a:p>
          <a:p>
            <a:pPr>
              <a:buNone/>
            </a:pPr>
            <a:r>
              <a:rPr lang="id-ID" dirty="0" smtClean="0"/>
              <a:t>	Kewajiban adalah beban yg diberikan oleh hukum kepada orang ataupun badan hukum.</a:t>
            </a:r>
          </a:p>
          <a:p>
            <a:pPr>
              <a:buNone/>
            </a:pPr>
            <a:r>
              <a:rPr lang="id-ID" dirty="0" smtClean="0"/>
              <a:t>	Kewajiban lahir karena beberapa sebab tertentu :</a:t>
            </a:r>
          </a:p>
          <a:p>
            <a:pPr marL="514350" indent="-514350">
              <a:buFont typeface="+mj-lt"/>
              <a:buAutoNum type="arabicPeriod"/>
            </a:pPr>
            <a:r>
              <a:rPr lang="id-ID" dirty="0" smtClean="0"/>
              <a:t>Karena diperolehnya sesuatu hak yg deengan syarat harus memenuhi kewajiban tertentu,</a:t>
            </a:r>
          </a:p>
          <a:p>
            <a:pPr marL="514350" indent="-514350">
              <a:buFont typeface="+mj-lt"/>
              <a:buAutoNum type="arabicPeriod"/>
            </a:pPr>
            <a:r>
              <a:rPr lang="id-ID" dirty="0" smtClean="0"/>
              <a:t>Karena adanya suatu perjanjian yg telah disepakati bersama,</a:t>
            </a:r>
          </a:p>
          <a:p>
            <a:pPr marL="514350" indent="-514350">
              <a:buFont typeface="+mj-lt"/>
              <a:buAutoNum type="arabicPeriod"/>
            </a:pPr>
            <a:r>
              <a:rPr lang="id-ID" dirty="0" smtClean="0"/>
              <a:t>Karena kesalahan seseorang yg menimbulkan kerugian terhadap orang lain,</a:t>
            </a:r>
          </a:p>
          <a:p>
            <a:pPr marL="514350" indent="-514350">
              <a:buFont typeface="+mj-lt"/>
              <a:buAutoNum type="arabicPeriod"/>
            </a:pPr>
            <a:r>
              <a:rPr lang="id-ID" dirty="0" smtClean="0"/>
              <a:t>Karena telah menikmati hak tertentu yg harus diimbangi dengan kewajiban,</a:t>
            </a:r>
          </a:p>
          <a:p>
            <a:pPr marL="514350" indent="-514350">
              <a:buFont typeface="+mj-lt"/>
              <a:buAutoNum type="arabicPeriod"/>
            </a:pPr>
            <a:r>
              <a:rPr lang="id-ID" dirty="0" smtClean="0"/>
              <a:t>Karena kadaluarsa tertentu yg telah  ditentukan menurut hukum atau perjanjian tertentu bahwa kadaluarsa dapat menimbulkan kewajiban baru.</a:t>
            </a:r>
            <a:endParaRPr lang="id-ID"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a:buNone/>
            </a:pPr>
            <a:r>
              <a:rPr lang="id-ID" dirty="0" smtClean="0"/>
              <a:t>	kewajiban juga dapat dihapus karena sebab :</a:t>
            </a:r>
          </a:p>
          <a:p>
            <a:pPr marL="514350" indent="-514350">
              <a:buFont typeface="+mj-lt"/>
              <a:buAutoNum type="arabicPeriod"/>
            </a:pPr>
            <a:r>
              <a:rPr lang="id-ID" dirty="0" smtClean="0"/>
              <a:t>Karena meninggalnya orang yg mempunyai kewajiban,</a:t>
            </a:r>
          </a:p>
          <a:p>
            <a:pPr marL="514350" indent="-514350">
              <a:buFont typeface="+mj-lt"/>
              <a:buAutoNum type="arabicPeriod"/>
            </a:pPr>
            <a:r>
              <a:rPr lang="id-ID" dirty="0" smtClean="0"/>
              <a:t>Masa belakunya habis dan tidak diperpanjang,</a:t>
            </a:r>
          </a:p>
          <a:p>
            <a:pPr marL="514350" indent="-514350">
              <a:buFont typeface="+mj-lt"/>
              <a:buAutoNum type="arabicPeriod"/>
            </a:pPr>
            <a:r>
              <a:rPr lang="id-ID" dirty="0" smtClean="0"/>
              <a:t>Kewajiban sudah dipenuhi,</a:t>
            </a:r>
          </a:p>
          <a:p>
            <a:pPr marL="514350" indent="-514350">
              <a:buFont typeface="+mj-lt"/>
              <a:buAutoNum type="arabicPeriod"/>
            </a:pPr>
            <a:r>
              <a:rPr lang="id-ID" dirty="0" smtClean="0"/>
              <a:t>Hak yg melahirkan kewajiban baru telah hilang,</a:t>
            </a:r>
          </a:p>
          <a:p>
            <a:pPr marL="514350" indent="-514350">
              <a:buFont typeface="+mj-lt"/>
              <a:buAutoNum type="arabicPeriod"/>
            </a:pPr>
            <a:r>
              <a:rPr lang="id-ID" dirty="0" smtClean="0"/>
              <a:t>Kadaluarsa,</a:t>
            </a:r>
          </a:p>
          <a:p>
            <a:pPr marL="514350" indent="-514350">
              <a:buFont typeface="+mj-lt"/>
              <a:buAutoNum type="arabicPeriod"/>
            </a:pPr>
            <a:r>
              <a:rPr lang="id-ID" dirty="0" smtClean="0"/>
              <a:t>Karena ketentuan undang-undang,</a:t>
            </a:r>
          </a:p>
          <a:p>
            <a:pPr marL="514350" indent="-514350">
              <a:buFont typeface="+mj-lt"/>
              <a:buAutoNum type="arabicPeriod"/>
            </a:pPr>
            <a:r>
              <a:rPr lang="id-ID" dirty="0" smtClean="0"/>
              <a:t>Kewajiban telah dialihkan kepada pihak lain,</a:t>
            </a:r>
          </a:p>
          <a:p>
            <a:pPr marL="514350" indent="-514350">
              <a:buFont typeface="+mj-lt"/>
              <a:buAutoNum type="arabicPeriod"/>
            </a:pPr>
            <a:r>
              <a:rPr lang="id-ID" dirty="0" smtClean="0"/>
              <a:t>Adanya sebab yg diluar kemampuan manusia.</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id-ID"/>
          </a:p>
        </p:txBody>
      </p:sp>
      <p:sp>
        <p:nvSpPr>
          <p:cNvPr id="5" name="Content Placeholder 4"/>
          <p:cNvSpPr>
            <a:spLocks noGrp="1"/>
          </p:cNvSpPr>
          <p:nvPr>
            <p:ph idx="1"/>
          </p:nvPr>
        </p:nvSpPr>
        <p:spPr/>
        <p:txBody>
          <a:bodyPr>
            <a:normAutofit fontScale="92500" lnSpcReduction="10000"/>
          </a:bodyPr>
          <a:lstStyle/>
          <a:p>
            <a:pPr>
              <a:buNone/>
            </a:pPr>
            <a:r>
              <a:rPr lang="id-ID" dirty="0" smtClean="0"/>
              <a:t>	Dalam mempelajari hukum dapat digunakan metode sebagai berikut;</a:t>
            </a:r>
          </a:p>
          <a:p>
            <a:r>
              <a:rPr lang="id-ID" dirty="0" smtClean="0"/>
              <a:t>Metode idealis, adalah metode yg bertitik tolak dari suatu pandangan atau penglihatan bahwa hukum sebagai perwujudan dari nilai2 tertentu.</a:t>
            </a:r>
          </a:p>
          <a:p>
            <a:r>
              <a:rPr lang="id-ID" dirty="0" smtClean="0"/>
              <a:t>Metode mermatifanalitis , adalah metode yang melihat hukum sebagai suatu sistem aturan yg abstrak.</a:t>
            </a:r>
          </a:p>
          <a:p>
            <a:r>
              <a:rPr lang="id-ID" dirty="0" smtClean="0"/>
              <a:t>Metode sosiologis , adalah metode yang betitik tolak dari pandangan yang melihat hukum sebagai alat untuk mengatur masyarakat.</a:t>
            </a:r>
          </a:p>
          <a:p>
            <a:endParaRPr lang="id-ID" dirty="0"/>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Penggolongan hukum</a:t>
            </a:r>
            <a:endParaRPr lang="id-ID" dirty="0"/>
          </a:p>
        </p:txBody>
      </p:sp>
      <p:sp>
        <p:nvSpPr>
          <p:cNvPr id="3" name="Content Placeholder 2"/>
          <p:cNvSpPr>
            <a:spLocks noGrp="1"/>
          </p:cNvSpPr>
          <p:nvPr>
            <p:ph idx="1"/>
          </p:nvPr>
        </p:nvSpPr>
        <p:spPr/>
        <p:txBody>
          <a:bodyPr/>
          <a:lstStyle/>
          <a:p>
            <a:r>
              <a:rPr lang="id-ID" dirty="0" smtClean="0"/>
              <a:t>Berdasarkan sumber formalnya, hukum dapat digolongkan menjadi :</a:t>
            </a:r>
          </a:p>
          <a:p>
            <a:pPr marL="514350" indent="-514350">
              <a:buFont typeface="+mj-lt"/>
              <a:buAutoNum type="arabicPeriod"/>
            </a:pPr>
            <a:r>
              <a:rPr lang="id-ID" dirty="0" smtClean="0"/>
              <a:t>Hukum Undang-Undang,</a:t>
            </a:r>
          </a:p>
          <a:p>
            <a:pPr marL="514350" indent="-514350">
              <a:buFont typeface="+mj-lt"/>
              <a:buAutoNum type="arabicPeriod"/>
            </a:pPr>
            <a:r>
              <a:rPr lang="id-ID" dirty="0" smtClean="0"/>
              <a:t>Hukum kebiasaan dan hukum adat,</a:t>
            </a:r>
          </a:p>
          <a:p>
            <a:pPr marL="514350" indent="-514350">
              <a:buFont typeface="+mj-lt"/>
              <a:buAutoNum type="arabicPeriod"/>
            </a:pPr>
            <a:r>
              <a:rPr lang="id-ID" dirty="0" smtClean="0"/>
              <a:t>Hukum yurisprudensi,</a:t>
            </a:r>
          </a:p>
          <a:p>
            <a:pPr marL="514350" indent="-514350">
              <a:buFont typeface="+mj-lt"/>
              <a:buAutoNum type="arabicPeriod"/>
            </a:pPr>
            <a:r>
              <a:rPr lang="id-ID" dirty="0" smtClean="0"/>
              <a:t>Hukum traktat,</a:t>
            </a:r>
          </a:p>
          <a:p>
            <a:pPr marL="514350" indent="-514350">
              <a:buFont typeface="+mj-lt"/>
              <a:buAutoNum type="arabicPeriod"/>
            </a:pPr>
            <a:r>
              <a:rPr lang="id-ID" dirty="0" smtClean="0"/>
              <a:t>Hukum perjanjian,</a:t>
            </a:r>
          </a:p>
          <a:p>
            <a:pPr marL="514350" indent="-514350">
              <a:buFont typeface="+mj-lt"/>
              <a:buAutoNum type="arabicPeriod"/>
            </a:pPr>
            <a:r>
              <a:rPr lang="id-ID" dirty="0" smtClean="0"/>
              <a:t>Hukum ilmu (hukum doktrin)</a:t>
            </a:r>
            <a:endParaRPr lang="id-ID"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Berdasarkan isi atau kepentingan yg diatur, hukum dapat digolongkan menjadi:</a:t>
            </a:r>
          </a:p>
          <a:p>
            <a:pPr marL="514350" indent="-514350">
              <a:buFont typeface="+mj-lt"/>
              <a:buAutoNum type="arabicPeriod"/>
            </a:pPr>
            <a:r>
              <a:rPr lang="id-ID" dirty="0" smtClean="0"/>
              <a:t>Hukum privat, hukum yg mengatur kepentingan pribadi,</a:t>
            </a:r>
          </a:p>
          <a:p>
            <a:pPr marL="514350" indent="-514350">
              <a:buFont typeface="+mj-lt"/>
              <a:buAutoNum type="arabicPeriod"/>
            </a:pPr>
            <a:r>
              <a:rPr lang="id-ID" dirty="0" smtClean="0"/>
              <a:t>Hukum publik, hukum yg mengatur kepentingan umum atau publik.</a:t>
            </a:r>
            <a:endParaRPr lang="id-ID"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Berdasarkan kekuatan berlakunya atau sifatnya, hukum dapat digolongkan menjadi :</a:t>
            </a:r>
          </a:p>
          <a:p>
            <a:pPr marL="514350" indent="-514350">
              <a:buFont typeface="+mj-lt"/>
              <a:buAutoNum type="arabicPeriod"/>
            </a:pPr>
            <a:r>
              <a:rPr lang="id-ID" dirty="0" smtClean="0"/>
              <a:t>Hukum memaksa (imperatif)</a:t>
            </a:r>
          </a:p>
          <a:p>
            <a:pPr marL="514350" indent="-514350">
              <a:buFont typeface="+mj-lt"/>
              <a:buAutoNum type="arabicPeriod"/>
            </a:pPr>
            <a:r>
              <a:rPr lang="id-ID" dirty="0" smtClean="0"/>
              <a:t>Hukum mengatur (fakultatif)</a:t>
            </a:r>
          </a:p>
          <a:p>
            <a:pPr marL="514350" indent="-514350"/>
            <a:r>
              <a:rPr lang="id-ID" dirty="0" smtClean="0"/>
              <a:t>Berdasarkan fungsinya, hukum dapat digolongkan menjadi ;</a:t>
            </a:r>
          </a:p>
          <a:p>
            <a:pPr marL="514350" indent="-514350">
              <a:buFont typeface="+mj-lt"/>
              <a:buAutoNum type="arabicPeriod"/>
            </a:pPr>
            <a:r>
              <a:rPr lang="id-ID" dirty="0" smtClean="0"/>
              <a:t>Hukum materiil,</a:t>
            </a:r>
          </a:p>
          <a:p>
            <a:pPr marL="514350" indent="-514350">
              <a:buFont typeface="+mj-lt"/>
              <a:buAutoNum type="arabicPeriod"/>
            </a:pPr>
            <a:r>
              <a:rPr lang="id-ID" dirty="0" smtClean="0"/>
              <a:t>Hukum formal.</a:t>
            </a:r>
            <a:endParaRPr lang="id-ID"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Berdasarkan luas berlakunya, hukum dapat digolangkan menjadi :</a:t>
            </a:r>
          </a:p>
          <a:p>
            <a:pPr marL="514350" indent="-514350">
              <a:buFont typeface="+mj-lt"/>
              <a:buAutoNum type="arabicPeriod"/>
            </a:pPr>
            <a:r>
              <a:rPr lang="id-ID" dirty="0" smtClean="0"/>
              <a:t>Hukum umum,</a:t>
            </a:r>
          </a:p>
          <a:p>
            <a:pPr marL="514350" indent="-514350">
              <a:buFont typeface="+mj-lt"/>
              <a:buAutoNum type="arabicPeriod"/>
            </a:pPr>
            <a:r>
              <a:rPr lang="id-ID" dirty="0" smtClean="0"/>
              <a:t>Hukum khusus.</a:t>
            </a:r>
          </a:p>
          <a:p>
            <a:pPr marL="514350" indent="-514350"/>
            <a:r>
              <a:rPr lang="id-ID" dirty="0" smtClean="0"/>
              <a:t>Berdasarkan bentuknya, hukum digolongkan menjadi ;</a:t>
            </a:r>
          </a:p>
          <a:p>
            <a:pPr marL="514350" indent="-514350">
              <a:buFont typeface="+mj-lt"/>
              <a:buAutoNum type="arabicPeriod"/>
            </a:pPr>
            <a:r>
              <a:rPr lang="id-ID" dirty="0" smtClean="0"/>
              <a:t>Hukum tertulis,</a:t>
            </a:r>
          </a:p>
          <a:p>
            <a:pPr marL="514350" indent="-514350">
              <a:buFont typeface="+mj-lt"/>
              <a:buAutoNum type="arabicPeriod"/>
            </a:pPr>
            <a:r>
              <a:rPr lang="id-ID" dirty="0" smtClean="0"/>
              <a:t>Hukum tidak tertulis.</a:t>
            </a:r>
            <a:endParaRPr lang="id-ID"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smtClean="0"/>
              <a:t>Berdasarkan tempat berlakunya, hukum dapat digolongkan menjadi :</a:t>
            </a:r>
          </a:p>
          <a:p>
            <a:pPr marL="514350" indent="-514350">
              <a:buFont typeface="+mj-lt"/>
              <a:buAutoNum type="arabicPeriod"/>
            </a:pPr>
            <a:r>
              <a:rPr lang="id-ID" dirty="0" smtClean="0"/>
              <a:t>Hukum nasional,</a:t>
            </a:r>
          </a:p>
          <a:p>
            <a:pPr marL="514350" indent="-514350">
              <a:buFont typeface="+mj-lt"/>
              <a:buAutoNum type="arabicPeriod"/>
            </a:pPr>
            <a:r>
              <a:rPr lang="id-ID" dirty="0" smtClean="0"/>
              <a:t>Hukum internasional,</a:t>
            </a:r>
          </a:p>
          <a:p>
            <a:pPr marL="514350" indent="-514350">
              <a:buFont typeface="+mj-lt"/>
              <a:buAutoNum type="arabicPeriod"/>
            </a:pPr>
            <a:r>
              <a:rPr lang="id-ID" dirty="0" smtClean="0"/>
              <a:t>Hukum asing.</a:t>
            </a:r>
          </a:p>
          <a:p>
            <a:pPr marL="514350" indent="-514350"/>
            <a:r>
              <a:rPr lang="id-ID" dirty="0" smtClean="0"/>
              <a:t>Berdasarkan waktu berlakunya, hukum digolongkan menjadi ;</a:t>
            </a:r>
          </a:p>
          <a:p>
            <a:pPr marL="514350" indent="-514350">
              <a:buFont typeface="+mj-lt"/>
              <a:buAutoNum type="arabicPeriod"/>
            </a:pPr>
            <a:r>
              <a:rPr lang="id-ID" dirty="0" smtClean="0"/>
              <a:t>Hukum positif (ius konstitutum)</a:t>
            </a:r>
          </a:p>
          <a:p>
            <a:pPr marL="514350" indent="-514350">
              <a:buFont typeface="+mj-lt"/>
              <a:buAutoNum type="arabicPeriod"/>
            </a:pPr>
            <a:r>
              <a:rPr lang="id-ID" dirty="0" smtClean="0"/>
              <a:t>Hukum yg diharapkan akan berlaku dimasa yg akan datang (ius constituendum)</a:t>
            </a:r>
            <a:endParaRPr lang="id-ID"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Hukum</a:t>
            </a:r>
            <a:endParaRPr lang="id-ID" dirty="0"/>
          </a:p>
        </p:txBody>
      </p:sp>
      <p:sp>
        <p:nvSpPr>
          <p:cNvPr id="3" name="Content Placeholder 2"/>
          <p:cNvSpPr>
            <a:spLocks noGrp="1"/>
          </p:cNvSpPr>
          <p:nvPr>
            <p:ph idx="1"/>
          </p:nvPr>
        </p:nvSpPr>
        <p:spPr/>
        <p:txBody>
          <a:bodyPr/>
          <a:lstStyle/>
          <a:p>
            <a:r>
              <a:rPr lang="id-ID" dirty="0" smtClean="0"/>
              <a:t>Menurut pendapat L.J Van Apeldoorn, tujuan hukum adalah mengatur pergaulan hidup secara damai. Jadi hukum menghendaki perdamaian dimasyarakat.</a:t>
            </a:r>
          </a:p>
          <a:p>
            <a:r>
              <a:rPr lang="id-ID" dirty="0" smtClean="0"/>
              <a:t>Pada dasarnya, tujuan hukum sebenarnya menghendaki adanya, keseimbangan kepentingan, ketertiban, keadilan, ketenteraman, kebahagiaan setiap manusia.</a:t>
            </a:r>
            <a:endParaRPr lang="id-ID"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Hukum</a:t>
            </a:r>
            <a:endParaRPr lang="id-ID" dirty="0"/>
          </a:p>
        </p:txBody>
      </p:sp>
      <p:sp>
        <p:nvSpPr>
          <p:cNvPr id="3" name="Content Placeholder 2"/>
          <p:cNvSpPr>
            <a:spLocks noGrp="1"/>
          </p:cNvSpPr>
          <p:nvPr>
            <p:ph idx="1"/>
          </p:nvPr>
        </p:nvSpPr>
        <p:spPr/>
        <p:txBody>
          <a:bodyPr>
            <a:normAutofit lnSpcReduction="10000"/>
          </a:bodyPr>
          <a:lstStyle/>
          <a:p>
            <a:r>
              <a:rPr lang="id-ID" dirty="0" smtClean="0"/>
              <a:t>Hukum berfungsi sebagai alat ketertiban dan keteraturan dalam masyarakat.</a:t>
            </a:r>
          </a:p>
          <a:p>
            <a:r>
              <a:rPr lang="id-ID" dirty="0" smtClean="0"/>
              <a:t>Hukum berfungsi untuk mewujudkan keadilan sosial lahir batin,</a:t>
            </a:r>
          </a:p>
          <a:p>
            <a:r>
              <a:rPr lang="id-ID" dirty="0" smtClean="0"/>
              <a:t>Hukum berfungsi sebagai alat penggerak pembangunan,</a:t>
            </a:r>
          </a:p>
          <a:p>
            <a:r>
              <a:rPr lang="id-ID" dirty="0" smtClean="0"/>
              <a:t>Hukum berfungsi sebagai alat kritik (fungsi kritis)</a:t>
            </a:r>
          </a:p>
          <a:p>
            <a:r>
              <a:rPr lang="id-ID" dirty="0" smtClean="0"/>
              <a:t>Hukum berfungsi sebagai sarana untuk menyelesaikan pertikaian.</a:t>
            </a:r>
            <a:endParaRPr lang="id-ID"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Terbentuknya Hukum</a:t>
            </a:r>
            <a:endParaRPr lang="id-ID" dirty="0"/>
          </a:p>
        </p:txBody>
      </p:sp>
      <p:sp>
        <p:nvSpPr>
          <p:cNvPr id="3" name="Content Placeholder 2"/>
          <p:cNvSpPr>
            <a:spLocks noGrp="1"/>
          </p:cNvSpPr>
          <p:nvPr>
            <p:ph idx="1"/>
          </p:nvPr>
        </p:nvSpPr>
        <p:spPr/>
        <p:txBody>
          <a:bodyPr/>
          <a:lstStyle/>
          <a:p>
            <a:r>
              <a:rPr lang="id-ID" dirty="0" smtClean="0"/>
              <a:t>Pada zaman abad 19 dan 20 ada dua pandangan tentang terbentuknya hukum, pandangan itu adalah :</a:t>
            </a:r>
          </a:p>
          <a:p>
            <a:pPr marL="514350" indent="-514350">
              <a:buFont typeface="+mj-lt"/>
              <a:buAutoNum type="arabicPeriod"/>
            </a:pPr>
            <a:r>
              <a:rPr lang="id-ID" dirty="0" smtClean="0"/>
              <a:t>Pandangan legisme, berpendapat bahwa hukum itu terbentuk oleh perundang-undangan saja,</a:t>
            </a:r>
          </a:p>
          <a:p>
            <a:pPr marL="514350" indent="-514350">
              <a:buFont typeface="+mj-lt"/>
              <a:buAutoNum type="arabicPeriod"/>
            </a:pPr>
            <a:r>
              <a:rPr lang="id-ID" dirty="0" smtClean="0"/>
              <a:t>Pandangan freirechtslehre yg berpendapat bahwa hukum itu terbentuk oler peradilan.</a:t>
            </a:r>
            <a:endParaRPr lang="id-ID"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7500" lnSpcReduction="20000"/>
          </a:bodyPr>
          <a:lstStyle/>
          <a:p>
            <a:r>
              <a:rPr lang="id-ID" dirty="0" smtClean="0"/>
              <a:t>Pandangan tentang terbentuknya hukum yg sekarang dianut adalah ajaran yg menjelaskan bahwa :</a:t>
            </a:r>
          </a:p>
          <a:p>
            <a:pPr marL="514350" indent="-514350">
              <a:buFont typeface="+mj-lt"/>
              <a:buAutoNum type="arabicPeriod"/>
            </a:pPr>
            <a:r>
              <a:rPr lang="id-ID" dirty="0" smtClean="0"/>
              <a:t>Hukum itu terbentuk dengan berbagai macam cara,</a:t>
            </a:r>
          </a:p>
          <a:p>
            <a:pPr marL="514350" indent="-514350">
              <a:buFont typeface="+mj-lt"/>
              <a:buAutoNum type="arabicPeriod"/>
            </a:pPr>
            <a:r>
              <a:rPr lang="id-ID" dirty="0" smtClean="0"/>
              <a:t>Hukum terbentuk oleh pembentuk undang2 yg membuat peraturan2 umum dan hakim menetapkan undang2,</a:t>
            </a:r>
          </a:p>
          <a:p>
            <a:pPr marL="514350" indent="-514350">
              <a:buFont typeface="+mj-lt"/>
              <a:buAutoNum type="arabicPeriod"/>
            </a:pPr>
            <a:r>
              <a:rPr lang="id-ID" dirty="0" smtClean="0"/>
              <a:t>Penerapan undang2 tidak dapat secara mekanis, tetapi perlu penafsiran,</a:t>
            </a:r>
          </a:p>
          <a:p>
            <a:pPr marL="514350" indent="-514350">
              <a:buFont typeface="+mj-lt"/>
              <a:buAutoNum type="arabicPeriod"/>
            </a:pPr>
            <a:r>
              <a:rPr lang="id-ID" dirty="0" smtClean="0"/>
              <a:t>Peraturan undang2 tidak sempurna, kadang tidak jelas, kadang2 kosong,</a:t>
            </a:r>
          </a:p>
          <a:p>
            <a:pPr marL="514350" indent="-514350">
              <a:buFont typeface="+mj-lt"/>
              <a:buAutoNum type="arabicPeriod"/>
            </a:pPr>
            <a:r>
              <a:rPr lang="id-ID" dirty="0" smtClean="0"/>
              <a:t>Hukum terbentuk tidak hanya karena pembentukan undang2 dan peradilan, tetapi pergaulan sosial juga,</a:t>
            </a:r>
          </a:p>
          <a:p>
            <a:pPr marL="514350" indent="-514350">
              <a:buFont typeface="+mj-lt"/>
              <a:buAutoNum type="arabicPeriod"/>
            </a:pPr>
            <a:r>
              <a:rPr lang="id-ID" dirty="0" smtClean="0"/>
              <a:t>Peradilan kasasi berfungsi terutama untuk memelihara kesatuan hukum dalam pembentukannya.</a:t>
            </a:r>
          </a:p>
          <a:p>
            <a:pPr marL="514350" indent="-514350">
              <a:buFont typeface="+mj-lt"/>
              <a:buAutoNum type="arabicPeriod"/>
            </a:pPr>
            <a:endParaRPr lang="id-ID"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BAB IV</a:t>
            </a:r>
            <a:br>
              <a:rPr lang="id-ID" dirty="0" smtClean="0"/>
            </a:br>
            <a:r>
              <a:rPr lang="id-ID" dirty="0" smtClean="0"/>
              <a:t>SUMBER-SUMBER HUKUM</a:t>
            </a:r>
            <a:endParaRPr lang="id-ID" dirty="0"/>
          </a:p>
        </p:txBody>
      </p:sp>
      <p:sp>
        <p:nvSpPr>
          <p:cNvPr id="3" name="Content Placeholder 2"/>
          <p:cNvSpPr>
            <a:spLocks noGrp="1"/>
          </p:cNvSpPr>
          <p:nvPr>
            <p:ph idx="1"/>
          </p:nvPr>
        </p:nvSpPr>
        <p:spPr/>
        <p:txBody>
          <a:bodyPr/>
          <a:lstStyle/>
          <a:p>
            <a:r>
              <a:rPr lang="id-ID" b="1" dirty="0" smtClean="0"/>
              <a:t>Arti sumber hukum, </a:t>
            </a:r>
            <a:r>
              <a:rPr lang="id-ID" dirty="0" smtClean="0"/>
              <a:t>adalah segala sesuatu yg menimbulkan peraturan yg mengikat dan memaksa, sehingga apabila aturan2 itu dilanggar, akan menimbulkan sanksi yg tegas dan nyata bagi pelanggarnya.</a:t>
            </a:r>
          </a:p>
          <a:p>
            <a:pPr>
              <a:buNone/>
            </a:pPr>
            <a:r>
              <a:rPr lang="id-ID" dirty="0" smtClean="0"/>
              <a:t>	Sumber hukum pada hakikatnya dapat dibedakan menjadi dua, yaitu sumber hukum materiil dan sumber hukum formal.</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smtClean="0"/>
              <a:t>Metode historis, adalah metode yang mempeajari gukum dengan melihat sejarah hukum itu sendiri </a:t>
            </a:r>
          </a:p>
          <a:p>
            <a:r>
              <a:rPr lang="id-ID" dirty="0" smtClean="0"/>
              <a:t>Metode sistematis, adalah metode yang mempelajari hukum dengan cara melihat hukum sebagai suatu sistem yg terdiri atas berbagai subsistem seperti hukum perdata , hukum pidana , hukum acara, hukum tata negara.</a:t>
            </a:r>
          </a:p>
          <a:p>
            <a:r>
              <a:rPr lang="id-ID" dirty="0" smtClean="0"/>
              <a:t>Metode komparatif , adalah metode yang mempelajari hukumdengan membandingkan antara hukum yg berlaku disuatu negara tertentu dengan tata hukum yang berlaku dinegara lain, dimasa lampau dan sekarang ini </a:t>
            </a:r>
            <a:endParaRPr lang="id-ID" dirty="0"/>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b="1" dirty="0" smtClean="0"/>
              <a:t>Sumber hukum materiil </a:t>
            </a:r>
            <a:r>
              <a:rPr lang="id-ID" dirty="0" smtClean="0"/>
              <a:t>adalah faktor2 yg turut serta menentukan isi hukum, faktor2 ini ini adalah faktor idiil dan faktor kemasyarakatan.</a:t>
            </a:r>
          </a:p>
          <a:p>
            <a:pPr>
              <a:buNone/>
            </a:pPr>
            <a:r>
              <a:rPr lang="id-ID" b="1" dirty="0" smtClean="0"/>
              <a:t>	faktor idiil </a:t>
            </a:r>
            <a:r>
              <a:rPr lang="id-ID" dirty="0" smtClean="0"/>
              <a:t>adalah patokan2 yg tetap mengenai keadilan yg harus ditaati oleh para pembentuk undang2 ataupun para pembentuk hukum yg lain dalam melaksanakan tugasnya.</a:t>
            </a:r>
          </a:p>
          <a:p>
            <a:pPr>
              <a:buNone/>
            </a:pPr>
            <a:r>
              <a:rPr lang="id-ID" b="1" dirty="0" smtClean="0"/>
              <a:t>	Faktor Kemasyarakatan </a:t>
            </a:r>
            <a:r>
              <a:rPr lang="id-ID" dirty="0" smtClean="0"/>
              <a:t>adalah hal2 yg benar2 hidup dalam masyarakat dan tunduk kepada aturan2 yg berlaku sebagai petunjuk hidup masyarakat yg bersangkutan.</a:t>
            </a:r>
            <a:endParaRPr lang="id-ID"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b="1" dirty="0" smtClean="0"/>
              <a:t>Sumber hukum Formal </a:t>
            </a:r>
            <a:r>
              <a:rPr lang="id-ID" dirty="0" smtClean="0"/>
              <a:t>adalah sumber hukum dengan bentuk tertentu yg merupakan dasar berlakunya hukum secara formal.</a:t>
            </a:r>
          </a:p>
          <a:p>
            <a:r>
              <a:rPr lang="id-ID" dirty="0" smtClean="0"/>
              <a:t>Termasuk dalam sumber hukum formal adalah :</a:t>
            </a:r>
          </a:p>
          <a:p>
            <a:pPr marL="514350" indent="-514350">
              <a:buFont typeface="+mj-lt"/>
              <a:buAutoNum type="arabicPeriod"/>
            </a:pPr>
            <a:r>
              <a:rPr lang="id-ID" dirty="0" smtClean="0"/>
              <a:t>Undang-undang</a:t>
            </a:r>
          </a:p>
          <a:p>
            <a:pPr marL="514350" indent="-514350">
              <a:buFont typeface="+mj-lt"/>
              <a:buAutoNum type="arabicPeriod"/>
            </a:pPr>
            <a:r>
              <a:rPr lang="id-ID" dirty="0" smtClean="0"/>
              <a:t>Kebiasaan</a:t>
            </a:r>
          </a:p>
          <a:p>
            <a:pPr marL="514350" indent="-514350">
              <a:buFont typeface="+mj-lt"/>
              <a:buAutoNum type="arabicPeriod"/>
            </a:pPr>
            <a:r>
              <a:rPr lang="id-ID" dirty="0" smtClean="0"/>
              <a:t>Yurisprudensi</a:t>
            </a:r>
          </a:p>
          <a:p>
            <a:pPr marL="514350" indent="-514350">
              <a:buFont typeface="+mj-lt"/>
              <a:buAutoNum type="arabicPeriod"/>
            </a:pPr>
            <a:r>
              <a:rPr lang="id-ID" dirty="0" smtClean="0"/>
              <a:t>Traktat</a:t>
            </a:r>
          </a:p>
          <a:p>
            <a:pPr marL="514350" indent="-514350">
              <a:buFont typeface="+mj-lt"/>
              <a:buAutoNum type="arabicPeriod"/>
            </a:pPr>
            <a:r>
              <a:rPr lang="id-ID" dirty="0" smtClean="0"/>
              <a:t>Perjanjian</a:t>
            </a:r>
          </a:p>
          <a:p>
            <a:pPr marL="514350" indent="-514350">
              <a:buFont typeface="+mj-lt"/>
              <a:buAutoNum type="arabicPeriod"/>
            </a:pPr>
            <a:r>
              <a:rPr lang="id-ID" dirty="0" smtClean="0"/>
              <a:t>Doktrin.</a:t>
            </a:r>
            <a:endParaRPr lang="id-ID"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smtClean="0"/>
              <a:t>Undang-undang adalah peraturan negara yg dibentuk oleh alat perlengkapan negara yg berwenang dan mengikat masyarakat.</a:t>
            </a:r>
          </a:p>
          <a:p>
            <a:r>
              <a:rPr lang="id-ID" dirty="0" smtClean="0"/>
              <a:t>Kebiasaan adalah perbuatan manusia mengenai hal tertentu yg dilakukan berulang-ulang.</a:t>
            </a:r>
          </a:p>
          <a:p>
            <a:r>
              <a:rPr lang="id-ID" dirty="0" smtClean="0"/>
              <a:t>Yurisprudensi adalah keputusan pengadilan atau keputusan hakim terdahulu.</a:t>
            </a:r>
          </a:p>
          <a:p>
            <a:r>
              <a:rPr lang="id-ID" dirty="0" smtClean="0"/>
              <a:t>Traktat (perjanjian antarnegara) traktat atau perjanjian yg dilakukan oleh dua negara atau lebih, traktat sebagai sumber hukum formal harus memenuhi syarat formal tertentu.</a:t>
            </a:r>
          </a:p>
          <a:p>
            <a:endParaRPr lang="id-ID"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Perjanjian adalah suatu peristiwa dimana dua orang atau lebih salaing berjanji untuk melakukan atau tidak melakukan perbuatan tertentu.</a:t>
            </a:r>
          </a:p>
          <a:p>
            <a:r>
              <a:rPr lang="id-ID" dirty="0" smtClean="0"/>
              <a:t>Doktrin adalah pendapat para sarjana hukum terkemuka yg besar pengaruhnya  terhadap hakim dalam mengambil keputusannya.</a:t>
            </a:r>
            <a:endParaRPr lang="id-ID"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TERIMA KASIH</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Kedudukan dan fungsi pengantar ilmu hukum</a:t>
            </a:r>
            <a:endParaRPr lang="id-ID" dirty="0"/>
          </a:p>
        </p:txBody>
      </p:sp>
      <p:sp>
        <p:nvSpPr>
          <p:cNvPr id="3" name="Content Placeholder 2"/>
          <p:cNvSpPr>
            <a:spLocks noGrp="1"/>
          </p:cNvSpPr>
          <p:nvPr>
            <p:ph idx="1"/>
          </p:nvPr>
        </p:nvSpPr>
        <p:spPr/>
        <p:txBody>
          <a:bodyPr>
            <a:normAutofit fontScale="92500"/>
          </a:bodyPr>
          <a:lstStyle/>
          <a:p>
            <a:r>
              <a:rPr lang="id-ID" dirty="0" smtClean="0"/>
              <a:t>Dalam kesatuan kurikulum yang diajarkan pada fakultas hukum diindonesia adalah sebagai mata kuliah dasar keahlian, oleh karnna itu pegantar ilmu hukum berfungsi memberikan pengertian2 dasar baik secara garis besar maupun secara mendalam mengenai segala sesuatu yg berkaitan dengan hukum </a:t>
            </a:r>
          </a:p>
          <a:p>
            <a:r>
              <a:rPr lang="id-ID" dirty="0" smtClean="0"/>
              <a:t>PIH  juga berfungsi pedagogis yakni menumbuhkan sikap adil dan membangkitkan minat untuk penuh kesungguhan mempelajari ilmu hukum</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600" dirty="0" smtClean="0"/>
              <a:t>BAB II</a:t>
            </a:r>
            <a:br>
              <a:rPr lang="id-ID" sz="3600" dirty="0" smtClean="0"/>
            </a:br>
            <a:r>
              <a:rPr lang="id-ID" sz="3600" dirty="0" smtClean="0"/>
              <a:t>MANUSIA SEBAGAI MAHLUK SOSIAL</a:t>
            </a:r>
            <a:endParaRPr lang="id-ID" sz="3600" dirty="0"/>
          </a:p>
        </p:txBody>
      </p:sp>
      <p:sp>
        <p:nvSpPr>
          <p:cNvPr id="3" name="Content Placeholder 2"/>
          <p:cNvSpPr>
            <a:spLocks noGrp="1"/>
          </p:cNvSpPr>
          <p:nvPr>
            <p:ph idx="1"/>
          </p:nvPr>
        </p:nvSpPr>
        <p:spPr/>
        <p:txBody>
          <a:bodyPr/>
          <a:lstStyle/>
          <a:p>
            <a:r>
              <a:rPr lang="id-ID" dirty="0" smtClean="0"/>
              <a:t>Bentuk-bentuk Masyarakat</a:t>
            </a:r>
          </a:p>
          <a:p>
            <a:pPr>
              <a:buNone/>
            </a:pPr>
            <a:r>
              <a:rPr lang="id-ID" dirty="0" smtClean="0"/>
              <a:t>	Menurut kodrat alam manusia sebagai mahluk sosial dimanapun mereka berada, selalu hidup bersama daan berkelompok. Kelompok2 manusia yg berada dlm tempat atau wilayah tertentu itulah yg dinamakan masyarakat.</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lnSpcReduction="10000"/>
          </a:bodyPr>
          <a:lstStyle/>
          <a:p>
            <a:pPr>
              <a:buNone/>
            </a:pPr>
            <a:r>
              <a:rPr lang="id-ID" dirty="0" smtClean="0"/>
              <a:t>	Menurut dasar pembentukannya, bentuk masyarakat dapat dibedakan menjadi tiga:</a:t>
            </a:r>
          </a:p>
          <a:p>
            <a:r>
              <a:rPr lang="id-ID" dirty="0" smtClean="0"/>
              <a:t>Masyarakat teratur, yaitu masyarakat yg diatur dengan tujuan tertentu. Perkumpulan olahraga.</a:t>
            </a:r>
          </a:p>
          <a:p>
            <a:r>
              <a:rPr lang="id-ID" dirty="0" smtClean="0"/>
              <a:t>Masyarakat teratur yg terjadi dengan sendirinya, tidak sengaja dibentuk. Ex ; penonton sepak bola, penonton bioskop.</a:t>
            </a:r>
          </a:p>
          <a:p>
            <a:r>
              <a:rPr lang="id-ID" dirty="0" smtClean="0"/>
              <a:t>Masyarakat tidak teratur, masyarakat yg terjadi dengan sendirinya, ex ; sekumpulan manusia yg membaca surat kabar di tempat umum.</a:t>
            </a:r>
          </a:p>
          <a:p>
            <a:endParaRPr lang="id-ID" dirty="0" smtClean="0"/>
          </a:p>
          <a:p>
            <a:pPr>
              <a:buNone/>
            </a:pP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a:buNone/>
            </a:pPr>
            <a:r>
              <a:rPr lang="id-ID" dirty="0" smtClean="0"/>
              <a:t>	Menurut dasar hubungan yg diciptakan oleh para anggotanya, bentuk masyarakat dibagi menjadi dua :</a:t>
            </a:r>
          </a:p>
          <a:p>
            <a:r>
              <a:rPr lang="id-ID" dirty="0" smtClean="0"/>
              <a:t>Masyarakat paguyuban adalah masyarakat yang antara anggota satu dengan yg lainnya ada hubungan pribadi, sehingga menimbulkan ikatan batin, ex ; perkumpulan kematian, rumah tangga.</a:t>
            </a:r>
          </a:p>
          <a:p>
            <a:r>
              <a:rPr lang="id-ID" dirty="0" smtClean="0"/>
              <a:t>Masyarakat patembayan adalah masyarakat yg hubungan antar anggotanya bersifat lugas dan mempunyai tujuan yg sama untuk mendapat keuntungaan material, ex ; firma, PT.</a:t>
            </a:r>
          </a:p>
          <a:p>
            <a:pPr>
              <a:buNone/>
            </a:pP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buNone/>
            </a:pPr>
            <a:r>
              <a:rPr lang="id-ID" dirty="0" smtClean="0"/>
              <a:t>	Menurut dasar perikehidupan atau kebudayaan masyarakat dapat dibedakan menjadi lima bentuk :</a:t>
            </a:r>
          </a:p>
          <a:p>
            <a:r>
              <a:rPr lang="id-ID" dirty="0" smtClean="0"/>
              <a:t>Masyarakat primitif dan masyarakat modern.</a:t>
            </a:r>
          </a:p>
          <a:p>
            <a:r>
              <a:rPr lang="id-ID" dirty="0" smtClean="0"/>
              <a:t>Masyarakat desa dan masyarakat kota.</a:t>
            </a:r>
          </a:p>
          <a:p>
            <a:r>
              <a:rPr lang="id-ID" dirty="0" smtClean="0"/>
              <a:t>Masyarakat teritorial.</a:t>
            </a:r>
          </a:p>
          <a:p>
            <a:r>
              <a:rPr lang="id-ID" dirty="0" smtClean="0"/>
              <a:t>Masyarakat genealogis</a:t>
            </a:r>
          </a:p>
          <a:p>
            <a:r>
              <a:rPr lang="id-ID" dirty="0" smtClean="0"/>
              <a:t>Masyarakat teritorial genealogis.</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392</TotalTime>
  <Words>1037</Words>
  <Application>Microsoft Office PowerPoint</Application>
  <PresentationFormat>On-screen Show (4:3)</PresentationFormat>
  <Paragraphs>209</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Urban</vt:lpstr>
      <vt:lpstr>PENGANTAR ILMU HUKUM</vt:lpstr>
      <vt:lpstr>BAB I PENGERTIAN PENGANTAR ILMU HUKUM</vt:lpstr>
      <vt:lpstr>PowerPoint Presentation</vt:lpstr>
      <vt:lpstr>PowerPoint Presentation</vt:lpstr>
      <vt:lpstr>Kedudukan dan fungsi pengantar ilmu hukum</vt:lpstr>
      <vt:lpstr>BAB II MANUSIA SEBAGAI MAHLUK SOSIAL</vt:lpstr>
      <vt:lpstr>PowerPoint Presentation</vt:lpstr>
      <vt:lpstr>PowerPoint Presentation</vt:lpstr>
      <vt:lpstr>PowerPoint Presentation</vt:lpstr>
      <vt:lpstr>PowerPoint Presentation</vt:lpstr>
      <vt:lpstr>Faktor-faktor pendorong untuk hidup bermasyarakat</vt:lpstr>
      <vt:lpstr>PowerPoint Presentation</vt:lpstr>
      <vt:lpstr>Jenis-jenis kaidah sosial</vt:lpstr>
      <vt:lpstr>PowerPoint Presentation</vt:lpstr>
      <vt:lpstr>PowerPoint Presentation</vt:lpstr>
      <vt:lpstr>PowerPoint Presentation</vt:lpstr>
      <vt:lpstr>Perbedaan antara kaidah hukum dengan kaidah sosial lainnya</vt:lpstr>
      <vt:lpstr>PowerPoint Presentation</vt:lpstr>
      <vt:lpstr>PowerPoint Presentation</vt:lpstr>
      <vt:lpstr>Hubungan kaidah hukum dengan kaidah sosial lainnya</vt:lpstr>
      <vt:lpstr>PowerPoint Presentation</vt:lpstr>
      <vt:lpstr>BAB III HUKUM SEBAGAI KAIDAH SOSIAL</vt:lpstr>
      <vt:lpstr>PowerPoint Presentation</vt:lpstr>
      <vt:lpstr>Hak dan kewajiban</vt:lpstr>
      <vt:lpstr>PowerPoint Presentation</vt:lpstr>
      <vt:lpstr>Timbul dan lenyapnya hak</vt:lpstr>
      <vt:lpstr>PowerPoint Presentation</vt:lpstr>
      <vt:lpstr>PowerPoint Presentation</vt:lpstr>
      <vt:lpstr>PowerPoint Presentation</vt:lpstr>
      <vt:lpstr>Penggolongan hukum</vt:lpstr>
      <vt:lpstr>PowerPoint Presentation</vt:lpstr>
      <vt:lpstr>PowerPoint Presentation</vt:lpstr>
      <vt:lpstr>PowerPoint Presentation</vt:lpstr>
      <vt:lpstr>PowerPoint Presentation</vt:lpstr>
      <vt:lpstr>Tujuan Hukum</vt:lpstr>
      <vt:lpstr>Fungsi Hukum</vt:lpstr>
      <vt:lpstr>Terbentuknya Hukum</vt:lpstr>
      <vt:lpstr>PowerPoint Presentation</vt:lpstr>
      <vt:lpstr>BAB IV SUMBER-SUMBER HUKUM</vt:lpstr>
      <vt:lpstr>PowerPoint Presentation</vt:lpstr>
      <vt:lpstr>PowerPoint Presentation</vt:lpstr>
      <vt:lpstr>PowerPoint Presentation</vt:lpstr>
      <vt:lpstr>PowerPoint Presentation</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ILMU HUKUM</dc:title>
  <dc:creator>user</dc:creator>
  <cp:lastModifiedBy>afifah</cp:lastModifiedBy>
  <cp:revision>42</cp:revision>
  <dcterms:created xsi:type="dcterms:W3CDTF">2012-07-02T07:49:34Z</dcterms:created>
  <dcterms:modified xsi:type="dcterms:W3CDTF">2021-10-30T00:25:37Z</dcterms:modified>
</cp:coreProperties>
</file>