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00" r:id="rId3"/>
    <p:sldId id="259" r:id="rId4"/>
    <p:sldId id="263" r:id="rId5"/>
    <p:sldId id="333" r:id="rId6"/>
    <p:sldId id="3001" r:id="rId7"/>
    <p:sldId id="260" r:id="rId8"/>
    <p:sldId id="277" r:id="rId9"/>
    <p:sldId id="302" r:id="rId10"/>
    <p:sldId id="3003" r:id="rId11"/>
    <p:sldId id="304" r:id="rId12"/>
    <p:sldId id="3006" r:id="rId13"/>
    <p:sldId id="3008" r:id="rId14"/>
    <p:sldId id="3009" r:id="rId15"/>
    <p:sldId id="274" r:id="rId16"/>
    <p:sldId id="275" r:id="rId17"/>
    <p:sldId id="276" r:id="rId18"/>
    <p:sldId id="272" r:id="rId19"/>
    <p:sldId id="3004" r:id="rId20"/>
    <p:sldId id="336" r:id="rId21"/>
    <p:sldId id="307" r:id="rId22"/>
    <p:sldId id="335" r:id="rId23"/>
    <p:sldId id="3005" r:id="rId24"/>
    <p:sldId id="16279" r:id="rId25"/>
    <p:sldId id="269" r:id="rId26"/>
    <p:sldId id="267" r:id="rId27"/>
    <p:sldId id="266" r:id="rId28"/>
    <p:sldId id="288" r:id="rId29"/>
    <p:sldId id="289" r:id="rId30"/>
    <p:sldId id="29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9F5D59-CFC5-4DE5-8A19-3C41D30A409B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79FCC90B-1F96-4C29-B792-BD7BFC9E3396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MERDEKA BELAJAR</a:t>
          </a:r>
          <a:endParaRPr lang="id-ID" b="1" dirty="0">
            <a:solidFill>
              <a:schemeClr val="bg1"/>
            </a:solidFill>
          </a:endParaRPr>
        </a:p>
      </dgm:t>
    </dgm:pt>
    <dgm:pt modelId="{796FD593-3FCD-4230-9E0C-4D50164DA78B}" type="parTrans" cxnId="{0304B715-FB57-4FBF-BBF8-00058DC27E75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7E5EC22C-6F52-4858-B66B-5E7A1A6D65A9}" type="sibTrans" cxnId="{0304B715-FB57-4FBF-BBF8-00058DC27E75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6288AF85-CD1B-462D-BD73-40BA729F7A92}">
      <dgm:prSet phldrT="[Text]"/>
      <dgm:spPr>
        <a:solidFill>
          <a:srgbClr val="FFFF00"/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LEARNING BY DOING</a:t>
          </a:r>
        </a:p>
        <a:p>
          <a:r>
            <a:rPr lang="en-US" b="1" dirty="0">
              <a:solidFill>
                <a:schemeClr val="tx1"/>
              </a:solidFill>
            </a:rPr>
            <a:t>(J. Dewey)</a:t>
          </a:r>
          <a:endParaRPr lang="id-ID" b="1" dirty="0">
            <a:solidFill>
              <a:schemeClr val="tx1"/>
            </a:solidFill>
          </a:endParaRPr>
        </a:p>
      </dgm:t>
    </dgm:pt>
    <dgm:pt modelId="{9DF106A9-23E3-4FAA-A700-B4F1A191DF11}" type="parTrans" cxnId="{976E4368-1F11-492A-AC31-67BD3501B064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9E7D59FB-FC2E-4555-A3B9-2E34151ABCF2}" type="sibTrans" cxnId="{976E4368-1F11-492A-AC31-67BD3501B064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B39EA125-72FE-4B6E-B89E-D620DC3AF044}">
      <dgm:prSet phldrT="[Text]"/>
      <dgm:spPr>
        <a:solidFill>
          <a:srgbClr val="FF0066"/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EEXPERIENTAL LEARNING (Kolb)</a:t>
          </a:r>
          <a:endParaRPr lang="id-ID" b="1" dirty="0">
            <a:solidFill>
              <a:schemeClr val="tx1"/>
            </a:solidFill>
          </a:endParaRPr>
        </a:p>
      </dgm:t>
    </dgm:pt>
    <dgm:pt modelId="{2FFC85C2-17AF-45AE-853F-6D02C7CB3E26}" type="parTrans" cxnId="{AA2B3A84-E8AB-4732-9068-8F7CFEC21E84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ED0C0006-2B49-4E92-BEDB-6C0AA10EC4CC}" type="sibTrans" cxnId="{AA2B3A84-E8AB-4732-9068-8F7CFEC21E84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8583EFBC-2DE2-4D84-972F-5B8BEF8CA91A}">
      <dgm:prSet phldrT="[Text]"/>
      <dgm:spPr>
        <a:solidFill>
          <a:srgbClr val="CC00CC"/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CONTEXTUAL TEACHING AND LEARNING (Johnson)</a:t>
          </a:r>
          <a:endParaRPr lang="id-ID" b="1" dirty="0">
            <a:solidFill>
              <a:schemeClr val="tx1"/>
            </a:solidFill>
          </a:endParaRPr>
        </a:p>
      </dgm:t>
    </dgm:pt>
    <dgm:pt modelId="{DE3C234C-66D4-494E-89E0-BC82775E5839}" type="parTrans" cxnId="{13ECC63B-033F-4416-A766-F261B49E314A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7EE982A9-1003-40AC-9D87-B94218FAD940}" type="sibTrans" cxnId="{13ECC63B-033F-4416-A766-F261B49E314A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519728F4-B5F5-4BFA-B37A-6A9FBE255D0C}">
      <dgm:prSet phldrT="[Text]"/>
      <dgm:spPr>
        <a:solidFill>
          <a:srgbClr val="CC3300"/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PENDIDIKAN YANG MEMERDEKAKAN (KI. </a:t>
          </a:r>
          <a:r>
            <a:rPr lang="en-US" b="1" dirty="0" err="1">
              <a:solidFill>
                <a:schemeClr val="tx1"/>
              </a:solidFill>
            </a:rPr>
            <a:t>Hajar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Dewantara</a:t>
          </a:r>
          <a:endParaRPr lang="id-ID" b="1" dirty="0">
            <a:solidFill>
              <a:schemeClr val="tx1"/>
            </a:solidFill>
          </a:endParaRPr>
        </a:p>
      </dgm:t>
    </dgm:pt>
    <dgm:pt modelId="{862F88FF-E42B-467A-8AD5-8A586F5BFB81}" type="parTrans" cxnId="{789B4E96-59BD-4A6B-93B4-8B3EDB3D7A94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24952E89-E8DE-45C4-B721-6FA4455E9BA0}" type="sibTrans" cxnId="{789B4E96-59BD-4A6B-93B4-8B3EDB3D7A94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5E0A714D-E06F-4B8B-8850-55CDB30A94B0}">
      <dgm:prSet/>
      <dgm:spPr>
        <a:solidFill>
          <a:srgbClr val="00FF00"/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TRANSFORMATIF LEARNING (</a:t>
          </a:r>
          <a:r>
            <a:rPr lang="en-US" b="1" dirty="0" err="1">
              <a:solidFill>
                <a:schemeClr val="tx1"/>
              </a:solidFill>
            </a:rPr>
            <a:t>Merizaw</a:t>
          </a:r>
          <a:r>
            <a:rPr lang="en-US" b="1" dirty="0">
              <a:solidFill>
                <a:schemeClr val="tx1"/>
              </a:solidFill>
            </a:rPr>
            <a:t>)</a:t>
          </a:r>
          <a:endParaRPr lang="id-ID" b="1" dirty="0">
            <a:solidFill>
              <a:schemeClr val="tx1"/>
            </a:solidFill>
          </a:endParaRPr>
        </a:p>
      </dgm:t>
    </dgm:pt>
    <dgm:pt modelId="{4742DF00-ECC0-42FA-8A92-DFDB2A374025}" type="parTrans" cxnId="{80C57A0D-D434-497D-987A-7671B480F95E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830C0527-B87C-488A-B1C9-5D86876B4A28}" type="sibTrans" cxnId="{80C57A0D-D434-497D-987A-7671B480F95E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1732EB55-A034-44B2-A9E1-C2DF5AA538CC}" type="pres">
      <dgm:prSet presAssocID="{1F9F5D59-CFC5-4DE5-8A19-3C41D30A409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D520CE5-1542-4FF9-8EE1-91D8693D00F6}" type="pres">
      <dgm:prSet presAssocID="{79FCC90B-1F96-4C29-B792-BD7BFC9E3396}" presName="centerShape" presStyleLbl="node0" presStyleIdx="0" presStyleCnt="1"/>
      <dgm:spPr/>
    </dgm:pt>
    <dgm:pt modelId="{83B76668-C463-4165-8CF9-EB0B5BB14B54}" type="pres">
      <dgm:prSet presAssocID="{6288AF85-CD1B-462D-BD73-40BA729F7A92}" presName="node" presStyleLbl="node1" presStyleIdx="0" presStyleCnt="5" custScaleX="121662">
        <dgm:presLayoutVars>
          <dgm:bulletEnabled val="1"/>
        </dgm:presLayoutVars>
      </dgm:prSet>
      <dgm:spPr/>
    </dgm:pt>
    <dgm:pt modelId="{03BA85D6-9956-4E84-A802-CFC5AA7A624F}" type="pres">
      <dgm:prSet presAssocID="{6288AF85-CD1B-462D-BD73-40BA729F7A92}" presName="dummy" presStyleCnt="0"/>
      <dgm:spPr/>
    </dgm:pt>
    <dgm:pt modelId="{CE68F253-C3A7-40F2-9EE3-D9AA086FCCD6}" type="pres">
      <dgm:prSet presAssocID="{9E7D59FB-FC2E-4555-A3B9-2E34151ABCF2}" presName="sibTrans" presStyleLbl="sibTrans2D1" presStyleIdx="0" presStyleCnt="5"/>
      <dgm:spPr/>
    </dgm:pt>
    <dgm:pt modelId="{51CD24D1-FA7A-4A4D-A9C8-364842751891}" type="pres">
      <dgm:prSet presAssocID="{B39EA125-72FE-4B6E-B89E-D620DC3AF044}" presName="node" presStyleLbl="node1" presStyleIdx="1" presStyleCnt="5" custScaleX="123708">
        <dgm:presLayoutVars>
          <dgm:bulletEnabled val="1"/>
        </dgm:presLayoutVars>
      </dgm:prSet>
      <dgm:spPr/>
    </dgm:pt>
    <dgm:pt modelId="{C83A0274-67BA-4482-ADF8-060F9C10BEFB}" type="pres">
      <dgm:prSet presAssocID="{B39EA125-72FE-4B6E-B89E-D620DC3AF044}" presName="dummy" presStyleCnt="0"/>
      <dgm:spPr/>
    </dgm:pt>
    <dgm:pt modelId="{E4EECB40-D977-4113-BA20-91C32BDCD61C}" type="pres">
      <dgm:prSet presAssocID="{ED0C0006-2B49-4E92-BEDB-6C0AA10EC4CC}" presName="sibTrans" presStyleLbl="sibTrans2D1" presStyleIdx="1" presStyleCnt="5"/>
      <dgm:spPr/>
    </dgm:pt>
    <dgm:pt modelId="{C59C9AEC-9BC5-463D-A927-0210B9FB359D}" type="pres">
      <dgm:prSet presAssocID="{5E0A714D-E06F-4B8B-8850-55CDB30A94B0}" presName="node" presStyleLbl="node1" presStyleIdx="2" presStyleCnt="5" custScaleX="124112">
        <dgm:presLayoutVars>
          <dgm:bulletEnabled val="1"/>
        </dgm:presLayoutVars>
      </dgm:prSet>
      <dgm:spPr/>
    </dgm:pt>
    <dgm:pt modelId="{936E75B8-615C-41F9-9C11-FFC47DD6E0F7}" type="pres">
      <dgm:prSet presAssocID="{5E0A714D-E06F-4B8B-8850-55CDB30A94B0}" presName="dummy" presStyleCnt="0"/>
      <dgm:spPr/>
    </dgm:pt>
    <dgm:pt modelId="{91310674-A3CC-425B-BCDA-DE9471240DC0}" type="pres">
      <dgm:prSet presAssocID="{830C0527-B87C-488A-B1C9-5D86876B4A28}" presName="sibTrans" presStyleLbl="sibTrans2D1" presStyleIdx="2" presStyleCnt="5"/>
      <dgm:spPr/>
    </dgm:pt>
    <dgm:pt modelId="{DA8AF836-A3DC-4FD7-A316-0F1107565861}" type="pres">
      <dgm:prSet presAssocID="{8583EFBC-2DE2-4D84-972F-5B8BEF8CA91A}" presName="node" presStyleLbl="node1" presStyleIdx="3" presStyleCnt="5" custScaleX="117404">
        <dgm:presLayoutVars>
          <dgm:bulletEnabled val="1"/>
        </dgm:presLayoutVars>
      </dgm:prSet>
      <dgm:spPr/>
    </dgm:pt>
    <dgm:pt modelId="{A728273F-45EA-495D-B62D-325DCA57641D}" type="pres">
      <dgm:prSet presAssocID="{8583EFBC-2DE2-4D84-972F-5B8BEF8CA91A}" presName="dummy" presStyleCnt="0"/>
      <dgm:spPr/>
    </dgm:pt>
    <dgm:pt modelId="{EBF36EDD-FC66-4532-BEF2-E1B1999EDE74}" type="pres">
      <dgm:prSet presAssocID="{7EE982A9-1003-40AC-9D87-B94218FAD940}" presName="sibTrans" presStyleLbl="sibTrans2D1" presStyleIdx="3" presStyleCnt="5"/>
      <dgm:spPr/>
    </dgm:pt>
    <dgm:pt modelId="{AB344AE6-9C1A-4305-A756-78492A384E04}" type="pres">
      <dgm:prSet presAssocID="{519728F4-B5F5-4BFA-B37A-6A9FBE255D0C}" presName="node" presStyleLbl="node1" presStyleIdx="4" presStyleCnt="5" custScaleX="127138">
        <dgm:presLayoutVars>
          <dgm:bulletEnabled val="1"/>
        </dgm:presLayoutVars>
      </dgm:prSet>
      <dgm:spPr/>
    </dgm:pt>
    <dgm:pt modelId="{3A1884F8-B23A-43E0-AF7B-1288EADB5E5C}" type="pres">
      <dgm:prSet presAssocID="{519728F4-B5F5-4BFA-B37A-6A9FBE255D0C}" presName="dummy" presStyleCnt="0"/>
      <dgm:spPr/>
    </dgm:pt>
    <dgm:pt modelId="{58A3F1EF-F898-497C-8221-F4AD45305A3A}" type="pres">
      <dgm:prSet presAssocID="{24952E89-E8DE-45C4-B721-6FA4455E9BA0}" presName="sibTrans" presStyleLbl="sibTrans2D1" presStyleIdx="4" presStyleCnt="5"/>
      <dgm:spPr/>
    </dgm:pt>
  </dgm:ptLst>
  <dgm:cxnLst>
    <dgm:cxn modelId="{80C57A0D-D434-497D-987A-7671B480F95E}" srcId="{79FCC90B-1F96-4C29-B792-BD7BFC9E3396}" destId="{5E0A714D-E06F-4B8B-8850-55CDB30A94B0}" srcOrd="2" destOrd="0" parTransId="{4742DF00-ECC0-42FA-8A92-DFDB2A374025}" sibTransId="{830C0527-B87C-488A-B1C9-5D86876B4A28}"/>
    <dgm:cxn modelId="{0304B715-FB57-4FBF-BBF8-00058DC27E75}" srcId="{1F9F5D59-CFC5-4DE5-8A19-3C41D30A409B}" destId="{79FCC90B-1F96-4C29-B792-BD7BFC9E3396}" srcOrd="0" destOrd="0" parTransId="{796FD593-3FCD-4230-9E0C-4D50164DA78B}" sibTransId="{7E5EC22C-6F52-4858-B66B-5E7A1A6D65A9}"/>
    <dgm:cxn modelId="{264A2E16-A312-4A46-8D99-82EA35CDE200}" type="presOf" srcId="{7EE982A9-1003-40AC-9D87-B94218FAD940}" destId="{EBF36EDD-FC66-4532-BEF2-E1B1999EDE74}" srcOrd="0" destOrd="0" presId="urn:microsoft.com/office/officeart/2005/8/layout/radial6"/>
    <dgm:cxn modelId="{35933922-44F2-4485-AF78-9CC0C6DC6658}" type="presOf" srcId="{519728F4-B5F5-4BFA-B37A-6A9FBE255D0C}" destId="{AB344AE6-9C1A-4305-A756-78492A384E04}" srcOrd="0" destOrd="0" presId="urn:microsoft.com/office/officeart/2005/8/layout/radial6"/>
    <dgm:cxn modelId="{07B8C32C-77E7-482B-B922-D6B0B1392F4D}" type="presOf" srcId="{5E0A714D-E06F-4B8B-8850-55CDB30A94B0}" destId="{C59C9AEC-9BC5-463D-A927-0210B9FB359D}" srcOrd="0" destOrd="0" presId="urn:microsoft.com/office/officeart/2005/8/layout/radial6"/>
    <dgm:cxn modelId="{13ECC63B-033F-4416-A766-F261B49E314A}" srcId="{79FCC90B-1F96-4C29-B792-BD7BFC9E3396}" destId="{8583EFBC-2DE2-4D84-972F-5B8BEF8CA91A}" srcOrd="3" destOrd="0" parTransId="{DE3C234C-66D4-494E-89E0-BC82775E5839}" sibTransId="{7EE982A9-1003-40AC-9D87-B94218FAD940}"/>
    <dgm:cxn modelId="{EA6F3A3D-CCF9-4185-871F-CB1597869126}" type="presOf" srcId="{9E7D59FB-FC2E-4555-A3B9-2E34151ABCF2}" destId="{CE68F253-C3A7-40F2-9EE3-D9AA086FCCD6}" srcOrd="0" destOrd="0" presId="urn:microsoft.com/office/officeart/2005/8/layout/radial6"/>
    <dgm:cxn modelId="{4BA5F05D-60B7-478E-A7B7-8607E3E9295A}" type="presOf" srcId="{8583EFBC-2DE2-4D84-972F-5B8BEF8CA91A}" destId="{DA8AF836-A3DC-4FD7-A316-0F1107565861}" srcOrd="0" destOrd="0" presId="urn:microsoft.com/office/officeart/2005/8/layout/radial6"/>
    <dgm:cxn modelId="{2BD0D241-5A57-495E-AC3F-08535709486D}" type="presOf" srcId="{1F9F5D59-CFC5-4DE5-8A19-3C41D30A409B}" destId="{1732EB55-A034-44B2-A9E1-C2DF5AA538CC}" srcOrd="0" destOrd="0" presId="urn:microsoft.com/office/officeart/2005/8/layout/radial6"/>
    <dgm:cxn modelId="{976E4368-1F11-492A-AC31-67BD3501B064}" srcId="{79FCC90B-1F96-4C29-B792-BD7BFC9E3396}" destId="{6288AF85-CD1B-462D-BD73-40BA729F7A92}" srcOrd="0" destOrd="0" parTransId="{9DF106A9-23E3-4FAA-A700-B4F1A191DF11}" sibTransId="{9E7D59FB-FC2E-4555-A3B9-2E34151ABCF2}"/>
    <dgm:cxn modelId="{1535F555-54E3-4AEC-8E62-94A5A5006423}" type="presOf" srcId="{6288AF85-CD1B-462D-BD73-40BA729F7A92}" destId="{83B76668-C463-4165-8CF9-EB0B5BB14B54}" srcOrd="0" destOrd="0" presId="urn:microsoft.com/office/officeart/2005/8/layout/radial6"/>
    <dgm:cxn modelId="{1AD3AD56-E82F-4F01-80A3-D939D61BC4F4}" type="presOf" srcId="{ED0C0006-2B49-4E92-BEDB-6C0AA10EC4CC}" destId="{E4EECB40-D977-4113-BA20-91C32BDCD61C}" srcOrd="0" destOrd="0" presId="urn:microsoft.com/office/officeart/2005/8/layout/radial6"/>
    <dgm:cxn modelId="{CA35A382-3665-46C1-BAF0-14423E814E8B}" type="presOf" srcId="{830C0527-B87C-488A-B1C9-5D86876B4A28}" destId="{91310674-A3CC-425B-BCDA-DE9471240DC0}" srcOrd="0" destOrd="0" presId="urn:microsoft.com/office/officeart/2005/8/layout/radial6"/>
    <dgm:cxn modelId="{AA2B3A84-E8AB-4732-9068-8F7CFEC21E84}" srcId="{79FCC90B-1F96-4C29-B792-BD7BFC9E3396}" destId="{B39EA125-72FE-4B6E-B89E-D620DC3AF044}" srcOrd="1" destOrd="0" parTransId="{2FFC85C2-17AF-45AE-853F-6D02C7CB3E26}" sibTransId="{ED0C0006-2B49-4E92-BEDB-6C0AA10EC4CC}"/>
    <dgm:cxn modelId="{95495188-8E2A-45FA-8862-B2A1246D2BBF}" type="presOf" srcId="{B39EA125-72FE-4B6E-B89E-D620DC3AF044}" destId="{51CD24D1-FA7A-4A4D-A9C8-364842751891}" srcOrd="0" destOrd="0" presId="urn:microsoft.com/office/officeart/2005/8/layout/radial6"/>
    <dgm:cxn modelId="{789B4E96-59BD-4A6B-93B4-8B3EDB3D7A94}" srcId="{79FCC90B-1F96-4C29-B792-BD7BFC9E3396}" destId="{519728F4-B5F5-4BFA-B37A-6A9FBE255D0C}" srcOrd="4" destOrd="0" parTransId="{862F88FF-E42B-467A-8AD5-8A586F5BFB81}" sibTransId="{24952E89-E8DE-45C4-B721-6FA4455E9BA0}"/>
    <dgm:cxn modelId="{32E994A4-141C-41D6-8819-ACFDFF236BED}" type="presOf" srcId="{79FCC90B-1F96-4C29-B792-BD7BFC9E3396}" destId="{CD520CE5-1542-4FF9-8EE1-91D8693D00F6}" srcOrd="0" destOrd="0" presId="urn:microsoft.com/office/officeart/2005/8/layout/radial6"/>
    <dgm:cxn modelId="{88E78BBD-509F-4A68-A61F-17BD857E2557}" type="presOf" srcId="{24952E89-E8DE-45C4-B721-6FA4455E9BA0}" destId="{58A3F1EF-F898-497C-8221-F4AD45305A3A}" srcOrd="0" destOrd="0" presId="urn:microsoft.com/office/officeart/2005/8/layout/radial6"/>
    <dgm:cxn modelId="{655C46F5-AED1-4B2D-94E1-EC243D084089}" type="presParOf" srcId="{1732EB55-A034-44B2-A9E1-C2DF5AA538CC}" destId="{CD520CE5-1542-4FF9-8EE1-91D8693D00F6}" srcOrd="0" destOrd="0" presId="urn:microsoft.com/office/officeart/2005/8/layout/radial6"/>
    <dgm:cxn modelId="{B664A62E-1428-463F-A93C-37C729B7285A}" type="presParOf" srcId="{1732EB55-A034-44B2-A9E1-C2DF5AA538CC}" destId="{83B76668-C463-4165-8CF9-EB0B5BB14B54}" srcOrd="1" destOrd="0" presId="urn:microsoft.com/office/officeart/2005/8/layout/radial6"/>
    <dgm:cxn modelId="{2EFCF691-6AE6-4E3F-99C5-0B195989445C}" type="presParOf" srcId="{1732EB55-A034-44B2-A9E1-C2DF5AA538CC}" destId="{03BA85D6-9956-4E84-A802-CFC5AA7A624F}" srcOrd="2" destOrd="0" presId="urn:microsoft.com/office/officeart/2005/8/layout/radial6"/>
    <dgm:cxn modelId="{ECAC6F7D-63A4-4755-9DB4-8A931DF196AE}" type="presParOf" srcId="{1732EB55-A034-44B2-A9E1-C2DF5AA538CC}" destId="{CE68F253-C3A7-40F2-9EE3-D9AA086FCCD6}" srcOrd="3" destOrd="0" presId="urn:microsoft.com/office/officeart/2005/8/layout/radial6"/>
    <dgm:cxn modelId="{EB07ED42-7B26-48F2-8558-1BEE517D060E}" type="presParOf" srcId="{1732EB55-A034-44B2-A9E1-C2DF5AA538CC}" destId="{51CD24D1-FA7A-4A4D-A9C8-364842751891}" srcOrd="4" destOrd="0" presId="urn:microsoft.com/office/officeart/2005/8/layout/radial6"/>
    <dgm:cxn modelId="{6DC0EB60-5C43-4A24-8C2F-28D2F9445393}" type="presParOf" srcId="{1732EB55-A034-44B2-A9E1-C2DF5AA538CC}" destId="{C83A0274-67BA-4482-ADF8-060F9C10BEFB}" srcOrd="5" destOrd="0" presId="urn:microsoft.com/office/officeart/2005/8/layout/radial6"/>
    <dgm:cxn modelId="{6766C0CA-55AE-4A5F-906D-0364AE4B8206}" type="presParOf" srcId="{1732EB55-A034-44B2-A9E1-C2DF5AA538CC}" destId="{E4EECB40-D977-4113-BA20-91C32BDCD61C}" srcOrd="6" destOrd="0" presId="urn:microsoft.com/office/officeart/2005/8/layout/radial6"/>
    <dgm:cxn modelId="{454D4F56-2FFC-47C7-AFD2-4928DA94CB6D}" type="presParOf" srcId="{1732EB55-A034-44B2-A9E1-C2DF5AA538CC}" destId="{C59C9AEC-9BC5-463D-A927-0210B9FB359D}" srcOrd="7" destOrd="0" presId="urn:microsoft.com/office/officeart/2005/8/layout/radial6"/>
    <dgm:cxn modelId="{9620BD51-E46C-45CF-88E8-6CB6A10E7F0B}" type="presParOf" srcId="{1732EB55-A034-44B2-A9E1-C2DF5AA538CC}" destId="{936E75B8-615C-41F9-9C11-FFC47DD6E0F7}" srcOrd="8" destOrd="0" presId="urn:microsoft.com/office/officeart/2005/8/layout/radial6"/>
    <dgm:cxn modelId="{39285136-80C1-4E68-9FC4-DD50378EC01E}" type="presParOf" srcId="{1732EB55-A034-44B2-A9E1-C2DF5AA538CC}" destId="{91310674-A3CC-425B-BCDA-DE9471240DC0}" srcOrd="9" destOrd="0" presId="urn:microsoft.com/office/officeart/2005/8/layout/radial6"/>
    <dgm:cxn modelId="{31135FEA-60CF-45B5-A502-E0CB2008171C}" type="presParOf" srcId="{1732EB55-A034-44B2-A9E1-C2DF5AA538CC}" destId="{DA8AF836-A3DC-4FD7-A316-0F1107565861}" srcOrd="10" destOrd="0" presId="urn:microsoft.com/office/officeart/2005/8/layout/radial6"/>
    <dgm:cxn modelId="{9418FF30-E196-404B-BCB2-3F982161F95A}" type="presParOf" srcId="{1732EB55-A034-44B2-A9E1-C2DF5AA538CC}" destId="{A728273F-45EA-495D-B62D-325DCA57641D}" srcOrd="11" destOrd="0" presId="urn:microsoft.com/office/officeart/2005/8/layout/radial6"/>
    <dgm:cxn modelId="{115271EC-CBBE-4346-B255-8861C1978B0D}" type="presParOf" srcId="{1732EB55-A034-44B2-A9E1-C2DF5AA538CC}" destId="{EBF36EDD-FC66-4532-BEF2-E1B1999EDE74}" srcOrd="12" destOrd="0" presId="urn:microsoft.com/office/officeart/2005/8/layout/radial6"/>
    <dgm:cxn modelId="{355DD643-27AF-4839-9DF9-F268F5F50318}" type="presParOf" srcId="{1732EB55-A034-44B2-A9E1-C2DF5AA538CC}" destId="{AB344AE6-9C1A-4305-A756-78492A384E04}" srcOrd="13" destOrd="0" presId="urn:microsoft.com/office/officeart/2005/8/layout/radial6"/>
    <dgm:cxn modelId="{0DDCC77A-F646-4872-988E-4AB253AF1FDA}" type="presParOf" srcId="{1732EB55-A034-44B2-A9E1-C2DF5AA538CC}" destId="{3A1884F8-B23A-43E0-AF7B-1288EADB5E5C}" srcOrd="14" destOrd="0" presId="urn:microsoft.com/office/officeart/2005/8/layout/radial6"/>
    <dgm:cxn modelId="{02E9F5F9-E0A6-4CE3-94F9-E48F9BE811C6}" type="presParOf" srcId="{1732EB55-A034-44B2-A9E1-C2DF5AA538CC}" destId="{58A3F1EF-F898-497C-8221-F4AD45305A3A}" srcOrd="15" destOrd="0" presId="urn:microsoft.com/office/officeart/2005/8/layout/radial6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3F1EF-F898-497C-8221-F4AD45305A3A}">
      <dsp:nvSpPr>
        <dsp:cNvPr id="0" name=""/>
        <dsp:cNvSpPr/>
      </dsp:nvSpPr>
      <dsp:spPr>
        <a:xfrm>
          <a:off x="1976866" y="728953"/>
          <a:ext cx="4858071" cy="4858071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36EDD-FC66-4532-BEF2-E1B1999EDE74}">
      <dsp:nvSpPr>
        <dsp:cNvPr id="0" name=""/>
        <dsp:cNvSpPr/>
      </dsp:nvSpPr>
      <dsp:spPr>
        <a:xfrm>
          <a:off x="1976866" y="728953"/>
          <a:ext cx="4858071" cy="4858071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10674-A3CC-425B-BCDA-DE9471240DC0}">
      <dsp:nvSpPr>
        <dsp:cNvPr id="0" name=""/>
        <dsp:cNvSpPr/>
      </dsp:nvSpPr>
      <dsp:spPr>
        <a:xfrm>
          <a:off x="1976866" y="728953"/>
          <a:ext cx="4858071" cy="4858071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ECB40-D977-4113-BA20-91C32BDCD61C}">
      <dsp:nvSpPr>
        <dsp:cNvPr id="0" name=""/>
        <dsp:cNvSpPr/>
      </dsp:nvSpPr>
      <dsp:spPr>
        <a:xfrm>
          <a:off x="1976866" y="728953"/>
          <a:ext cx="4858071" cy="4858071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8F253-C3A7-40F2-9EE3-D9AA086FCCD6}">
      <dsp:nvSpPr>
        <dsp:cNvPr id="0" name=""/>
        <dsp:cNvSpPr/>
      </dsp:nvSpPr>
      <dsp:spPr>
        <a:xfrm>
          <a:off x="1976866" y="728953"/>
          <a:ext cx="4858071" cy="4858071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20CE5-1542-4FF9-8EE1-91D8693D00F6}">
      <dsp:nvSpPr>
        <dsp:cNvPr id="0" name=""/>
        <dsp:cNvSpPr/>
      </dsp:nvSpPr>
      <dsp:spPr>
        <a:xfrm>
          <a:off x="3288477" y="2040563"/>
          <a:ext cx="2234849" cy="2234849"/>
        </a:xfrm>
        <a:prstGeom prst="ellipse">
          <a:avLst/>
        </a:prstGeom>
        <a:solidFill>
          <a:srgbClr val="002060"/>
        </a:solid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MERDEKA BELAJAR</a:t>
          </a:r>
          <a:endParaRPr lang="id-ID" sz="2800" b="1" kern="1200" dirty="0">
            <a:solidFill>
              <a:schemeClr val="bg1"/>
            </a:solidFill>
          </a:endParaRPr>
        </a:p>
      </dsp:txBody>
      <dsp:txXfrm>
        <a:off x="3615763" y="2367849"/>
        <a:ext cx="1580277" cy="1580277"/>
      </dsp:txXfrm>
    </dsp:sp>
    <dsp:sp modelId="{83B76668-C463-4165-8CF9-EB0B5BB14B54}">
      <dsp:nvSpPr>
        <dsp:cNvPr id="0" name=""/>
        <dsp:cNvSpPr/>
      </dsp:nvSpPr>
      <dsp:spPr>
        <a:xfrm>
          <a:off x="3454265" y="3073"/>
          <a:ext cx="1903274" cy="1564394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LEARNING BY DOING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(J. Dewey)</a:t>
          </a:r>
          <a:endParaRPr lang="id-ID" sz="1400" b="1" kern="1200" dirty="0">
            <a:solidFill>
              <a:schemeClr val="tx1"/>
            </a:solidFill>
          </a:endParaRPr>
        </a:p>
      </dsp:txBody>
      <dsp:txXfrm>
        <a:off x="3732993" y="232173"/>
        <a:ext cx="1345818" cy="1106194"/>
      </dsp:txXfrm>
    </dsp:sp>
    <dsp:sp modelId="{51CD24D1-FA7A-4A4D-A9C8-364842751891}">
      <dsp:nvSpPr>
        <dsp:cNvPr id="0" name=""/>
        <dsp:cNvSpPr/>
      </dsp:nvSpPr>
      <dsp:spPr>
        <a:xfrm>
          <a:off x="5694850" y="1642581"/>
          <a:ext cx="1935281" cy="1564394"/>
        </a:xfrm>
        <a:prstGeom prst="ellipse">
          <a:avLst/>
        </a:prstGeom>
        <a:solidFill>
          <a:srgbClr val="FF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EEXPERIENTAL LEARNING (Kolb)</a:t>
          </a:r>
          <a:endParaRPr lang="id-ID" sz="1400" b="1" kern="1200" dirty="0">
            <a:solidFill>
              <a:schemeClr val="tx1"/>
            </a:solidFill>
          </a:endParaRPr>
        </a:p>
      </dsp:txBody>
      <dsp:txXfrm>
        <a:off x="5978265" y="1871681"/>
        <a:ext cx="1368451" cy="1106194"/>
      </dsp:txXfrm>
    </dsp:sp>
    <dsp:sp modelId="{C59C9AEC-9BC5-463D-A927-0210B9FB359D}">
      <dsp:nvSpPr>
        <dsp:cNvPr id="0" name=""/>
        <dsp:cNvSpPr/>
      </dsp:nvSpPr>
      <dsp:spPr>
        <a:xfrm>
          <a:off x="4829750" y="4295360"/>
          <a:ext cx="1941601" cy="1564394"/>
        </a:xfrm>
        <a:prstGeom prst="ellipse">
          <a:avLst/>
        </a:prstGeom>
        <a:solidFill>
          <a:srgbClr val="00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TRANSFORMATIF LEARNING (</a:t>
          </a:r>
          <a:r>
            <a:rPr lang="en-US" sz="1400" b="1" kern="1200" dirty="0" err="1">
              <a:solidFill>
                <a:schemeClr val="tx1"/>
              </a:solidFill>
            </a:rPr>
            <a:t>Merizaw</a:t>
          </a:r>
          <a:r>
            <a:rPr lang="en-US" sz="1400" b="1" kern="1200" dirty="0">
              <a:solidFill>
                <a:schemeClr val="tx1"/>
              </a:solidFill>
            </a:rPr>
            <a:t>)</a:t>
          </a:r>
          <a:endParaRPr lang="id-ID" sz="1400" b="1" kern="1200" dirty="0">
            <a:solidFill>
              <a:schemeClr val="tx1"/>
            </a:solidFill>
          </a:endParaRPr>
        </a:p>
      </dsp:txBody>
      <dsp:txXfrm>
        <a:off x="5114091" y="4524460"/>
        <a:ext cx="1372919" cy="1106194"/>
      </dsp:txXfrm>
    </dsp:sp>
    <dsp:sp modelId="{DA8AF836-A3DC-4FD7-A316-0F1107565861}">
      <dsp:nvSpPr>
        <dsp:cNvPr id="0" name=""/>
        <dsp:cNvSpPr/>
      </dsp:nvSpPr>
      <dsp:spPr>
        <a:xfrm>
          <a:off x="2092923" y="4295360"/>
          <a:ext cx="1836662" cy="1564394"/>
        </a:xfrm>
        <a:prstGeom prst="ellipse">
          <a:avLst/>
        </a:prstGeom>
        <a:solidFill>
          <a:srgbClr val="CC00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CONTEXTUAL TEACHING AND LEARNING (Johnson)</a:t>
          </a:r>
          <a:endParaRPr lang="id-ID" sz="1400" b="1" kern="1200" dirty="0">
            <a:solidFill>
              <a:schemeClr val="tx1"/>
            </a:solidFill>
          </a:endParaRPr>
        </a:p>
      </dsp:txBody>
      <dsp:txXfrm>
        <a:off x="2361896" y="4524460"/>
        <a:ext cx="1298716" cy="1106194"/>
      </dsp:txXfrm>
    </dsp:sp>
    <dsp:sp modelId="{AB344AE6-9C1A-4305-A756-78492A384E04}">
      <dsp:nvSpPr>
        <dsp:cNvPr id="0" name=""/>
        <dsp:cNvSpPr/>
      </dsp:nvSpPr>
      <dsp:spPr>
        <a:xfrm>
          <a:off x="1154843" y="1642581"/>
          <a:ext cx="1988940" cy="1564394"/>
        </a:xfrm>
        <a:prstGeom prst="ellipse">
          <a:avLst/>
        </a:prstGeom>
        <a:solidFill>
          <a:srgbClr val="CC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PENDIDIKAN YANG MEMERDEKAKAN (KI. </a:t>
          </a:r>
          <a:r>
            <a:rPr lang="en-US" sz="1400" b="1" kern="1200" dirty="0" err="1">
              <a:solidFill>
                <a:schemeClr val="tx1"/>
              </a:solidFill>
            </a:rPr>
            <a:t>Hajar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Dewantara</a:t>
          </a:r>
          <a:endParaRPr lang="id-ID" sz="1400" b="1" kern="1200" dirty="0">
            <a:solidFill>
              <a:schemeClr val="tx1"/>
            </a:solidFill>
          </a:endParaRPr>
        </a:p>
      </dsp:txBody>
      <dsp:txXfrm>
        <a:off x="1446117" y="1871681"/>
        <a:ext cx="1406392" cy="1106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D317D-A84D-4349-8AD7-9D9E68F9AF72}" type="datetimeFigureOut">
              <a:rPr lang="en-ID" smtClean="0"/>
              <a:t>19/06/2022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AAE8C-4FC9-4D36-8BF4-75C42F5B3B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8565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49DE1-35BE-40B1-B451-53833133205B}" type="slidenum">
              <a:rPr lang="en-ID" smtClean="0"/>
              <a:t>23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2544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14580EF5-A4CF-A3D7-0D24-672EF45922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84FCD749-6FBA-4881-BA26-E40A682A4B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8A0D8C30-4808-29D0-C0E1-BB68FF7E65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3CC414-1BAC-4809-9D1E-33CDA287BD9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45298-1F1F-7559-E792-F80A019B8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578F4F-4F62-A7C4-E749-6C1B3BD0A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13AA5-6789-CCE3-A459-406F58C00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AFF4-5278-4E23-9FF7-DE6E96A30BB4}" type="datetimeFigureOut">
              <a:rPr lang="en-ID" smtClean="0"/>
              <a:t>19/06/2022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39168-5072-D0E2-848E-263A927D4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6356D-18EA-00AF-E584-862593EE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61EF-D75F-4207-B2DC-493C0727B06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073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42A3D-C309-BEF4-1CD0-E6CEA26FC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2BA28A-B09F-E8AE-E05A-BCAFC81B1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0D99A-620D-BC8D-FEC2-12F78A55D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AFF4-5278-4E23-9FF7-DE6E96A30BB4}" type="datetimeFigureOut">
              <a:rPr lang="en-ID" smtClean="0"/>
              <a:t>19/06/2022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A0B2B-C0EE-FF1D-5176-3AB1EF738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3CD0A-8A62-AC90-DCE9-EB7F08701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61EF-D75F-4207-B2DC-493C0727B06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665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3B337B-5640-FBD9-B61E-CDD20EC0A1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7BFCFA-BEF6-1E31-31B7-2BA2BE3AB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A8A89-A5D0-DB90-7BA6-4257C239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AFF4-5278-4E23-9FF7-DE6E96A30BB4}" type="datetimeFigureOut">
              <a:rPr lang="en-ID" smtClean="0"/>
              <a:t>19/06/2022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90B15-D6D4-8814-B08B-447D4B02F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D86FB-AE19-EC72-1C5F-DF982461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61EF-D75F-4207-B2DC-493C0727B06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2873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5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1" name="Round Same Side Corner Rectangle 10"/>
          <p:cNvSpPr/>
          <p:nvPr userDrawn="1"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54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2328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148472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72A33-579E-14B4-792D-3EAED3556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A65BF-650A-5CF3-A939-2A579611D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2CF52-B59A-C656-71A5-98A8F847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AFF4-5278-4E23-9FF7-DE6E96A30BB4}" type="datetimeFigureOut">
              <a:rPr lang="en-ID" smtClean="0"/>
              <a:t>19/06/2022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1327E-1727-8C0A-1DBD-608419764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7A7D5-77CE-7D4F-BBF5-C1121D796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61EF-D75F-4207-B2DC-493C0727B06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715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F9C9B-530A-8719-87BA-940F8C798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14644-FFB0-5C15-0146-5B4960A8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C53BB-F129-253A-8FA1-C194F50F4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AFF4-5278-4E23-9FF7-DE6E96A30BB4}" type="datetimeFigureOut">
              <a:rPr lang="en-ID" smtClean="0"/>
              <a:t>19/06/2022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E052C-F3B5-EB47-509F-1C0C6D3A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6A87B-5781-9DC5-677D-61B0ADFC2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61EF-D75F-4207-B2DC-493C0727B06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809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F7221-9180-8B85-8E40-BB08467FB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AAF90-AC26-6827-17AE-B7AF03887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747AE-1221-FE9F-61A7-EB35EB3C4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19BE0-630E-4A0E-993B-E6EC84C66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AFF4-5278-4E23-9FF7-DE6E96A30BB4}" type="datetimeFigureOut">
              <a:rPr lang="en-ID" smtClean="0"/>
              <a:t>19/06/2022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EE2EB-C9DE-67D3-C4F1-32738174E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E753E-7113-580A-1E1B-CEA36EA36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61EF-D75F-4207-B2DC-493C0727B06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535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5211D-A18D-201A-BB29-CCA14D40B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EFCE3-9F8A-E084-9F77-6ED8B3DCE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0BFC81-24A3-6783-9267-1AD0EBCC6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224D9-EFB5-711A-1841-00F7DA23DD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760AFC-DE88-14C2-7B34-592A4514D7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CB89A6-6B59-5ECD-34F7-7A8854BDF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AFF4-5278-4E23-9FF7-DE6E96A30BB4}" type="datetimeFigureOut">
              <a:rPr lang="en-ID" smtClean="0"/>
              <a:t>19/06/2022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49EAE7-D2A7-1385-BFE0-2803F75C4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6FA4E8-F57B-2AD5-42ED-25B21063D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61EF-D75F-4207-B2DC-493C0727B06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313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52E37-1587-34B7-5019-187943D98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C03EF1-0B0D-12D4-8863-87781A15B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AFF4-5278-4E23-9FF7-DE6E96A30BB4}" type="datetimeFigureOut">
              <a:rPr lang="en-ID" smtClean="0"/>
              <a:t>19/06/2022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261181-9DB4-DC99-4CA0-CE41251DF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020560-A975-E9F7-2C1D-4466C61D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61EF-D75F-4207-B2DC-493C0727B06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888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9417F9-EDF1-8C0B-EB6F-1E3420D8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AFF4-5278-4E23-9FF7-DE6E96A30BB4}" type="datetimeFigureOut">
              <a:rPr lang="en-ID" smtClean="0"/>
              <a:t>19/06/2022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C24E6E-A78F-307C-F3F5-84CE6C275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D67A1-2344-9C94-C998-04551FF6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61EF-D75F-4207-B2DC-493C0727B06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1947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6367E-5CEA-9999-DD52-9AC9FFFAB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ABA2A-7EC1-4281-B8B5-31E90D3D0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0281DF-0C3A-03BC-C615-387055060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1326C9-A376-2D87-372D-B1A394EC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AFF4-5278-4E23-9FF7-DE6E96A30BB4}" type="datetimeFigureOut">
              <a:rPr lang="en-ID" smtClean="0"/>
              <a:t>19/06/2022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22534-0534-53AD-BEF0-24D86338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9F63F-BCBD-5480-0341-1735C4F9A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61EF-D75F-4207-B2DC-493C0727B06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9413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53593-7D01-DEB5-C96C-F826215B9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A0F6F7-2197-97D2-8398-770D14BAB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05723-A1EE-7ABE-632B-396E9233F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AA2EA-F286-827B-F208-2375EB874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AFF4-5278-4E23-9FF7-DE6E96A30BB4}" type="datetimeFigureOut">
              <a:rPr lang="en-ID" smtClean="0"/>
              <a:t>19/06/2022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21CA1-D796-E636-0CAB-964E579CB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885A8-F8BE-1C94-6BCF-5208F0A9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61EF-D75F-4207-B2DC-493C0727B06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8285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ED1866-7F64-F500-6E92-EFB5740FE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3DD34-A63C-1515-5DD9-DCFD3398D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35E26-C858-7D44-ED55-482954630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8AFF4-5278-4E23-9FF7-DE6E96A30BB4}" type="datetimeFigureOut">
              <a:rPr lang="en-ID" smtClean="0"/>
              <a:t>19/06/2022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9CCEC-4458-CECD-70F1-17949FF3D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72B42-3F96-AD15-F657-0A1A8FFA1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961EF-D75F-4207-B2DC-493C0727B06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1142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neni.hasnunidah@fkip.unila.ac.id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Relationship Id="rId9" Type="http://schemas.openxmlformats.org/officeDocument/2006/relationships/image" Target="../media/image47.tif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2934A37-4FB0-A069-23CB-40704FE21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1262" y="4354461"/>
            <a:ext cx="2449593" cy="1184031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endParaRPr lang="en-US" sz="1600" dirty="0"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dirty="0">
                <a:latin typeface="Arial Black" panose="020B0A04020102020204" pitchFamily="34" charset="0"/>
              </a:rPr>
              <a:t>Neni Hasnunidah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Arial Black" panose="020B0A04020102020204" pitchFamily="34" charset="0"/>
              </a:rPr>
              <a:t>HP.081369474069</a:t>
            </a:r>
          </a:p>
          <a:p>
            <a:pPr>
              <a:lnSpc>
                <a:spcPct val="100000"/>
              </a:lnSpc>
            </a:pPr>
            <a:r>
              <a:rPr lang="en-US" sz="1400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neni.hasnunidah@fkip.unila.ac.id</a:t>
            </a:r>
            <a:endParaRPr lang="en-US" sz="1400" u="sng" dirty="0">
              <a:solidFill>
                <a:schemeClr val="tx1"/>
              </a:solidFill>
            </a:endParaRPr>
          </a:p>
          <a:p>
            <a:pPr algn="r"/>
            <a:endParaRPr lang="en-US" sz="1600" dirty="0">
              <a:solidFill>
                <a:schemeClr val="bg1"/>
              </a:solidFill>
            </a:endParaRPr>
          </a:p>
          <a:p>
            <a:pPr algn="l"/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A63A3C-7A83-2B23-3CB8-43533FADA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776" y="11723"/>
            <a:ext cx="4700423" cy="11888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CD44FD-7B7B-3772-E7B4-3632A2208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441" y="317846"/>
            <a:ext cx="4501132" cy="402101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br>
              <a:rPr lang="en-US" sz="4000" dirty="0">
                <a:latin typeface="Arial Rounded MT Bold" panose="020F0704030504030204" pitchFamily="34" charset="0"/>
                <a:cs typeface="Aharoni" panose="02010803020104030203" pitchFamily="2" charset="-79"/>
              </a:rPr>
            </a:br>
            <a:r>
              <a:rPr lang="en-US" sz="3600" dirty="0">
                <a:latin typeface="Arial Rounded MT Bold" panose="020F0704030504030204" pitchFamily="34" charset="0"/>
                <a:cs typeface="Aharoni" panose="02010803020104030203" pitchFamily="2" charset="-79"/>
              </a:rPr>
              <a:t>PEMBELAJARAN DENGAN PARADIGMA KAMPUS MERDEKA</a:t>
            </a:r>
            <a:br>
              <a:rPr lang="en-US" sz="3600" dirty="0">
                <a:latin typeface="Arial Rounded MT Bold" panose="020F0704030504030204" pitchFamily="34" charset="0"/>
              </a:rPr>
            </a:br>
            <a:endParaRPr lang="en-ID" sz="3600" dirty="0">
              <a:latin typeface="Arial Rounded MT Bold" panose="020F07040305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4677FE-3571-BF8A-24DA-2AF9ED749EF8}"/>
              </a:ext>
            </a:extLst>
          </p:cNvPr>
          <p:cNvSpPr/>
          <p:nvPr/>
        </p:nvSpPr>
        <p:spPr>
          <a:xfrm>
            <a:off x="0" y="6211906"/>
            <a:ext cx="12192000" cy="6495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PELATIHAN PENINGKATAN KETERAMPILAN DASAR TEKNIK INSTRUKSIONAL (PEKERTI) </a:t>
            </a:r>
            <a:endParaRPr lang="en-ID" dirty="0">
              <a:latin typeface="Arial Black" panose="020B0A040201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880846-BFAC-EF50-7F9D-367C11CCB8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928"/>
          <a:stretch/>
        </p:blipFill>
        <p:spPr>
          <a:xfrm>
            <a:off x="4712676" y="1338056"/>
            <a:ext cx="7280031" cy="4711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4892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A63024F0-9741-DE4E-951B-B883601A3D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947" y="683119"/>
            <a:ext cx="3598853" cy="3598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A21F22-5F70-264F-A98F-AFDC6BCC3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483"/>
            <a:ext cx="10972800" cy="634081"/>
          </a:xfrm>
        </p:spPr>
        <p:txBody>
          <a:bodyPr>
            <a:noAutofit/>
          </a:bodyPr>
          <a:lstStyle/>
          <a:p>
            <a:pPr algn="ctr"/>
            <a:r>
              <a:rPr lang="id-ID" sz="3600" b="1" dirty="0"/>
              <a:t>Kampus Merdeka, Merdeka Belajar</a:t>
            </a:r>
            <a:endParaRPr lang="id-ID" sz="36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309B05-370E-1F4E-A794-90C0232DA8CB}"/>
              </a:ext>
            </a:extLst>
          </p:cNvPr>
          <p:cNvSpPr txBox="1"/>
          <p:nvPr/>
        </p:nvSpPr>
        <p:spPr>
          <a:xfrm>
            <a:off x="6935672" y="3949893"/>
            <a:ext cx="3839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1" i="0" u="none" strike="noStrike" kern="1200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Dosen sebagai PENGGERAK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8C3E44-B438-F547-A435-5E741A31F9C3}"/>
              </a:ext>
            </a:extLst>
          </p:cNvPr>
          <p:cNvGrpSpPr/>
          <p:nvPr/>
        </p:nvGrpSpPr>
        <p:grpSpPr>
          <a:xfrm>
            <a:off x="5682504" y="1097413"/>
            <a:ext cx="1008112" cy="1008112"/>
            <a:chOff x="4179308" y="1466696"/>
            <a:chExt cx="1008112" cy="100811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43047-1D89-1E4D-981A-3C4B5C7AFB4B}"/>
                </a:ext>
              </a:extLst>
            </p:cNvPr>
            <p:cNvSpPr/>
            <p:nvPr/>
          </p:nvSpPr>
          <p:spPr>
            <a:xfrm>
              <a:off x="4179308" y="1466696"/>
              <a:ext cx="1008112" cy="1008112"/>
            </a:xfrm>
            <a:prstGeom prst="ellipse">
              <a:avLst/>
            </a:prstGeom>
            <a:solidFill>
              <a:schemeClr val="bg1"/>
            </a:solidFill>
            <a:ln w="152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8" name="Shape 2587">
              <a:extLst>
                <a:ext uri="{FF2B5EF4-FFF2-40B4-BE49-F238E27FC236}">
                  <a16:creationId xmlns:a16="http://schemas.microsoft.com/office/drawing/2014/main" id="{EE3A1247-1944-2648-B194-1838F7B371AB}"/>
                </a:ext>
              </a:extLst>
            </p:cNvPr>
            <p:cNvSpPr/>
            <p:nvPr/>
          </p:nvSpPr>
          <p:spPr>
            <a:xfrm>
              <a:off x="4463138" y="1740878"/>
              <a:ext cx="440451" cy="440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marL="0" marR="0" lvl="0" indent="0" algn="l" defTabSz="171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lang="id-ID" sz="1125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Calibri" charset="0"/>
                <a:cs typeface="Calibri" charset="0"/>
                <a:sym typeface="Gill San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B3E4DEB-D23D-AA4D-92C1-97BEDEAFBBA6}"/>
              </a:ext>
            </a:extLst>
          </p:cNvPr>
          <p:cNvGrpSpPr/>
          <p:nvPr/>
        </p:nvGrpSpPr>
        <p:grpSpPr>
          <a:xfrm>
            <a:off x="5692983" y="3907502"/>
            <a:ext cx="1008112" cy="1008112"/>
            <a:chOff x="6885048" y="1466696"/>
            <a:chExt cx="1008112" cy="100811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FCA5EAF-4BB4-174F-973F-65325D2E77F7}"/>
                </a:ext>
              </a:extLst>
            </p:cNvPr>
            <p:cNvSpPr/>
            <p:nvPr/>
          </p:nvSpPr>
          <p:spPr>
            <a:xfrm>
              <a:off x="6885048" y="1466696"/>
              <a:ext cx="1008112" cy="1008112"/>
            </a:xfrm>
            <a:prstGeom prst="ellipse">
              <a:avLst/>
            </a:prstGeom>
            <a:solidFill>
              <a:schemeClr val="bg1"/>
            </a:solidFill>
            <a:ln w="152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9" name="Shape 2617">
              <a:extLst>
                <a:ext uri="{FF2B5EF4-FFF2-40B4-BE49-F238E27FC236}">
                  <a16:creationId xmlns:a16="http://schemas.microsoft.com/office/drawing/2014/main" id="{9E5C4AAA-D906-1041-A38D-97701DDFFB2E}"/>
                </a:ext>
              </a:extLst>
            </p:cNvPr>
            <p:cNvSpPr/>
            <p:nvPr/>
          </p:nvSpPr>
          <p:spPr>
            <a:xfrm>
              <a:off x="7086031" y="1702539"/>
              <a:ext cx="585188" cy="478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7" y="20400"/>
                  </a:moveTo>
                  <a:cubicBezTo>
                    <a:pt x="4686" y="18711"/>
                    <a:pt x="5897" y="18036"/>
                    <a:pt x="7134" y="17493"/>
                  </a:cubicBezTo>
                  <a:lnTo>
                    <a:pt x="7173" y="17477"/>
                  </a:lnTo>
                  <a:cubicBezTo>
                    <a:pt x="8055" y="17190"/>
                    <a:pt x="9626" y="16039"/>
                    <a:pt x="9626" y="13569"/>
                  </a:cubicBezTo>
                  <a:cubicBezTo>
                    <a:pt x="9626" y="11474"/>
                    <a:pt x="8932" y="10452"/>
                    <a:pt x="8558" y="9902"/>
                  </a:cubicBezTo>
                  <a:cubicBezTo>
                    <a:pt x="8484" y="9791"/>
                    <a:pt x="8394" y="9649"/>
                    <a:pt x="8414" y="9680"/>
                  </a:cubicBezTo>
                  <a:cubicBezTo>
                    <a:pt x="8384" y="9599"/>
                    <a:pt x="8237" y="9129"/>
                    <a:pt x="8449" y="8035"/>
                  </a:cubicBezTo>
                  <a:cubicBezTo>
                    <a:pt x="8549" y="7522"/>
                    <a:pt x="8380" y="7241"/>
                    <a:pt x="8380" y="7241"/>
                  </a:cubicBezTo>
                  <a:cubicBezTo>
                    <a:pt x="8112" y="6505"/>
                    <a:pt x="7614" y="5133"/>
                    <a:pt x="7988" y="4025"/>
                  </a:cubicBezTo>
                  <a:cubicBezTo>
                    <a:pt x="8490" y="2492"/>
                    <a:pt x="8935" y="2190"/>
                    <a:pt x="9741" y="1747"/>
                  </a:cubicBezTo>
                  <a:cubicBezTo>
                    <a:pt x="9788" y="1721"/>
                    <a:pt x="9834" y="1691"/>
                    <a:pt x="9877" y="1657"/>
                  </a:cubicBezTo>
                  <a:cubicBezTo>
                    <a:pt x="10029" y="1535"/>
                    <a:pt x="10674" y="1200"/>
                    <a:pt x="11403" y="1200"/>
                  </a:cubicBezTo>
                  <a:cubicBezTo>
                    <a:pt x="11768" y="1200"/>
                    <a:pt x="12075" y="1285"/>
                    <a:pt x="12318" y="1454"/>
                  </a:cubicBezTo>
                  <a:cubicBezTo>
                    <a:pt x="12610" y="1655"/>
                    <a:pt x="12890" y="2039"/>
                    <a:pt x="13313" y="3271"/>
                  </a:cubicBezTo>
                  <a:cubicBezTo>
                    <a:pt x="14101" y="5469"/>
                    <a:pt x="13602" y="6698"/>
                    <a:pt x="13350" y="7124"/>
                  </a:cubicBezTo>
                  <a:cubicBezTo>
                    <a:pt x="13183" y="7407"/>
                    <a:pt x="13126" y="7764"/>
                    <a:pt x="13191" y="8102"/>
                  </a:cubicBezTo>
                  <a:cubicBezTo>
                    <a:pt x="13386" y="9109"/>
                    <a:pt x="13260" y="9534"/>
                    <a:pt x="13227" y="9619"/>
                  </a:cubicBezTo>
                  <a:cubicBezTo>
                    <a:pt x="13219" y="9631"/>
                    <a:pt x="13101" y="9814"/>
                    <a:pt x="13041" y="9902"/>
                  </a:cubicBezTo>
                  <a:cubicBezTo>
                    <a:pt x="12668" y="10452"/>
                    <a:pt x="11973" y="11474"/>
                    <a:pt x="11973" y="13569"/>
                  </a:cubicBezTo>
                  <a:cubicBezTo>
                    <a:pt x="11973" y="16039"/>
                    <a:pt x="13545" y="17190"/>
                    <a:pt x="14427" y="17477"/>
                  </a:cubicBezTo>
                  <a:lnTo>
                    <a:pt x="14466" y="17493"/>
                  </a:lnTo>
                  <a:cubicBezTo>
                    <a:pt x="15703" y="18036"/>
                    <a:pt x="16914" y="18711"/>
                    <a:pt x="17143" y="20400"/>
                  </a:cubicBezTo>
                  <a:cubicBezTo>
                    <a:pt x="17143" y="20400"/>
                    <a:pt x="4457" y="20400"/>
                    <a:pt x="4457" y="20400"/>
                  </a:cubicBezTo>
                  <a:close/>
                  <a:moveTo>
                    <a:pt x="14715" y="16328"/>
                  </a:moveTo>
                  <a:cubicBezTo>
                    <a:pt x="14715" y="16328"/>
                    <a:pt x="12955" y="15815"/>
                    <a:pt x="12955" y="13569"/>
                  </a:cubicBezTo>
                  <a:cubicBezTo>
                    <a:pt x="12955" y="11596"/>
                    <a:pt x="13678" y="10901"/>
                    <a:pt x="13957" y="10421"/>
                  </a:cubicBezTo>
                  <a:cubicBezTo>
                    <a:pt x="13957" y="10421"/>
                    <a:pt x="14531" y="9807"/>
                    <a:pt x="14146" y="7826"/>
                  </a:cubicBezTo>
                  <a:cubicBezTo>
                    <a:pt x="14787" y="6740"/>
                    <a:pt x="14995" y="4972"/>
                    <a:pt x="14211" y="2789"/>
                  </a:cubicBezTo>
                  <a:cubicBezTo>
                    <a:pt x="13774" y="1514"/>
                    <a:pt x="13389" y="815"/>
                    <a:pt x="12801" y="409"/>
                  </a:cubicBezTo>
                  <a:cubicBezTo>
                    <a:pt x="12370" y="110"/>
                    <a:pt x="11880" y="0"/>
                    <a:pt x="11403" y="0"/>
                  </a:cubicBezTo>
                  <a:cubicBezTo>
                    <a:pt x="10516" y="0"/>
                    <a:pt x="9675" y="384"/>
                    <a:pt x="9339" y="653"/>
                  </a:cubicBezTo>
                  <a:cubicBezTo>
                    <a:pt x="8357" y="1192"/>
                    <a:pt x="7697" y="1688"/>
                    <a:pt x="7077" y="3579"/>
                  </a:cubicBezTo>
                  <a:cubicBezTo>
                    <a:pt x="6540" y="5168"/>
                    <a:pt x="7179" y="6892"/>
                    <a:pt x="7494" y="7758"/>
                  </a:cubicBezTo>
                  <a:cubicBezTo>
                    <a:pt x="7110" y="9740"/>
                    <a:pt x="7642" y="10421"/>
                    <a:pt x="7642" y="10421"/>
                  </a:cubicBezTo>
                  <a:cubicBezTo>
                    <a:pt x="7922" y="10901"/>
                    <a:pt x="8644" y="11596"/>
                    <a:pt x="8644" y="13569"/>
                  </a:cubicBezTo>
                  <a:cubicBezTo>
                    <a:pt x="8644" y="15815"/>
                    <a:pt x="6885" y="16328"/>
                    <a:pt x="6885" y="16328"/>
                  </a:cubicBezTo>
                  <a:cubicBezTo>
                    <a:pt x="5768" y="16819"/>
                    <a:pt x="3436" y="17760"/>
                    <a:pt x="3436" y="21000"/>
                  </a:cubicBezTo>
                  <a:cubicBezTo>
                    <a:pt x="3436" y="21000"/>
                    <a:pt x="3436" y="21600"/>
                    <a:pt x="3927" y="21600"/>
                  </a:cubicBezTo>
                  <a:lnTo>
                    <a:pt x="17673" y="21600"/>
                  </a:lnTo>
                  <a:cubicBezTo>
                    <a:pt x="18164" y="21600"/>
                    <a:pt x="18164" y="21000"/>
                    <a:pt x="18164" y="21000"/>
                  </a:cubicBezTo>
                  <a:cubicBezTo>
                    <a:pt x="18164" y="17760"/>
                    <a:pt x="15832" y="16819"/>
                    <a:pt x="14715" y="16328"/>
                  </a:cubicBezTo>
                  <a:moveTo>
                    <a:pt x="19516" y="15006"/>
                  </a:moveTo>
                  <a:cubicBezTo>
                    <a:pt x="19516" y="15006"/>
                    <a:pt x="18416" y="14701"/>
                    <a:pt x="18416" y="12954"/>
                  </a:cubicBezTo>
                  <a:cubicBezTo>
                    <a:pt x="18416" y="11419"/>
                    <a:pt x="18794" y="10879"/>
                    <a:pt x="19017" y="10506"/>
                  </a:cubicBezTo>
                  <a:cubicBezTo>
                    <a:pt x="19017" y="10506"/>
                    <a:pt x="19443" y="9975"/>
                    <a:pt x="19136" y="8435"/>
                  </a:cubicBezTo>
                  <a:cubicBezTo>
                    <a:pt x="19388" y="7760"/>
                    <a:pt x="19900" y="6419"/>
                    <a:pt x="19470" y="5184"/>
                  </a:cubicBezTo>
                  <a:cubicBezTo>
                    <a:pt x="18974" y="3714"/>
                    <a:pt x="18645" y="3327"/>
                    <a:pt x="17860" y="2908"/>
                  </a:cubicBezTo>
                  <a:cubicBezTo>
                    <a:pt x="17591" y="2699"/>
                    <a:pt x="16918" y="2400"/>
                    <a:pt x="16208" y="2400"/>
                  </a:cubicBezTo>
                  <a:cubicBezTo>
                    <a:pt x="15873" y="2400"/>
                    <a:pt x="15531" y="2473"/>
                    <a:pt x="15218" y="2647"/>
                  </a:cubicBezTo>
                  <a:cubicBezTo>
                    <a:pt x="15343" y="3035"/>
                    <a:pt x="15449" y="3420"/>
                    <a:pt x="15525" y="3799"/>
                  </a:cubicBezTo>
                  <a:cubicBezTo>
                    <a:pt x="15537" y="3790"/>
                    <a:pt x="15550" y="3779"/>
                    <a:pt x="15563" y="3770"/>
                  </a:cubicBezTo>
                  <a:cubicBezTo>
                    <a:pt x="15730" y="3657"/>
                    <a:pt x="15948" y="3600"/>
                    <a:pt x="16208" y="3600"/>
                  </a:cubicBezTo>
                  <a:cubicBezTo>
                    <a:pt x="16716" y="3600"/>
                    <a:pt x="17211" y="3825"/>
                    <a:pt x="17332" y="3919"/>
                  </a:cubicBezTo>
                  <a:cubicBezTo>
                    <a:pt x="17375" y="3953"/>
                    <a:pt x="17421" y="3983"/>
                    <a:pt x="17467" y="4008"/>
                  </a:cubicBezTo>
                  <a:cubicBezTo>
                    <a:pt x="17950" y="4265"/>
                    <a:pt x="18131" y="4362"/>
                    <a:pt x="18562" y="5641"/>
                  </a:cubicBezTo>
                  <a:cubicBezTo>
                    <a:pt x="18822" y="6387"/>
                    <a:pt x="18452" y="7378"/>
                    <a:pt x="18253" y="7911"/>
                  </a:cubicBezTo>
                  <a:cubicBezTo>
                    <a:pt x="18161" y="8156"/>
                    <a:pt x="18130" y="8457"/>
                    <a:pt x="18182" y="8718"/>
                  </a:cubicBezTo>
                  <a:cubicBezTo>
                    <a:pt x="18316" y="9392"/>
                    <a:pt x="18254" y="9706"/>
                    <a:pt x="18232" y="9784"/>
                  </a:cubicBezTo>
                  <a:cubicBezTo>
                    <a:pt x="18230" y="9788"/>
                    <a:pt x="18227" y="9793"/>
                    <a:pt x="18224" y="9798"/>
                  </a:cubicBezTo>
                  <a:lnTo>
                    <a:pt x="18191" y="9853"/>
                  </a:lnTo>
                  <a:cubicBezTo>
                    <a:pt x="17926" y="10290"/>
                    <a:pt x="17434" y="11106"/>
                    <a:pt x="17434" y="12954"/>
                  </a:cubicBezTo>
                  <a:cubicBezTo>
                    <a:pt x="17434" y="15019"/>
                    <a:pt x="18570" y="15933"/>
                    <a:pt x="19229" y="16155"/>
                  </a:cubicBezTo>
                  <a:cubicBezTo>
                    <a:pt x="19856" y="16429"/>
                    <a:pt x="20435" y="16859"/>
                    <a:pt x="20582" y="17999"/>
                  </a:cubicBezTo>
                  <a:lnTo>
                    <a:pt x="18459" y="18000"/>
                  </a:lnTo>
                  <a:cubicBezTo>
                    <a:pt x="18647" y="18353"/>
                    <a:pt x="18802" y="18755"/>
                    <a:pt x="18920" y="19200"/>
                  </a:cubicBezTo>
                  <a:lnTo>
                    <a:pt x="21109" y="19199"/>
                  </a:lnTo>
                  <a:cubicBezTo>
                    <a:pt x="21600" y="19199"/>
                    <a:pt x="21600" y="18599"/>
                    <a:pt x="21600" y="18599"/>
                  </a:cubicBezTo>
                  <a:cubicBezTo>
                    <a:pt x="21600" y="16199"/>
                    <a:pt x="20410" y="15388"/>
                    <a:pt x="19516" y="15006"/>
                  </a:cubicBezTo>
                  <a:moveTo>
                    <a:pt x="2371" y="16155"/>
                  </a:moveTo>
                  <a:cubicBezTo>
                    <a:pt x="3030" y="15933"/>
                    <a:pt x="4166" y="15019"/>
                    <a:pt x="4166" y="12954"/>
                  </a:cubicBezTo>
                  <a:cubicBezTo>
                    <a:pt x="4166" y="11106"/>
                    <a:pt x="3673" y="10290"/>
                    <a:pt x="3409" y="9853"/>
                  </a:cubicBezTo>
                  <a:lnTo>
                    <a:pt x="3376" y="9798"/>
                  </a:lnTo>
                  <a:cubicBezTo>
                    <a:pt x="3373" y="9793"/>
                    <a:pt x="3370" y="9788"/>
                    <a:pt x="3367" y="9784"/>
                  </a:cubicBezTo>
                  <a:cubicBezTo>
                    <a:pt x="3346" y="9706"/>
                    <a:pt x="3283" y="9392"/>
                    <a:pt x="3418" y="8718"/>
                  </a:cubicBezTo>
                  <a:cubicBezTo>
                    <a:pt x="3470" y="8457"/>
                    <a:pt x="3439" y="8156"/>
                    <a:pt x="3347" y="7911"/>
                  </a:cubicBezTo>
                  <a:cubicBezTo>
                    <a:pt x="3148" y="7378"/>
                    <a:pt x="2778" y="6387"/>
                    <a:pt x="3038" y="5641"/>
                  </a:cubicBezTo>
                  <a:cubicBezTo>
                    <a:pt x="3469" y="4362"/>
                    <a:pt x="3649" y="4265"/>
                    <a:pt x="4133" y="4008"/>
                  </a:cubicBezTo>
                  <a:cubicBezTo>
                    <a:pt x="4180" y="3983"/>
                    <a:pt x="4225" y="3953"/>
                    <a:pt x="4268" y="3919"/>
                  </a:cubicBezTo>
                  <a:cubicBezTo>
                    <a:pt x="4389" y="3825"/>
                    <a:pt x="4884" y="3600"/>
                    <a:pt x="5392" y="3600"/>
                  </a:cubicBezTo>
                  <a:cubicBezTo>
                    <a:pt x="5636" y="3600"/>
                    <a:pt x="5839" y="3655"/>
                    <a:pt x="6002" y="3755"/>
                  </a:cubicBezTo>
                  <a:cubicBezTo>
                    <a:pt x="6045" y="3548"/>
                    <a:pt x="6096" y="3341"/>
                    <a:pt x="6165" y="3134"/>
                  </a:cubicBezTo>
                  <a:cubicBezTo>
                    <a:pt x="6225" y="2950"/>
                    <a:pt x="6289" y="2793"/>
                    <a:pt x="6351" y="2630"/>
                  </a:cubicBezTo>
                  <a:cubicBezTo>
                    <a:pt x="6046" y="2468"/>
                    <a:pt x="5716" y="2400"/>
                    <a:pt x="5392" y="2400"/>
                  </a:cubicBezTo>
                  <a:cubicBezTo>
                    <a:pt x="4682" y="2400"/>
                    <a:pt x="4009" y="2699"/>
                    <a:pt x="3740" y="2908"/>
                  </a:cubicBezTo>
                  <a:cubicBezTo>
                    <a:pt x="2955" y="3327"/>
                    <a:pt x="2625" y="3714"/>
                    <a:pt x="2130" y="5184"/>
                  </a:cubicBezTo>
                  <a:cubicBezTo>
                    <a:pt x="1700" y="6419"/>
                    <a:pt x="2212" y="7760"/>
                    <a:pt x="2464" y="8435"/>
                  </a:cubicBezTo>
                  <a:cubicBezTo>
                    <a:pt x="2156" y="9975"/>
                    <a:pt x="2583" y="10506"/>
                    <a:pt x="2583" y="10506"/>
                  </a:cubicBezTo>
                  <a:cubicBezTo>
                    <a:pt x="2806" y="10879"/>
                    <a:pt x="3185" y="11419"/>
                    <a:pt x="3185" y="12954"/>
                  </a:cubicBezTo>
                  <a:cubicBezTo>
                    <a:pt x="3185" y="14701"/>
                    <a:pt x="2084" y="15006"/>
                    <a:pt x="2084" y="15006"/>
                  </a:cubicBezTo>
                  <a:cubicBezTo>
                    <a:pt x="1191" y="15388"/>
                    <a:pt x="0" y="16199"/>
                    <a:pt x="0" y="18599"/>
                  </a:cubicBezTo>
                  <a:cubicBezTo>
                    <a:pt x="0" y="18599"/>
                    <a:pt x="0" y="19199"/>
                    <a:pt x="491" y="19199"/>
                  </a:cubicBezTo>
                  <a:lnTo>
                    <a:pt x="2680" y="19200"/>
                  </a:lnTo>
                  <a:cubicBezTo>
                    <a:pt x="2798" y="18755"/>
                    <a:pt x="2952" y="18353"/>
                    <a:pt x="3141" y="18000"/>
                  </a:cubicBezTo>
                  <a:lnTo>
                    <a:pt x="1018" y="17999"/>
                  </a:lnTo>
                  <a:cubicBezTo>
                    <a:pt x="1165" y="16859"/>
                    <a:pt x="1744" y="16429"/>
                    <a:pt x="2371" y="16155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marL="0" marR="0" lvl="0" indent="0" algn="l" defTabSz="171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lang="id-ID" sz="1125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Calibri" charset="0"/>
                <a:cs typeface="Calibri" charset="0"/>
                <a:sym typeface="Gill Sans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6401FFF-90BB-874F-969D-769CAE81D407}"/>
              </a:ext>
            </a:extLst>
          </p:cNvPr>
          <p:cNvSpPr txBox="1"/>
          <p:nvPr/>
        </p:nvSpPr>
        <p:spPr>
          <a:xfrm>
            <a:off x="6920310" y="4350003"/>
            <a:ext cx="44322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Dosen memfasilitasi pembelajaran mahasiswanya secara independen.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1" i="1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Gunakan bentuk-bentuk non-kuliah: magang, KKN, menghadirkan praktisi (dosen dari industri; bila perlu di RPL-kan), project melibatkan mahasiswa. </a:t>
            </a:r>
            <a:endParaRPr kumimoji="0" lang="id-ID" sz="18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70D28DA-FA36-9B46-8853-BFDF5C6ECC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67" y="44624"/>
            <a:ext cx="2001902" cy="195151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A1921-C7E9-4740-8939-8E178B214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D5614-B734-4280-8F57-1D4947433C97}" type="slidenum">
              <a:rPr lang="id-ID" smtClean="0"/>
              <a:pPr/>
              <a:t>10</a:t>
            </a:fld>
            <a:endParaRPr lang="id-ID"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6032E88C-530D-D04E-9D5C-503598F142E5}"/>
              </a:ext>
            </a:extLst>
          </p:cNvPr>
          <p:cNvSpPr txBox="1"/>
          <p:nvPr/>
        </p:nvSpPr>
        <p:spPr>
          <a:xfrm>
            <a:off x="407368" y="1832302"/>
            <a:ext cx="5040560" cy="1596591"/>
          </a:xfrm>
          <a:prstGeom prst="rect">
            <a:avLst/>
          </a:prstGeom>
          <a:solidFill>
            <a:srgbClr val="BDD7EE"/>
          </a:solidFill>
        </p:spPr>
        <p:txBody>
          <a:bodyPr vert="horz" wrap="square" lIns="0" tIns="90170" rIns="0" bIns="0" rtlCol="0">
            <a:spAutoFit/>
          </a:bodyPr>
          <a:lstStyle/>
          <a:p>
            <a:pPr marL="90805" marR="132715" indent="-635">
              <a:lnSpc>
                <a:spcPct val="100000"/>
              </a:lnSpc>
              <a:spcBef>
                <a:spcPts val="710"/>
              </a:spcBef>
            </a:pPr>
            <a:r>
              <a:rPr sz="1350" b="1" dirty="0">
                <a:latin typeface="Franklin Gothic Book" panose="020B0503020102020204" pitchFamily="34" charset="0"/>
                <a:cs typeface="Arial"/>
              </a:rPr>
              <a:t>Perguruan </a:t>
            </a:r>
            <a:r>
              <a:rPr sz="1350" b="1" spc="-5" dirty="0">
                <a:latin typeface="Franklin Gothic Book" panose="020B0503020102020204" pitchFamily="34" charset="0"/>
                <a:cs typeface="Arial"/>
              </a:rPr>
              <a:t>Tinggi </a:t>
            </a:r>
            <a:r>
              <a:rPr sz="1350" b="1" spc="5" dirty="0">
                <a:latin typeface="Franklin Gothic Book" panose="020B0503020102020204" pitchFamily="34" charset="0"/>
                <a:cs typeface="Arial"/>
              </a:rPr>
              <a:t>wajib </a:t>
            </a:r>
            <a:r>
              <a:rPr sz="1350" dirty="0">
                <a:latin typeface="Franklin Gothic Book" panose="020B0503020102020204" pitchFamily="34" charset="0"/>
                <a:cs typeface="Arial"/>
              </a:rPr>
              <a:t>memberikan </a:t>
            </a:r>
            <a:r>
              <a:rPr sz="1350" b="1" dirty="0">
                <a:latin typeface="Franklin Gothic Book" panose="020B0503020102020204" pitchFamily="34" charset="0"/>
                <a:cs typeface="Arial"/>
              </a:rPr>
              <a:t>hak bagi mahasiswa </a:t>
            </a:r>
            <a:r>
              <a:rPr sz="1350" spc="-5" dirty="0">
                <a:latin typeface="Franklin Gothic Book" panose="020B0503020102020204" pitchFamily="34" charset="0"/>
                <a:cs typeface="Arial"/>
              </a:rPr>
              <a:t>untuk </a:t>
            </a:r>
            <a:r>
              <a:rPr sz="1350" b="1" dirty="0">
                <a:latin typeface="Franklin Gothic Book" panose="020B0503020102020204" pitchFamily="34" charset="0"/>
                <a:cs typeface="Arial"/>
              </a:rPr>
              <a:t>secara sukarela </a:t>
            </a:r>
            <a:r>
              <a:rPr sz="1350" dirty="0">
                <a:latin typeface="Franklin Gothic Book" panose="020B0503020102020204" pitchFamily="34" charset="0"/>
                <a:cs typeface="Arial"/>
              </a:rPr>
              <a:t>(dapat</a:t>
            </a:r>
            <a:r>
              <a:rPr sz="1350" spc="-200" dirty="0">
                <a:latin typeface="Franklin Gothic Book" panose="020B0503020102020204" pitchFamily="34" charset="0"/>
                <a:cs typeface="Arial"/>
              </a:rPr>
              <a:t> </a:t>
            </a:r>
            <a:r>
              <a:rPr sz="1350" spc="-5" dirty="0">
                <a:latin typeface="Franklin Gothic Book" panose="020B0503020102020204" pitchFamily="34" charset="0"/>
                <a:cs typeface="Arial"/>
              </a:rPr>
              <a:t>diambil  </a:t>
            </a:r>
            <a:r>
              <a:rPr sz="1350" dirty="0">
                <a:latin typeface="Franklin Gothic Book" panose="020B0503020102020204" pitchFamily="34" charset="0"/>
                <a:cs typeface="Arial"/>
              </a:rPr>
              <a:t>atau</a:t>
            </a:r>
            <a:r>
              <a:rPr sz="1350" spc="-20" dirty="0">
                <a:latin typeface="Franklin Gothic Book" panose="020B0503020102020204" pitchFamily="34" charset="0"/>
                <a:cs typeface="Arial"/>
              </a:rPr>
              <a:t> </a:t>
            </a:r>
            <a:r>
              <a:rPr sz="1350" dirty="0">
                <a:latin typeface="Franklin Gothic Book" panose="020B0503020102020204" pitchFamily="34" charset="0"/>
                <a:cs typeface="Arial"/>
              </a:rPr>
              <a:t>tidak):</a:t>
            </a:r>
            <a:endParaRPr sz="1350">
              <a:latin typeface="Franklin Gothic Book" panose="020B0503020102020204" pitchFamily="34" charset="0"/>
              <a:cs typeface="Arial"/>
            </a:endParaRPr>
          </a:p>
          <a:p>
            <a:pPr marL="262890" indent="-172720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263525" algn="l"/>
              </a:tabLst>
            </a:pPr>
            <a:r>
              <a:rPr sz="1350" dirty="0">
                <a:latin typeface="Franklin Gothic Book" panose="020B0503020102020204" pitchFamily="34" charset="0"/>
                <a:cs typeface="Arial"/>
              </a:rPr>
              <a:t>Dapat</a:t>
            </a:r>
            <a:r>
              <a:rPr sz="1350" spc="-35" dirty="0">
                <a:latin typeface="Franklin Gothic Book" panose="020B0503020102020204" pitchFamily="34" charset="0"/>
                <a:cs typeface="Arial"/>
              </a:rPr>
              <a:t> </a:t>
            </a:r>
            <a:r>
              <a:rPr sz="1350" dirty="0">
                <a:latin typeface="Franklin Gothic Book" panose="020B0503020102020204" pitchFamily="34" charset="0"/>
                <a:cs typeface="Arial"/>
              </a:rPr>
              <a:t>mengambil</a:t>
            </a:r>
            <a:r>
              <a:rPr sz="1350" spc="-40" dirty="0">
                <a:latin typeface="Franklin Gothic Book" panose="020B0503020102020204" pitchFamily="34" charset="0"/>
                <a:cs typeface="Arial"/>
              </a:rPr>
              <a:t> </a:t>
            </a:r>
            <a:r>
              <a:rPr sz="1350" spc="5" dirty="0">
                <a:latin typeface="Franklin Gothic Book" panose="020B0503020102020204" pitchFamily="34" charset="0"/>
                <a:cs typeface="Arial"/>
              </a:rPr>
              <a:t>sks</a:t>
            </a:r>
            <a:r>
              <a:rPr sz="1350" spc="-5" dirty="0">
                <a:latin typeface="Franklin Gothic Book" panose="020B0503020102020204" pitchFamily="34" charset="0"/>
                <a:cs typeface="Arial"/>
              </a:rPr>
              <a:t> </a:t>
            </a:r>
            <a:r>
              <a:rPr sz="1350" dirty="0">
                <a:latin typeface="Franklin Gothic Book" panose="020B0503020102020204" pitchFamily="34" charset="0"/>
                <a:cs typeface="Arial"/>
              </a:rPr>
              <a:t>di</a:t>
            </a:r>
            <a:r>
              <a:rPr sz="1350" spc="-20" dirty="0">
                <a:latin typeface="Franklin Gothic Book" panose="020B0503020102020204" pitchFamily="34" charset="0"/>
                <a:cs typeface="Arial"/>
              </a:rPr>
              <a:t> </a:t>
            </a:r>
            <a:r>
              <a:rPr sz="1350" dirty="0">
                <a:latin typeface="Franklin Gothic Book" panose="020B0503020102020204" pitchFamily="34" charset="0"/>
                <a:cs typeface="Arial"/>
              </a:rPr>
              <a:t>luar</a:t>
            </a:r>
            <a:r>
              <a:rPr sz="1350" spc="-5" dirty="0">
                <a:latin typeface="Franklin Gothic Book" panose="020B0503020102020204" pitchFamily="34" charset="0"/>
                <a:cs typeface="Arial"/>
              </a:rPr>
              <a:t> </a:t>
            </a:r>
            <a:r>
              <a:rPr sz="1350" dirty="0">
                <a:latin typeface="Franklin Gothic Book" panose="020B0503020102020204" pitchFamily="34" charset="0"/>
                <a:cs typeface="Arial"/>
              </a:rPr>
              <a:t>perguruan</a:t>
            </a:r>
            <a:r>
              <a:rPr sz="1350" spc="-35" dirty="0">
                <a:latin typeface="Franklin Gothic Book" panose="020B0503020102020204" pitchFamily="34" charset="0"/>
                <a:cs typeface="Arial"/>
              </a:rPr>
              <a:t> </a:t>
            </a:r>
            <a:r>
              <a:rPr sz="1350" dirty="0">
                <a:latin typeface="Franklin Gothic Book" panose="020B0503020102020204" pitchFamily="34" charset="0"/>
                <a:cs typeface="Arial"/>
              </a:rPr>
              <a:t>tinggi</a:t>
            </a:r>
            <a:r>
              <a:rPr sz="1350" spc="-10" dirty="0">
                <a:latin typeface="Franklin Gothic Book" panose="020B0503020102020204" pitchFamily="34" charset="0"/>
                <a:cs typeface="Arial"/>
              </a:rPr>
              <a:t> </a:t>
            </a:r>
            <a:r>
              <a:rPr sz="1350" dirty="0">
                <a:latin typeface="Franklin Gothic Book" panose="020B0503020102020204" pitchFamily="34" charset="0"/>
                <a:cs typeface="Arial"/>
              </a:rPr>
              <a:t>sebanyak</a:t>
            </a:r>
            <a:r>
              <a:rPr sz="1350" spc="-35" dirty="0">
                <a:latin typeface="Franklin Gothic Book" panose="020B0503020102020204" pitchFamily="34" charset="0"/>
                <a:cs typeface="Arial"/>
              </a:rPr>
              <a:t> </a:t>
            </a:r>
            <a:r>
              <a:rPr sz="1350" b="1" dirty="0">
                <a:latin typeface="Franklin Gothic Book" panose="020B0503020102020204" pitchFamily="34" charset="0"/>
                <a:cs typeface="Arial"/>
              </a:rPr>
              <a:t>2 semester</a:t>
            </a:r>
            <a:r>
              <a:rPr sz="1350" b="1" spc="-40" dirty="0">
                <a:latin typeface="Franklin Gothic Book" panose="020B0503020102020204" pitchFamily="34" charset="0"/>
                <a:cs typeface="Arial"/>
              </a:rPr>
              <a:t> </a:t>
            </a:r>
            <a:r>
              <a:rPr sz="1350" b="1" dirty="0">
                <a:latin typeface="Franklin Gothic Book" panose="020B0503020102020204" pitchFamily="34" charset="0"/>
                <a:cs typeface="Arial"/>
              </a:rPr>
              <a:t>(setara</a:t>
            </a:r>
            <a:r>
              <a:rPr sz="1350" b="1" spc="-35" dirty="0">
                <a:latin typeface="Franklin Gothic Book" panose="020B0503020102020204" pitchFamily="34" charset="0"/>
                <a:cs typeface="Arial"/>
              </a:rPr>
              <a:t> </a:t>
            </a:r>
            <a:r>
              <a:rPr sz="1350" b="1" dirty="0">
                <a:latin typeface="Franklin Gothic Book" panose="020B0503020102020204" pitchFamily="34" charset="0"/>
                <a:cs typeface="Arial"/>
              </a:rPr>
              <a:t>dengan</a:t>
            </a:r>
            <a:r>
              <a:rPr sz="1350" b="1" spc="-25" dirty="0">
                <a:latin typeface="Franklin Gothic Book" panose="020B0503020102020204" pitchFamily="34" charset="0"/>
                <a:cs typeface="Arial"/>
              </a:rPr>
              <a:t> </a:t>
            </a:r>
            <a:r>
              <a:rPr sz="1350" b="1" dirty="0">
                <a:latin typeface="Franklin Gothic Book" panose="020B0503020102020204" pitchFamily="34" charset="0"/>
                <a:cs typeface="Arial"/>
              </a:rPr>
              <a:t>40</a:t>
            </a:r>
            <a:r>
              <a:rPr sz="1350" b="1" spc="-5" dirty="0">
                <a:latin typeface="Franklin Gothic Book" panose="020B0503020102020204" pitchFamily="34" charset="0"/>
                <a:cs typeface="Arial"/>
              </a:rPr>
              <a:t> </a:t>
            </a:r>
            <a:r>
              <a:rPr sz="1350" b="1" dirty="0">
                <a:latin typeface="Franklin Gothic Book" panose="020B0503020102020204" pitchFamily="34" charset="0"/>
                <a:cs typeface="Arial"/>
              </a:rPr>
              <a:t>sks)</a:t>
            </a:r>
            <a:endParaRPr sz="1350">
              <a:latin typeface="Franklin Gothic Book" panose="020B0503020102020204" pitchFamily="34" charset="0"/>
              <a:cs typeface="Arial"/>
            </a:endParaRPr>
          </a:p>
          <a:p>
            <a:pPr marL="263525" marR="753110" indent="-172720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263525" algn="l"/>
              </a:tabLst>
            </a:pPr>
            <a:r>
              <a:rPr sz="1350" dirty="0">
                <a:latin typeface="Franklin Gothic Book" panose="020B0503020102020204" pitchFamily="34" charset="0"/>
                <a:cs typeface="Arial"/>
              </a:rPr>
              <a:t>Ditambah lagi, dapat mengambil </a:t>
            </a:r>
            <a:r>
              <a:rPr sz="1350" spc="5" dirty="0">
                <a:latin typeface="Franklin Gothic Book" panose="020B0503020102020204" pitchFamily="34" charset="0"/>
                <a:cs typeface="Arial"/>
              </a:rPr>
              <a:t>sks </a:t>
            </a:r>
            <a:r>
              <a:rPr sz="1350" dirty="0">
                <a:latin typeface="Franklin Gothic Book" panose="020B0503020102020204" pitchFamily="34" charset="0"/>
                <a:cs typeface="Arial"/>
              </a:rPr>
              <a:t>di prodi </a:t>
            </a:r>
            <a:r>
              <a:rPr sz="1350" spc="-5" dirty="0">
                <a:latin typeface="Franklin Gothic Book" panose="020B0503020102020204" pitchFamily="34" charset="0"/>
                <a:cs typeface="Arial"/>
              </a:rPr>
              <a:t>yang </a:t>
            </a:r>
            <a:r>
              <a:rPr sz="1350" dirty="0">
                <a:latin typeface="Franklin Gothic Book" panose="020B0503020102020204" pitchFamily="34" charset="0"/>
                <a:cs typeface="Arial"/>
              </a:rPr>
              <a:t>berbeda di PT </a:t>
            </a:r>
            <a:r>
              <a:rPr sz="1350" spc="-5" dirty="0">
                <a:latin typeface="Franklin Gothic Book" panose="020B0503020102020204" pitchFamily="34" charset="0"/>
                <a:cs typeface="Arial"/>
              </a:rPr>
              <a:t>yang </a:t>
            </a:r>
            <a:r>
              <a:rPr sz="1350" dirty="0">
                <a:latin typeface="Franklin Gothic Book" panose="020B0503020102020204" pitchFamily="34" charset="0"/>
                <a:cs typeface="Arial"/>
              </a:rPr>
              <a:t>sama sebanyak</a:t>
            </a:r>
            <a:r>
              <a:rPr sz="1350" spc="-250" dirty="0">
                <a:latin typeface="Franklin Gothic Book" panose="020B0503020102020204" pitchFamily="34" charset="0"/>
                <a:cs typeface="Arial"/>
              </a:rPr>
              <a:t> </a:t>
            </a:r>
            <a:r>
              <a:rPr sz="1350" b="1" dirty="0">
                <a:latin typeface="Franklin Gothic Book" panose="020B0503020102020204" pitchFamily="34" charset="0"/>
                <a:cs typeface="Arial"/>
              </a:rPr>
              <a:t>1  semester (setara dengan 20</a:t>
            </a:r>
            <a:r>
              <a:rPr sz="1350" b="1" spc="-114" dirty="0">
                <a:latin typeface="Franklin Gothic Book" panose="020B0503020102020204" pitchFamily="34" charset="0"/>
                <a:cs typeface="Arial"/>
              </a:rPr>
              <a:t> </a:t>
            </a:r>
            <a:r>
              <a:rPr sz="1350" b="1" dirty="0">
                <a:latin typeface="Franklin Gothic Book" panose="020B0503020102020204" pitchFamily="34" charset="0"/>
                <a:cs typeface="Arial"/>
              </a:rPr>
              <a:t>sks)</a:t>
            </a:r>
            <a:endParaRPr sz="1350">
              <a:latin typeface="Franklin Gothic Book" panose="020B0503020102020204" pitchFamily="34" charset="0"/>
              <a:cs typeface="Arial"/>
            </a:endParaRPr>
          </a:p>
        </p:txBody>
      </p:sp>
      <p:sp>
        <p:nvSpPr>
          <p:cNvPr id="24" name="object 15">
            <a:extLst>
              <a:ext uri="{FF2B5EF4-FFF2-40B4-BE49-F238E27FC236}">
                <a16:creationId xmlns:a16="http://schemas.microsoft.com/office/drawing/2014/main" id="{37017BC3-6149-924B-B4DB-53F502AA6ED9}"/>
              </a:ext>
            </a:extLst>
          </p:cNvPr>
          <p:cNvSpPr txBox="1"/>
          <p:nvPr/>
        </p:nvSpPr>
        <p:spPr>
          <a:xfrm>
            <a:off x="407368" y="3542263"/>
            <a:ext cx="5040560" cy="623889"/>
          </a:xfrm>
          <a:prstGeom prst="rect">
            <a:avLst/>
          </a:prstGeom>
          <a:solidFill>
            <a:srgbClr val="BDD7EE"/>
          </a:solidFill>
        </p:spPr>
        <p:txBody>
          <a:bodyPr vert="horz" wrap="square" lIns="0" tIns="635" rIns="0" bIns="0" rtlCol="0">
            <a:spAutoFit/>
          </a:bodyPr>
          <a:lstStyle/>
          <a:p>
            <a:pPr marL="90805" marR="645795" indent="-635">
              <a:lnSpc>
                <a:spcPct val="100000"/>
              </a:lnSpc>
            </a:pPr>
            <a:r>
              <a:rPr sz="1350" dirty="0">
                <a:latin typeface="Franklin Gothic Book" panose="020B0503020102020204" pitchFamily="34" charset="0"/>
                <a:cs typeface="Arial"/>
              </a:rPr>
              <a:t>Dengan kata </a:t>
            </a:r>
            <a:r>
              <a:rPr sz="1350" spc="-5" dirty="0">
                <a:latin typeface="Franklin Gothic Book" panose="020B0503020102020204" pitchFamily="34" charset="0"/>
                <a:cs typeface="Arial"/>
              </a:rPr>
              <a:t>lain </a:t>
            </a:r>
            <a:r>
              <a:rPr sz="1350" spc="5" dirty="0">
                <a:latin typeface="Franklin Gothic Book" panose="020B0503020102020204" pitchFamily="34" charset="0"/>
                <a:cs typeface="Arial"/>
              </a:rPr>
              <a:t>sks </a:t>
            </a:r>
            <a:r>
              <a:rPr sz="1350" spc="-5" dirty="0">
                <a:latin typeface="Franklin Gothic Book" panose="020B0503020102020204" pitchFamily="34" charset="0"/>
                <a:cs typeface="Arial"/>
              </a:rPr>
              <a:t>yang wajib </a:t>
            </a:r>
            <a:r>
              <a:rPr sz="1350" dirty="0">
                <a:latin typeface="Franklin Gothic Book" panose="020B0503020102020204" pitchFamily="34" charset="0"/>
                <a:cs typeface="Arial"/>
              </a:rPr>
              <a:t>diambil di prodi asal adalah sebanyak </a:t>
            </a:r>
            <a:r>
              <a:rPr sz="1350" b="1" dirty="0">
                <a:latin typeface="Franklin Gothic Book" panose="020B0503020102020204" pitchFamily="34" charset="0"/>
                <a:cs typeface="Arial"/>
              </a:rPr>
              <a:t>5 semester </a:t>
            </a:r>
            <a:r>
              <a:rPr sz="1350" spc="-5" dirty="0">
                <a:latin typeface="Franklin Gothic Book" panose="020B0503020102020204" pitchFamily="34" charset="0"/>
                <a:cs typeface="Arial"/>
              </a:rPr>
              <a:t>dari</a:t>
            </a:r>
            <a:r>
              <a:rPr sz="1350" spc="-200" dirty="0">
                <a:latin typeface="Franklin Gothic Book" panose="020B0503020102020204" pitchFamily="34" charset="0"/>
                <a:cs typeface="Arial"/>
              </a:rPr>
              <a:t> </a:t>
            </a:r>
            <a:r>
              <a:rPr sz="1350" dirty="0">
                <a:latin typeface="Franklin Gothic Book" panose="020B0503020102020204" pitchFamily="34" charset="0"/>
                <a:cs typeface="Arial"/>
              </a:rPr>
              <a:t>total  semester </a:t>
            </a:r>
            <a:r>
              <a:rPr sz="1350" spc="-5" dirty="0">
                <a:latin typeface="Franklin Gothic Book" panose="020B0503020102020204" pitchFamily="34" charset="0"/>
                <a:cs typeface="Arial"/>
              </a:rPr>
              <a:t>yang </a:t>
            </a:r>
            <a:r>
              <a:rPr sz="1350" dirty="0">
                <a:latin typeface="Franklin Gothic Book" panose="020B0503020102020204" pitchFamily="34" charset="0"/>
                <a:cs typeface="Arial"/>
              </a:rPr>
              <a:t>harus dijalankan (</a:t>
            </a:r>
            <a:r>
              <a:rPr sz="1350" b="1" dirty="0">
                <a:latin typeface="Franklin Gothic Book" panose="020B0503020102020204" pitchFamily="34" charset="0"/>
                <a:cs typeface="Arial"/>
              </a:rPr>
              <a:t>tidak berlaku untuk prodi</a:t>
            </a:r>
            <a:r>
              <a:rPr sz="1350" b="1" spc="-195" dirty="0">
                <a:latin typeface="Franklin Gothic Book" panose="020B0503020102020204" pitchFamily="34" charset="0"/>
                <a:cs typeface="Arial"/>
              </a:rPr>
              <a:t> </a:t>
            </a:r>
            <a:r>
              <a:rPr sz="1350" b="1" dirty="0">
                <a:latin typeface="Franklin Gothic Book" panose="020B0503020102020204" pitchFamily="34" charset="0"/>
                <a:cs typeface="Arial"/>
              </a:rPr>
              <a:t>Kesehatan</a:t>
            </a:r>
            <a:r>
              <a:rPr sz="1350" b="1" baseline="24691" dirty="0">
                <a:latin typeface="Franklin Gothic Book" panose="020B0503020102020204" pitchFamily="34" charset="0"/>
                <a:cs typeface="Arial"/>
              </a:rPr>
              <a:t>1</a:t>
            </a:r>
            <a:r>
              <a:rPr sz="1350" dirty="0">
                <a:latin typeface="Franklin Gothic Book" panose="020B0503020102020204" pitchFamily="34" charset="0"/>
                <a:cs typeface="Arial"/>
              </a:rPr>
              <a:t>)</a:t>
            </a:r>
            <a:endParaRPr sz="1350">
              <a:latin typeface="Franklin Gothic Book" panose="020B0503020102020204" pitchFamily="34" charset="0"/>
              <a:cs typeface="Arial"/>
            </a:endParaRPr>
          </a:p>
        </p:txBody>
      </p:sp>
      <p:sp>
        <p:nvSpPr>
          <p:cNvPr id="26" name="object 16">
            <a:extLst>
              <a:ext uri="{FF2B5EF4-FFF2-40B4-BE49-F238E27FC236}">
                <a16:creationId xmlns:a16="http://schemas.microsoft.com/office/drawing/2014/main" id="{26784649-B39D-1C48-A938-D237B6A88DFC}"/>
              </a:ext>
            </a:extLst>
          </p:cNvPr>
          <p:cNvSpPr txBox="1"/>
          <p:nvPr/>
        </p:nvSpPr>
        <p:spPr>
          <a:xfrm>
            <a:off x="407368" y="4276192"/>
            <a:ext cx="5040560" cy="2275622"/>
          </a:xfrm>
          <a:prstGeom prst="rect">
            <a:avLst/>
          </a:prstGeom>
          <a:solidFill>
            <a:srgbClr val="BDD7EE"/>
          </a:solidFill>
        </p:spPr>
        <p:txBody>
          <a:bodyPr vert="horz" wrap="square" lIns="0" tIns="12001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944"/>
              </a:spcBef>
            </a:pPr>
            <a:r>
              <a:rPr sz="1350" b="1" dirty="0">
                <a:latin typeface="Franklin Gothic Book" panose="020B0503020102020204" pitchFamily="34" charset="0"/>
                <a:cs typeface="Arial"/>
              </a:rPr>
              <a:t>Perubahan definisi</a:t>
            </a:r>
            <a:r>
              <a:rPr sz="1350" b="1" spc="-60" dirty="0">
                <a:latin typeface="Franklin Gothic Book" panose="020B0503020102020204" pitchFamily="34" charset="0"/>
                <a:cs typeface="Arial"/>
              </a:rPr>
              <a:t> </a:t>
            </a:r>
            <a:r>
              <a:rPr sz="1350" b="1" dirty="0">
                <a:latin typeface="Franklin Gothic Book" panose="020B0503020102020204" pitchFamily="34" charset="0"/>
                <a:cs typeface="Arial"/>
              </a:rPr>
              <a:t>sks</a:t>
            </a:r>
            <a:r>
              <a:rPr sz="1350" dirty="0">
                <a:latin typeface="Franklin Gothic Book" panose="020B0503020102020204" pitchFamily="34" charset="0"/>
                <a:cs typeface="Arial"/>
              </a:rPr>
              <a:t>:</a:t>
            </a:r>
            <a:endParaRPr sz="1350">
              <a:latin typeface="Franklin Gothic Book" panose="020B0503020102020204" pitchFamily="34" charset="0"/>
              <a:cs typeface="Arial"/>
            </a:endParaRPr>
          </a:p>
          <a:p>
            <a:pPr marL="262890" indent="-172720">
              <a:lnSpc>
                <a:spcPct val="100000"/>
              </a:lnSpc>
              <a:spcBef>
                <a:spcPts val="204"/>
              </a:spcBef>
              <a:buClr>
                <a:srgbClr val="002060"/>
              </a:buClr>
              <a:buFont typeface="Wingdings"/>
              <a:buChar char=""/>
              <a:tabLst>
                <a:tab pos="263525" algn="l"/>
              </a:tabLst>
            </a:pPr>
            <a:r>
              <a:rPr sz="1350" b="1" dirty="0">
                <a:latin typeface="Franklin Gothic Book" panose="020B0503020102020204" pitchFamily="34" charset="0"/>
                <a:cs typeface="Arial"/>
              </a:rPr>
              <a:t>Setiap sks </a:t>
            </a:r>
            <a:r>
              <a:rPr sz="1350" dirty="0">
                <a:latin typeface="Franklin Gothic Book" panose="020B0503020102020204" pitchFamily="34" charset="0"/>
                <a:cs typeface="Arial"/>
              </a:rPr>
              <a:t>diartikan sebagai </a:t>
            </a:r>
            <a:r>
              <a:rPr sz="1350" b="1" dirty="0">
                <a:latin typeface="Franklin Gothic Book" panose="020B0503020102020204" pitchFamily="34" charset="0"/>
                <a:cs typeface="Arial"/>
              </a:rPr>
              <a:t>“jam kegiatan”</a:t>
            </a:r>
            <a:r>
              <a:rPr sz="1350" dirty="0">
                <a:latin typeface="Franklin Gothic Book" panose="020B0503020102020204" pitchFamily="34" charset="0"/>
                <a:cs typeface="Arial"/>
              </a:rPr>
              <a:t>, bukan </a:t>
            </a:r>
            <a:r>
              <a:rPr sz="1350" b="1" dirty="0">
                <a:latin typeface="Franklin Gothic Book" panose="020B0503020102020204" pitchFamily="34" charset="0"/>
                <a:cs typeface="Arial"/>
              </a:rPr>
              <a:t>“jam</a:t>
            </a:r>
            <a:r>
              <a:rPr sz="1350" b="1" spc="-220" dirty="0">
                <a:latin typeface="Franklin Gothic Book" panose="020B0503020102020204" pitchFamily="34" charset="0"/>
                <a:cs typeface="Arial"/>
              </a:rPr>
              <a:t> </a:t>
            </a:r>
            <a:r>
              <a:rPr sz="1350" b="1" dirty="0">
                <a:latin typeface="Franklin Gothic Book" panose="020B0503020102020204" pitchFamily="34" charset="0"/>
                <a:cs typeface="Arial"/>
              </a:rPr>
              <a:t>belajar”.</a:t>
            </a:r>
            <a:endParaRPr sz="1350">
              <a:latin typeface="Franklin Gothic Book" panose="020B0503020102020204" pitchFamily="34" charset="0"/>
              <a:cs typeface="Arial"/>
            </a:endParaRPr>
          </a:p>
          <a:p>
            <a:pPr marL="262255" marR="147955" indent="-172085">
              <a:lnSpc>
                <a:spcPct val="100000"/>
              </a:lnSpc>
              <a:spcBef>
                <a:spcPts val="204"/>
              </a:spcBef>
              <a:buClr>
                <a:srgbClr val="002060"/>
              </a:buClr>
              <a:buFont typeface="Wingdings"/>
              <a:buChar char=""/>
              <a:tabLst>
                <a:tab pos="263525" algn="l"/>
              </a:tabLst>
            </a:pPr>
            <a:r>
              <a:rPr sz="1350" b="1" dirty="0">
                <a:latin typeface="Franklin Gothic Book" panose="020B0503020102020204" pitchFamily="34" charset="0"/>
                <a:cs typeface="Arial"/>
              </a:rPr>
              <a:t>Definisi “kegiatan”: </a:t>
            </a:r>
            <a:r>
              <a:rPr sz="1350" dirty="0">
                <a:latin typeface="Franklin Gothic Book" panose="020B0503020102020204" pitchFamily="34" charset="0"/>
                <a:cs typeface="Arial"/>
              </a:rPr>
              <a:t>Belajar di kelas, praktik kerja (magang), pertukaran </a:t>
            </a:r>
            <a:r>
              <a:rPr sz="1350" spc="-10" dirty="0">
                <a:latin typeface="Franklin Gothic Book" panose="020B0503020102020204" pitchFamily="34" charset="0"/>
                <a:cs typeface="Arial"/>
              </a:rPr>
              <a:t>pelajar, </a:t>
            </a:r>
            <a:r>
              <a:rPr sz="1350" spc="-5" dirty="0">
                <a:latin typeface="Franklin Gothic Book" panose="020B0503020102020204" pitchFamily="34" charset="0"/>
                <a:cs typeface="Arial"/>
              </a:rPr>
              <a:t>proyek </a:t>
            </a:r>
            <a:r>
              <a:rPr sz="1350" dirty="0">
                <a:latin typeface="Franklin Gothic Book" panose="020B0503020102020204" pitchFamily="34" charset="0"/>
                <a:cs typeface="Arial"/>
              </a:rPr>
              <a:t>di</a:t>
            </a:r>
            <a:r>
              <a:rPr sz="1350" spc="-240" dirty="0">
                <a:latin typeface="Franklin Gothic Book" panose="020B0503020102020204" pitchFamily="34" charset="0"/>
                <a:cs typeface="Arial"/>
              </a:rPr>
              <a:t> </a:t>
            </a:r>
            <a:r>
              <a:rPr sz="1350" dirty="0">
                <a:latin typeface="Franklin Gothic Book" panose="020B0503020102020204" pitchFamily="34" charset="0"/>
                <a:cs typeface="Arial"/>
              </a:rPr>
              <a:t>desa,  wirausaha, riset, studi independen, dan kegiatan mengajar di daerah terpencil. Semua </a:t>
            </a:r>
            <a:r>
              <a:rPr sz="1350" spc="-5" dirty="0">
                <a:latin typeface="Franklin Gothic Book" panose="020B0503020102020204" pitchFamily="34" charset="0"/>
                <a:cs typeface="Arial"/>
              </a:rPr>
              <a:t>jenis  </a:t>
            </a:r>
            <a:r>
              <a:rPr sz="1350" dirty="0">
                <a:latin typeface="Franklin Gothic Book" panose="020B0503020102020204" pitchFamily="34" charset="0"/>
                <a:cs typeface="Arial"/>
              </a:rPr>
              <a:t>kegiatan </a:t>
            </a:r>
            <a:r>
              <a:rPr sz="1350" spc="-5" dirty="0">
                <a:latin typeface="Franklin Gothic Book" panose="020B0503020102020204" pitchFamily="34" charset="0"/>
                <a:cs typeface="Arial"/>
              </a:rPr>
              <a:t>terpilih </a:t>
            </a:r>
            <a:r>
              <a:rPr sz="1350" dirty="0">
                <a:latin typeface="Franklin Gothic Book" panose="020B0503020102020204" pitchFamily="34" charset="0"/>
                <a:cs typeface="Arial"/>
              </a:rPr>
              <a:t>harus dibimbing seorang dosen (dosen ditentukan oleh</a:t>
            </a:r>
            <a:r>
              <a:rPr sz="1350" spc="-265" dirty="0">
                <a:latin typeface="Franklin Gothic Book" panose="020B0503020102020204" pitchFamily="34" charset="0"/>
                <a:cs typeface="Arial"/>
              </a:rPr>
              <a:t> </a:t>
            </a:r>
            <a:r>
              <a:rPr sz="1350" dirty="0">
                <a:latin typeface="Franklin Gothic Book" panose="020B0503020102020204" pitchFamily="34" charset="0"/>
                <a:cs typeface="Arial"/>
              </a:rPr>
              <a:t>PT)</a:t>
            </a:r>
            <a:endParaRPr sz="1350">
              <a:latin typeface="Franklin Gothic Book" panose="020B0503020102020204" pitchFamily="34" charset="0"/>
              <a:cs typeface="Arial"/>
            </a:endParaRPr>
          </a:p>
          <a:p>
            <a:pPr marL="262255" marR="339725" indent="-172085">
              <a:lnSpc>
                <a:spcPct val="100000"/>
              </a:lnSpc>
              <a:spcBef>
                <a:spcPts val="190"/>
              </a:spcBef>
              <a:buClr>
                <a:srgbClr val="002060"/>
              </a:buClr>
              <a:buFont typeface="Wingdings"/>
              <a:buChar char=""/>
              <a:tabLst>
                <a:tab pos="262890" algn="l"/>
              </a:tabLst>
            </a:pPr>
            <a:r>
              <a:rPr sz="1350" dirty="0">
                <a:latin typeface="Franklin Gothic Book" panose="020B0503020102020204" pitchFamily="34" charset="0"/>
                <a:cs typeface="Arial"/>
              </a:rPr>
              <a:t>Daftar </a:t>
            </a:r>
            <a:r>
              <a:rPr sz="1350" b="1" dirty="0">
                <a:latin typeface="Franklin Gothic Book" panose="020B0503020102020204" pitchFamily="34" charset="0"/>
                <a:cs typeface="Arial"/>
              </a:rPr>
              <a:t>“kegiatan” </a:t>
            </a:r>
            <a:r>
              <a:rPr sz="1350" spc="-5" dirty="0">
                <a:latin typeface="Franklin Gothic Book" panose="020B0503020102020204" pitchFamily="34" charset="0"/>
                <a:cs typeface="Arial"/>
              </a:rPr>
              <a:t>yang </a:t>
            </a:r>
            <a:r>
              <a:rPr sz="1350" dirty="0">
                <a:latin typeface="Franklin Gothic Book" panose="020B0503020102020204" pitchFamily="34" charset="0"/>
                <a:cs typeface="Arial"/>
              </a:rPr>
              <a:t>dapat diambil oleh mahasiswa (dalam 3 semester diatas) dapat</a:t>
            </a:r>
            <a:r>
              <a:rPr sz="1350" spc="-225" dirty="0">
                <a:latin typeface="Franklin Gothic Book" panose="020B0503020102020204" pitchFamily="34" charset="0"/>
                <a:cs typeface="Arial"/>
              </a:rPr>
              <a:t> </a:t>
            </a:r>
            <a:r>
              <a:rPr sz="1350" spc="-5" dirty="0">
                <a:latin typeface="Franklin Gothic Book" panose="020B0503020102020204" pitchFamily="34" charset="0"/>
                <a:cs typeface="Arial"/>
              </a:rPr>
              <a:t>dipilih  </a:t>
            </a:r>
            <a:r>
              <a:rPr sz="1350" dirty="0">
                <a:latin typeface="Franklin Gothic Book" panose="020B0503020102020204" pitchFamily="34" charset="0"/>
                <a:cs typeface="Arial"/>
              </a:rPr>
              <a:t>dari: (a) program </a:t>
            </a:r>
            <a:r>
              <a:rPr sz="1350" spc="-5" dirty="0">
                <a:latin typeface="Franklin Gothic Book" panose="020B0503020102020204" pitchFamily="34" charset="0"/>
                <a:cs typeface="Arial"/>
              </a:rPr>
              <a:t>yang </a:t>
            </a:r>
            <a:r>
              <a:rPr sz="1350" dirty="0">
                <a:latin typeface="Franklin Gothic Book" panose="020B0503020102020204" pitchFamily="34" charset="0"/>
                <a:cs typeface="Arial"/>
              </a:rPr>
              <a:t>ditentukan pemerintah, (b) program </a:t>
            </a:r>
            <a:r>
              <a:rPr sz="1350" spc="-5" dirty="0">
                <a:latin typeface="Franklin Gothic Book" panose="020B0503020102020204" pitchFamily="34" charset="0"/>
                <a:cs typeface="Arial"/>
              </a:rPr>
              <a:t>yang </a:t>
            </a:r>
            <a:r>
              <a:rPr sz="1350" dirty="0">
                <a:latin typeface="Franklin Gothic Book" panose="020B0503020102020204" pitchFamily="34" charset="0"/>
                <a:cs typeface="Arial"/>
              </a:rPr>
              <a:t>disetujui oleh</a:t>
            </a:r>
            <a:r>
              <a:rPr sz="1350" spc="-245" dirty="0">
                <a:latin typeface="Franklin Gothic Book" panose="020B0503020102020204" pitchFamily="34" charset="0"/>
                <a:cs typeface="Arial"/>
              </a:rPr>
              <a:t> </a:t>
            </a:r>
            <a:r>
              <a:rPr sz="1350" dirty="0">
                <a:latin typeface="Franklin Gothic Book" panose="020B0503020102020204" pitchFamily="34" charset="0"/>
                <a:cs typeface="Arial"/>
              </a:rPr>
              <a:t>rektor</a:t>
            </a:r>
            <a:endParaRPr sz="1350">
              <a:latin typeface="Franklin Gothic Book" panose="020B0503020102020204" pitchFamily="34" charset="0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F6D2BC-172D-4A44-80A9-A8DDCA40CA6B}"/>
              </a:ext>
            </a:extLst>
          </p:cNvPr>
          <p:cNvSpPr txBox="1"/>
          <p:nvPr/>
        </p:nvSpPr>
        <p:spPr>
          <a:xfrm>
            <a:off x="993907" y="1370637"/>
            <a:ext cx="452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b="1" i="0" u="none" strike="noStrike" kern="1200" cap="none" spc="0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Merdeka dalam BELAJAR</a:t>
            </a:r>
          </a:p>
        </p:txBody>
      </p:sp>
    </p:spTree>
    <p:extLst>
      <p:ext uri="{BB962C8B-B14F-4D97-AF65-F5344CB8AC3E}">
        <p14:creationId xmlns:p14="http://schemas.microsoft.com/office/powerpoint/2010/main" val="1260560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3E193-D044-41C8-B584-5BEED14DA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82CC8-A1A2-4548-8955-AC91C548D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0014CB-87ED-4C66-9FF3-D58DF6B69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96" y="119498"/>
            <a:ext cx="11973046" cy="665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09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B6C17-EA6D-4848-ADBA-9663C1E1EE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85531" y="227849"/>
            <a:ext cx="12192000" cy="737051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 err="1"/>
              <a:t>Tabel</a:t>
            </a:r>
            <a:r>
              <a:rPr lang="en-US" sz="2600" b="1" dirty="0"/>
              <a:t> 1. </a:t>
            </a:r>
          </a:p>
          <a:p>
            <a:r>
              <a:rPr lang="en-ID" sz="2400" b="1" dirty="0" err="1"/>
              <a:t>Contoh</a:t>
            </a:r>
            <a:r>
              <a:rPr lang="en-ID" sz="2400" b="1" dirty="0"/>
              <a:t> </a:t>
            </a:r>
            <a:r>
              <a:rPr lang="en-ID" sz="2400" b="1" dirty="0" err="1"/>
              <a:t>kegiatan</a:t>
            </a:r>
            <a:r>
              <a:rPr lang="en-ID" sz="2400" b="1" dirty="0"/>
              <a:t> </a:t>
            </a:r>
            <a:r>
              <a:rPr lang="en-ID" sz="2400" b="1" dirty="0" err="1"/>
              <a:t>pembelajaran</a:t>
            </a:r>
            <a:r>
              <a:rPr lang="en-ID" sz="2400" b="1" dirty="0"/>
              <a:t> </a:t>
            </a:r>
            <a:r>
              <a:rPr lang="en-ID" sz="2400" b="1" dirty="0" err="1"/>
              <a:t>dalam</a:t>
            </a:r>
            <a:r>
              <a:rPr lang="en-ID" sz="2400" b="1" dirty="0"/>
              <a:t> Program </a:t>
            </a:r>
            <a:r>
              <a:rPr lang="en-ID" sz="2400" b="1" dirty="0" err="1"/>
              <a:t>Studi</a:t>
            </a:r>
            <a:r>
              <a:rPr lang="en-ID" sz="2400" b="1" dirty="0"/>
              <a:t> lain </a:t>
            </a:r>
            <a:r>
              <a:rPr lang="en-ID" sz="2400" b="1" dirty="0" err="1"/>
              <a:t>pada</a:t>
            </a:r>
            <a:r>
              <a:rPr lang="en-ID" sz="2400" b="1" dirty="0"/>
              <a:t>  </a:t>
            </a:r>
            <a:r>
              <a:rPr lang="en-ID" sz="2400" b="1" dirty="0" err="1"/>
              <a:t>Perguruan</a:t>
            </a:r>
            <a:r>
              <a:rPr lang="en-ID" sz="2400" b="1" dirty="0"/>
              <a:t> Tinggi yang </a:t>
            </a:r>
            <a:r>
              <a:rPr lang="en-ID" sz="2400" b="1" dirty="0" err="1"/>
              <a:t>sama</a:t>
            </a:r>
            <a:endParaRPr lang="en-ID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2EADCA-AA63-1745-B365-C3C1819214EE}"/>
              </a:ext>
            </a:extLst>
          </p:cNvPr>
          <p:cNvSpPr/>
          <p:nvPr/>
        </p:nvSpPr>
        <p:spPr>
          <a:xfrm>
            <a:off x="1129748" y="5103997"/>
            <a:ext cx="103267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1. </a:t>
            </a:r>
            <a:endParaRPr lang="en-ID" dirty="0"/>
          </a:p>
          <a:p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Desain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menguasai</a:t>
            </a:r>
            <a:r>
              <a:rPr lang="en-ID" dirty="0"/>
              <a:t> minimal </a:t>
            </a:r>
            <a:r>
              <a:rPr lang="en-ID" dirty="0" err="1"/>
              <a:t>ketiga</a:t>
            </a:r>
            <a:r>
              <a:rPr lang="en-ID" dirty="0"/>
              <a:t> CPL </a:t>
            </a:r>
            <a:r>
              <a:rPr lang="en-ID" dirty="0" err="1"/>
              <a:t>prodi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, </a:t>
            </a:r>
            <a:r>
              <a:rPr lang="en-ID" dirty="0" err="1"/>
              <a:t>namun</a:t>
            </a:r>
            <a:r>
              <a:rPr lang="en-ID" dirty="0"/>
              <a:t> </a:t>
            </a:r>
            <a:r>
              <a:rPr lang="en-ID" dirty="0" err="1"/>
              <a:t>memerlukan</a:t>
            </a:r>
            <a:r>
              <a:rPr lang="en-ID" dirty="0"/>
              <a:t> </a:t>
            </a:r>
            <a:r>
              <a:rPr lang="en-ID" dirty="0" err="1"/>
              <a:t>kompetensi</a:t>
            </a:r>
            <a:r>
              <a:rPr lang="en-ID" dirty="0"/>
              <a:t> </a:t>
            </a:r>
            <a:r>
              <a:rPr lang="en-ID" dirty="0" err="1"/>
              <a:t>tambahan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diambil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prodi</a:t>
            </a:r>
            <a:r>
              <a:rPr lang="en-ID" dirty="0"/>
              <a:t> lain yang </a:t>
            </a:r>
            <a:r>
              <a:rPr lang="en-ID" dirty="0" err="1"/>
              <a:t>menunjang</a:t>
            </a:r>
            <a:r>
              <a:rPr lang="en-ID" dirty="0"/>
              <a:t> </a:t>
            </a:r>
            <a:r>
              <a:rPr lang="en-ID" dirty="0" err="1"/>
              <a:t>kompetensi</a:t>
            </a:r>
            <a:r>
              <a:rPr lang="en-ID" dirty="0"/>
              <a:t> </a:t>
            </a:r>
            <a:r>
              <a:rPr lang="en-ID" dirty="0" err="1"/>
              <a:t>lulusan</a:t>
            </a:r>
            <a:r>
              <a:rPr lang="en-ID" dirty="0"/>
              <a:t>.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mengambil</a:t>
            </a:r>
            <a:r>
              <a:rPr lang="en-ID" dirty="0"/>
              <a:t> </a:t>
            </a:r>
            <a:r>
              <a:rPr lang="en-ID" dirty="0" err="1"/>
              <a:t>mata</a:t>
            </a:r>
            <a:r>
              <a:rPr lang="en-ID" dirty="0"/>
              <a:t> </a:t>
            </a:r>
            <a:r>
              <a:rPr lang="en-ID" dirty="0" err="1"/>
              <a:t>kuliah</a:t>
            </a:r>
            <a:r>
              <a:rPr lang="en-ID" dirty="0"/>
              <a:t> di program </a:t>
            </a:r>
            <a:r>
              <a:rPr lang="en-ID" dirty="0" err="1"/>
              <a:t>studi</a:t>
            </a:r>
            <a:r>
              <a:rPr lang="en-ID" dirty="0"/>
              <a:t> </a:t>
            </a:r>
            <a:r>
              <a:rPr lang="en-ID" b="1" dirty="0" err="1"/>
              <a:t>akuntansi</a:t>
            </a:r>
            <a:r>
              <a:rPr lang="en-ID" b="1" dirty="0"/>
              <a:t>, </a:t>
            </a:r>
            <a:r>
              <a:rPr lang="en-ID" b="1" dirty="0" err="1"/>
              <a:t>manajemen</a:t>
            </a:r>
            <a:r>
              <a:rPr lang="en-ID" b="1" dirty="0"/>
              <a:t> </a:t>
            </a:r>
            <a:r>
              <a:rPr lang="en-ID" b="1" dirty="0" err="1"/>
              <a:t>dan</a:t>
            </a:r>
            <a:r>
              <a:rPr lang="en-ID" b="1" dirty="0"/>
              <a:t> </a:t>
            </a:r>
            <a:r>
              <a:rPr lang="en-ID" b="1" dirty="0" err="1"/>
              <a:t>komunikasi</a:t>
            </a:r>
            <a:r>
              <a:rPr lang="en-ID" dirty="0"/>
              <a:t>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7F081F9-E498-0A4E-AD76-5349E970C571}"/>
              </a:ext>
            </a:extLst>
          </p:cNvPr>
          <p:cNvGraphicFramePr>
            <a:graphicFrameLocks noGrp="1"/>
          </p:cNvGraphicFramePr>
          <p:nvPr/>
        </p:nvGraphicFramePr>
        <p:xfrm>
          <a:off x="1129748" y="1139131"/>
          <a:ext cx="9333386" cy="3790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8245">
                  <a:extLst>
                    <a:ext uri="{9D8B030D-6E8A-4147-A177-3AD203B41FA5}">
                      <a16:colId xmlns:a16="http://schemas.microsoft.com/office/drawing/2014/main" val="4231091769"/>
                    </a:ext>
                  </a:extLst>
                </a:gridCol>
                <a:gridCol w="3200588">
                  <a:extLst>
                    <a:ext uri="{9D8B030D-6E8A-4147-A177-3AD203B41FA5}">
                      <a16:colId xmlns:a16="http://schemas.microsoft.com/office/drawing/2014/main" val="864373215"/>
                    </a:ext>
                  </a:extLst>
                </a:gridCol>
                <a:gridCol w="2810737">
                  <a:extLst>
                    <a:ext uri="{9D8B030D-6E8A-4147-A177-3AD203B41FA5}">
                      <a16:colId xmlns:a16="http://schemas.microsoft.com/office/drawing/2014/main" val="3678965896"/>
                    </a:ext>
                  </a:extLst>
                </a:gridCol>
                <a:gridCol w="1393816">
                  <a:extLst>
                    <a:ext uri="{9D8B030D-6E8A-4147-A177-3AD203B41FA5}">
                      <a16:colId xmlns:a16="http://schemas.microsoft.com/office/drawing/2014/main" val="2074307144"/>
                    </a:ext>
                  </a:extLst>
                </a:gridCol>
              </a:tblGrid>
              <a:tr h="874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Prodi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Capaian Pembelajran Lulusan (CPL)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Kompetensi Tambahan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Prodi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1331407"/>
                  </a:ext>
                </a:extLst>
              </a:tr>
              <a:tr h="149964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Desain Produk</a:t>
                      </a:r>
                      <a:endParaRPr lang="en-ID" sz="1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ID" sz="1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 err="1">
                          <a:effectLst/>
                        </a:rPr>
                        <a:t>Mampu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merancang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produk</a:t>
                      </a:r>
                      <a:endParaRPr lang="en-ID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 err="1">
                          <a:effectLst/>
                        </a:rPr>
                        <a:t>Mampu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mengevaluasi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obyek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desain</a:t>
                      </a:r>
                      <a:endParaRPr lang="en-ID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 err="1">
                          <a:effectLst/>
                        </a:rPr>
                        <a:t>Mampu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menyusun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menyampaikan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solusi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desain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secara</a:t>
                      </a:r>
                      <a:r>
                        <a:rPr lang="en-US" sz="1800" dirty="0">
                          <a:effectLst/>
                        </a:rPr>
                        <a:t> visual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9855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Mampu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menyusun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menganalisis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menginterpretasi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rencana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keuangan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Akuntansi</a:t>
                      </a:r>
                      <a:endParaRPr lang="en-ID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2555991"/>
                  </a:ext>
                </a:extLst>
              </a:tr>
              <a:tr h="7083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9855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Mampu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melaksanakan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fungsi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pemasaran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Manajemen</a:t>
                      </a:r>
                      <a:endParaRPr lang="en-ID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6963931"/>
                  </a:ext>
                </a:extLst>
              </a:tr>
              <a:tr h="7083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9855" algn="l"/>
                        </a:tabLst>
                      </a:pPr>
                      <a:r>
                        <a:rPr lang="en-US" sz="1800">
                          <a:effectLst/>
                        </a:rPr>
                        <a:t>Mampu merancang program dalam bidang periklanan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Komunikasi</a:t>
                      </a:r>
                      <a:endParaRPr lang="en-ID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0036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011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B6C17-EA6D-4848-ADBA-9663C1E1EE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19577"/>
            <a:ext cx="12192000" cy="737051"/>
          </a:xfrm>
        </p:spPr>
        <p:txBody>
          <a:bodyPr>
            <a:normAutofit fontScale="85000" lnSpcReduction="20000"/>
          </a:bodyPr>
          <a:lstStyle/>
          <a:p>
            <a:r>
              <a:rPr lang="en-US" sz="2600" b="1" dirty="0" err="1"/>
              <a:t>Tabel</a:t>
            </a:r>
            <a:r>
              <a:rPr lang="en-US" sz="2600" b="1" dirty="0"/>
              <a:t> 2. </a:t>
            </a:r>
          </a:p>
          <a:p>
            <a:r>
              <a:rPr lang="en-US" sz="2600" b="1" dirty="0" err="1"/>
              <a:t>Contoh</a:t>
            </a:r>
            <a:r>
              <a:rPr lang="en-US" sz="2600" b="1" dirty="0"/>
              <a:t> </a:t>
            </a:r>
            <a:r>
              <a:rPr lang="en-US" sz="2600" b="1" dirty="0" err="1"/>
              <a:t>kegiatan</a:t>
            </a:r>
            <a:r>
              <a:rPr lang="en-US" sz="2600" b="1" dirty="0"/>
              <a:t> </a:t>
            </a:r>
            <a:r>
              <a:rPr lang="en-US" sz="2600" b="1" dirty="0" err="1"/>
              <a:t>pembelajaran</a:t>
            </a:r>
            <a:r>
              <a:rPr lang="en-US" sz="2600" b="1" dirty="0"/>
              <a:t> </a:t>
            </a:r>
            <a:r>
              <a:rPr lang="en-US" sz="2600" b="1" dirty="0" err="1"/>
              <a:t>dalam</a:t>
            </a:r>
            <a:r>
              <a:rPr lang="en-US" sz="2600" b="1" dirty="0"/>
              <a:t> Program </a:t>
            </a:r>
            <a:r>
              <a:rPr lang="en-US" sz="2600" b="1" dirty="0" err="1"/>
              <a:t>Studi</a:t>
            </a:r>
            <a:r>
              <a:rPr lang="en-US" sz="2600" b="1" dirty="0"/>
              <a:t> yang </a:t>
            </a:r>
            <a:r>
              <a:rPr lang="en-US" sz="2600" b="1" dirty="0" err="1"/>
              <a:t>sama</a:t>
            </a:r>
            <a:r>
              <a:rPr lang="en-US" sz="2600" b="1" dirty="0"/>
              <a:t> </a:t>
            </a:r>
            <a:r>
              <a:rPr lang="en-US" sz="2600" b="1" dirty="0" err="1"/>
              <a:t>pada</a:t>
            </a:r>
            <a:r>
              <a:rPr lang="en-US" sz="2600" b="1" dirty="0"/>
              <a:t> </a:t>
            </a:r>
            <a:r>
              <a:rPr lang="en-US" sz="2600" b="1" dirty="0" err="1"/>
              <a:t>Perguruan</a:t>
            </a:r>
            <a:r>
              <a:rPr lang="en-US" sz="2600" b="1" dirty="0"/>
              <a:t> Tinggi yang </a:t>
            </a:r>
            <a:r>
              <a:rPr lang="en-US" sz="2600" b="1" dirty="0" err="1"/>
              <a:t>berbeda</a:t>
            </a:r>
            <a:endParaRPr lang="en-ID" sz="26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2EADCA-AA63-1745-B365-C3C1819214EE}"/>
              </a:ext>
            </a:extLst>
          </p:cNvPr>
          <p:cNvSpPr/>
          <p:nvPr/>
        </p:nvSpPr>
        <p:spPr>
          <a:xfrm>
            <a:off x="1120651" y="5004244"/>
            <a:ext cx="103267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2. </a:t>
            </a:r>
            <a:endParaRPr lang="en-ID" dirty="0"/>
          </a:p>
          <a:p>
            <a:r>
              <a:rPr lang="en-ID" dirty="0"/>
              <a:t>Prodi </a:t>
            </a:r>
            <a:r>
              <a:rPr lang="en-ID" dirty="0" err="1"/>
              <a:t>Kehutanan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PT A </a:t>
            </a:r>
            <a:r>
              <a:rPr lang="en-ID" dirty="0" err="1"/>
              <a:t>dan</a:t>
            </a:r>
            <a:r>
              <a:rPr lang="en-ID" dirty="0"/>
              <a:t> PT B </a:t>
            </a:r>
            <a:r>
              <a:rPr lang="en-ID" dirty="0" err="1"/>
              <a:t>mempunyai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CPL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merancang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ekosistem</a:t>
            </a:r>
            <a:r>
              <a:rPr lang="en-US" dirty="0"/>
              <a:t> </a:t>
            </a:r>
            <a:r>
              <a:rPr lang="en-US" dirty="0" err="1"/>
              <a:t>hutan</a:t>
            </a:r>
            <a:r>
              <a:rPr lang="en-US" dirty="0"/>
              <a:t>. </a:t>
            </a:r>
            <a:r>
              <a:rPr lang="en-US" dirty="0" err="1"/>
              <a:t>Mahasiswa</a:t>
            </a:r>
            <a:r>
              <a:rPr lang="en-US" dirty="0"/>
              <a:t> PT 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yang </a:t>
            </a:r>
            <a:r>
              <a:rPr lang="en-US" dirty="0" err="1"/>
              <a:t>ditawarkan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PT B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sebaliknya</a:t>
            </a:r>
            <a:r>
              <a:rPr lang="en-US" dirty="0"/>
              <a:t>.</a:t>
            </a:r>
            <a:endParaRPr lang="en-ID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7F081F9-E498-0A4E-AD76-5349E970C571}"/>
              </a:ext>
            </a:extLst>
          </p:cNvPr>
          <p:cNvGraphicFramePr>
            <a:graphicFrameLocks noGrp="1"/>
          </p:cNvGraphicFramePr>
          <p:nvPr/>
        </p:nvGraphicFramePr>
        <p:xfrm>
          <a:off x="1312627" y="1238883"/>
          <a:ext cx="9942805" cy="32990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6786">
                  <a:extLst>
                    <a:ext uri="{9D8B030D-6E8A-4147-A177-3AD203B41FA5}">
                      <a16:colId xmlns:a16="http://schemas.microsoft.com/office/drawing/2014/main" val="4231091769"/>
                    </a:ext>
                  </a:extLst>
                </a:gridCol>
                <a:gridCol w="2798356">
                  <a:extLst>
                    <a:ext uri="{9D8B030D-6E8A-4147-A177-3AD203B41FA5}">
                      <a16:colId xmlns:a16="http://schemas.microsoft.com/office/drawing/2014/main" val="864373215"/>
                    </a:ext>
                  </a:extLst>
                </a:gridCol>
                <a:gridCol w="3285027">
                  <a:extLst>
                    <a:ext uri="{9D8B030D-6E8A-4147-A177-3AD203B41FA5}">
                      <a16:colId xmlns:a16="http://schemas.microsoft.com/office/drawing/2014/main" val="3678965896"/>
                    </a:ext>
                  </a:extLst>
                </a:gridCol>
                <a:gridCol w="2172636">
                  <a:extLst>
                    <a:ext uri="{9D8B030D-6E8A-4147-A177-3AD203B41FA5}">
                      <a16:colId xmlns:a16="http://schemas.microsoft.com/office/drawing/2014/main" val="2074307144"/>
                    </a:ext>
                  </a:extLst>
                </a:gridCol>
              </a:tblGrid>
              <a:tr h="972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Prodi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CPL Prodi 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MK Prodi PT A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MK Prodi PT B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1331407"/>
                  </a:ext>
                </a:extLst>
              </a:tr>
              <a:tr h="2326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Kehutanan</a:t>
                      </a:r>
                      <a:endParaRPr lang="en-ID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ID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Mampu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merancang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mengelola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suatu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ekosistem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hutan</a:t>
                      </a:r>
                      <a:endParaRPr lang="en-ID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Pengelolaan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Ekosistem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Hutan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Mangrove,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ID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ID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2.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Pengelolaan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Ekosistem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Hutan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Pegunungan</a:t>
                      </a:r>
                      <a:endParaRPr lang="en-ID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Pengelolaan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Ekosistem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Hutan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Dataran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Rendah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Pengelolaan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Ekosistem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Hutan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Pantai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2555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170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B6C17-EA6D-4848-ADBA-9663C1E1EE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19577"/>
            <a:ext cx="12192000" cy="737051"/>
          </a:xfrm>
        </p:spPr>
        <p:txBody>
          <a:bodyPr>
            <a:normAutofit fontScale="85000" lnSpcReduction="20000"/>
          </a:bodyPr>
          <a:lstStyle/>
          <a:p>
            <a:r>
              <a:rPr lang="en-US" sz="2600" b="1" dirty="0" err="1"/>
              <a:t>Tabel</a:t>
            </a:r>
            <a:r>
              <a:rPr lang="en-US" sz="2600" b="1" dirty="0"/>
              <a:t> 3. </a:t>
            </a:r>
          </a:p>
          <a:p>
            <a:r>
              <a:rPr lang="en-ID" sz="2600" b="1" dirty="0" err="1"/>
              <a:t>Contoh</a:t>
            </a:r>
            <a:r>
              <a:rPr lang="en-ID" sz="2600" b="1" dirty="0"/>
              <a:t> </a:t>
            </a:r>
            <a:r>
              <a:rPr lang="en-ID" sz="2600" b="1" dirty="0" err="1"/>
              <a:t>kegiatan</a:t>
            </a:r>
            <a:r>
              <a:rPr lang="en-ID" sz="2600" b="1" dirty="0"/>
              <a:t> </a:t>
            </a:r>
            <a:r>
              <a:rPr lang="en-ID" sz="2600" b="1" dirty="0" err="1"/>
              <a:t>pembelajaran</a:t>
            </a:r>
            <a:r>
              <a:rPr lang="en-ID" sz="2600" b="1" dirty="0"/>
              <a:t> </a:t>
            </a:r>
            <a:r>
              <a:rPr lang="en-ID" sz="2600" b="1" dirty="0" err="1"/>
              <a:t>dalam</a:t>
            </a:r>
            <a:r>
              <a:rPr lang="en-ID" sz="2600" b="1" dirty="0"/>
              <a:t> Program </a:t>
            </a:r>
            <a:r>
              <a:rPr lang="en-ID" sz="2600" b="1" dirty="0" err="1"/>
              <a:t>Studi</a:t>
            </a:r>
            <a:r>
              <a:rPr lang="en-ID" sz="2600" b="1" dirty="0"/>
              <a:t> lain </a:t>
            </a:r>
            <a:r>
              <a:rPr lang="en-ID" sz="2600" b="1" dirty="0" err="1"/>
              <a:t>pada</a:t>
            </a:r>
            <a:r>
              <a:rPr lang="en-ID" sz="2600" b="1" dirty="0"/>
              <a:t> </a:t>
            </a:r>
            <a:r>
              <a:rPr lang="en-ID" sz="2600" b="1" dirty="0" err="1"/>
              <a:t>Perguruan</a:t>
            </a:r>
            <a:r>
              <a:rPr lang="en-ID" sz="2600" b="1" dirty="0"/>
              <a:t> Tinggi yang </a:t>
            </a:r>
            <a:r>
              <a:rPr lang="en-ID" sz="2600" b="1" dirty="0" err="1"/>
              <a:t>berbeda</a:t>
            </a:r>
            <a:endParaRPr lang="en-ID" sz="26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2EADCA-AA63-1745-B365-C3C1819214EE}"/>
              </a:ext>
            </a:extLst>
          </p:cNvPr>
          <p:cNvSpPr/>
          <p:nvPr/>
        </p:nvSpPr>
        <p:spPr>
          <a:xfrm>
            <a:off x="1120651" y="5004244"/>
            <a:ext cx="103267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3. </a:t>
            </a:r>
            <a:endParaRPr lang="en-ID" dirty="0"/>
          </a:p>
          <a:p>
            <a:r>
              <a:rPr lang="en-US" dirty="0" err="1"/>
              <a:t>Mahasiswa</a:t>
            </a:r>
            <a:r>
              <a:rPr lang="en-US" dirty="0"/>
              <a:t> TI </a:t>
            </a:r>
            <a:r>
              <a:rPr lang="en-US" dirty="0" err="1"/>
              <a:t>pada</a:t>
            </a:r>
            <a:r>
              <a:rPr lang="en-US" dirty="0"/>
              <a:t> PT A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menguasai</a:t>
            </a:r>
            <a:r>
              <a:rPr lang="en-US" dirty="0"/>
              <a:t> CPL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merancang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/</a:t>
            </a:r>
            <a:r>
              <a:rPr lang="en-US" dirty="0" err="1"/>
              <a:t>komponen</a:t>
            </a:r>
            <a:r>
              <a:rPr lang="en-US" dirty="0"/>
              <a:t>, proses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, </a:t>
            </a:r>
            <a:r>
              <a:rPr lang="en-US" dirty="0" err="1"/>
              <a:t>lingkungan</a:t>
            </a:r>
            <a:r>
              <a:rPr lang="en-US" dirty="0"/>
              <a:t>, </a:t>
            </a:r>
            <a:r>
              <a:rPr lang="en-US" dirty="0" err="1"/>
              <a:t>kesehatan</a:t>
            </a:r>
            <a:r>
              <a:rPr lang="en-US" dirty="0"/>
              <a:t>),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prodi</a:t>
            </a:r>
            <a:r>
              <a:rPr lang="en-US" dirty="0"/>
              <a:t> lain </a:t>
            </a:r>
            <a:r>
              <a:rPr lang="en-US" dirty="0" err="1"/>
              <a:t>pada</a:t>
            </a:r>
            <a:r>
              <a:rPr lang="en-US" dirty="0"/>
              <a:t> PT </a:t>
            </a:r>
            <a:r>
              <a:rPr lang="en-US" dirty="0" err="1"/>
              <a:t>berbeda</a:t>
            </a:r>
            <a:r>
              <a:rPr lang="en-US" dirty="0"/>
              <a:t>.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yang </a:t>
            </a:r>
            <a:r>
              <a:rPr lang="en-US" dirty="0" err="1"/>
              <a:t>bersangkutan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PT B,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PT C.</a:t>
            </a:r>
            <a:endParaRPr lang="en-ID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7F081F9-E498-0A4E-AD76-5349E970C571}"/>
              </a:ext>
            </a:extLst>
          </p:cNvPr>
          <p:cNvGraphicFramePr>
            <a:graphicFrameLocks noGrp="1"/>
          </p:cNvGraphicFramePr>
          <p:nvPr/>
        </p:nvGraphicFramePr>
        <p:xfrm>
          <a:off x="1312626" y="1139737"/>
          <a:ext cx="9942805" cy="3598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6786">
                  <a:extLst>
                    <a:ext uri="{9D8B030D-6E8A-4147-A177-3AD203B41FA5}">
                      <a16:colId xmlns:a16="http://schemas.microsoft.com/office/drawing/2014/main" val="4231091769"/>
                    </a:ext>
                  </a:extLst>
                </a:gridCol>
                <a:gridCol w="2798356">
                  <a:extLst>
                    <a:ext uri="{9D8B030D-6E8A-4147-A177-3AD203B41FA5}">
                      <a16:colId xmlns:a16="http://schemas.microsoft.com/office/drawing/2014/main" val="864373215"/>
                    </a:ext>
                  </a:extLst>
                </a:gridCol>
                <a:gridCol w="3285027">
                  <a:extLst>
                    <a:ext uri="{9D8B030D-6E8A-4147-A177-3AD203B41FA5}">
                      <a16:colId xmlns:a16="http://schemas.microsoft.com/office/drawing/2014/main" val="3678965896"/>
                    </a:ext>
                  </a:extLst>
                </a:gridCol>
                <a:gridCol w="2172636">
                  <a:extLst>
                    <a:ext uri="{9D8B030D-6E8A-4147-A177-3AD203B41FA5}">
                      <a16:colId xmlns:a16="http://schemas.microsoft.com/office/drawing/2014/main" val="2074307144"/>
                    </a:ext>
                  </a:extLst>
                </a:gridCol>
              </a:tblGrid>
              <a:tr h="819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Prodi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(PT A)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CPL Prodi 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Kompetensi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Tambahan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MK Prodi Lain PT Lain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1331407"/>
                  </a:ext>
                </a:extLst>
              </a:tr>
              <a:tr h="81928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Teknik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Industri</a:t>
                      </a:r>
                      <a:endParaRPr lang="en-ID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ID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ID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Mampu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merancang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sistem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komponen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proses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produk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kebutuhan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batasan-batasan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realistis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misalnya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ekonomi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lingkungan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kesehatan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Mampu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merancang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produk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kebutuhan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pertanian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Energi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Mesin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Pertanian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PT B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9140246"/>
                  </a:ext>
                </a:extLst>
              </a:tr>
              <a:tr h="1959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Mampu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membangun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model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menganalisis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sumber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daya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lingkungan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Pemodelan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Ekonomi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Sumber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Daya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Lingkungan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PT 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2555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225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2580" y="284814"/>
            <a:ext cx="8561892" cy="5606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9937" y="5966084"/>
            <a:ext cx="5024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Sumber</a:t>
            </a:r>
            <a:r>
              <a:rPr lang="en-GB" b="1" dirty="0"/>
              <a:t>: </a:t>
            </a:r>
            <a:r>
              <a:rPr lang="en-GB" b="1" dirty="0" err="1"/>
              <a:t>Dirjen</a:t>
            </a:r>
            <a:r>
              <a:rPr lang="en-GB" b="1" dirty="0"/>
              <a:t> </a:t>
            </a:r>
            <a:r>
              <a:rPr lang="en-GB" b="1" dirty="0" err="1"/>
              <a:t>Dikti-Kemendikbud</a:t>
            </a:r>
            <a:r>
              <a:rPr lang="en-GB" b="1" dirty="0"/>
              <a:t> (2020)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8821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6774" y="364547"/>
            <a:ext cx="8511815" cy="57862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7969" y="5966084"/>
            <a:ext cx="473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Sumber</a:t>
            </a:r>
            <a:r>
              <a:rPr lang="en-GB" b="1" dirty="0"/>
              <a:t>: </a:t>
            </a:r>
            <a:r>
              <a:rPr lang="en-GB" b="1" dirty="0" err="1"/>
              <a:t>Dirjen</a:t>
            </a:r>
            <a:r>
              <a:rPr lang="en-GB" b="1" dirty="0"/>
              <a:t> </a:t>
            </a:r>
            <a:r>
              <a:rPr lang="en-GB" b="1" dirty="0" err="1"/>
              <a:t>Dikti-Kemendikbud</a:t>
            </a:r>
            <a:r>
              <a:rPr lang="en-GB" b="1" dirty="0"/>
              <a:t> (2020)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3458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8852" y="365126"/>
            <a:ext cx="8769246" cy="5660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5961" y="6175944"/>
            <a:ext cx="474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Sumber</a:t>
            </a:r>
            <a:r>
              <a:rPr lang="en-GB" b="1" dirty="0"/>
              <a:t>: </a:t>
            </a:r>
            <a:r>
              <a:rPr lang="en-GB" b="1" dirty="0" err="1"/>
              <a:t>Dirjen</a:t>
            </a:r>
            <a:r>
              <a:rPr lang="en-GB" b="1" dirty="0"/>
              <a:t> </a:t>
            </a:r>
            <a:r>
              <a:rPr lang="en-GB" b="1" dirty="0" err="1"/>
              <a:t>Dikti-Kemendikbud</a:t>
            </a:r>
            <a:r>
              <a:rPr lang="en-GB" b="1" dirty="0"/>
              <a:t> (2020)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2046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620688"/>
            <a:ext cx="856895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35961" y="6084004"/>
            <a:ext cx="474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Sumber</a:t>
            </a:r>
            <a:r>
              <a:rPr lang="en-GB" b="1" dirty="0"/>
              <a:t>: </a:t>
            </a:r>
            <a:r>
              <a:rPr lang="en-GB" b="1" dirty="0" err="1"/>
              <a:t>Dirjen</a:t>
            </a:r>
            <a:r>
              <a:rPr lang="en-GB" b="1" dirty="0"/>
              <a:t> </a:t>
            </a:r>
            <a:r>
              <a:rPr lang="en-GB" b="1" dirty="0" err="1"/>
              <a:t>Dikti-Kemendikbud</a:t>
            </a:r>
            <a:r>
              <a:rPr lang="en-GB" b="1" dirty="0"/>
              <a:t> (2020)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3471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81AB-2715-8040-90E1-413DFD408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Magang</a:t>
            </a:r>
            <a:r>
              <a:rPr lang="en-US" dirty="0"/>
              <a:t> di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6 </a:t>
            </a:r>
            <a:r>
              <a:rPr lang="en-US" dirty="0" err="1"/>
              <a:t>Bulan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50C84-3BD1-424F-8396-FAF9CFDD1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5370302"/>
          </a:xfrm>
        </p:spPr>
        <p:txBody>
          <a:bodyPr>
            <a:normAutofit fontScale="77500" lnSpcReduction="20000"/>
          </a:bodyPr>
          <a:lstStyle/>
          <a:p>
            <a:r>
              <a:rPr lang="en-US" sz="3400" b="1" i="1" dirty="0"/>
              <a:t>Hard skills</a:t>
            </a:r>
            <a:r>
              <a:rPr lang="en-US" sz="3400" b="1" dirty="0"/>
              <a:t>: </a:t>
            </a:r>
            <a:endParaRPr lang="en-ID" sz="3400" b="1" dirty="0"/>
          </a:p>
          <a:p>
            <a:pPr lvl="0"/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merumuskan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permasalahan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keteknikan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			: 3 SKS		A</a:t>
            </a:r>
          </a:p>
          <a:p>
            <a:pPr lvl="0"/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menyelesaikan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permasalahan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teknis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lapangan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		: 3 SKS		B</a:t>
            </a:r>
          </a:p>
          <a:p>
            <a:pPr lvl="0"/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sintesa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design 			: 4 SKS		A</a:t>
            </a:r>
          </a:p>
          <a:p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3400" b="1" i="1" dirty="0"/>
              <a:t>Soft skills</a:t>
            </a:r>
            <a:r>
              <a:rPr lang="en-US" sz="3400" b="1" dirty="0"/>
              <a:t>:</a:t>
            </a:r>
            <a:endParaRPr lang="en-ID" sz="3400" b="1" dirty="0"/>
          </a:p>
          <a:p>
            <a:pPr lvl="0"/>
            <a:r>
              <a:rPr lang="en-ID" sz="2900" dirty="0" err="1"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ID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900" dirty="0" err="1">
                <a:latin typeface="Arial" panose="020B0604020202020204" pitchFamily="34" charset="0"/>
                <a:cs typeface="Arial" panose="020B0604020202020204" pitchFamily="34" charset="0"/>
              </a:rPr>
              <a:t>berkomunikasi</a:t>
            </a:r>
            <a:r>
              <a:rPr lang="en-ID" sz="2900" dirty="0">
                <a:latin typeface="Arial" panose="020B0604020202020204" pitchFamily="34" charset="0"/>
                <a:cs typeface="Arial" panose="020B0604020202020204" pitchFamily="34" charset="0"/>
              </a:rPr>
              <a:t> 			: 2 SKS		A</a:t>
            </a:r>
          </a:p>
          <a:p>
            <a:pPr lvl="0"/>
            <a:r>
              <a:rPr lang="en-ID" sz="2900" dirty="0" err="1"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ID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900" dirty="0" err="1">
                <a:latin typeface="Arial" panose="020B0604020202020204" pitchFamily="34" charset="0"/>
                <a:cs typeface="Arial" panose="020B0604020202020204" pitchFamily="34" charset="0"/>
              </a:rPr>
              <a:t>bekerjasama</a:t>
            </a:r>
            <a:r>
              <a:rPr lang="en-ID" sz="2900" dirty="0">
                <a:latin typeface="Arial" panose="020B0604020202020204" pitchFamily="34" charset="0"/>
                <a:cs typeface="Arial" panose="020B0604020202020204" pitchFamily="34" charset="0"/>
              </a:rPr>
              <a:t>				: 2 SKS		A</a:t>
            </a:r>
          </a:p>
          <a:p>
            <a:pPr lvl="0"/>
            <a:r>
              <a:rPr lang="en-ID" sz="2900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ID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900" dirty="0" err="1"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r>
              <a:rPr lang="en-ID" sz="2900" dirty="0">
                <a:latin typeface="Arial" panose="020B0604020202020204" pitchFamily="34" charset="0"/>
                <a:cs typeface="Arial" panose="020B0604020202020204" pitchFamily="34" charset="0"/>
              </a:rPr>
              <a:t>						: 2 SKS		A</a:t>
            </a:r>
          </a:p>
          <a:p>
            <a:pPr lvl="0"/>
            <a:r>
              <a:rPr lang="en-ID" sz="2900" dirty="0" err="1">
                <a:latin typeface="Arial" panose="020B0604020202020204" pitchFamily="34" charset="0"/>
                <a:cs typeface="Arial" panose="020B0604020202020204" pitchFamily="34" charset="0"/>
              </a:rPr>
              <a:t>kepemimpinan</a:t>
            </a:r>
            <a:r>
              <a:rPr lang="en-ID" sz="2900" dirty="0">
                <a:latin typeface="Arial" panose="020B0604020202020204" pitchFamily="34" charset="0"/>
                <a:cs typeface="Arial" panose="020B0604020202020204" pitchFamily="34" charset="0"/>
              </a:rPr>
              <a:t>					: 2 SKS		A</a:t>
            </a:r>
          </a:p>
          <a:p>
            <a:pPr lvl="0"/>
            <a:r>
              <a:rPr lang="en-ID" sz="2900" dirty="0" err="1">
                <a:latin typeface="Arial" panose="020B0604020202020204" pitchFamily="34" charset="0"/>
                <a:cs typeface="Arial" panose="020B0604020202020204" pitchFamily="34" charset="0"/>
              </a:rPr>
              <a:t>kreativitas</a:t>
            </a:r>
            <a:r>
              <a:rPr lang="en-ID" sz="2900" dirty="0">
                <a:latin typeface="Arial" panose="020B0604020202020204" pitchFamily="34" charset="0"/>
                <a:cs typeface="Arial" panose="020B0604020202020204" pitchFamily="34" charset="0"/>
              </a:rPr>
              <a:t>						: 2 SKS		B</a:t>
            </a:r>
          </a:p>
          <a:p>
            <a:r>
              <a:rPr lang="en-US" sz="2900" dirty="0"/>
              <a:t> </a:t>
            </a:r>
            <a:endParaRPr lang="en-ID" sz="2900" dirty="0"/>
          </a:p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Selain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capaian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pengalaman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kompetensi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diperoleh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selama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magang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dituliskan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portofolio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SKPI (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surat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keterangan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pendamping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ijazah).</a:t>
            </a:r>
            <a:endParaRPr lang="en-ID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01E2A-510A-894C-B49C-F004C763F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1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7A884-7A7C-4315-8BB4-D4BD6D21B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E02D5-6CB7-4DB6-B6A1-565E62CE5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8FA624-652E-4B86-8240-0F4FDE6D2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45" y="39175"/>
            <a:ext cx="11910349" cy="675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68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DBF5A1-8AEF-438B-B583-EB7C3CE62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20</a:t>
            </a:fld>
            <a:endParaRPr lang="en-US" noProof="0" dirty="0"/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F7FDD789-4ED4-489C-9DBE-84F767B3A7F8}"/>
              </a:ext>
            </a:extLst>
          </p:cNvPr>
          <p:cNvSpPr/>
          <p:nvPr/>
        </p:nvSpPr>
        <p:spPr>
          <a:xfrm>
            <a:off x="439616" y="242419"/>
            <a:ext cx="9396044" cy="1295400"/>
          </a:xfrm>
          <a:prstGeom prst="flowChartProcess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PENGAKUAN DAN PENYETARAAN</a:t>
            </a:r>
            <a:endParaRPr lang="en-ID" sz="3200" dirty="0">
              <a:latin typeface="Arial Rounded MT Bold" panose="020F07040305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213D3F-D1C7-413F-B7BF-126F73B05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16" y="1733062"/>
            <a:ext cx="9396045" cy="49434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Placeholder 19" descr="Triangular pattern design with dimension">
            <a:extLst>
              <a:ext uri="{FF2B5EF4-FFF2-40B4-BE49-F238E27FC236}">
                <a16:creationId xmlns:a16="http://schemas.microsoft.com/office/drawing/2014/main" id="{A8BB13B5-CC21-478F-8F9D-6E4CB86B7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4219" y="4810232"/>
            <a:ext cx="1976072" cy="1869968"/>
          </a:xfrm>
          <a:prstGeom prst="flowChartConnec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BD7F4A-F7E3-4C85-BFAD-2BD37C1FE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3421" y="445059"/>
            <a:ext cx="1335179" cy="890119"/>
          </a:xfrm>
          <a:prstGeom prst="flowChartPunchedTape">
            <a:avLst/>
          </a:prstGeom>
        </p:spPr>
      </p:pic>
    </p:spTree>
    <p:extLst>
      <p:ext uri="{BB962C8B-B14F-4D97-AF65-F5344CB8AC3E}">
        <p14:creationId xmlns:p14="http://schemas.microsoft.com/office/powerpoint/2010/main" val="1298418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AEF70-489B-4040-9AE0-F37AE0B15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799322-700F-415D-B7CD-5BD49BD7A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584" y="2869591"/>
            <a:ext cx="8602831" cy="7879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35B10F-3B4E-47DA-AD15-512B18FBA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242" y="749486"/>
            <a:ext cx="9005516" cy="8956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F46809-AECB-481E-A824-BCFB1BE6B0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33127" b="42413"/>
          <a:stretch/>
        </p:blipFill>
        <p:spPr>
          <a:xfrm>
            <a:off x="5115598" y="1736600"/>
            <a:ext cx="4514539" cy="13549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6F4D56-BC1F-4C30-BEDA-AE153A6F9E1F}"/>
              </a:ext>
            </a:extLst>
          </p:cNvPr>
          <p:cNvSpPr txBox="1"/>
          <p:nvPr/>
        </p:nvSpPr>
        <p:spPr>
          <a:xfrm>
            <a:off x="3055636" y="2058233"/>
            <a:ext cx="2026240" cy="40011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Penelitian</a:t>
            </a:r>
            <a:r>
              <a:rPr lang="en-US" sz="2000" dirty="0"/>
              <a:t>/</a:t>
            </a:r>
            <a:r>
              <a:rPr lang="en-US" sz="2000" dirty="0" err="1"/>
              <a:t>Riset</a:t>
            </a:r>
            <a:endParaRPr lang="en-ID" sz="2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2744DB-ED9E-492B-AF4D-F434A98FD9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077" t="9472" r="51202" b="23375"/>
          <a:stretch/>
        </p:blipFill>
        <p:spPr>
          <a:xfrm>
            <a:off x="5933954" y="3868264"/>
            <a:ext cx="5555848" cy="2027448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60F76E0A-374E-4EF7-8AC9-77E3FC95DCC3}"/>
              </a:ext>
            </a:extLst>
          </p:cNvPr>
          <p:cNvSpPr/>
          <p:nvPr/>
        </p:nvSpPr>
        <p:spPr>
          <a:xfrm>
            <a:off x="5074062" y="4596968"/>
            <a:ext cx="682906" cy="57003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77CFE4-B87D-44A6-8AB7-563CF1996BE7}"/>
              </a:ext>
            </a:extLst>
          </p:cNvPr>
          <p:cNvSpPr txBox="1"/>
          <p:nvPr/>
        </p:nvSpPr>
        <p:spPr>
          <a:xfrm>
            <a:off x="1019145" y="3974046"/>
            <a:ext cx="39463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+mj-lt"/>
              </a:rPr>
              <a:t>Bentuk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Terstruktur</a:t>
            </a:r>
            <a:r>
              <a:rPr lang="en-US" sz="1600" b="1" dirty="0">
                <a:latin typeface="+mj-lt"/>
              </a:rPr>
              <a:t> (Structured Form): </a:t>
            </a:r>
          </a:p>
          <a:p>
            <a:r>
              <a:rPr lang="en-US" sz="1600" dirty="0" err="1">
                <a:latin typeface="Arial Nova" panose="020B0504020202020204" pitchFamily="34" charset="0"/>
              </a:rPr>
              <a:t>Kegiatan</a:t>
            </a:r>
            <a:r>
              <a:rPr lang="en-US" sz="1600" dirty="0">
                <a:latin typeface="Arial Nova" panose="020B0504020202020204" pitchFamily="34" charset="0"/>
              </a:rPr>
              <a:t> MBKM </a:t>
            </a:r>
            <a:r>
              <a:rPr lang="en-US" sz="1600" dirty="0" err="1">
                <a:latin typeface="Arial Nova" panose="020B0504020202020204" pitchFamily="34" charset="0"/>
              </a:rPr>
              <a:t>dapat</a:t>
            </a:r>
            <a:r>
              <a:rPr lang="en-US" sz="1600" dirty="0">
                <a:latin typeface="Arial Nova" panose="020B0504020202020204" pitchFamily="34" charset="0"/>
              </a:rPr>
              <a:t> </a:t>
            </a:r>
            <a:r>
              <a:rPr lang="en-US" sz="1600" dirty="0" err="1">
                <a:latin typeface="Arial Nova" panose="020B0504020202020204" pitchFamily="34" charset="0"/>
              </a:rPr>
              <a:t>distrukturkan</a:t>
            </a:r>
            <a:r>
              <a:rPr lang="en-US" sz="1600" dirty="0">
                <a:latin typeface="Arial Nova" panose="020B0504020202020204" pitchFamily="34" charset="0"/>
              </a:rPr>
              <a:t> </a:t>
            </a:r>
            <a:r>
              <a:rPr lang="en-US" sz="1600" dirty="0" err="1">
                <a:latin typeface="Arial Nova" panose="020B0504020202020204" pitchFamily="34" charset="0"/>
              </a:rPr>
              <a:t>sesuai</a:t>
            </a:r>
            <a:r>
              <a:rPr lang="en-US" sz="1600" dirty="0">
                <a:latin typeface="Arial Nova" panose="020B0504020202020204" pitchFamily="34" charset="0"/>
              </a:rPr>
              <a:t> </a:t>
            </a:r>
            <a:r>
              <a:rPr lang="en-US" sz="1600" dirty="0" err="1">
                <a:latin typeface="Arial Nova" panose="020B0504020202020204" pitchFamily="34" charset="0"/>
              </a:rPr>
              <a:t>dengan</a:t>
            </a:r>
            <a:r>
              <a:rPr lang="en-US" sz="1600" dirty="0">
                <a:latin typeface="Arial Nova" panose="020B0504020202020204" pitchFamily="34" charset="0"/>
              </a:rPr>
              <a:t> </a:t>
            </a:r>
            <a:r>
              <a:rPr lang="en-US" sz="1600" dirty="0" err="1">
                <a:latin typeface="Arial Nova" panose="020B0504020202020204" pitchFamily="34" charset="0"/>
              </a:rPr>
              <a:t>kurikulum</a:t>
            </a:r>
            <a:r>
              <a:rPr lang="en-US" sz="1600" dirty="0">
                <a:latin typeface="Arial Nova" panose="020B0504020202020204" pitchFamily="34" charset="0"/>
              </a:rPr>
              <a:t> yang </a:t>
            </a:r>
            <a:r>
              <a:rPr lang="en-US" sz="1600" dirty="0" err="1">
                <a:latin typeface="Arial Nova" panose="020B0504020202020204" pitchFamily="34" charset="0"/>
              </a:rPr>
              <a:t>ditempuh</a:t>
            </a:r>
            <a:r>
              <a:rPr lang="en-US" sz="1600" dirty="0">
                <a:latin typeface="Arial Nova" panose="020B0504020202020204" pitchFamily="34" charset="0"/>
              </a:rPr>
              <a:t> oleh </a:t>
            </a:r>
            <a:r>
              <a:rPr lang="en-US" sz="1600" dirty="0" err="1">
                <a:latin typeface="Arial Nova" panose="020B0504020202020204" pitchFamily="34" charset="0"/>
              </a:rPr>
              <a:t>mahasiswa</a:t>
            </a:r>
            <a:r>
              <a:rPr lang="en-US" sz="1600" dirty="0">
                <a:latin typeface="Arial Nova" panose="020B0504020202020204" pitchFamily="34" charset="0"/>
              </a:rPr>
              <a:t>. 20 </a:t>
            </a:r>
            <a:r>
              <a:rPr lang="en-US" sz="1600" dirty="0" err="1">
                <a:latin typeface="Arial Nova" panose="020B0504020202020204" pitchFamily="34" charset="0"/>
              </a:rPr>
              <a:t>sks</a:t>
            </a:r>
            <a:r>
              <a:rPr lang="en-US" sz="1600" dirty="0">
                <a:latin typeface="Arial Nova" panose="020B0504020202020204" pitchFamily="34" charset="0"/>
              </a:rPr>
              <a:t> </a:t>
            </a:r>
            <a:r>
              <a:rPr lang="en-US" sz="1600" dirty="0" err="1">
                <a:latin typeface="Arial Nova" panose="020B0504020202020204" pitchFamily="34" charset="0"/>
              </a:rPr>
              <a:t>dinyatakan</a:t>
            </a:r>
            <a:r>
              <a:rPr lang="en-US" sz="1600" dirty="0">
                <a:latin typeface="Arial Nova" panose="020B0504020202020204" pitchFamily="34" charset="0"/>
              </a:rPr>
              <a:t> </a:t>
            </a:r>
            <a:r>
              <a:rPr lang="en-US" sz="1600" dirty="0" err="1">
                <a:latin typeface="Arial Nova" panose="020B0504020202020204" pitchFamily="34" charset="0"/>
              </a:rPr>
              <a:t>dalam</a:t>
            </a:r>
            <a:r>
              <a:rPr lang="en-US" sz="1600" dirty="0">
                <a:latin typeface="Arial Nova" panose="020B0504020202020204" pitchFamily="34" charset="0"/>
              </a:rPr>
              <a:t> </a:t>
            </a:r>
            <a:r>
              <a:rPr lang="en-US" sz="1600" dirty="0" err="1">
                <a:latin typeface="Arial Nova" panose="020B0504020202020204" pitchFamily="34" charset="0"/>
              </a:rPr>
              <a:t>bentuk</a:t>
            </a:r>
            <a:r>
              <a:rPr lang="en-US" sz="1600" dirty="0">
                <a:latin typeface="Arial Nova" panose="020B0504020202020204" pitchFamily="34" charset="0"/>
              </a:rPr>
              <a:t> </a:t>
            </a:r>
            <a:r>
              <a:rPr lang="en-US" sz="1600" dirty="0" err="1">
                <a:latin typeface="Arial Nova" panose="020B0504020202020204" pitchFamily="34" charset="0"/>
              </a:rPr>
              <a:t>kesetaraan</a:t>
            </a:r>
            <a:r>
              <a:rPr lang="en-US" sz="1600" dirty="0">
                <a:latin typeface="Arial Nova" panose="020B0504020202020204" pitchFamily="34" charset="0"/>
              </a:rPr>
              <a:t> </a:t>
            </a:r>
            <a:r>
              <a:rPr lang="en-US" sz="1600" dirty="0" err="1">
                <a:latin typeface="Arial Nova" panose="020B0504020202020204" pitchFamily="34" charset="0"/>
              </a:rPr>
              <a:t>dengan</a:t>
            </a:r>
            <a:r>
              <a:rPr lang="en-US" sz="1600" dirty="0">
                <a:latin typeface="Arial Nova" panose="020B0504020202020204" pitchFamily="34" charset="0"/>
              </a:rPr>
              <a:t> </a:t>
            </a:r>
            <a:r>
              <a:rPr lang="en-US" sz="1600" dirty="0" err="1">
                <a:latin typeface="Arial Nova" panose="020B0504020202020204" pitchFamily="34" charset="0"/>
              </a:rPr>
              <a:t>mata</a:t>
            </a:r>
            <a:r>
              <a:rPr lang="en-US" sz="1600" dirty="0">
                <a:latin typeface="Arial Nova" panose="020B0504020202020204" pitchFamily="34" charset="0"/>
              </a:rPr>
              <a:t> </a:t>
            </a:r>
            <a:r>
              <a:rPr lang="en-US" sz="1600" dirty="0" err="1">
                <a:latin typeface="Arial Nova" panose="020B0504020202020204" pitchFamily="34" charset="0"/>
              </a:rPr>
              <a:t>kuliah</a:t>
            </a:r>
            <a:r>
              <a:rPr lang="en-US" sz="1600" dirty="0">
                <a:latin typeface="Arial Nova" panose="020B0504020202020204" pitchFamily="34" charset="0"/>
              </a:rPr>
              <a:t> yang </a:t>
            </a:r>
            <a:r>
              <a:rPr lang="en-US" sz="1600" dirty="0" err="1">
                <a:latin typeface="Arial Nova" panose="020B0504020202020204" pitchFamily="34" charset="0"/>
              </a:rPr>
              <a:t>ditawarkan</a:t>
            </a:r>
            <a:r>
              <a:rPr lang="en-US" sz="1600" dirty="0">
                <a:latin typeface="Arial Nova" panose="020B0504020202020204" pitchFamily="34" charset="0"/>
              </a:rPr>
              <a:t> yang </a:t>
            </a:r>
            <a:r>
              <a:rPr lang="en-US" sz="1600" dirty="0" err="1">
                <a:latin typeface="Arial Nova" panose="020B0504020202020204" pitchFamily="34" charset="0"/>
              </a:rPr>
              <a:t>kompetensinya</a:t>
            </a:r>
            <a:r>
              <a:rPr lang="en-US" sz="1600" dirty="0">
                <a:latin typeface="Arial Nova" panose="020B0504020202020204" pitchFamily="34" charset="0"/>
              </a:rPr>
              <a:t> </a:t>
            </a:r>
            <a:r>
              <a:rPr lang="en-US" sz="1600" dirty="0" err="1">
                <a:latin typeface="Arial Nova" panose="020B0504020202020204" pitchFamily="34" charset="0"/>
              </a:rPr>
              <a:t>sejalan</a:t>
            </a:r>
            <a:r>
              <a:rPr lang="en-US" sz="1600" dirty="0">
                <a:latin typeface="Arial Nova" panose="020B0504020202020204" pitchFamily="34" charset="0"/>
              </a:rPr>
              <a:t> </a:t>
            </a:r>
            <a:r>
              <a:rPr lang="en-US" sz="1600" dirty="0" err="1">
                <a:latin typeface="Arial Nova" panose="020B0504020202020204" pitchFamily="34" charset="0"/>
              </a:rPr>
              <a:t>dengan</a:t>
            </a:r>
            <a:r>
              <a:rPr lang="en-US" sz="1600" dirty="0">
                <a:latin typeface="Arial Nova" panose="020B0504020202020204" pitchFamily="34" charset="0"/>
              </a:rPr>
              <a:t> </a:t>
            </a:r>
            <a:r>
              <a:rPr lang="en-US" sz="1600" dirty="0" err="1">
                <a:latin typeface="Arial Nova" panose="020B0504020202020204" pitchFamily="34" charset="0"/>
              </a:rPr>
              <a:t>kegiatan</a:t>
            </a:r>
            <a:r>
              <a:rPr lang="en-US" sz="1600" dirty="0">
                <a:latin typeface="Arial Nova" panose="020B0504020202020204" pitchFamily="34" charset="0"/>
              </a:rPr>
              <a:t> </a:t>
            </a:r>
            <a:r>
              <a:rPr lang="en-US" sz="1600" dirty="0" err="1">
                <a:latin typeface="Arial Nova" panose="020B0504020202020204" pitchFamily="34" charset="0"/>
              </a:rPr>
              <a:t>penelitian</a:t>
            </a:r>
            <a:r>
              <a:rPr lang="en-US" sz="1600" dirty="0">
                <a:latin typeface="Arial Nova" panose="020B0504020202020204" pitchFamily="34" charset="0"/>
              </a:rPr>
              <a:t> </a:t>
            </a:r>
            <a:endParaRPr lang="en-ID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412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7D5204-A94A-404D-BE1A-DB91B4C3F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22</a:t>
            </a:fld>
            <a:endParaRPr lang="en-US" noProof="0" dirty="0"/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AF5327F5-2CD2-4988-B984-37BB09207B17}"/>
              </a:ext>
            </a:extLst>
          </p:cNvPr>
          <p:cNvSpPr/>
          <p:nvPr/>
        </p:nvSpPr>
        <p:spPr>
          <a:xfrm>
            <a:off x="1428749" y="128420"/>
            <a:ext cx="8047538" cy="1295400"/>
          </a:xfrm>
          <a:prstGeom prst="flowChartProcess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CONTOH ILUSTRASI PENYETARAAN MATAKULIAH</a:t>
            </a:r>
            <a:endParaRPr lang="en-ID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788F40-CE28-4098-AD99-AF3EEF44F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49" y="1473200"/>
            <a:ext cx="8047538" cy="52563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Placeholder 19" descr="Triangular pattern design with dimension">
            <a:extLst>
              <a:ext uri="{FF2B5EF4-FFF2-40B4-BE49-F238E27FC236}">
                <a16:creationId xmlns:a16="http://schemas.microsoft.com/office/drawing/2014/main" id="{FB973242-A704-4EF3-B6D1-BB977FD74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49962" y="4660147"/>
            <a:ext cx="2242038" cy="2121653"/>
          </a:xfrm>
          <a:prstGeom prst="flowChartConnec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8DF587-D407-4F11-B490-74480F384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221" y="331060"/>
            <a:ext cx="1335179" cy="890119"/>
          </a:xfrm>
          <a:prstGeom prst="flowChartPunchedTape">
            <a:avLst/>
          </a:prstGeom>
        </p:spPr>
      </p:pic>
    </p:spTree>
    <p:extLst>
      <p:ext uri="{BB962C8B-B14F-4D97-AF65-F5344CB8AC3E}">
        <p14:creationId xmlns:p14="http://schemas.microsoft.com/office/powerpoint/2010/main" val="4258587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0311" y="300958"/>
            <a:ext cx="550453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88"/>
            <a:r>
              <a:rPr lang="en-ID" sz="3200" b="1" spc="-8" dirty="0" err="1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Simulasi</a:t>
            </a:r>
            <a:r>
              <a:rPr lang="en-ID" sz="3200" b="1" spc="-8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Proses</a:t>
            </a:r>
            <a:r>
              <a:rPr sz="3200" b="1" spc="-8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Merdeka</a:t>
            </a:r>
            <a:r>
              <a:rPr sz="3200" b="1" spc="-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Belajar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EA78E0B-BE3A-455A-8A0F-B12E9F5F5A64}"/>
              </a:ext>
            </a:extLst>
          </p:cNvPr>
          <p:cNvGrpSpPr/>
          <p:nvPr/>
        </p:nvGrpSpPr>
        <p:grpSpPr>
          <a:xfrm>
            <a:off x="769620" y="1250167"/>
            <a:ext cx="9286820" cy="5389953"/>
            <a:chOff x="625604" y="1250167"/>
            <a:chExt cx="9286820" cy="5389953"/>
          </a:xfrm>
        </p:grpSpPr>
        <p:sp>
          <p:nvSpPr>
            <p:cNvPr id="4" name="object 4"/>
            <p:cNvSpPr/>
            <p:nvPr/>
          </p:nvSpPr>
          <p:spPr>
            <a:xfrm>
              <a:off x="2906375" y="1250167"/>
              <a:ext cx="1928768" cy="1332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904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9D896D2-8781-4BFE-8AE2-753B517BEEDF}"/>
                </a:ext>
              </a:extLst>
            </p:cNvPr>
            <p:cNvGrpSpPr/>
            <p:nvPr/>
          </p:nvGrpSpPr>
          <p:grpSpPr>
            <a:xfrm>
              <a:off x="625604" y="1408143"/>
              <a:ext cx="9286820" cy="5231977"/>
              <a:chOff x="511629" y="1408143"/>
              <a:chExt cx="9286820" cy="5231977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744720" y="1408143"/>
                <a:ext cx="1424191" cy="1135122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904"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2415629" y="1823446"/>
                <a:ext cx="376771" cy="342795"/>
              </a:xfrm>
              <a:custGeom>
                <a:avLst/>
                <a:gdLst/>
                <a:ahLst/>
                <a:cxnLst/>
                <a:rect l="l" t="t" r="r" b="b"/>
                <a:pathLst>
                  <a:path w="236219" h="116839">
                    <a:moveTo>
                      <a:pt x="177800" y="0"/>
                    </a:moveTo>
                    <a:lnTo>
                      <a:pt x="177800" y="29210"/>
                    </a:lnTo>
                    <a:lnTo>
                      <a:pt x="0" y="29210"/>
                    </a:lnTo>
                    <a:lnTo>
                      <a:pt x="0" y="87630"/>
                    </a:lnTo>
                    <a:lnTo>
                      <a:pt x="177800" y="87630"/>
                    </a:lnTo>
                    <a:lnTo>
                      <a:pt x="177800" y="116839"/>
                    </a:lnTo>
                    <a:lnTo>
                      <a:pt x="236219" y="58420"/>
                    </a:lnTo>
                    <a:lnTo>
                      <a:pt x="177800" y="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 sz="2904"/>
              </a:p>
            </p:txBody>
          </p:sp>
          <p:sp>
            <p:nvSpPr>
              <p:cNvPr id="6" name="object 6"/>
              <p:cNvSpPr txBox="1"/>
              <p:nvPr/>
            </p:nvSpPr>
            <p:spPr>
              <a:xfrm>
                <a:off x="511629" y="2724162"/>
                <a:ext cx="2357330" cy="98661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20488" marR="8194">
                  <a:lnSpc>
                    <a:spcPct val="110100"/>
                  </a:lnSpc>
                </a:pPr>
                <a:r>
                  <a:rPr sz="1400" b="1" spc="-8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Mahasiswa mendaftar</a:t>
                </a:r>
                <a:r>
                  <a:rPr sz="1400" b="1" spc="-57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 </a:t>
                </a:r>
                <a:r>
                  <a:rPr sz="1400" b="1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Magang  </a:t>
                </a:r>
                <a:r>
                  <a:rPr sz="1400" b="1" spc="-8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(memilih </a:t>
                </a:r>
                <a:r>
                  <a:rPr sz="1400" b="1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MK pada </a:t>
                </a:r>
                <a:r>
                  <a:rPr sz="1400" b="1" spc="-8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sistem </a:t>
                </a:r>
                <a:r>
                  <a:rPr sz="1400" b="1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KRS  </a:t>
                </a:r>
                <a:r>
                  <a:rPr sz="1400" b="1" spc="-8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yang bisa diambil</a:t>
                </a:r>
                <a:r>
                  <a:rPr sz="1400" b="1" spc="-64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 </a:t>
                </a:r>
                <a:r>
                  <a:rPr sz="1400" b="1" spc="-8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di</a:t>
                </a:r>
                <a:endParaRPr sz="1400" b="1" dirty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endParaRPr>
              </a:p>
              <a:p>
                <a:pPr marL="20488">
                  <a:spcBef>
                    <a:spcPts val="153"/>
                  </a:spcBef>
                </a:pPr>
                <a:r>
                  <a:rPr sz="1400" b="1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Luar </a:t>
                </a:r>
                <a:r>
                  <a:rPr sz="1400" b="1" spc="-8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PT/Magang/Luar</a:t>
                </a:r>
                <a:r>
                  <a:rPr sz="1400" b="1" spc="-64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 </a:t>
                </a:r>
                <a:r>
                  <a:rPr sz="1400" b="1" spc="-8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Prodi)</a:t>
                </a:r>
                <a:endParaRPr sz="1400" b="1" dirty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" name="object 7"/>
              <p:cNvSpPr txBox="1"/>
              <p:nvPr/>
            </p:nvSpPr>
            <p:spPr>
              <a:xfrm>
                <a:off x="3251215" y="2724159"/>
                <a:ext cx="2220049" cy="97110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20488" marR="8194">
                  <a:lnSpc>
                    <a:spcPct val="110100"/>
                  </a:lnSpc>
                </a:pPr>
                <a:r>
                  <a:rPr sz="1400" b="1" spc="-8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Mahasiswa mengikuti Seleksi  administratif </a:t>
                </a:r>
                <a:r>
                  <a:rPr sz="1400" b="1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dan </a:t>
                </a:r>
                <a:r>
                  <a:rPr sz="1400" b="1" spc="-8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akademik  sesuai dengan Mekanisme  Perusahaan/PT</a:t>
                </a:r>
                <a:r>
                  <a:rPr sz="1400" b="1" spc="-81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 </a:t>
                </a:r>
                <a:r>
                  <a:rPr sz="1400" b="1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Lain</a:t>
                </a:r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5492163" y="1602778"/>
                <a:ext cx="1234170" cy="938425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904"/>
              </a:p>
            </p:txBody>
          </p:sp>
          <p:sp>
            <p:nvSpPr>
              <p:cNvPr id="9" name="object 9"/>
              <p:cNvSpPr txBox="1"/>
              <p:nvPr/>
            </p:nvSpPr>
            <p:spPr>
              <a:xfrm>
                <a:off x="5589895" y="2723027"/>
                <a:ext cx="1707809" cy="72526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20488" marR="8194">
                  <a:lnSpc>
                    <a:spcPct val="109500"/>
                  </a:lnSpc>
                </a:pPr>
                <a:r>
                  <a:rPr sz="1400" b="1" spc="-8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Mahasiswa </a:t>
                </a:r>
                <a:r>
                  <a:rPr sz="1400" b="1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LULUS  </a:t>
                </a:r>
                <a:r>
                  <a:rPr sz="1400" b="1" spc="-8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Seleksi </a:t>
                </a:r>
                <a:r>
                  <a:rPr sz="1400" b="1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yang</a:t>
                </a:r>
                <a:r>
                  <a:rPr sz="1400" b="1" spc="-81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 </a:t>
                </a:r>
                <a:r>
                  <a:rPr sz="1400" b="1" spc="-8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dilakukan  oleh Industri/PT</a:t>
                </a:r>
                <a:r>
                  <a:rPr sz="1400" b="1" spc="-72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 </a:t>
                </a:r>
                <a:r>
                  <a:rPr sz="1400" b="1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Lain</a:t>
                </a:r>
                <a:endParaRPr sz="1400" b="1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4829233" y="1873677"/>
                <a:ext cx="381106" cy="360526"/>
              </a:xfrm>
              <a:custGeom>
                <a:avLst/>
                <a:gdLst/>
                <a:ahLst/>
                <a:cxnLst/>
                <a:rect l="l" t="t" r="r" b="b"/>
                <a:pathLst>
                  <a:path w="236220" h="116839">
                    <a:moveTo>
                      <a:pt x="177800" y="0"/>
                    </a:moveTo>
                    <a:lnTo>
                      <a:pt x="177800" y="29210"/>
                    </a:lnTo>
                    <a:lnTo>
                      <a:pt x="0" y="29210"/>
                    </a:lnTo>
                    <a:lnTo>
                      <a:pt x="0" y="87630"/>
                    </a:lnTo>
                    <a:lnTo>
                      <a:pt x="177800" y="87630"/>
                    </a:lnTo>
                    <a:lnTo>
                      <a:pt x="177800" y="116840"/>
                    </a:lnTo>
                    <a:lnTo>
                      <a:pt x="236220" y="58420"/>
                    </a:lnTo>
                    <a:lnTo>
                      <a:pt x="177800" y="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 sz="2904"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7754226" y="1587587"/>
                <a:ext cx="1182946" cy="1155613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904"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6977743" y="1896677"/>
                <a:ext cx="381106" cy="356666"/>
              </a:xfrm>
              <a:custGeom>
                <a:avLst/>
                <a:gdLst/>
                <a:ahLst/>
                <a:cxnLst/>
                <a:rect l="l" t="t" r="r" b="b"/>
                <a:pathLst>
                  <a:path w="236220" h="116839">
                    <a:moveTo>
                      <a:pt x="177800" y="0"/>
                    </a:moveTo>
                    <a:lnTo>
                      <a:pt x="177800" y="29210"/>
                    </a:lnTo>
                    <a:lnTo>
                      <a:pt x="0" y="29210"/>
                    </a:lnTo>
                    <a:lnTo>
                      <a:pt x="0" y="87629"/>
                    </a:lnTo>
                    <a:lnTo>
                      <a:pt x="177800" y="87629"/>
                    </a:lnTo>
                    <a:lnTo>
                      <a:pt x="177800" y="116839"/>
                    </a:lnTo>
                    <a:lnTo>
                      <a:pt x="236220" y="58419"/>
                    </a:lnTo>
                    <a:lnTo>
                      <a:pt x="177800" y="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 sz="2904"/>
              </a:p>
            </p:txBody>
          </p:sp>
          <p:sp>
            <p:nvSpPr>
              <p:cNvPr id="13" name="object 13"/>
              <p:cNvSpPr txBox="1"/>
              <p:nvPr/>
            </p:nvSpPr>
            <p:spPr>
              <a:xfrm>
                <a:off x="7497892" y="2743201"/>
                <a:ext cx="2283567" cy="45833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20488" marR="8194">
                  <a:lnSpc>
                    <a:spcPct val="109000"/>
                  </a:lnSpc>
                </a:pPr>
                <a:r>
                  <a:rPr sz="1400" b="1" spc="-8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Mahasiswa Magang/Kuliah  di PT Lain/Prodi</a:t>
                </a:r>
                <a:r>
                  <a:rPr sz="1400" b="1" spc="-89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 </a:t>
                </a:r>
                <a:r>
                  <a:rPr sz="1400" b="1" spc="-8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Lain</a:t>
                </a:r>
                <a:endParaRPr sz="1400" b="1" dirty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8234699" y="3465284"/>
                <a:ext cx="339614" cy="381106"/>
              </a:xfrm>
              <a:custGeom>
                <a:avLst/>
                <a:gdLst/>
                <a:ahLst/>
                <a:cxnLst/>
                <a:rect l="l" t="t" r="r" b="b"/>
                <a:pathLst>
                  <a:path w="116839" h="236219">
                    <a:moveTo>
                      <a:pt x="116839" y="177800"/>
                    </a:moveTo>
                    <a:lnTo>
                      <a:pt x="0" y="177800"/>
                    </a:lnTo>
                    <a:lnTo>
                      <a:pt x="58419" y="236220"/>
                    </a:lnTo>
                    <a:lnTo>
                      <a:pt x="116839" y="177800"/>
                    </a:lnTo>
                    <a:close/>
                  </a:path>
                  <a:path w="116839" h="236219">
                    <a:moveTo>
                      <a:pt x="87629" y="0"/>
                    </a:moveTo>
                    <a:lnTo>
                      <a:pt x="29209" y="0"/>
                    </a:lnTo>
                    <a:lnTo>
                      <a:pt x="29209" y="177800"/>
                    </a:lnTo>
                    <a:lnTo>
                      <a:pt x="87629" y="177800"/>
                    </a:lnTo>
                    <a:lnTo>
                      <a:pt x="87629" y="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 sz="2904"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4102950" y="3864868"/>
                <a:ext cx="1119756" cy="1224028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904"/>
              </a:p>
            </p:txBody>
          </p:sp>
          <p:sp>
            <p:nvSpPr>
              <p:cNvPr id="16" name="object 16"/>
              <p:cNvSpPr txBox="1"/>
              <p:nvPr/>
            </p:nvSpPr>
            <p:spPr>
              <a:xfrm>
                <a:off x="7778173" y="5175210"/>
                <a:ext cx="2020276" cy="1464910"/>
              </a:xfrm>
              <a:prstGeom prst="rect">
                <a:avLst/>
              </a:prstGeom>
            </p:spPr>
            <p:txBody>
              <a:bodyPr vert="horz" wrap="square" lIns="0" tIns="10245" rIns="0" bIns="0" rtlCol="0">
                <a:spAutoFit/>
              </a:bodyPr>
              <a:lstStyle/>
              <a:p>
                <a:pPr marL="20488" marR="8194">
                  <a:lnSpc>
                    <a:spcPts val="1920"/>
                  </a:lnSpc>
                  <a:spcBef>
                    <a:spcPts val="81"/>
                  </a:spcBef>
                </a:pPr>
                <a:r>
                  <a:rPr sz="1400" b="1" spc="-8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Proses Penilaian dilakukan  oleh Dosen Pembimbing  bersama</a:t>
                </a:r>
                <a:r>
                  <a:rPr sz="1400" b="1" spc="-138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 </a:t>
                </a:r>
                <a:r>
                  <a:rPr sz="1400" b="1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dengan</a:t>
                </a:r>
                <a:endParaRPr sz="1400" b="1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endParaRPr>
              </a:p>
              <a:p>
                <a:pPr marL="20488" marR="44048">
                  <a:lnSpc>
                    <a:spcPts val="1904"/>
                  </a:lnSpc>
                  <a:spcBef>
                    <a:spcPts val="8"/>
                  </a:spcBef>
                </a:pPr>
                <a:r>
                  <a:rPr sz="1400" b="1" spc="-8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Pembimbing  Industri/Dosen dari</a:t>
                </a:r>
                <a:r>
                  <a:rPr sz="1400" b="1" spc="-81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 </a:t>
                </a:r>
                <a:r>
                  <a:rPr sz="1400" b="1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PT</a:t>
                </a:r>
                <a:endParaRPr sz="1400" b="1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endParaRPr>
              </a:p>
              <a:p>
                <a:pPr marL="20488">
                  <a:spcBef>
                    <a:spcPts val="64"/>
                  </a:spcBef>
                </a:pPr>
                <a:r>
                  <a:rPr sz="1400" b="1" spc="-8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Penerima/Prodi</a:t>
                </a:r>
                <a:r>
                  <a:rPr sz="1400" b="1" spc="-32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 </a:t>
                </a:r>
                <a:r>
                  <a:rPr sz="1400" b="1" spc="-8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Penerima</a:t>
                </a:r>
                <a:endParaRPr sz="1400" b="1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6164219" y="4190610"/>
                <a:ext cx="796022" cy="650155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904"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7073947" y="4488607"/>
                <a:ext cx="381106" cy="356666"/>
              </a:xfrm>
              <a:custGeom>
                <a:avLst/>
                <a:gdLst/>
                <a:ahLst/>
                <a:cxnLst/>
                <a:rect l="l" t="t" r="r" b="b"/>
                <a:pathLst>
                  <a:path w="236220" h="116839">
                    <a:moveTo>
                      <a:pt x="58420" y="0"/>
                    </a:moveTo>
                    <a:lnTo>
                      <a:pt x="0" y="58420"/>
                    </a:lnTo>
                    <a:lnTo>
                      <a:pt x="58420" y="116840"/>
                    </a:lnTo>
                    <a:lnTo>
                      <a:pt x="58420" y="87630"/>
                    </a:lnTo>
                    <a:lnTo>
                      <a:pt x="236220" y="87630"/>
                    </a:lnTo>
                    <a:lnTo>
                      <a:pt x="236220" y="29210"/>
                    </a:lnTo>
                    <a:lnTo>
                      <a:pt x="58420" y="29210"/>
                    </a:lnTo>
                    <a:lnTo>
                      <a:pt x="58420" y="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 sz="2904"/>
              </a:p>
            </p:txBody>
          </p:sp>
          <p:sp>
            <p:nvSpPr>
              <p:cNvPr id="19" name="object 19"/>
              <p:cNvSpPr txBox="1"/>
              <p:nvPr/>
            </p:nvSpPr>
            <p:spPr>
              <a:xfrm>
                <a:off x="5865262" y="5172530"/>
                <a:ext cx="1431198" cy="121693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20488" marR="8194">
                  <a:lnSpc>
                    <a:spcPct val="109700"/>
                  </a:lnSpc>
                </a:pPr>
                <a:r>
                  <a:rPr sz="1400" b="1" spc="-8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Mahasiswa  mendapatkan</a:t>
                </a:r>
                <a:r>
                  <a:rPr sz="1400" b="1" spc="-72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 </a:t>
                </a:r>
                <a:r>
                  <a:rPr sz="1400" b="1" spc="-8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nilai  dari </a:t>
                </a:r>
                <a:r>
                  <a:rPr sz="1400" b="1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PT/Prodi </a:t>
                </a:r>
                <a:r>
                  <a:rPr sz="1400" b="1" spc="-8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lain/  Industri </a:t>
                </a:r>
                <a:r>
                  <a:rPr sz="1400" b="1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dan </a:t>
                </a:r>
                <a:r>
                  <a:rPr sz="1400" b="1" spc="-8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dapat  Sertifikat</a:t>
                </a:r>
                <a:r>
                  <a:rPr sz="1400" b="1" spc="-105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 </a:t>
                </a:r>
                <a:r>
                  <a:rPr sz="1400" b="1" spc="-8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Magang</a:t>
                </a:r>
                <a:endParaRPr sz="1400" b="1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5543372" y="4274640"/>
                <a:ext cx="381106" cy="356516"/>
              </a:xfrm>
              <a:custGeom>
                <a:avLst/>
                <a:gdLst/>
                <a:ahLst/>
                <a:cxnLst/>
                <a:rect l="l" t="t" r="r" b="b"/>
                <a:pathLst>
                  <a:path w="236220" h="116839">
                    <a:moveTo>
                      <a:pt x="58420" y="0"/>
                    </a:moveTo>
                    <a:lnTo>
                      <a:pt x="0" y="58420"/>
                    </a:lnTo>
                    <a:lnTo>
                      <a:pt x="58420" y="116840"/>
                    </a:lnTo>
                    <a:lnTo>
                      <a:pt x="58420" y="87630"/>
                    </a:lnTo>
                    <a:lnTo>
                      <a:pt x="236220" y="87630"/>
                    </a:lnTo>
                    <a:lnTo>
                      <a:pt x="236220" y="29210"/>
                    </a:lnTo>
                    <a:lnTo>
                      <a:pt x="58420" y="29210"/>
                    </a:lnTo>
                    <a:lnTo>
                      <a:pt x="58420" y="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 sz="2904"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7594382" y="3930331"/>
                <a:ext cx="1436322" cy="1212861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904"/>
              </a:p>
            </p:txBody>
          </p:sp>
          <p:sp>
            <p:nvSpPr>
              <p:cNvPr id="22" name="object 22"/>
              <p:cNvSpPr txBox="1"/>
              <p:nvPr/>
            </p:nvSpPr>
            <p:spPr>
              <a:xfrm>
                <a:off x="4045375" y="5179216"/>
                <a:ext cx="1359485" cy="47551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20488" marR="8194">
                  <a:lnSpc>
                    <a:spcPct val="108900"/>
                  </a:lnSpc>
                </a:pPr>
                <a:r>
                  <a:rPr sz="1400" b="1" spc="-8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Konversi nilai</a:t>
                </a:r>
                <a:r>
                  <a:rPr sz="1400" b="1" spc="-89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 </a:t>
                </a:r>
                <a:r>
                  <a:rPr sz="1400" b="1" spc="-8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dan  Pengakuan</a:t>
                </a:r>
                <a:r>
                  <a:rPr sz="1400" b="1" spc="-113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 </a:t>
                </a:r>
                <a:r>
                  <a:rPr sz="1400" b="1" spc="-8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SKS</a:t>
                </a:r>
                <a:endParaRPr sz="1400" b="1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3552806" y="4631156"/>
                <a:ext cx="381106" cy="387255"/>
              </a:xfrm>
              <a:custGeom>
                <a:avLst/>
                <a:gdLst/>
                <a:ahLst/>
                <a:cxnLst/>
                <a:rect l="l" t="t" r="r" b="b"/>
                <a:pathLst>
                  <a:path w="236219" h="116839">
                    <a:moveTo>
                      <a:pt x="58419" y="0"/>
                    </a:moveTo>
                    <a:lnTo>
                      <a:pt x="0" y="58419"/>
                    </a:lnTo>
                    <a:lnTo>
                      <a:pt x="58419" y="116839"/>
                    </a:lnTo>
                    <a:lnTo>
                      <a:pt x="58419" y="87629"/>
                    </a:lnTo>
                    <a:lnTo>
                      <a:pt x="236219" y="87629"/>
                    </a:lnTo>
                    <a:lnTo>
                      <a:pt x="236219" y="29209"/>
                    </a:lnTo>
                    <a:lnTo>
                      <a:pt x="58419" y="29209"/>
                    </a:lnTo>
                    <a:lnTo>
                      <a:pt x="58419" y="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 sz="2904"/>
              </a:p>
            </p:txBody>
          </p:sp>
          <p:sp>
            <p:nvSpPr>
              <p:cNvPr id="24" name="object 24"/>
              <p:cNvSpPr txBox="1"/>
              <p:nvPr/>
            </p:nvSpPr>
            <p:spPr>
              <a:xfrm>
                <a:off x="2441653" y="5174299"/>
                <a:ext cx="948669" cy="47551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20488" marR="8194">
                  <a:lnSpc>
                    <a:spcPct val="108900"/>
                  </a:lnSpc>
                </a:pPr>
                <a:r>
                  <a:rPr sz="1400" b="1" spc="-8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Nilai</a:t>
                </a:r>
                <a:r>
                  <a:rPr sz="1400" b="1" spc="-105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 </a:t>
                </a:r>
                <a:r>
                  <a:rPr sz="1400" b="1" spc="-8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diinput  dalam</a:t>
                </a:r>
                <a:r>
                  <a:rPr sz="1400" b="1" spc="-129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 </a:t>
                </a:r>
                <a:r>
                  <a:rPr sz="1400" b="1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KHS</a:t>
                </a:r>
                <a:endParaRPr sz="1400" b="1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2482224" y="4109698"/>
                <a:ext cx="737626" cy="1017310"/>
              </a:xfrm>
              <a:custGeom>
                <a:avLst/>
                <a:gdLst/>
                <a:ahLst/>
                <a:cxnLst/>
                <a:rect l="l" t="t" r="r" b="b"/>
                <a:pathLst>
                  <a:path w="457200" h="630554">
                    <a:moveTo>
                      <a:pt x="0" y="630555"/>
                    </a:moveTo>
                    <a:lnTo>
                      <a:pt x="456653" y="630555"/>
                    </a:lnTo>
                    <a:lnTo>
                      <a:pt x="456653" y="0"/>
                    </a:lnTo>
                    <a:lnTo>
                      <a:pt x="0" y="0"/>
                    </a:lnTo>
                    <a:lnTo>
                      <a:pt x="0" y="630555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904"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2498630" y="4181396"/>
                <a:ext cx="747459" cy="231123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904"/>
              </a:p>
            </p:txBody>
          </p:sp>
          <p:sp>
            <p:nvSpPr>
              <p:cNvPr id="27" name="object 27"/>
              <p:cNvSpPr txBox="1"/>
              <p:nvPr/>
            </p:nvSpPr>
            <p:spPr>
              <a:xfrm>
                <a:off x="2626059" y="4180386"/>
                <a:ext cx="237680" cy="14895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20488"/>
                <a:r>
                  <a:rPr sz="968" dirty="0">
                    <a:latin typeface="Calibri"/>
                    <a:cs typeface="Calibri"/>
                  </a:rPr>
                  <a:t>K</a:t>
                </a:r>
                <a:r>
                  <a:rPr sz="968" spc="-8" dirty="0">
                    <a:latin typeface="Calibri"/>
                    <a:cs typeface="Calibri"/>
                  </a:rPr>
                  <a:t>H</a:t>
                </a:r>
                <a:r>
                  <a:rPr sz="968" dirty="0">
                    <a:latin typeface="Calibri"/>
                    <a:cs typeface="Calibri"/>
                  </a:rPr>
                  <a:t>S</a:t>
                </a:r>
                <a:endParaRPr sz="968">
                  <a:latin typeface="Calibri"/>
                  <a:cs typeface="Calibri"/>
                </a:endParaRPr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3035252" y="4162488"/>
                <a:ext cx="142403" cy="196700"/>
              </a:xfrm>
              <a:custGeom>
                <a:avLst/>
                <a:gdLst/>
                <a:ahLst/>
                <a:cxnLst/>
                <a:rect l="l" t="t" r="r" b="b"/>
                <a:pathLst>
                  <a:path w="88264" h="121919">
                    <a:moveTo>
                      <a:pt x="0" y="121321"/>
                    </a:moveTo>
                    <a:lnTo>
                      <a:pt x="87787" y="121321"/>
                    </a:lnTo>
                    <a:lnTo>
                      <a:pt x="87787" y="0"/>
                    </a:lnTo>
                    <a:lnTo>
                      <a:pt x="0" y="0"/>
                    </a:lnTo>
                    <a:lnTo>
                      <a:pt x="0" y="121321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904"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2522195" y="4426105"/>
                <a:ext cx="654643" cy="653619"/>
              </a:xfrm>
              <a:custGeom>
                <a:avLst/>
                <a:gdLst/>
                <a:ahLst/>
                <a:cxnLst/>
                <a:rect l="l" t="t" r="r" b="b"/>
                <a:pathLst>
                  <a:path w="405764" h="405129">
                    <a:moveTo>
                      <a:pt x="0" y="404964"/>
                    </a:moveTo>
                    <a:lnTo>
                      <a:pt x="405650" y="404964"/>
                    </a:lnTo>
                    <a:lnTo>
                      <a:pt x="405650" y="0"/>
                    </a:lnTo>
                    <a:lnTo>
                      <a:pt x="0" y="0"/>
                    </a:lnTo>
                    <a:lnTo>
                      <a:pt x="0" y="404964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904"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642256" y="4345313"/>
                <a:ext cx="1333648" cy="478431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904"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1971007" y="4442654"/>
                <a:ext cx="381106" cy="381090"/>
              </a:xfrm>
              <a:custGeom>
                <a:avLst/>
                <a:gdLst/>
                <a:ahLst/>
                <a:cxnLst/>
                <a:rect l="l" t="t" r="r" b="b"/>
                <a:pathLst>
                  <a:path w="236219" h="116839">
                    <a:moveTo>
                      <a:pt x="58419" y="0"/>
                    </a:moveTo>
                    <a:lnTo>
                      <a:pt x="0" y="58419"/>
                    </a:lnTo>
                    <a:lnTo>
                      <a:pt x="58419" y="116839"/>
                    </a:lnTo>
                    <a:lnTo>
                      <a:pt x="58419" y="87630"/>
                    </a:lnTo>
                    <a:lnTo>
                      <a:pt x="236219" y="87630"/>
                    </a:lnTo>
                    <a:lnTo>
                      <a:pt x="236219" y="29209"/>
                    </a:lnTo>
                    <a:lnTo>
                      <a:pt x="58419" y="29209"/>
                    </a:lnTo>
                    <a:lnTo>
                      <a:pt x="58419" y="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 sz="2904"/>
              </a:p>
            </p:txBody>
          </p:sp>
          <p:sp>
            <p:nvSpPr>
              <p:cNvPr id="32" name="object 32"/>
              <p:cNvSpPr txBox="1"/>
              <p:nvPr/>
            </p:nvSpPr>
            <p:spPr>
              <a:xfrm>
                <a:off x="550969" y="5179219"/>
                <a:ext cx="1515207" cy="47551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20488" marR="8194">
                  <a:lnSpc>
                    <a:spcPct val="108900"/>
                  </a:lnSpc>
                </a:pPr>
                <a:r>
                  <a:rPr sz="1400" b="1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PT </a:t>
                </a:r>
                <a:r>
                  <a:rPr sz="1400" b="1" spc="-8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Asal</a:t>
                </a:r>
                <a:r>
                  <a:rPr sz="1400" b="1" spc="-89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 </a:t>
                </a:r>
                <a:r>
                  <a:rPr sz="1400" b="1" spc="-8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melaporkan  </a:t>
                </a:r>
                <a:r>
                  <a:rPr sz="1400" b="1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ke</a:t>
                </a:r>
                <a:r>
                  <a:rPr sz="1400" b="1" spc="-145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 </a:t>
                </a:r>
                <a:r>
                  <a:rPr sz="1400" b="1" spc="-8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rPr>
                  <a:t>PDDikti</a:t>
                </a:r>
                <a:endParaRPr sz="1400" b="1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</p:grpSp>
      <p:sp>
        <p:nvSpPr>
          <p:cNvPr id="39" name="object 6">
            <a:extLst>
              <a:ext uri="{FF2B5EF4-FFF2-40B4-BE49-F238E27FC236}">
                <a16:creationId xmlns:a16="http://schemas.microsoft.com/office/drawing/2014/main" id="{69F634D9-ACC7-4862-B0E4-B5D248AD1DAC}"/>
              </a:ext>
            </a:extLst>
          </p:cNvPr>
          <p:cNvSpPr txBox="1">
            <a:spLocks/>
          </p:cNvSpPr>
          <p:nvPr/>
        </p:nvSpPr>
        <p:spPr>
          <a:xfrm>
            <a:off x="6956564" y="-873878"/>
            <a:ext cx="4475670" cy="297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20488"/>
            <a:r>
              <a:rPr lang="en-ID" sz="1936" kern="0" spc="-8" dirty="0" err="1">
                <a:solidFill>
                  <a:srgbClr val="000000"/>
                </a:solidFill>
                <a:latin typeface="Century Schoolbook"/>
                <a:cs typeface="Century Schoolbook"/>
              </a:rPr>
              <a:t>Kemerdekaan</a:t>
            </a:r>
            <a:r>
              <a:rPr lang="en-ID" sz="1936" kern="0" spc="-8" dirty="0">
                <a:solidFill>
                  <a:srgbClr val="000000"/>
                </a:solidFill>
                <a:latin typeface="Century Schoolbook"/>
                <a:cs typeface="Century Schoolbook"/>
              </a:rPr>
              <a:t> </a:t>
            </a:r>
            <a:r>
              <a:rPr lang="en-ID" sz="1936" kern="0" dirty="0" err="1">
                <a:solidFill>
                  <a:srgbClr val="000000"/>
                </a:solidFill>
                <a:latin typeface="Century Schoolbook"/>
                <a:cs typeface="Century Schoolbook"/>
              </a:rPr>
              <a:t>belajar</a:t>
            </a:r>
            <a:r>
              <a:rPr lang="en-ID" sz="1936" kern="0" spc="-153" dirty="0">
                <a:solidFill>
                  <a:srgbClr val="000000"/>
                </a:solidFill>
                <a:latin typeface="Century Schoolbook"/>
                <a:cs typeface="Century Schoolbook"/>
              </a:rPr>
              <a:t> </a:t>
            </a:r>
            <a:r>
              <a:rPr lang="en-ID" sz="1936" kern="0" dirty="0">
                <a:solidFill>
                  <a:srgbClr val="000000"/>
                </a:solidFill>
                <a:latin typeface="Century Schoolbook"/>
                <a:cs typeface="Century Schoolbook"/>
              </a:rPr>
              <a:t>:</a:t>
            </a:r>
            <a:endParaRPr lang="en-ID" sz="1936" kern="0" dirty="0">
              <a:solidFill>
                <a:sysClr val="windowText" lastClr="000000"/>
              </a:solidFill>
              <a:latin typeface="Century Schoolbook"/>
              <a:cs typeface="Century Schoolbook"/>
            </a:endParaRP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38993656-F063-47A4-90FF-CD866FF1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2A3A-31C4-4A75-B42C-27B8FAB3527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5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Object 5" hidden="1">
            <a:extLst>
              <a:ext uri="{FF2B5EF4-FFF2-40B4-BE49-F238E27FC236}">
                <a16:creationId xmlns:a16="http://schemas.microsoft.com/office/drawing/2014/main" id="{D575C3A3-DC09-1A94-B7DF-37C706368F4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3175" cy="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0" imgH="0" progId="TCLayout.ActiveDocument.1">
                  <p:embed/>
                </p:oleObj>
              </mc:Choice>
              <mc:Fallback>
                <p:oleObj name="think-cell Slide" r:id="rId3" imgW="0" imgH="0" progId="TCLayout.ActiveDocument.1">
                  <p:embed/>
                  <p:pic>
                    <p:nvPicPr>
                      <p:cNvPr id="24577" name="Object 5" hidden="1">
                        <a:extLst>
                          <a:ext uri="{FF2B5EF4-FFF2-40B4-BE49-F238E27FC236}">
                            <a16:creationId xmlns:a16="http://schemas.microsoft.com/office/drawing/2014/main" id="{D575C3A3-DC09-1A94-B7DF-37C706368F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6">
            <a:extLst>
              <a:ext uri="{FF2B5EF4-FFF2-40B4-BE49-F238E27FC236}">
                <a16:creationId xmlns:a16="http://schemas.microsoft.com/office/drawing/2014/main" id="{82013526-14E4-8852-65A6-D3821EE2C5BA}"/>
              </a:ext>
            </a:extLst>
          </p:cNvPr>
          <p:cNvGraphicFramePr>
            <a:graphicFrameLocks noGrp="1"/>
          </p:cNvGraphicFramePr>
          <p:nvPr/>
        </p:nvGraphicFramePr>
        <p:xfrm>
          <a:off x="328613" y="600075"/>
          <a:ext cx="11390312" cy="5375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8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6608">
                <a:tc>
                  <a:txBody>
                    <a:bodyPr/>
                    <a:lstStyle/>
                    <a:p>
                      <a:pPr algn="ctr"/>
                      <a:r>
                        <a:rPr lang="en-US" sz="1100" b="1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Kategori</a:t>
                      </a:r>
                      <a:endParaRPr lang="id-ID" sz="11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63" marB="6096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id-ID" sz="11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63" marB="6096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138">
                <a:tc rowSpan="2">
                  <a:txBody>
                    <a:bodyPr/>
                    <a:lstStyle/>
                    <a:p>
                      <a:pPr marL="91440" algn="l" fontAlgn="ctr"/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Kualitas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lulusan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1" marR="12701" marT="12701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74320"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Persentase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lulusan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yang lulus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setahun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terakhir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pernah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bekerja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selama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0-6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bulan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dengan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penghasilan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&gt;1,2 UMR,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melanjutkan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studi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atau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menjadi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wiraswasta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1" marR="12701" marT="1270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703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Persentase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lulusan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Program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Sarjana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Sarjana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Terapan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setahun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terakhir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yang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menghabiskan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paling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tidak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 semester di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luar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kampus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1" marR="12701" marT="1270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138">
                <a:tc rowSpan="3">
                  <a:txBody>
                    <a:bodyPr/>
                    <a:lstStyle/>
                    <a:p>
                      <a:pPr marL="9144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Kualitas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dosen</a:t>
                      </a:r>
                      <a:endParaRPr lang="id-ID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1440" algn="l" fontAlgn="ctr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29" marR="6329" marT="6329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74320"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Persentase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Dosen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tetap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yang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melaksanakan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kegiatan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tridharma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di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kampus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lain,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berkolaborasi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dengan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QS500 dan/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atau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bekerja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sebagai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praktisi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minimum 6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bulan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selama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5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tahun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terakhir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bersifat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kumulatif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12701" marR="12701" marT="1270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078">
                <a:tc vMerge="1"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900" b="0" i="0" u="none" strike="noStrike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algn="l" fontAlgn="ctr"/>
                      <a:r>
                        <a:rPr lang="nn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Persentase</a:t>
                      </a:r>
                      <a:r>
                        <a:rPr lang="nn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Dosen </a:t>
                      </a:r>
                      <a:r>
                        <a:rPr lang="nn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tetap</a:t>
                      </a:r>
                      <a:r>
                        <a:rPr lang="nn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n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berkualifikasi</a:t>
                      </a:r>
                      <a:r>
                        <a:rPr lang="nn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S3, </a:t>
                      </a:r>
                      <a:r>
                        <a:rPr lang="nn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memiliki</a:t>
                      </a:r>
                      <a:r>
                        <a:rPr lang="nn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n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Sertifikasi</a:t>
                      </a:r>
                      <a:r>
                        <a:rPr lang="nn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n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Kompetensi</a:t>
                      </a:r>
                      <a:r>
                        <a:rPr lang="nn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n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yg</a:t>
                      </a:r>
                      <a:r>
                        <a:rPr lang="nn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n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diakui</a:t>
                      </a:r>
                      <a:r>
                        <a:rPr lang="nn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Industri &amp; </a:t>
                      </a:r>
                      <a:r>
                        <a:rPr lang="nn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Dunia</a:t>
                      </a:r>
                      <a:r>
                        <a:rPr lang="nn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n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Kerja</a:t>
                      </a:r>
                      <a:r>
                        <a:rPr lang="nn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dan/</a:t>
                      </a:r>
                      <a:r>
                        <a:rPr lang="nn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atau</a:t>
                      </a:r>
                      <a:r>
                        <a:rPr lang="nn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n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berasal</a:t>
                      </a:r>
                      <a:r>
                        <a:rPr lang="nn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dari </a:t>
                      </a:r>
                      <a:r>
                        <a:rPr lang="nn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kalangan</a:t>
                      </a:r>
                      <a:r>
                        <a:rPr lang="nn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n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praktisi</a:t>
                      </a:r>
                      <a:r>
                        <a:rPr lang="nn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n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profesional</a:t>
                      </a:r>
                      <a:r>
                        <a:rPr lang="nn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n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atau</a:t>
                      </a:r>
                      <a:r>
                        <a:rPr lang="nn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industri </a:t>
                      </a:r>
                    </a:p>
                  </a:txBody>
                  <a:tcPr marL="12701" marR="12701" marT="1270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138">
                <a:tc vMerge="1">
                  <a:txBody>
                    <a:bodyPr/>
                    <a:lstStyle/>
                    <a:p>
                      <a:pPr marL="274320" algn="l" fontAlgn="ctr"/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747" marR="4747" marT="47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algn="l" fontAlgn="ctr"/>
                      <a:r>
                        <a:rPr lang="sv-S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Jumlah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v-S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hasil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riset/</a:t>
                      </a:r>
                      <a:r>
                        <a:rPr lang="sv-S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prototype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  <a:r>
                        <a:rPr lang="sv-S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karya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v-S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seni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dan/</a:t>
                      </a:r>
                      <a:r>
                        <a:rPr lang="sv-S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atau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v-S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pengabdian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v-S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kepada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v-S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masyarakat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per dosen yang </a:t>
                      </a:r>
                      <a:r>
                        <a:rPr lang="sv-S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dipublikasikan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v-S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secara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v-S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internasional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dan/</a:t>
                      </a:r>
                      <a:r>
                        <a:rPr lang="sv-S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atau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v-S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digunakan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v-S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oleh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industri/</a:t>
                      </a:r>
                      <a:r>
                        <a:rPr lang="sv-S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masyarakat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  <a:r>
                        <a:rPr lang="sv-S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kebijakan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1" marR="12701" marT="1270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065">
                <a:tc rowSpan="3">
                  <a:txBody>
                    <a:bodyPr/>
                    <a:lstStyle/>
                    <a:p>
                      <a:pPr marL="9144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Kualitas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9144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kurikulum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pembelajaran</a:t>
                      </a:r>
                      <a:endParaRPr lang="id-ID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29" marR="6329" marT="6329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74320"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Presentase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prodi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yang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melaksanakan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kerjasama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dengan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mitra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1" marR="12701" marT="1270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703">
                <a:tc vMerge="1">
                  <a:txBody>
                    <a:bodyPr/>
                    <a:lstStyle/>
                    <a:p>
                      <a:pPr marL="274320" algn="l" fontAlgn="ctr"/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747" marR="4747" marT="47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Persentase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mata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kuliah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yang 15%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kegiatan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pengajaran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atau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evaluasi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penilaian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dilakukan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oleh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pakar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praktisi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dari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luar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profesional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atau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pelaku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industri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12701" marR="12701" marT="1270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3703">
                <a:tc vMerge="1">
                  <a:txBody>
                    <a:bodyPr/>
                    <a:lstStyle/>
                    <a:p>
                      <a:pPr marL="274320" indent="0" font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endParaRPr lang="en-US" sz="900" b="1" i="1">
                        <a:solidFill>
                          <a:schemeClr val="tx1"/>
                        </a:solidFill>
                      </a:endParaRPr>
                    </a:p>
                  </a:txBody>
                  <a:tcPr marL="4747" marR="4747" marT="47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Persentase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prodi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yang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memiliki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akreditasi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atau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sertifikasi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internasional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yang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diakui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pemerintah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1" marR="12701" marT="1270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Google Shape;1250;p159">
            <a:extLst>
              <a:ext uri="{FF2B5EF4-FFF2-40B4-BE49-F238E27FC236}">
                <a16:creationId xmlns:a16="http://schemas.microsoft.com/office/drawing/2014/main" id="{0D2BD148-3EAF-ED3C-13DD-07F17C49DCDF}"/>
              </a:ext>
            </a:extLst>
          </p:cNvPr>
          <p:cNvSpPr txBox="1"/>
          <p:nvPr/>
        </p:nvSpPr>
        <p:spPr>
          <a:xfrm>
            <a:off x="131763" y="155575"/>
            <a:ext cx="11390312" cy="387350"/>
          </a:xfrm>
          <a:prstGeom prst="rect">
            <a:avLst/>
          </a:prstGeom>
          <a:noFill/>
          <a:ln>
            <a:noFill/>
          </a:ln>
        </p:spPr>
        <p:txBody>
          <a:bodyPr spcFirstLastPara="1" lIns="45700" tIns="22867" rIns="45700" bIns="22867" anchor="ctr"/>
          <a:lstStyle/>
          <a:p>
            <a:pPr marL="6095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defRPr/>
            </a:pPr>
            <a:r>
              <a:rPr lang="en-ID" sz="2133" b="1" dirty="0" err="1">
                <a:solidFill>
                  <a:srgbClr val="002060"/>
                </a:solidFill>
                <a:latin typeface="+mn-lt"/>
              </a:rPr>
              <a:t>Terdapat</a:t>
            </a:r>
            <a:r>
              <a:rPr lang="en-ID" sz="2133" b="1" dirty="0">
                <a:solidFill>
                  <a:srgbClr val="002060"/>
                </a:solidFill>
                <a:latin typeface="+mn-lt"/>
              </a:rPr>
              <a:t> 8 </a:t>
            </a:r>
            <a:r>
              <a:rPr lang="en-ID" sz="2133" b="1" dirty="0" err="1">
                <a:solidFill>
                  <a:srgbClr val="002060"/>
                </a:solidFill>
                <a:latin typeface="+mn-lt"/>
              </a:rPr>
              <a:t>Indikator</a:t>
            </a:r>
            <a:r>
              <a:rPr lang="en-ID" sz="2133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ID" sz="2133" b="1" dirty="0" err="1">
                <a:solidFill>
                  <a:srgbClr val="002060"/>
                </a:solidFill>
                <a:latin typeface="+mn-lt"/>
              </a:rPr>
              <a:t>Kinerja</a:t>
            </a:r>
            <a:r>
              <a:rPr lang="en-ID" sz="2133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ID" sz="2133" b="1" dirty="0" err="1">
                <a:solidFill>
                  <a:srgbClr val="002060"/>
                </a:solidFill>
                <a:latin typeface="+mn-lt"/>
              </a:rPr>
              <a:t>Utama</a:t>
            </a:r>
            <a:r>
              <a:rPr lang="en-ID" sz="2133" b="1" dirty="0">
                <a:solidFill>
                  <a:srgbClr val="002060"/>
                </a:solidFill>
                <a:latin typeface="+mn-lt"/>
              </a:rPr>
              <a:t> (IKU) yang </a:t>
            </a:r>
            <a:r>
              <a:rPr lang="en-ID" sz="2133" b="1" dirty="0" err="1">
                <a:solidFill>
                  <a:srgbClr val="002060"/>
                </a:solidFill>
                <a:latin typeface="+mn-lt"/>
              </a:rPr>
              <a:t>akan</a:t>
            </a:r>
            <a:r>
              <a:rPr lang="en-ID" sz="2133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ID" sz="2133" b="1" dirty="0" err="1">
                <a:solidFill>
                  <a:srgbClr val="002060"/>
                </a:solidFill>
                <a:latin typeface="+mn-lt"/>
              </a:rPr>
              <a:t>digunakan</a:t>
            </a:r>
            <a:endParaRPr lang="en-ID" sz="2133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Google Shape;1100;p152">
            <a:extLst>
              <a:ext uri="{FF2B5EF4-FFF2-40B4-BE49-F238E27FC236}">
                <a16:creationId xmlns:a16="http://schemas.microsoft.com/office/drawing/2014/main" id="{0B1D13B9-CCC5-67FB-3ECA-72D46FF7D77B}"/>
              </a:ext>
            </a:extLst>
          </p:cNvPr>
          <p:cNvSpPr/>
          <p:nvPr/>
        </p:nvSpPr>
        <p:spPr>
          <a:xfrm>
            <a:off x="265113" y="98425"/>
            <a:ext cx="436562" cy="431800"/>
          </a:xfrm>
          <a:prstGeom prst="ellipse">
            <a:avLst/>
          </a:prstGeom>
          <a:solidFill>
            <a:srgbClr val="00206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0" tIns="0" rIns="0" bIns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400" b="1">
                <a:solidFill>
                  <a:schemeClr val="lt1"/>
                </a:solidFill>
                <a:latin typeface="+mn-lt"/>
              </a:rPr>
              <a:t>1A</a:t>
            </a:r>
            <a:endParaRPr lang="en" sz="2400" dirty="0">
              <a:latin typeface="+mn-lt"/>
            </a:endParaRPr>
          </a:p>
        </p:txBody>
      </p:sp>
      <p:sp>
        <p:nvSpPr>
          <p:cNvPr id="9" name="Google Shape;1100;p152">
            <a:extLst>
              <a:ext uri="{FF2B5EF4-FFF2-40B4-BE49-F238E27FC236}">
                <a16:creationId xmlns:a16="http://schemas.microsoft.com/office/drawing/2014/main" id="{7894B526-E007-9BBB-CB33-A6F10DEC7867}"/>
              </a:ext>
            </a:extLst>
          </p:cNvPr>
          <p:cNvSpPr/>
          <p:nvPr/>
        </p:nvSpPr>
        <p:spPr>
          <a:xfrm>
            <a:off x="1946275" y="1657350"/>
            <a:ext cx="269875" cy="2651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0" tIns="0" rIns="0" bIns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" sz="1067" b="1" dirty="0">
                <a:solidFill>
                  <a:schemeClr val="lt1"/>
                </a:solidFill>
                <a:latin typeface="+mn-lt"/>
                <a:sym typeface="Arial"/>
              </a:rPr>
              <a:t>1</a:t>
            </a:r>
            <a:endParaRPr sz="1067" dirty="0">
              <a:latin typeface="+mn-lt"/>
            </a:endParaRPr>
          </a:p>
        </p:txBody>
      </p:sp>
      <p:sp>
        <p:nvSpPr>
          <p:cNvPr id="10" name="Google Shape;1100;p152">
            <a:extLst>
              <a:ext uri="{FF2B5EF4-FFF2-40B4-BE49-F238E27FC236}">
                <a16:creationId xmlns:a16="http://schemas.microsoft.com/office/drawing/2014/main" id="{871EE98E-B9EA-DB76-3345-961BC1C66EDA}"/>
              </a:ext>
            </a:extLst>
          </p:cNvPr>
          <p:cNvSpPr/>
          <p:nvPr/>
        </p:nvSpPr>
        <p:spPr>
          <a:xfrm>
            <a:off x="1946275" y="2154238"/>
            <a:ext cx="269875" cy="2651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0" tIns="0" rIns="0" bIns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" sz="1067" b="1" dirty="0">
                <a:solidFill>
                  <a:schemeClr val="lt1"/>
                </a:solidFill>
                <a:latin typeface="+mn-lt"/>
                <a:sym typeface="Arial"/>
              </a:rPr>
              <a:t>2</a:t>
            </a:r>
            <a:endParaRPr sz="1067" dirty="0">
              <a:latin typeface="+mn-lt"/>
            </a:endParaRPr>
          </a:p>
        </p:txBody>
      </p:sp>
      <p:sp>
        <p:nvSpPr>
          <p:cNvPr id="11" name="Google Shape;1100;p152">
            <a:extLst>
              <a:ext uri="{FF2B5EF4-FFF2-40B4-BE49-F238E27FC236}">
                <a16:creationId xmlns:a16="http://schemas.microsoft.com/office/drawing/2014/main" id="{27ABD12C-C137-20CB-865D-238ED323E701}"/>
              </a:ext>
            </a:extLst>
          </p:cNvPr>
          <p:cNvSpPr/>
          <p:nvPr/>
        </p:nvSpPr>
        <p:spPr>
          <a:xfrm>
            <a:off x="1946275" y="2671763"/>
            <a:ext cx="269875" cy="2651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0" tIns="0" rIns="0" bIns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" sz="1067" b="1" dirty="0">
                <a:solidFill>
                  <a:schemeClr val="lt1"/>
                </a:solidFill>
                <a:latin typeface="+mn-lt"/>
                <a:sym typeface="Arial"/>
              </a:rPr>
              <a:t>3</a:t>
            </a:r>
            <a:endParaRPr sz="1067" dirty="0">
              <a:latin typeface="+mn-lt"/>
            </a:endParaRPr>
          </a:p>
        </p:txBody>
      </p:sp>
      <p:sp>
        <p:nvSpPr>
          <p:cNvPr id="12" name="Google Shape;1100;p152">
            <a:extLst>
              <a:ext uri="{FF2B5EF4-FFF2-40B4-BE49-F238E27FC236}">
                <a16:creationId xmlns:a16="http://schemas.microsoft.com/office/drawing/2014/main" id="{7946A881-4125-37A8-468A-265582DC930B}"/>
              </a:ext>
            </a:extLst>
          </p:cNvPr>
          <p:cNvSpPr/>
          <p:nvPr/>
        </p:nvSpPr>
        <p:spPr>
          <a:xfrm>
            <a:off x="1946275" y="3311525"/>
            <a:ext cx="269875" cy="2651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0" tIns="0" rIns="0" bIns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" sz="1067" b="1" dirty="0">
                <a:solidFill>
                  <a:schemeClr val="lt1"/>
                </a:solidFill>
                <a:latin typeface="+mn-lt"/>
                <a:sym typeface="Arial"/>
              </a:rPr>
              <a:t>4</a:t>
            </a:r>
            <a:endParaRPr sz="1067" dirty="0">
              <a:latin typeface="+mn-lt"/>
            </a:endParaRPr>
          </a:p>
        </p:txBody>
      </p:sp>
      <p:sp>
        <p:nvSpPr>
          <p:cNvPr id="13" name="Google Shape;1100;p152">
            <a:extLst>
              <a:ext uri="{FF2B5EF4-FFF2-40B4-BE49-F238E27FC236}">
                <a16:creationId xmlns:a16="http://schemas.microsoft.com/office/drawing/2014/main" id="{AC301C69-A885-8D3D-B9C2-7CC1C1F67A13}"/>
              </a:ext>
            </a:extLst>
          </p:cNvPr>
          <p:cNvSpPr/>
          <p:nvPr/>
        </p:nvSpPr>
        <p:spPr>
          <a:xfrm>
            <a:off x="1946275" y="3963988"/>
            <a:ext cx="269875" cy="266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0" tIns="0" rIns="0" bIns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" sz="1067" b="1" dirty="0">
                <a:solidFill>
                  <a:schemeClr val="lt1"/>
                </a:solidFill>
                <a:latin typeface="+mn-lt"/>
                <a:sym typeface="Arial"/>
              </a:rPr>
              <a:t>5</a:t>
            </a:r>
            <a:endParaRPr sz="1067" dirty="0">
              <a:latin typeface="+mn-lt"/>
            </a:endParaRPr>
          </a:p>
        </p:txBody>
      </p:sp>
      <p:sp>
        <p:nvSpPr>
          <p:cNvPr id="14" name="Google Shape;1100;p152">
            <a:extLst>
              <a:ext uri="{FF2B5EF4-FFF2-40B4-BE49-F238E27FC236}">
                <a16:creationId xmlns:a16="http://schemas.microsoft.com/office/drawing/2014/main" id="{C287856D-96C8-CE65-3F26-404B1BFEF3A9}"/>
              </a:ext>
            </a:extLst>
          </p:cNvPr>
          <p:cNvSpPr/>
          <p:nvPr/>
        </p:nvSpPr>
        <p:spPr>
          <a:xfrm>
            <a:off x="1946275" y="4540250"/>
            <a:ext cx="269875" cy="2651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0" tIns="0" rIns="0" bIns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" sz="1067" b="1" dirty="0">
                <a:solidFill>
                  <a:schemeClr val="lt1"/>
                </a:solidFill>
                <a:latin typeface="+mn-lt"/>
                <a:sym typeface="Arial"/>
              </a:rPr>
              <a:t>6</a:t>
            </a:r>
            <a:endParaRPr sz="1067" dirty="0">
              <a:latin typeface="+mn-lt"/>
            </a:endParaRPr>
          </a:p>
        </p:txBody>
      </p:sp>
      <p:sp>
        <p:nvSpPr>
          <p:cNvPr id="15" name="Google Shape;1100;p152">
            <a:extLst>
              <a:ext uri="{FF2B5EF4-FFF2-40B4-BE49-F238E27FC236}">
                <a16:creationId xmlns:a16="http://schemas.microsoft.com/office/drawing/2014/main" id="{28A19FA4-7C17-2701-E3E2-2E87A014212A}"/>
              </a:ext>
            </a:extLst>
          </p:cNvPr>
          <p:cNvSpPr/>
          <p:nvPr/>
        </p:nvSpPr>
        <p:spPr>
          <a:xfrm>
            <a:off x="1946275" y="5035550"/>
            <a:ext cx="269875" cy="2651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0" tIns="0" rIns="0" bIns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" sz="1067" b="1" dirty="0">
                <a:solidFill>
                  <a:schemeClr val="lt1"/>
                </a:solidFill>
                <a:latin typeface="+mn-lt"/>
                <a:sym typeface="Arial"/>
              </a:rPr>
              <a:t>7</a:t>
            </a:r>
            <a:endParaRPr sz="1067" dirty="0">
              <a:latin typeface="+mn-lt"/>
            </a:endParaRPr>
          </a:p>
        </p:txBody>
      </p:sp>
      <p:sp>
        <p:nvSpPr>
          <p:cNvPr id="16" name="Google Shape;1100;p152">
            <a:extLst>
              <a:ext uri="{FF2B5EF4-FFF2-40B4-BE49-F238E27FC236}">
                <a16:creationId xmlns:a16="http://schemas.microsoft.com/office/drawing/2014/main" id="{E19563D4-3166-61FA-A06A-E3EADCFA5221}"/>
              </a:ext>
            </a:extLst>
          </p:cNvPr>
          <p:cNvSpPr/>
          <p:nvPr/>
        </p:nvSpPr>
        <p:spPr>
          <a:xfrm>
            <a:off x="1946275" y="5578475"/>
            <a:ext cx="269875" cy="2651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0" tIns="0" rIns="0" bIns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" sz="1067" b="1" dirty="0">
                <a:solidFill>
                  <a:schemeClr val="lt1"/>
                </a:solidFill>
                <a:latin typeface="+mn-lt"/>
                <a:sym typeface="Arial"/>
              </a:rPr>
              <a:t>8</a:t>
            </a:r>
            <a:endParaRPr sz="1067" dirty="0">
              <a:latin typeface="+mn-lt"/>
            </a:endParaRPr>
          </a:p>
        </p:txBody>
      </p:sp>
      <p:sp>
        <p:nvSpPr>
          <p:cNvPr id="23" name="Google Shape;1279;p159">
            <a:extLst>
              <a:ext uri="{FF2B5EF4-FFF2-40B4-BE49-F238E27FC236}">
                <a16:creationId xmlns:a16="http://schemas.microsoft.com/office/drawing/2014/main" id="{2D5C8252-4085-B8AB-D22E-1EA75EAC63F6}"/>
              </a:ext>
            </a:extLst>
          </p:cNvPr>
          <p:cNvSpPr txBox="1"/>
          <p:nvPr/>
        </p:nvSpPr>
        <p:spPr>
          <a:xfrm>
            <a:off x="9448800" y="643731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lIns="91433" tIns="45700" rIns="91433" bIns="4570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defRPr/>
            </a:pPr>
            <a:fld id="{B02CECF1-BA25-4EBD-B600-CD68D46E023A}" type="slidenum">
              <a:rPr lang="en" sz="9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defRPr/>
              </a:pPr>
              <a:t>24</a:t>
            </a:fld>
            <a:endParaRPr sz="9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51015E-8ADD-FCE8-36D6-134B42D67CB4}"/>
              </a:ext>
            </a:extLst>
          </p:cNvPr>
          <p:cNvSpPr txBox="1"/>
          <p:nvPr/>
        </p:nvSpPr>
        <p:spPr>
          <a:xfrm>
            <a:off x="6467475" y="5151438"/>
            <a:ext cx="2859088" cy="2571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67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32F5571E-DE74-AEA2-50E8-033E1F1B7C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7269163" cy="1325563"/>
          </a:xfrm>
        </p:spPr>
        <p:txBody>
          <a:bodyPr/>
          <a:lstStyle/>
          <a:p>
            <a:pPr eaLnBrk="1" hangingPunct="1"/>
            <a:r>
              <a:rPr lang="en-US" altLang="en-US"/>
              <a:t>STRATEGI PEMBELAJARAN:</a:t>
            </a:r>
            <a:br>
              <a:rPr lang="en-US" altLang="en-US"/>
            </a:br>
            <a:r>
              <a:rPr lang="en-US" altLang="en-US"/>
              <a:t>FLEKSIBEL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F3AF10-FA4F-7BB4-AC21-E1926BDAFBBC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1828800"/>
            <a:ext cx="10541000" cy="43688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F8B02-0844-5E12-41BD-012B0EB8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D2C8A-CCE1-412C-A821-FFF8E2561564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25604" name="Picture 8" descr="A picture containing indoor, table, man, box&#10;&#10;Description automatically generated">
            <a:extLst>
              <a:ext uri="{FF2B5EF4-FFF2-40B4-BE49-F238E27FC236}">
                <a16:creationId xmlns:a16="http://schemas.microsoft.com/office/drawing/2014/main" id="{659240BD-822A-4788-0D3B-E1EFA87FB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650" y="2217738"/>
            <a:ext cx="21050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0" descr="A group of people in a room&#10;&#10;Description automatically generated">
            <a:extLst>
              <a:ext uri="{FF2B5EF4-FFF2-40B4-BE49-F238E27FC236}">
                <a16:creationId xmlns:a16="http://schemas.microsoft.com/office/drawing/2014/main" id="{4C7C3C65-F415-AB76-C0A5-6134A5156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745038"/>
            <a:ext cx="17160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16CD841C-64D5-908E-2025-2FF752004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525" y="304800"/>
            <a:ext cx="17780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3FF724F-B0D5-1B5F-F39A-E95FC5F1E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354013"/>
            <a:ext cx="2363787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269B9A96-261B-F81C-9A5C-F928466E0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2149475"/>
            <a:ext cx="1716088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31" descr="A group of people in a field&#10;&#10;Description automatically generated">
            <a:extLst>
              <a:ext uri="{FF2B5EF4-FFF2-40B4-BE49-F238E27FC236}">
                <a16:creationId xmlns:a16="http://schemas.microsoft.com/office/drawing/2014/main" id="{35D386C4-12FF-5E9B-4B47-D6D81371E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2114550"/>
            <a:ext cx="238125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5">
            <a:extLst>
              <a:ext uri="{FF2B5EF4-FFF2-40B4-BE49-F238E27FC236}">
                <a16:creationId xmlns:a16="http://schemas.microsoft.com/office/drawing/2014/main" id="{E9781A84-2D05-AEBF-A3DA-B33D0EAFA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2114550"/>
            <a:ext cx="2262188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B8B491-E7C3-C954-B694-AD89746F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338" y="6356350"/>
            <a:ext cx="2743200" cy="365125"/>
          </a:xfrm>
        </p:spPr>
        <p:txBody>
          <a:bodyPr/>
          <a:lstStyle/>
          <a:p>
            <a:pPr>
              <a:defRPr/>
            </a:pPr>
            <a:fld id="{5319A990-F9E4-475A-9A41-E0C16AB971D7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6627" name="TextBox 196">
            <a:extLst>
              <a:ext uri="{FF2B5EF4-FFF2-40B4-BE49-F238E27FC236}">
                <a16:creationId xmlns:a16="http://schemas.microsoft.com/office/drawing/2014/main" id="{83BF49A9-D0B1-FD72-021E-468276598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485775"/>
            <a:ext cx="10991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EVALUASI CAPAIAN PEMBELAJARAN LULUSAN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9547F89-4002-F031-64DE-B81834C49578}"/>
              </a:ext>
            </a:extLst>
          </p:cNvPr>
          <p:cNvGraphicFramePr>
            <a:graphicFrameLocks noGrp="1"/>
          </p:cNvGraphicFramePr>
          <p:nvPr/>
        </p:nvGraphicFramePr>
        <p:xfrm>
          <a:off x="471488" y="1066800"/>
          <a:ext cx="11372850" cy="5208585"/>
        </p:xfrm>
        <a:graphic>
          <a:graphicData uri="http://schemas.openxmlformats.org/drawingml/2006/table">
            <a:tbl>
              <a:tblPr/>
              <a:tblGrid>
                <a:gridCol w="721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4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301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485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919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No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CPL / INTERNASIONAL KOMPETENSI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Ya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Tdk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Perbaikan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berkelanjutan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Daftar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 PIN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61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1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KKNI : 4 CPL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v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Kompeten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61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2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SKKNI : SERTIFIKAT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v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Kompeten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61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3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MUATAN PT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v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Kompeten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61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4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6 C KOMPETENSI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v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Remedial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Kompeten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61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5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KAMPUS MERDEKA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v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Kompeten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61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6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3 DARI 8 MODEL MERDEKA BELAJAR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v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Kompeten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61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v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Kompeten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4657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v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Kompeten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61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LO Internasional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61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1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BAHASA ASING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v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Competent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861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2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DATA PROSESING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v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Remedial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Competent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861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3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INTERNATIONAL CERTIFICATE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v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Merdeka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Belajar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Competent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117231"/>
            <a:ext cx="11852031" cy="674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271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4" y="260648"/>
            <a:ext cx="1175824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250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" y="260648"/>
            <a:ext cx="1130104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92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92" y="0"/>
            <a:ext cx="11512062" cy="1124744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d-ID" dirty="0"/>
              <a:t>ORIENTASI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308" y="1052736"/>
            <a:ext cx="5362992" cy="5805264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id-ID" dirty="0"/>
          </a:p>
          <a:p>
            <a:pPr marL="514350" indent="-514350">
              <a:buAutoNum type="arabicPeriod"/>
            </a:pPr>
            <a:r>
              <a:rPr lang="id-ID" dirty="0"/>
              <a:t>Mewujudkan proses pembelajaran yang otonom dan fleksibel sehingga tercipta kultur belajar yang inovatif, tidak mengekang, dan sesuai dengan kebutuhan mahasiswa. </a:t>
            </a:r>
          </a:p>
          <a:p>
            <a:pPr marL="514350" indent="-514350">
              <a:buAutoNum type="arabicPeriod"/>
            </a:pPr>
            <a:r>
              <a:rPr lang="id-ID" dirty="0"/>
              <a:t>Meningkatkan </a:t>
            </a:r>
            <a:r>
              <a:rPr lang="id-ID" i="1" dirty="0"/>
              <a:t>link and match</a:t>
            </a:r>
            <a:r>
              <a:rPr lang="id-ID" dirty="0"/>
              <a:t> dengan dunia usaha dan dunia industri, serta untuk mempersiapkan mahasiswa dalam dunia kerja sejak awal.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9996" y="1052736"/>
            <a:ext cx="5956158" cy="5805264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dirty="0"/>
              <a:t>PENDIDIKAN TINGGI:</a:t>
            </a:r>
          </a:p>
          <a:p>
            <a:pPr marL="514350" indent="-514350">
              <a:buAutoNum type="arabicPeriod"/>
            </a:pPr>
            <a:r>
              <a:rPr lang="id-ID" dirty="0"/>
              <a:t>Merancang dan melaksanakan proses pembelajaran yang inovatif agar mahasiswa dapat meraih capaian pembelajaran secara optimal. </a:t>
            </a:r>
          </a:p>
          <a:p>
            <a:pPr marL="514350" indent="-514350">
              <a:buAutoNum type="arabicPeriod"/>
            </a:pPr>
            <a:r>
              <a:rPr lang="id-ID" dirty="0"/>
              <a:t>Mahasiswa diberikan kebebasan mengambil sks pembelajaran di luar program studi selama tiga semester, yang dapat diambil dari luar program studi dalam satu Perguruan Tinggi (PT) dan/atau di luar PT</a:t>
            </a:r>
          </a:p>
        </p:txBody>
      </p:sp>
      <p:sp>
        <p:nvSpPr>
          <p:cNvPr id="5" name="Striped Right Arrow 4"/>
          <p:cNvSpPr/>
          <p:nvPr/>
        </p:nvSpPr>
        <p:spPr>
          <a:xfrm>
            <a:off x="5663952" y="3596444"/>
            <a:ext cx="504056" cy="504056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6310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3780367"/>
            <a:ext cx="7518400" cy="471365"/>
          </a:xfrm>
        </p:spPr>
        <p:txBody>
          <a:bodyPr/>
          <a:lstStyle/>
          <a:p>
            <a:r>
              <a:rPr lang="en-US" sz="9600" dirty="0"/>
              <a:t>TERIMAKASIH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LENOVO\Downloads\Logo-Kampus-Merdeka-Uni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2443166"/>
            <a:ext cx="2933699" cy="74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595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236603"/>
            <a:ext cx="8784976" cy="528101"/>
          </a:xfrm>
        </p:spPr>
        <p:txBody>
          <a:bodyPr>
            <a:normAutofit fontScale="90000"/>
          </a:bodyPr>
          <a:lstStyle/>
          <a:p>
            <a:pPr marL="12700" marR="5080" indent="301625" algn="ctr">
              <a:spcBef>
                <a:spcPts val="100"/>
              </a:spcBef>
            </a:pPr>
            <a:br>
              <a:rPr lang="en-US" sz="1800" b="1" dirty="0">
                <a:solidFill>
                  <a:srgbClr val="002060"/>
                </a:solidFill>
                <a:latin typeface="Arial Rounded MT Bold" panose="020F0704030504030204" pitchFamily="34" charset="0"/>
                <a:ea typeface="+mn-ea"/>
                <a:cs typeface="Calibri"/>
              </a:rPr>
            </a:br>
            <a:br>
              <a:rPr lang="en-US" sz="1800" b="1" dirty="0">
                <a:solidFill>
                  <a:srgbClr val="002060"/>
                </a:solidFill>
                <a:latin typeface="Arial Rounded MT Bold" panose="020F0704030504030204" pitchFamily="34" charset="0"/>
                <a:ea typeface="+mn-ea"/>
                <a:cs typeface="Calibri"/>
              </a:rPr>
            </a:br>
            <a:r>
              <a:rPr lang="en-US" sz="3600" b="1" dirty="0">
                <a:solidFill>
                  <a:srgbClr val="002060"/>
                </a:solidFill>
                <a:latin typeface="Arial Rounded MT Bold" panose="020F0704030504030204" pitchFamily="34" charset="0"/>
                <a:ea typeface="+mn-ea"/>
                <a:cs typeface="Calibri"/>
              </a:rPr>
              <a:t>TOKOH PENGINSPIRASI</a:t>
            </a:r>
            <a:br>
              <a:rPr lang="en-US" sz="1800" b="1" dirty="0">
                <a:solidFill>
                  <a:srgbClr val="002060"/>
                </a:solidFill>
                <a:latin typeface="Arial Rounded MT Bold" panose="020F0704030504030204" pitchFamily="34" charset="0"/>
                <a:ea typeface="+mn-ea"/>
                <a:cs typeface="Calibri"/>
              </a:rPr>
            </a:br>
            <a:endParaRPr lang="id-ID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26561"/>
              </p:ext>
            </p:extLst>
          </p:nvPr>
        </p:nvGraphicFramePr>
        <p:xfrm>
          <a:off x="1703512" y="764704"/>
          <a:ext cx="87849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8495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409" y="434917"/>
            <a:ext cx="8459959" cy="1025312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300" b="0" i="0" kern="1200" spc="-5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PILAR MERDEKA </a:t>
            </a:r>
            <a:r>
              <a:rPr lang="en-US" sz="33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BELAJAR </a:t>
            </a:r>
            <a:br>
              <a:rPr lang="en-US" sz="33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3300" b="0" i="0" kern="1200" spc="-5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DAN KOMPETENSI </a:t>
            </a:r>
            <a:r>
              <a:rPr lang="en-US" sz="33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ABAD</a:t>
            </a:r>
            <a:r>
              <a:rPr lang="en-US" sz="3300" b="0" i="0" kern="1200" spc="5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b="0" i="0" kern="1200" spc="-5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21 </a:t>
            </a:r>
            <a:endParaRPr lang="en-US" sz="33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: Shape 7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71061" y="1762067"/>
          <a:ext cx="11635408" cy="4661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32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4761">
                <a:tc>
                  <a:txBody>
                    <a:bodyPr/>
                    <a:lstStyle/>
                    <a:p>
                      <a:pPr marL="203835" marR="0" lvl="0" indent="0" algn="ctr" defTabSz="914400" rtl="0" eaLnBrk="1" fontAlgn="auto" latinLnBrk="0" hangingPunct="1">
                        <a:lnSpc>
                          <a:spcPts val="23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id-ID" sz="1400" b="1" i="0" u="none" strike="noStrike" kern="1200" cap="none" spc="-1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/>
                        </a:rPr>
                        <a:t>Frame</a:t>
                      </a:r>
                      <a:r>
                        <a:rPr kumimoji="0" lang="id-ID" sz="1400" b="1" i="0" u="none" strike="noStrike" kern="1200" cap="none" spc="-6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/>
                        </a:rPr>
                        <a:t> </a:t>
                      </a:r>
                      <a:r>
                        <a:rPr kumimoji="0" lang="id-ID" sz="1400" b="1" i="0" u="none" strike="noStrike" kern="1200" cap="none" spc="-5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/>
                        </a:rPr>
                        <a:t>work</a:t>
                      </a:r>
                      <a:endParaRPr kumimoji="0" lang="id-ID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/>
                      </a:endParaRPr>
                    </a:p>
                    <a:p>
                      <a:endParaRPr lang="id-ID" sz="1400">
                        <a:latin typeface="+mj-lt"/>
                      </a:endParaRPr>
                    </a:p>
                  </a:txBody>
                  <a:tcPr marL="32384" marR="32384" marT="16192" marB="16192"/>
                </a:tc>
                <a:tc>
                  <a:txBody>
                    <a:bodyPr/>
                    <a:lstStyle/>
                    <a:p>
                      <a:pPr marL="6858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id-ID" sz="14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/>
                        </a:rPr>
                        <a:t>IP-21</a:t>
                      </a:r>
                      <a:r>
                        <a:rPr kumimoji="0" lang="en-US" sz="1400" b="1" i="0" u="none" strike="noStrike" kern="1200" cap="none" spc="-5" normalizeH="0" baseline="3000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/>
                        </a:rPr>
                        <a:t>st</a:t>
                      </a:r>
                      <a:r>
                        <a:rPr kumimoji="0" lang="en-US" sz="14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/>
                        </a:rPr>
                        <a:t> </a:t>
                      </a:r>
                      <a:r>
                        <a:rPr kumimoji="0" lang="id-ID" sz="14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/>
                        </a:rPr>
                        <a:t>C</a:t>
                      </a:r>
                      <a:r>
                        <a:rPr kumimoji="0" lang="en-US" sz="14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/>
                        </a:rPr>
                        <a:t> </a:t>
                      </a:r>
                      <a:r>
                        <a:rPr kumimoji="0" lang="id-ID" sz="14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/>
                        </a:rPr>
                        <a:t>SS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/>
                      </a:endParaRPr>
                    </a:p>
                    <a:p>
                      <a:pPr algn="ctr"/>
                      <a:endParaRPr lang="id-ID" sz="1400" dirty="0">
                        <a:latin typeface="+mj-lt"/>
                      </a:endParaRPr>
                    </a:p>
                  </a:txBody>
                  <a:tcPr marL="32384" marR="32384" marT="16192" marB="1619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id-ID" sz="1400" b="1" i="0" u="none" strike="noStrike" kern="1200" cap="none" spc="-1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/>
                        </a:rPr>
                        <a:t>ASPECTS</a:t>
                      </a:r>
                      <a:endParaRPr kumimoji="0" lang="id-ID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/>
                      </a:endParaRPr>
                    </a:p>
                    <a:p>
                      <a:endParaRPr lang="id-ID" sz="1400">
                        <a:latin typeface="+mj-lt"/>
                      </a:endParaRPr>
                    </a:p>
                  </a:txBody>
                  <a:tcPr marL="32384" marR="32384" marT="16192" marB="1619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875">
                <a:tc rowSpan="6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j-lt"/>
                        </a:rPr>
                        <a:t>6C</a:t>
                      </a:r>
                      <a:endParaRPr lang="id-ID" sz="2400" b="1" dirty="0">
                        <a:latin typeface="+mj-lt"/>
                      </a:endParaRPr>
                    </a:p>
                  </a:txBody>
                  <a:tcPr marL="32384" marR="32384" marT="16192" marB="16192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j-lt"/>
                        </a:rPr>
                        <a:t>Computational</a:t>
                      </a:r>
                      <a:r>
                        <a:rPr lang="en-US" sz="1400" b="1" baseline="0" dirty="0">
                          <a:latin typeface="+mj-lt"/>
                        </a:rPr>
                        <a:t> T.</a:t>
                      </a:r>
                      <a:endParaRPr lang="id-ID" sz="1400" b="1" dirty="0">
                        <a:latin typeface="+mj-lt"/>
                      </a:endParaRPr>
                    </a:p>
                  </a:txBody>
                  <a:tcPr marL="32384" marR="32384" marT="16192" marB="16192"/>
                </a:tc>
                <a:tc>
                  <a:txBody>
                    <a:bodyPr/>
                    <a:lstStyle/>
                    <a:p>
                      <a:r>
                        <a:rPr lang="id-ID" sz="1400" b="1" dirty="0">
                          <a:latin typeface="+mj-lt"/>
                        </a:rPr>
                        <a:t>Memanfaatkan piranti  (soft/hard ware)</a:t>
                      </a:r>
                      <a:r>
                        <a:rPr lang="en-US" sz="1400" b="1" dirty="0">
                          <a:latin typeface="+mj-lt"/>
                        </a:rPr>
                        <a:t>,</a:t>
                      </a:r>
                      <a:r>
                        <a:rPr lang="en-US" sz="1400" b="1" baseline="0" dirty="0">
                          <a:latin typeface="+mj-lt"/>
                        </a:rPr>
                        <a:t> </a:t>
                      </a:r>
                      <a:r>
                        <a:rPr lang="en-US" sz="1400" b="1" baseline="0" dirty="0" err="1">
                          <a:latin typeface="+mj-lt"/>
                        </a:rPr>
                        <a:t>berfikir</a:t>
                      </a:r>
                      <a:r>
                        <a:rPr lang="en-US" sz="1400" b="1" baseline="0" dirty="0">
                          <a:latin typeface="+mj-lt"/>
                        </a:rPr>
                        <a:t> </a:t>
                      </a:r>
                      <a:r>
                        <a:rPr lang="en-US" sz="1400" b="1" baseline="0" dirty="0" err="1">
                          <a:latin typeface="+mj-lt"/>
                        </a:rPr>
                        <a:t>sistematis</a:t>
                      </a:r>
                      <a:r>
                        <a:rPr lang="en-US" sz="1400" b="1" baseline="0" dirty="0">
                          <a:latin typeface="+mj-lt"/>
                        </a:rPr>
                        <a:t> </a:t>
                      </a:r>
                      <a:r>
                        <a:rPr lang="id-ID" sz="1400" b="1" dirty="0">
                          <a:latin typeface="+mj-lt"/>
                        </a:rPr>
                        <a:t>untuk kemudahan bekerja</a:t>
                      </a:r>
                    </a:p>
                  </a:txBody>
                  <a:tcPr marL="32384" marR="32384" marT="16192" marB="1619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3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j-lt"/>
                        </a:rPr>
                        <a:t>Critical T.</a:t>
                      </a:r>
                      <a:endParaRPr lang="id-ID" sz="1400" b="1" dirty="0">
                        <a:latin typeface="+mj-lt"/>
                      </a:endParaRPr>
                    </a:p>
                  </a:txBody>
                  <a:tcPr marL="32384" marR="32384" marT="16192" marB="16192"/>
                </a:tc>
                <a:tc>
                  <a:txBody>
                    <a:bodyPr/>
                    <a:lstStyle/>
                    <a:p>
                      <a:r>
                        <a:rPr lang="id-ID" sz="1400" b="1">
                          <a:latin typeface="+mj-lt"/>
                        </a:rPr>
                        <a:t>Berpikir pada sebuah level yang  kompleks dengan menggunakan berbagai proses analisis dan proses evaluasi terhadap informasi yang didapatkan</a:t>
                      </a:r>
                    </a:p>
                  </a:txBody>
                  <a:tcPr marL="32384" marR="32384" marT="16192" marB="161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5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j-lt"/>
                        </a:rPr>
                        <a:t>Creative T.</a:t>
                      </a:r>
                      <a:endParaRPr lang="id-ID" sz="1400" b="1" dirty="0">
                        <a:latin typeface="+mj-lt"/>
                      </a:endParaRPr>
                    </a:p>
                  </a:txBody>
                  <a:tcPr marL="32384" marR="32384" marT="16192" marB="16192"/>
                </a:tc>
                <a:tc>
                  <a:txBody>
                    <a:bodyPr/>
                    <a:lstStyle/>
                    <a:p>
                      <a:r>
                        <a:rPr lang="id-ID" sz="1400" b="1">
                          <a:latin typeface="+mj-lt"/>
                        </a:rPr>
                        <a:t>Menghasilkan banyak ide dan produk baru</a:t>
                      </a:r>
                    </a:p>
                  </a:txBody>
                  <a:tcPr marL="32384" marR="32384" marT="16192" marB="1619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5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j-lt"/>
                        </a:rPr>
                        <a:t>Collaboration</a:t>
                      </a:r>
                      <a:endParaRPr lang="id-ID" sz="1400" b="1" dirty="0">
                        <a:latin typeface="+mj-lt"/>
                      </a:endParaRPr>
                    </a:p>
                  </a:txBody>
                  <a:tcPr marL="32384" marR="32384" marT="16192" marB="16192"/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+mj-lt"/>
                        </a:rPr>
                        <a:t>Bergotong royong untuk mewujudkan </a:t>
                      </a:r>
                      <a:r>
                        <a:rPr lang="id-ID" sz="1400" b="1">
                          <a:latin typeface="+mj-lt"/>
                        </a:rPr>
                        <a:t>tanggung jawab</a:t>
                      </a:r>
                      <a:r>
                        <a:rPr lang="en-US" sz="1400" b="1">
                          <a:latin typeface="+mj-lt"/>
                        </a:rPr>
                        <a:t> bersama</a:t>
                      </a:r>
                      <a:endParaRPr lang="id-ID" sz="1400" b="1">
                        <a:latin typeface="+mj-lt"/>
                      </a:endParaRPr>
                    </a:p>
                  </a:txBody>
                  <a:tcPr marL="32384" marR="32384" marT="16192" marB="1619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3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+mj-lt"/>
                        </a:rPr>
                        <a:t>Communication</a:t>
                      </a:r>
                      <a:endParaRPr lang="id-ID" sz="1400" b="1">
                        <a:latin typeface="+mj-lt"/>
                      </a:endParaRPr>
                    </a:p>
                  </a:txBody>
                  <a:tcPr marL="32384" marR="32384" marT="16192" marB="16192"/>
                </a:tc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latin typeface="+mj-lt"/>
                        </a:rPr>
                        <a:t>M</a:t>
                      </a:r>
                      <a:r>
                        <a:rPr lang="id-ID" sz="1400" b="1" noProof="0" dirty="0">
                          <a:latin typeface="+mj-lt"/>
                        </a:rPr>
                        <a:t>enyampaikan ide,  perasaan atau segala sesuatu yang erjadi dengan cara yang mudah difahami</a:t>
                      </a:r>
                    </a:p>
                  </a:txBody>
                  <a:tcPr marL="32384" marR="32384" marT="16192" marB="1619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5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+mj-lt"/>
                        </a:rPr>
                        <a:t>Compassion</a:t>
                      </a:r>
                      <a:endParaRPr lang="id-ID" sz="1400" b="1">
                        <a:latin typeface="+mj-lt"/>
                      </a:endParaRPr>
                    </a:p>
                  </a:txBody>
                  <a:tcPr marL="32384" marR="32384" marT="16192" marB="16192"/>
                </a:tc>
                <a:tc>
                  <a:txBody>
                    <a:bodyPr/>
                    <a:lstStyle/>
                    <a:p>
                      <a:r>
                        <a:rPr lang="id-ID" sz="1400" b="1" dirty="0">
                          <a:latin typeface="+mj-lt"/>
                        </a:rPr>
                        <a:t>Peduli  atau peka terhadap derita orang lain atau diri sendiri</a:t>
                      </a:r>
                    </a:p>
                  </a:txBody>
                  <a:tcPr marL="32384" marR="32384" marT="16192" marB="1619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614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j-lt"/>
                        </a:rPr>
                        <a:t>ICT</a:t>
                      </a:r>
                      <a:endParaRPr lang="id-ID" sz="2400" b="1" dirty="0">
                        <a:latin typeface="+mj-lt"/>
                      </a:endParaRPr>
                    </a:p>
                  </a:txBody>
                  <a:tcPr marL="32384" marR="32384" marT="16192" marB="16192" anchor="ctr"/>
                </a:tc>
                <a:tc>
                  <a:txBody>
                    <a:bodyPr/>
                    <a:lstStyle/>
                    <a:p>
                      <a:r>
                        <a:rPr lang="id-ID" sz="1400" b="1">
                          <a:latin typeface="+mj-lt"/>
                        </a:rPr>
                        <a:t>Information,</a:t>
                      </a:r>
                    </a:p>
                    <a:p>
                      <a:r>
                        <a:rPr lang="id-ID" sz="1400" b="1">
                          <a:latin typeface="+mj-lt"/>
                        </a:rPr>
                        <a:t>Media and</a:t>
                      </a:r>
                    </a:p>
                    <a:p>
                      <a:r>
                        <a:rPr lang="id-ID" sz="1400" b="1">
                          <a:latin typeface="+mj-lt"/>
                        </a:rPr>
                        <a:t>Technology</a:t>
                      </a:r>
                    </a:p>
                  </a:txBody>
                  <a:tcPr marL="32384" marR="32384" marT="16192" marB="16192"/>
                </a:tc>
                <a:tc>
                  <a:txBody>
                    <a:bodyPr/>
                    <a:lstStyle/>
                    <a:p>
                      <a:r>
                        <a:rPr lang="id-ID" sz="1400" b="1" dirty="0">
                          <a:latin typeface="+mj-lt"/>
                        </a:rPr>
                        <a:t>Mengakses dan mengevaluasi informasi</a:t>
                      </a:r>
                    </a:p>
                    <a:p>
                      <a:r>
                        <a:rPr lang="id-ID" sz="1400" b="1" dirty="0">
                          <a:latin typeface="+mj-lt"/>
                        </a:rPr>
                        <a:t>Menggunakan dan menata informasi</a:t>
                      </a:r>
                    </a:p>
                    <a:p>
                      <a:r>
                        <a:rPr lang="id-ID" sz="1400" b="1" dirty="0">
                          <a:latin typeface="+mj-lt"/>
                        </a:rPr>
                        <a:t>Mengaplikasikan teknologi secara efektif</a:t>
                      </a:r>
                    </a:p>
                  </a:txBody>
                  <a:tcPr marL="32384" marR="32384" marT="16192" marB="1619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596">
                <a:tc rowSpan="2">
                  <a:txBody>
                    <a:bodyPr/>
                    <a:lstStyle/>
                    <a:p>
                      <a:pPr marL="0" marR="5715" lvl="0" indent="0" algn="l" defTabSz="914400" rtl="0" eaLnBrk="1" fontAlgn="auto" latinLnBrk="0" hangingPunct="1">
                        <a:lnSpc>
                          <a:spcPct val="10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id-ID" sz="14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/>
                        </a:rPr>
                        <a:t>C</a:t>
                      </a:r>
                      <a:r>
                        <a:rPr kumimoji="0" lang="id-ID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/>
                        </a:rPr>
                        <a:t>H</a:t>
                      </a:r>
                      <a:r>
                        <a:rPr kumimoji="0" lang="id-ID" sz="14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/>
                        </a:rPr>
                        <a:t>A</a:t>
                      </a:r>
                      <a:r>
                        <a:rPr kumimoji="0" lang="id-ID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/>
                        </a:rPr>
                        <a:t>R</a:t>
                      </a:r>
                      <a:r>
                        <a:rPr kumimoji="0" lang="id-ID" sz="14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/>
                        </a:rPr>
                        <a:t>A</a:t>
                      </a:r>
                      <a:r>
                        <a:rPr kumimoji="0" lang="id-ID" sz="1400" b="1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/>
                        </a:rPr>
                        <a:t>C</a:t>
                      </a:r>
                      <a:r>
                        <a:rPr kumimoji="0" lang="id-ID" sz="14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/>
                        </a:rPr>
                        <a:t>T</a:t>
                      </a:r>
                      <a:r>
                        <a:rPr kumimoji="0" lang="id-ID" sz="1400" b="1" i="0" u="none" strike="noStrike" kern="1200" cap="none" spc="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/>
                        </a:rPr>
                        <a:t>E</a:t>
                      </a:r>
                      <a:r>
                        <a:rPr kumimoji="0" lang="id-ID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/>
                        </a:rPr>
                        <a:t>R </a:t>
                      </a:r>
                      <a:r>
                        <a:rPr kumimoji="0" lang="id-ID" sz="1400" b="1" i="0" u="none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/>
                        </a:rPr>
                        <a:t>B</a:t>
                      </a:r>
                      <a:r>
                        <a:rPr kumimoji="0" lang="id-ID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/>
                        </a:rPr>
                        <a:t>UILDING</a:t>
                      </a:r>
                    </a:p>
                  </a:txBody>
                  <a:tcPr marL="32384" marR="32384" marT="16192" marB="16192"/>
                </a:tc>
                <a:tc rowSpan="3">
                  <a:txBody>
                    <a:bodyPr/>
                    <a:lstStyle/>
                    <a:p>
                      <a:endParaRPr lang="en-US" sz="1400" b="1">
                        <a:latin typeface="+mj-lt"/>
                      </a:endParaRPr>
                    </a:p>
                    <a:p>
                      <a:r>
                        <a:rPr lang="en-US" sz="1400" b="1">
                          <a:latin typeface="+mj-lt"/>
                        </a:rPr>
                        <a:t>Life &amp; Career  Skills</a:t>
                      </a:r>
                    </a:p>
                    <a:p>
                      <a:r>
                        <a:rPr lang="en-US" sz="1400" b="1">
                          <a:latin typeface="+mj-lt"/>
                        </a:rPr>
                        <a:t>and Value</a:t>
                      </a:r>
                    </a:p>
                    <a:p>
                      <a:endParaRPr lang="id-ID" sz="1400" b="1">
                        <a:latin typeface="+mj-lt"/>
                      </a:endParaRPr>
                    </a:p>
                  </a:txBody>
                  <a:tcPr marL="32384" marR="32384" marT="16192" marB="16192"/>
                </a:tc>
                <a:tc>
                  <a:txBody>
                    <a:bodyPr/>
                    <a:lstStyle/>
                    <a:p>
                      <a:r>
                        <a:rPr lang="id-ID" sz="1400" b="1" noProof="0" dirty="0">
                          <a:latin typeface="+mj-lt"/>
                        </a:rPr>
                        <a:t>Menunjukkan</a:t>
                      </a:r>
                      <a:r>
                        <a:rPr lang="en-US" sz="1400" b="1" dirty="0">
                          <a:latin typeface="+mj-lt"/>
                        </a:rPr>
                        <a:t> </a:t>
                      </a:r>
                      <a:r>
                        <a:rPr lang="id-ID" sz="1400" b="1" noProof="0" dirty="0">
                          <a:latin typeface="+mj-lt"/>
                        </a:rPr>
                        <a:t>perilaku </a:t>
                      </a:r>
                      <a:r>
                        <a:rPr lang="id-ID" sz="1400" b="1" baseline="0" noProof="0" dirty="0">
                          <a:latin typeface="+mj-lt"/>
                        </a:rPr>
                        <a:t> </a:t>
                      </a:r>
                      <a:r>
                        <a:rPr lang="id-ID" sz="1400" b="1" noProof="0" dirty="0">
                          <a:latin typeface="+mj-lt"/>
                        </a:rPr>
                        <a:t>saintifk : hasrat ingin tahu, jujur, teliti, terbuka.</a:t>
                      </a:r>
                    </a:p>
                  </a:txBody>
                  <a:tcPr marL="32384" marR="32384" marT="16192" marB="1619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id-ID" sz="1400" b="1" noProof="0" dirty="0">
                          <a:latin typeface="+mj-lt"/>
                        </a:rPr>
                        <a:t>Internalisasi dalam kehidupan</a:t>
                      </a:r>
                    </a:p>
                  </a:txBody>
                  <a:tcPr marL="32384" marR="32384" marT="16192" marB="1619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823">
                <a:tc>
                  <a:txBody>
                    <a:bodyPr/>
                    <a:lstStyle/>
                    <a:p>
                      <a:pPr marL="0" marR="9080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id-ID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/>
                        </a:rPr>
                        <a:t>SPIRI</a:t>
                      </a:r>
                      <a:r>
                        <a:rPr kumimoji="0" lang="id-ID" sz="14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/>
                        </a:rPr>
                        <a:t>TU</a:t>
                      </a:r>
                      <a:r>
                        <a:rPr kumimoji="0" lang="id-ID" sz="14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/>
                        </a:rPr>
                        <a:t>A</a:t>
                      </a:r>
                      <a:r>
                        <a:rPr kumimoji="0" lang="id-ID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/>
                        </a:rPr>
                        <a:t>L</a:t>
                      </a:r>
                    </a:p>
                  </a:txBody>
                  <a:tcPr marL="32384" marR="32384" marT="16192" marB="1619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46" y="117689"/>
            <a:ext cx="1444363" cy="14934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object 8">
            <a:extLst>
              <a:ext uri="{FF2B5EF4-FFF2-40B4-BE49-F238E27FC236}">
                <a16:creationId xmlns:a16="http://schemas.microsoft.com/office/drawing/2014/main" id="{C7AAE0DD-1468-334A-86EB-BBEA6DF2CC53}"/>
              </a:ext>
            </a:extLst>
          </p:cNvPr>
          <p:cNvSpPr/>
          <p:nvPr/>
        </p:nvSpPr>
        <p:spPr>
          <a:xfrm>
            <a:off x="8905864" y="1379851"/>
            <a:ext cx="2558795" cy="3160775"/>
          </a:xfrm>
          <a:prstGeom prst="round2SameRect">
            <a:avLst/>
          </a:pr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>
              <a:latin typeface="Franklin Gothic Book" panose="020B0503020102020204" pitchFamily="34" charset="0"/>
            </a:endParaRPr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E99ACFD1-A0BE-1644-A6D8-F50766E0C174}"/>
              </a:ext>
            </a:extLst>
          </p:cNvPr>
          <p:cNvSpPr/>
          <p:nvPr/>
        </p:nvSpPr>
        <p:spPr>
          <a:xfrm>
            <a:off x="10760688" y="1075878"/>
            <a:ext cx="735912" cy="73591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4" name="object 8">
            <a:extLst>
              <a:ext uri="{FF2B5EF4-FFF2-40B4-BE49-F238E27FC236}">
                <a16:creationId xmlns:a16="http://schemas.microsoft.com/office/drawing/2014/main" id="{E310AC08-0633-A346-806C-5FF74438F1D0}"/>
              </a:ext>
            </a:extLst>
          </p:cNvPr>
          <p:cNvSpPr/>
          <p:nvPr/>
        </p:nvSpPr>
        <p:spPr>
          <a:xfrm>
            <a:off x="6172468" y="1379851"/>
            <a:ext cx="2558795" cy="3160775"/>
          </a:xfrm>
          <a:prstGeom prst="round2SameRect">
            <a:avLst/>
          </a:pr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>
              <a:latin typeface="Franklin Gothic Book" panose="020B0503020102020204" pitchFamily="34" charset="0"/>
            </a:endParaRPr>
          </a:p>
        </p:txBody>
      </p:sp>
      <p:sp>
        <p:nvSpPr>
          <p:cNvPr id="240" name="object 8">
            <a:extLst>
              <a:ext uri="{FF2B5EF4-FFF2-40B4-BE49-F238E27FC236}">
                <a16:creationId xmlns:a16="http://schemas.microsoft.com/office/drawing/2014/main" id="{EF6EC81E-10BD-484A-B0FC-147EE5BAAC1C}"/>
              </a:ext>
            </a:extLst>
          </p:cNvPr>
          <p:cNvSpPr/>
          <p:nvPr/>
        </p:nvSpPr>
        <p:spPr>
          <a:xfrm>
            <a:off x="3467880" y="1379851"/>
            <a:ext cx="2558795" cy="3160775"/>
          </a:xfrm>
          <a:prstGeom prst="round2SameRect">
            <a:avLst/>
          </a:pr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>
              <a:latin typeface="Franklin Gothic Book" panose="020B05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01D21-F18B-F546-A6CD-4A539B3A1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5" name="object 5">
            <a:extLst>
              <a:ext uri="{FF2B5EF4-FFF2-40B4-BE49-F238E27FC236}">
                <a16:creationId xmlns:a16="http://schemas.microsoft.com/office/drawing/2014/main" id="{8069BBE2-B25D-454F-94B6-11498ED283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7138" y="250580"/>
            <a:ext cx="1166151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/>
              <a:t>Kampus</a:t>
            </a:r>
            <a:r>
              <a:rPr sz="3600" b="1" spc="30" dirty="0"/>
              <a:t> </a:t>
            </a:r>
            <a:r>
              <a:rPr sz="3600" b="1" spc="-5" dirty="0">
                <a:solidFill>
                  <a:schemeClr val="accent1"/>
                </a:solidFill>
                <a:latin typeface="Franklin Gothic Demi" panose="020B0603020102020204" pitchFamily="34" charset="0"/>
              </a:rPr>
              <a:t>Merdeka</a:t>
            </a:r>
          </a:p>
        </p:txBody>
      </p:sp>
      <p:sp>
        <p:nvSpPr>
          <p:cNvPr id="128" name="object 8">
            <a:extLst>
              <a:ext uri="{FF2B5EF4-FFF2-40B4-BE49-F238E27FC236}">
                <a16:creationId xmlns:a16="http://schemas.microsoft.com/office/drawing/2014/main" id="{0D50E3F8-4FD1-9D4D-8286-221BBAD2FC56}"/>
              </a:ext>
            </a:extLst>
          </p:cNvPr>
          <p:cNvSpPr/>
          <p:nvPr/>
        </p:nvSpPr>
        <p:spPr>
          <a:xfrm>
            <a:off x="748732" y="1379851"/>
            <a:ext cx="2558795" cy="3160775"/>
          </a:xfrm>
          <a:prstGeom prst="round2SameRect">
            <a:avLst/>
          </a:pr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>
              <a:latin typeface="Franklin Gothic Book" panose="020B0503020102020204" pitchFamily="34" charset="0"/>
            </a:endParaRPr>
          </a:p>
        </p:txBody>
      </p:sp>
      <p:sp>
        <p:nvSpPr>
          <p:cNvPr id="139" name="object 19">
            <a:extLst>
              <a:ext uri="{FF2B5EF4-FFF2-40B4-BE49-F238E27FC236}">
                <a16:creationId xmlns:a16="http://schemas.microsoft.com/office/drawing/2014/main" id="{23DEFADB-D546-6F4D-8284-2B12F277E5F6}"/>
              </a:ext>
            </a:extLst>
          </p:cNvPr>
          <p:cNvSpPr txBox="1"/>
          <p:nvPr/>
        </p:nvSpPr>
        <p:spPr>
          <a:xfrm>
            <a:off x="1128578" y="1959067"/>
            <a:ext cx="1734820" cy="89447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065" marR="5080" indent="-635" algn="ctr">
              <a:lnSpc>
                <a:spcPts val="2160"/>
              </a:lnSpc>
              <a:spcBef>
                <a:spcPts val="375"/>
              </a:spcBef>
            </a:pPr>
            <a:r>
              <a:rPr sz="2000" b="1" spc="-5" dirty="0">
                <a:solidFill>
                  <a:srgbClr val="FFFFFF"/>
                </a:solidFill>
                <a:latin typeface="Franklin Gothic Book" panose="020B0503020102020204" pitchFamily="34" charset="0"/>
                <a:cs typeface="Arial"/>
              </a:rPr>
              <a:t>Pembukaan  </a:t>
            </a:r>
            <a:r>
              <a:rPr sz="2000" b="1" dirty="0">
                <a:solidFill>
                  <a:srgbClr val="FFFFFF"/>
                </a:solidFill>
                <a:latin typeface="Franklin Gothic Book" panose="020B0503020102020204" pitchFamily="34" charset="0"/>
                <a:cs typeface="Arial"/>
              </a:rPr>
              <a:t>program</a:t>
            </a:r>
            <a:r>
              <a:rPr sz="2000" b="1" spc="-100" dirty="0">
                <a:solidFill>
                  <a:srgbClr val="FFFFFF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Franklin Gothic Book" panose="020B0503020102020204" pitchFamily="34" charset="0"/>
                <a:cs typeface="Arial"/>
              </a:rPr>
              <a:t>studi  baru</a:t>
            </a:r>
            <a:endParaRPr sz="2000">
              <a:latin typeface="Franklin Gothic Book" panose="020B0503020102020204" pitchFamily="34" charset="0"/>
              <a:cs typeface="Arial"/>
            </a:endParaRPr>
          </a:p>
        </p:txBody>
      </p:sp>
      <p:sp>
        <p:nvSpPr>
          <p:cNvPr id="144" name="object 24">
            <a:extLst>
              <a:ext uri="{FF2B5EF4-FFF2-40B4-BE49-F238E27FC236}">
                <a16:creationId xmlns:a16="http://schemas.microsoft.com/office/drawing/2014/main" id="{BA738A75-A162-3B44-9D28-5E350FDF39FB}"/>
              </a:ext>
            </a:extLst>
          </p:cNvPr>
          <p:cNvSpPr txBox="1"/>
          <p:nvPr/>
        </p:nvSpPr>
        <p:spPr>
          <a:xfrm>
            <a:off x="6616332" y="1841060"/>
            <a:ext cx="1736725" cy="89447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-2540" algn="ctr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FFFFFF"/>
                </a:solidFill>
                <a:latin typeface="Franklin Gothic Book" panose="020B0503020102020204" pitchFamily="34" charset="0"/>
                <a:cs typeface="Arial"/>
              </a:rPr>
              <a:t>Perguruan  </a:t>
            </a:r>
            <a:r>
              <a:rPr sz="2000" b="1" spc="-10" dirty="0">
                <a:solidFill>
                  <a:srgbClr val="FFFFFF"/>
                </a:solidFill>
                <a:latin typeface="Franklin Gothic Book" panose="020B0503020102020204" pitchFamily="34" charset="0"/>
                <a:cs typeface="Arial"/>
              </a:rPr>
              <a:t>Tinggi </a:t>
            </a:r>
            <a:r>
              <a:rPr sz="2000" b="1" dirty="0">
                <a:solidFill>
                  <a:srgbClr val="FFFFFF"/>
                </a:solidFill>
                <a:latin typeface="Franklin Gothic Book" panose="020B0503020102020204" pitchFamily="34" charset="0"/>
                <a:cs typeface="Arial"/>
              </a:rPr>
              <a:t>Negeri  Badan</a:t>
            </a:r>
            <a:r>
              <a:rPr sz="2000" b="1" spc="-85" dirty="0">
                <a:solidFill>
                  <a:srgbClr val="FFFFFF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Franklin Gothic Book" panose="020B0503020102020204" pitchFamily="34" charset="0"/>
                <a:cs typeface="Arial"/>
              </a:rPr>
              <a:t>Hukum</a:t>
            </a:r>
            <a:endParaRPr sz="2000">
              <a:latin typeface="Franklin Gothic Book" panose="020B0503020102020204" pitchFamily="34" charset="0"/>
              <a:cs typeface="Arial"/>
            </a:endParaRPr>
          </a:p>
        </p:txBody>
      </p:sp>
      <p:sp>
        <p:nvSpPr>
          <p:cNvPr id="152" name="object 32">
            <a:extLst>
              <a:ext uri="{FF2B5EF4-FFF2-40B4-BE49-F238E27FC236}">
                <a16:creationId xmlns:a16="http://schemas.microsoft.com/office/drawing/2014/main" id="{B0AABC05-2794-9543-A6C1-56D26575F739}"/>
              </a:ext>
            </a:extLst>
          </p:cNvPr>
          <p:cNvSpPr txBox="1"/>
          <p:nvPr/>
        </p:nvSpPr>
        <p:spPr>
          <a:xfrm>
            <a:off x="9193728" y="1889379"/>
            <a:ext cx="1971675" cy="89447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34925" algn="ctr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FFFFFF"/>
                </a:solidFill>
                <a:latin typeface="Franklin Gothic Book" panose="020B0503020102020204" pitchFamily="34" charset="0"/>
                <a:cs typeface="Arial"/>
              </a:rPr>
              <a:t>Hak</a:t>
            </a:r>
            <a:r>
              <a:rPr lang="en-US" sz="2000" b="1" dirty="0">
                <a:solidFill>
                  <a:srgbClr val="FFFFFF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Franklin Gothic Book" panose="020B0503020102020204" pitchFamily="34" charset="0"/>
                <a:cs typeface="Arial"/>
              </a:rPr>
              <a:t>belajar tiga  </a:t>
            </a:r>
            <a:r>
              <a:rPr sz="2000" b="1" dirty="0">
                <a:solidFill>
                  <a:srgbClr val="FFFFFF"/>
                </a:solidFill>
                <a:latin typeface="Franklin Gothic Book" panose="020B0503020102020204" pitchFamily="34" charset="0"/>
                <a:cs typeface="Arial"/>
              </a:rPr>
              <a:t>semester </a:t>
            </a:r>
            <a:r>
              <a:rPr sz="2000" b="1" spc="-5" dirty="0">
                <a:solidFill>
                  <a:srgbClr val="FFFFFF"/>
                </a:solidFill>
                <a:latin typeface="Franklin Gothic Book" panose="020B0503020102020204" pitchFamily="34" charset="0"/>
                <a:cs typeface="Arial"/>
              </a:rPr>
              <a:t>di</a:t>
            </a:r>
            <a:r>
              <a:rPr sz="2000" b="1" spc="-125" dirty="0">
                <a:solidFill>
                  <a:srgbClr val="FFFFFF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Franklin Gothic Book" panose="020B0503020102020204" pitchFamily="34" charset="0"/>
                <a:cs typeface="Arial"/>
              </a:rPr>
              <a:t>luar  </a:t>
            </a:r>
            <a:r>
              <a:rPr sz="2000" b="1" dirty="0">
                <a:solidFill>
                  <a:srgbClr val="FFFFFF"/>
                </a:solidFill>
                <a:latin typeface="Franklin Gothic Book" panose="020B0503020102020204" pitchFamily="34" charset="0"/>
                <a:cs typeface="Arial"/>
              </a:rPr>
              <a:t>program</a:t>
            </a:r>
            <a:r>
              <a:rPr sz="2000" b="1" spc="-45" dirty="0">
                <a:solidFill>
                  <a:srgbClr val="FFFFFF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Franklin Gothic Book" panose="020B0503020102020204" pitchFamily="34" charset="0"/>
                <a:cs typeface="Arial"/>
              </a:rPr>
              <a:t>studi</a:t>
            </a:r>
            <a:endParaRPr sz="2000">
              <a:latin typeface="Franklin Gothic Book" panose="020B0503020102020204" pitchFamily="34" charset="0"/>
              <a:cs typeface="Arial"/>
            </a:endParaRPr>
          </a:p>
        </p:txBody>
      </p:sp>
      <p:sp>
        <p:nvSpPr>
          <p:cNvPr id="154" name="object 34">
            <a:extLst>
              <a:ext uri="{FF2B5EF4-FFF2-40B4-BE49-F238E27FC236}">
                <a16:creationId xmlns:a16="http://schemas.microsoft.com/office/drawing/2014/main" id="{75243116-C6CC-644D-8381-581F8A439195}"/>
              </a:ext>
            </a:extLst>
          </p:cNvPr>
          <p:cNvSpPr/>
          <p:nvPr/>
        </p:nvSpPr>
        <p:spPr>
          <a:xfrm>
            <a:off x="7262635" y="1123795"/>
            <a:ext cx="553211" cy="640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Franklin Gothic Book" panose="020B0503020102020204" pitchFamily="34" charset="0"/>
            </a:endParaRPr>
          </a:p>
        </p:txBody>
      </p:sp>
      <p:sp>
        <p:nvSpPr>
          <p:cNvPr id="158" name="object 38">
            <a:extLst>
              <a:ext uri="{FF2B5EF4-FFF2-40B4-BE49-F238E27FC236}">
                <a16:creationId xmlns:a16="http://schemas.microsoft.com/office/drawing/2014/main" id="{595223A4-B3E0-3D4A-BA19-CBB54A2FEC58}"/>
              </a:ext>
            </a:extLst>
          </p:cNvPr>
          <p:cNvSpPr/>
          <p:nvPr/>
        </p:nvSpPr>
        <p:spPr>
          <a:xfrm>
            <a:off x="9998215" y="1123795"/>
            <a:ext cx="553211" cy="640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Franklin Gothic Book" panose="020B0503020102020204" pitchFamily="34" charset="0"/>
            </a:endParaRPr>
          </a:p>
        </p:txBody>
      </p:sp>
      <p:sp>
        <p:nvSpPr>
          <p:cNvPr id="166" name="object 46">
            <a:extLst>
              <a:ext uri="{FF2B5EF4-FFF2-40B4-BE49-F238E27FC236}">
                <a16:creationId xmlns:a16="http://schemas.microsoft.com/office/drawing/2014/main" id="{2F0D30C2-60A8-4544-8D12-D6B27405793A}"/>
              </a:ext>
            </a:extLst>
          </p:cNvPr>
          <p:cNvSpPr/>
          <p:nvPr/>
        </p:nvSpPr>
        <p:spPr>
          <a:xfrm>
            <a:off x="9053334" y="3135475"/>
            <a:ext cx="2252465" cy="842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Franklin Gothic Book" panose="020B0503020102020204" pitchFamily="34" charset="0"/>
            </a:endParaRPr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0A8E8EC3-6E33-354C-B299-40987E27AB98}"/>
              </a:ext>
            </a:extLst>
          </p:cNvPr>
          <p:cNvGrpSpPr/>
          <p:nvPr/>
        </p:nvGrpSpPr>
        <p:grpSpPr>
          <a:xfrm>
            <a:off x="1420360" y="3155659"/>
            <a:ext cx="1151255" cy="1150620"/>
            <a:chOff x="-718286" y="2770932"/>
            <a:chExt cx="1151255" cy="1150620"/>
          </a:xfrm>
        </p:grpSpPr>
        <p:sp>
          <p:nvSpPr>
            <p:cNvPr id="167" name="object 47">
              <a:extLst>
                <a:ext uri="{FF2B5EF4-FFF2-40B4-BE49-F238E27FC236}">
                  <a16:creationId xmlns:a16="http://schemas.microsoft.com/office/drawing/2014/main" id="{E55D5788-FD3B-F144-8BBA-8925A7147D5D}"/>
                </a:ext>
              </a:extLst>
            </p:cNvPr>
            <p:cNvSpPr/>
            <p:nvPr/>
          </p:nvSpPr>
          <p:spPr>
            <a:xfrm>
              <a:off x="-718286" y="2770932"/>
              <a:ext cx="1151255" cy="1150620"/>
            </a:xfrm>
            <a:custGeom>
              <a:avLst/>
              <a:gdLst/>
              <a:ahLst/>
              <a:cxnLst/>
              <a:rect l="l" t="t" r="r" b="b"/>
              <a:pathLst>
                <a:path w="1151255" h="1150620">
                  <a:moveTo>
                    <a:pt x="402783" y="76701"/>
                  </a:moveTo>
                  <a:lnTo>
                    <a:pt x="364423" y="76701"/>
                  </a:lnTo>
                  <a:lnTo>
                    <a:pt x="364423" y="57526"/>
                  </a:lnTo>
                  <a:lnTo>
                    <a:pt x="368945" y="35135"/>
                  </a:lnTo>
                  <a:lnTo>
                    <a:pt x="381277" y="16849"/>
                  </a:lnTo>
                  <a:lnTo>
                    <a:pt x="399567" y="4520"/>
                  </a:lnTo>
                  <a:lnTo>
                    <a:pt x="421964" y="0"/>
                  </a:lnTo>
                  <a:lnTo>
                    <a:pt x="978189" y="0"/>
                  </a:lnTo>
                  <a:lnTo>
                    <a:pt x="978189" y="186"/>
                  </a:lnTo>
                  <a:lnTo>
                    <a:pt x="983417" y="186"/>
                  </a:lnTo>
                  <a:lnTo>
                    <a:pt x="988134" y="2078"/>
                  </a:lnTo>
                  <a:lnTo>
                    <a:pt x="991750" y="5618"/>
                  </a:lnTo>
                  <a:lnTo>
                    <a:pt x="1024490" y="38350"/>
                  </a:lnTo>
                  <a:lnTo>
                    <a:pt x="421964" y="38350"/>
                  </a:lnTo>
                  <a:lnTo>
                    <a:pt x="414498" y="39857"/>
                  </a:lnTo>
                  <a:lnTo>
                    <a:pt x="408401" y="43967"/>
                  </a:lnTo>
                  <a:lnTo>
                    <a:pt x="404291" y="50062"/>
                  </a:lnTo>
                  <a:lnTo>
                    <a:pt x="402783" y="57526"/>
                  </a:lnTo>
                  <a:lnTo>
                    <a:pt x="402783" y="76701"/>
                  </a:lnTo>
                  <a:close/>
                </a:path>
                <a:path w="1151255" h="1150620">
                  <a:moveTo>
                    <a:pt x="983417" y="186"/>
                  </a:moveTo>
                  <a:lnTo>
                    <a:pt x="978189" y="186"/>
                  </a:lnTo>
                  <a:lnTo>
                    <a:pt x="983255" y="122"/>
                  </a:lnTo>
                  <a:lnTo>
                    <a:pt x="983417" y="186"/>
                  </a:lnTo>
                  <a:close/>
                </a:path>
                <a:path w="1151255" h="1150620">
                  <a:moveTo>
                    <a:pt x="1146938" y="997117"/>
                  </a:moveTo>
                  <a:lnTo>
                    <a:pt x="1093270" y="997117"/>
                  </a:lnTo>
                  <a:lnTo>
                    <a:pt x="1100736" y="995610"/>
                  </a:lnTo>
                  <a:lnTo>
                    <a:pt x="1106832" y="991501"/>
                  </a:lnTo>
                  <a:lnTo>
                    <a:pt x="1110943" y="985406"/>
                  </a:lnTo>
                  <a:lnTo>
                    <a:pt x="1112450" y="977942"/>
                  </a:lnTo>
                  <a:lnTo>
                    <a:pt x="1112450" y="191753"/>
                  </a:lnTo>
                  <a:lnTo>
                    <a:pt x="978189" y="191753"/>
                  </a:lnTo>
                  <a:lnTo>
                    <a:pt x="970724" y="190246"/>
                  </a:lnTo>
                  <a:lnTo>
                    <a:pt x="964627" y="186136"/>
                  </a:lnTo>
                  <a:lnTo>
                    <a:pt x="960516" y="180041"/>
                  </a:lnTo>
                  <a:lnTo>
                    <a:pt x="959009" y="172578"/>
                  </a:lnTo>
                  <a:lnTo>
                    <a:pt x="959009" y="38350"/>
                  </a:lnTo>
                  <a:lnTo>
                    <a:pt x="1024490" y="38350"/>
                  </a:lnTo>
                  <a:lnTo>
                    <a:pt x="1051611" y="65464"/>
                  </a:lnTo>
                  <a:lnTo>
                    <a:pt x="997369" y="65464"/>
                  </a:lnTo>
                  <a:lnTo>
                    <a:pt x="997369" y="153402"/>
                  </a:lnTo>
                  <a:lnTo>
                    <a:pt x="1139571" y="153402"/>
                  </a:lnTo>
                  <a:lnTo>
                    <a:pt x="1145191" y="159021"/>
                  </a:lnTo>
                  <a:lnTo>
                    <a:pt x="1148742" y="162635"/>
                  </a:lnTo>
                  <a:lnTo>
                    <a:pt x="1150698" y="167513"/>
                  </a:lnTo>
                  <a:lnTo>
                    <a:pt x="1150643" y="172578"/>
                  </a:lnTo>
                  <a:lnTo>
                    <a:pt x="1150811" y="172578"/>
                  </a:lnTo>
                  <a:lnTo>
                    <a:pt x="1150811" y="977942"/>
                  </a:lnTo>
                  <a:lnTo>
                    <a:pt x="1146938" y="997117"/>
                  </a:lnTo>
                  <a:close/>
                </a:path>
                <a:path w="1151255" h="1150620">
                  <a:moveTo>
                    <a:pt x="1139571" y="153402"/>
                  </a:moveTo>
                  <a:lnTo>
                    <a:pt x="1085330" y="153402"/>
                  </a:lnTo>
                  <a:lnTo>
                    <a:pt x="997369" y="65464"/>
                  </a:lnTo>
                  <a:lnTo>
                    <a:pt x="1051611" y="65464"/>
                  </a:lnTo>
                  <a:lnTo>
                    <a:pt x="1139571" y="153402"/>
                  </a:lnTo>
                  <a:close/>
                </a:path>
                <a:path w="1151255" h="1150620">
                  <a:moveTo>
                    <a:pt x="320388" y="153402"/>
                  </a:moveTo>
                  <a:lnTo>
                    <a:pt x="271819" y="153402"/>
                  </a:lnTo>
                  <a:lnTo>
                    <a:pt x="269829" y="146373"/>
                  </a:lnTo>
                  <a:lnTo>
                    <a:pt x="268739" y="139178"/>
                  </a:lnTo>
                  <a:lnTo>
                    <a:pt x="268660" y="130876"/>
                  </a:lnTo>
                  <a:lnTo>
                    <a:pt x="269289" y="124639"/>
                  </a:lnTo>
                  <a:lnTo>
                    <a:pt x="276742" y="105241"/>
                  </a:lnTo>
                  <a:lnTo>
                    <a:pt x="289999" y="89996"/>
                  </a:lnTo>
                  <a:lnTo>
                    <a:pt x="307606" y="80089"/>
                  </a:lnTo>
                  <a:lnTo>
                    <a:pt x="328113" y="76701"/>
                  </a:lnTo>
                  <a:lnTo>
                    <a:pt x="439094" y="76701"/>
                  </a:lnTo>
                  <a:lnTo>
                    <a:pt x="459600" y="80089"/>
                  </a:lnTo>
                  <a:lnTo>
                    <a:pt x="477208" y="89996"/>
                  </a:lnTo>
                  <a:lnTo>
                    <a:pt x="490464" y="105241"/>
                  </a:lnTo>
                  <a:lnTo>
                    <a:pt x="494234" y="115052"/>
                  </a:lnTo>
                  <a:lnTo>
                    <a:pt x="328113" y="115052"/>
                  </a:lnTo>
                  <a:lnTo>
                    <a:pt x="321014" y="116023"/>
                  </a:lnTo>
                  <a:lnTo>
                    <a:pt x="314827" y="119234"/>
                  </a:lnTo>
                  <a:lnTo>
                    <a:pt x="310047" y="124310"/>
                  </a:lnTo>
                  <a:lnTo>
                    <a:pt x="307173" y="130876"/>
                  </a:lnTo>
                  <a:lnTo>
                    <a:pt x="306180" y="136456"/>
                  </a:lnTo>
                  <a:lnTo>
                    <a:pt x="307707" y="142194"/>
                  </a:lnTo>
                  <a:lnTo>
                    <a:pt x="315003" y="150893"/>
                  </a:lnTo>
                  <a:lnTo>
                    <a:pt x="320388" y="153402"/>
                  </a:lnTo>
                  <a:close/>
                </a:path>
                <a:path w="1151255" h="1150620">
                  <a:moveTo>
                    <a:pt x="495388" y="153402"/>
                  </a:moveTo>
                  <a:lnTo>
                    <a:pt x="446819" y="153402"/>
                  </a:lnTo>
                  <a:lnTo>
                    <a:pt x="452204" y="150893"/>
                  </a:lnTo>
                  <a:lnTo>
                    <a:pt x="459499" y="142194"/>
                  </a:lnTo>
                  <a:lnTo>
                    <a:pt x="461027" y="136456"/>
                  </a:lnTo>
                  <a:lnTo>
                    <a:pt x="460034" y="130876"/>
                  </a:lnTo>
                  <a:lnTo>
                    <a:pt x="457159" y="124310"/>
                  </a:lnTo>
                  <a:lnTo>
                    <a:pt x="452380" y="119234"/>
                  </a:lnTo>
                  <a:lnTo>
                    <a:pt x="446193" y="116023"/>
                  </a:lnTo>
                  <a:lnTo>
                    <a:pt x="439094" y="115052"/>
                  </a:lnTo>
                  <a:lnTo>
                    <a:pt x="494234" y="115052"/>
                  </a:lnTo>
                  <a:lnTo>
                    <a:pt x="497917" y="124639"/>
                  </a:lnTo>
                  <a:lnTo>
                    <a:pt x="498547" y="130876"/>
                  </a:lnTo>
                  <a:lnTo>
                    <a:pt x="498468" y="139178"/>
                  </a:lnTo>
                  <a:lnTo>
                    <a:pt x="497377" y="146373"/>
                  </a:lnTo>
                  <a:lnTo>
                    <a:pt x="495388" y="153402"/>
                  </a:lnTo>
                  <a:close/>
                </a:path>
                <a:path w="1151255" h="1150620">
                  <a:moveTo>
                    <a:pt x="709667" y="1150520"/>
                  </a:moveTo>
                  <a:lnTo>
                    <a:pt x="57540" y="1150520"/>
                  </a:lnTo>
                  <a:lnTo>
                    <a:pt x="35144" y="1145999"/>
                  </a:lnTo>
                  <a:lnTo>
                    <a:pt x="16853" y="1133670"/>
                  </a:lnTo>
                  <a:lnTo>
                    <a:pt x="4522" y="1115385"/>
                  </a:lnTo>
                  <a:lnTo>
                    <a:pt x="0" y="1092994"/>
                  </a:lnTo>
                  <a:lnTo>
                    <a:pt x="0" y="287630"/>
                  </a:lnTo>
                  <a:lnTo>
                    <a:pt x="4522" y="265239"/>
                  </a:lnTo>
                  <a:lnTo>
                    <a:pt x="16853" y="246953"/>
                  </a:lnTo>
                  <a:lnTo>
                    <a:pt x="35144" y="234625"/>
                  </a:lnTo>
                  <a:lnTo>
                    <a:pt x="57540" y="230104"/>
                  </a:lnTo>
                  <a:lnTo>
                    <a:pt x="172621" y="230104"/>
                  </a:lnTo>
                  <a:lnTo>
                    <a:pt x="178651" y="200249"/>
                  </a:lnTo>
                  <a:lnTo>
                    <a:pt x="195093" y="175869"/>
                  </a:lnTo>
                  <a:lnTo>
                    <a:pt x="219480" y="159430"/>
                  </a:lnTo>
                  <a:lnTo>
                    <a:pt x="249342" y="153402"/>
                  </a:lnTo>
                  <a:lnTo>
                    <a:pt x="326063" y="153402"/>
                  </a:lnTo>
                  <a:lnTo>
                    <a:pt x="333528" y="154909"/>
                  </a:lnTo>
                  <a:lnTo>
                    <a:pt x="339626" y="159021"/>
                  </a:lnTo>
                  <a:lnTo>
                    <a:pt x="343736" y="165114"/>
                  </a:lnTo>
                  <a:lnTo>
                    <a:pt x="345243" y="172578"/>
                  </a:lnTo>
                  <a:lnTo>
                    <a:pt x="343736" y="180041"/>
                  </a:lnTo>
                  <a:lnTo>
                    <a:pt x="339625" y="186136"/>
                  </a:lnTo>
                  <a:lnTo>
                    <a:pt x="333528" y="190246"/>
                  </a:lnTo>
                  <a:lnTo>
                    <a:pt x="326063" y="191753"/>
                  </a:lnTo>
                  <a:lnTo>
                    <a:pt x="249342" y="191753"/>
                  </a:lnTo>
                  <a:lnTo>
                    <a:pt x="234411" y="194767"/>
                  </a:lnTo>
                  <a:lnTo>
                    <a:pt x="222218" y="202986"/>
                  </a:lnTo>
                  <a:lnTo>
                    <a:pt x="213996" y="215176"/>
                  </a:lnTo>
                  <a:lnTo>
                    <a:pt x="210982" y="230104"/>
                  </a:lnTo>
                  <a:lnTo>
                    <a:pt x="210982" y="268454"/>
                  </a:lnTo>
                  <a:lnTo>
                    <a:pt x="57540" y="268454"/>
                  </a:lnTo>
                  <a:lnTo>
                    <a:pt x="50075" y="269961"/>
                  </a:lnTo>
                  <a:lnTo>
                    <a:pt x="43978" y="274071"/>
                  </a:lnTo>
                  <a:lnTo>
                    <a:pt x="39867" y="280166"/>
                  </a:lnTo>
                  <a:lnTo>
                    <a:pt x="38360" y="287630"/>
                  </a:lnTo>
                  <a:lnTo>
                    <a:pt x="38360" y="1092994"/>
                  </a:lnTo>
                  <a:lnTo>
                    <a:pt x="39867" y="1100458"/>
                  </a:lnTo>
                  <a:lnTo>
                    <a:pt x="43978" y="1106553"/>
                  </a:lnTo>
                  <a:lnTo>
                    <a:pt x="50075" y="1110662"/>
                  </a:lnTo>
                  <a:lnTo>
                    <a:pt x="57540" y="1112169"/>
                  </a:lnTo>
                  <a:lnTo>
                    <a:pt x="763334" y="1112169"/>
                  </a:lnTo>
                  <a:lnTo>
                    <a:pt x="762685" y="1115385"/>
                  </a:lnTo>
                  <a:lnTo>
                    <a:pt x="750353" y="1133670"/>
                  </a:lnTo>
                  <a:lnTo>
                    <a:pt x="732063" y="1145999"/>
                  </a:lnTo>
                  <a:lnTo>
                    <a:pt x="709667" y="1150520"/>
                  </a:lnTo>
                  <a:close/>
                </a:path>
                <a:path w="1151255" h="1150620">
                  <a:moveTo>
                    <a:pt x="590713" y="306805"/>
                  </a:moveTo>
                  <a:lnTo>
                    <a:pt x="537045" y="306805"/>
                  </a:lnTo>
                  <a:lnTo>
                    <a:pt x="544510" y="305298"/>
                  </a:lnTo>
                  <a:lnTo>
                    <a:pt x="550607" y="301188"/>
                  </a:lnTo>
                  <a:lnTo>
                    <a:pt x="554718" y="295093"/>
                  </a:lnTo>
                  <a:lnTo>
                    <a:pt x="556225" y="287630"/>
                  </a:lnTo>
                  <a:lnTo>
                    <a:pt x="556225" y="230104"/>
                  </a:lnTo>
                  <a:lnTo>
                    <a:pt x="553210" y="215176"/>
                  </a:lnTo>
                  <a:lnTo>
                    <a:pt x="544989" y="202986"/>
                  </a:lnTo>
                  <a:lnTo>
                    <a:pt x="532796" y="194767"/>
                  </a:lnTo>
                  <a:lnTo>
                    <a:pt x="517865" y="191753"/>
                  </a:lnTo>
                  <a:lnTo>
                    <a:pt x="441144" y="191753"/>
                  </a:lnTo>
                  <a:lnTo>
                    <a:pt x="433678" y="190246"/>
                  </a:lnTo>
                  <a:lnTo>
                    <a:pt x="427582" y="186136"/>
                  </a:lnTo>
                  <a:lnTo>
                    <a:pt x="423471" y="180041"/>
                  </a:lnTo>
                  <a:lnTo>
                    <a:pt x="421964" y="172578"/>
                  </a:lnTo>
                  <a:lnTo>
                    <a:pt x="423471" y="165114"/>
                  </a:lnTo>
                  <a:lnTo>
                    <a:pt x="427582" y="159019"/>
                  </a:lnTo>
                  <a:lnTo>
                    <a:pt x="433678" y="154909"/>
                  </a:lnTo>
                  <a:lnTo>
                    <a:pt x="441144" y="153402"/>
                  </a:lnTo>
                  <a:lnTo>
                    <a:pt x="517865" y="153402"/>
                  </a:lnTo>
                  <a:lnTo>
                    <a:pt x="547727" y="159430"/>
                  </a:lnTo>
                  <a:lnTo>
                    <a:pt x="572113" y="175869"/>
                  </a:lnTo>
                  <a:lnTo>
                    <a:pt x="588556" y="200249"/>
                  </a:lnTo>
                  <a:lnTo>
                    <a:pt x="594585" y="230104"/>
                  </a:lnTo>
                  <a:lnTo>
                    <a:pt x="709667" y="230104"/>
                  </a:lnTo>
                  <a:lnTo>
                    <a:pt x="732063" y="234625"/>
                  </a:lnTo>
                  <a:lnTo>
                    <a:pt x="750353" y="246953"/>
                  </a:lnTo>
                  <a:lnTo>
                    <a:pt x="762685" y="265239"/>
                  </a:lnTo>
                  <a:lnTo>
                    <a:pt x="763334" y="268454"/>
                  </a:lnTo>
                  <a:lnTo>
                    <a:pt x="594585" y="268454"/>
                  </a:lnTo>
                  <a:lnTo>
                    <a:pt x="594585" y="287630"/>
                  </a:lnTo>
                  <a:lnTo>
                    <a:pt x="590713" y="306805"/>
                  </a:lnTo>
                  <a:close/>
                </a:path>
                <a:path w="1151255" h="1150620">
                  <a:moveTo>
                    <a:pt x="537045" y="345156"/>
                  </a:moveTo>
                  <a:lnTo>
                    <a:pt x="230162" y="345156"/>
                  </a:lnTo>
                  <a:lnTo>
                    <a:pt x="207765" y="340635"/>
                  </a:lnTo>
                  <a:lnTo>
                    <a:pt x="189475" y="328306"/>
                  </a:lnTo>
                  <a:lnTo>
                    <a:pt x="177143" y="310021"/>
                  </a:lnTo>
                  <a:lnTo>
                    <a:pt x="172621" y="287630"/>
                  </a:lnTo>
                  <a:lnTo>
                    <a:pt x="172621" y="268454"/>
                  </a:lnTo>
                  <a:lnTo>
                    <a:pt x="210982" y="268454"/>
                  </a:lnTo>
                  <a:lnTo>
                    <a:pt x="210982" y="287630"/>
                  </a:lnTo>
                  <a:lnTo>
                    <a:pt x="212489" y="295093"/>
                  </a:lnTo>
                  <a:lnTo>
                    <a:pt x="216600" y="301188"/>
                  </a:lnTo>
                  <a:lnTo>
                    <a:pt x="222696" y="305298"/>
                  </a:lnTo>
                  <a:lnTo>
                    <a:pt x="230162" y="306805"/>
                  </a:lnTo>
                  <a:lnTo>
                    <a:pt x="590713" y="306805"/>
                  </a:lnTo>
                  <a:lnTo>
                    <a:pt x="590063" y="310021"/>
                  </a:lnTo>
                  <a:lnTo>
                    <a:pt x="577731" y="328306"/>
                  </a:lnTo>
                  <a:lnTo>
                    <a:pt x="559441" y="340635"/>
                  </a:lnTo>
                  <a:lnTo>
                    <a:pt x="537045" y="345156"/>
                  </a:lnTo>
                  <a:close/>
                </a:path>
                <a:path w="1151255" h="1150620">
                  <a:moveTo>
                    <a:pt x="763334" y="1112169"/>
                  </a:moveTo>
                  <a:lnTo>
                    <a:pt x="709667" y="1112169"/>
                  </a:lnTo>
                  <a:lnTo>
                    <a:pt x="717132" y="1110662"/>
                  </a:lnTo>
                  <a:lnTo>
                    <a:pt x="723229" y="1106553"/>
                  </a:lnTo>
                  <a:lnTo>
                    <a:pt x="727339" y="1100458"/>
                  </a:lnTo>
                  <a:lnTo>
                    <a:pt x="728847" y="1092994"/>
                  </a:lnTo>
                  <a:lnTo>
                    <a:pt x="728847" y="287630"/>
                  </a:lnTo>
                  <a:lnTo>
                    <a:pt x="727339" y="280166"/>
                  </a:lnTo>
                  <a:lnTo>
                    <a:pt x="723229" y="274071"/>
                  </a:lnTo>
                  <a:lnTo>
                    <a:pt x="717132" y="269961"/>
                  </a:lnTo>
                  <a:lnTo>
                    <a:pt x="709667" y="268454"/>
                  </a:lnTo>
                  <a:lnTo>
                    <a:pt x="763334" y="268454"/>
                  </a:lnTo>
                  <a:lnTo>
                    <a:pt x="767207" y="287630"/>
                  </a:lnTo>
                  <a:lnTo>
                    <a:pt x="767207" y="997117"/>
                  </a:lnTo>
                  <a:lnTo>
                    <a:pt x="1146938" y="997117"/>
                  </a:lnTo>
                  <a:lnTo>
                    <a:pt x="1146289" y="1000333"/>
                  </a:lnTo>
                  <a:lnTo>
                    <a:pt x="1133957" y="1018618"/>
                  </a:lnTo>
                  <a:lnTo>
                    <a:pt x="1115667" y="1030947"/>
                  </a:lnTo>
                  <a:lnTo>
                    <a:pt x="1093270" y="1035468"/>
                  </a:lnTo>
                  <a:lnTo>
                    <a:pt x="767207" y="1035468"/>
                  </a:lnTo>
                  <a:lnTo>
                    <a:pt x="767207" y="1092994"/>
                  </a:lnTo>
                  <a:lnTo>
                    <a:pt x="763334" y="1112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168" name="object 48">
              <a:extLst>
                <a:ext uri="{FF2B5EF4-FFF2-40B4-BE49-F238E27FC236}">
                  <a16:creationId xmlns:a16="http://schemas.microsoft.com/office/drawing/2014/main" id="{1DC6B9B4-48B3-064E-9652-A37039619DA7}"/>
                </a:ext>
              </a:extLst>
            </p:cNvPr>
            <p:cNvSpPr/>
            <p:nvPr/>
          </p:nvSpPr>
          <p:spPr>
            <a:xfrm>
              <a:off x="-603205" y="3192790"/>
              <a:ext cx="268605" cy="268605"/>
            </a:xfrm>
            <a:custGeom>
              <a:avLst/>
              <a:gdLst/>
              <a:ahLst/>
              <a:cxnLst/>
              <a:rect l="l" t="t" r="r" b="b"/>
              <a:pathLst>
                <a:path w="268605" h="268604">
                  <a:moveTo>
                    <a:pt x="249342" y="268454"/>
                  </a:moveTo>
                  <a:lnTo>
                    <a:pt x="19180" y="268454"/>
                  </a:lnTo>
                  <a:lnTo>
                    <a:pt x="11714" y="266947"/>
                  </a:lnTo>
                  <a:lnTo>
                    <a:pt x="5617" y="262838"/>
                  </a:lnTo>
                  <a:lnTo>
                    <a:pt x="1507" y="256743"/>
                  </a:lnTo>
                  <a:lnTo>
                    <a:pt x="0" y="249279"/>
                  </a:lnTo>
                  <a:lnTo>
                    <a:pt x="0" y="19175"/>
                  </a:lnTo>
                  <a:lnTo>
                    <a:pt x="1507" y="11711"/>
                  </a:lnTo>
                  <a:lnTo>
                    <a:pt x="5617" y="5616"/>
                  </a:lnTo>
                  <a:lnTo>
                    <a:pt x="11714" y="1506"/>
                  </a:lnTo>
                  <a:lnTo>
                    <a:pt x="19180" y="0"/>
                  </a:lnTo>
                  <a:lnTo>
                    <a:pt x="249342" y="0"/>
                  </a:lnTo>
                  <a:lnTo>
                    <a:pt x="256807" y="1506"/>
                  </a:lnTo>
                  <a:lnTo>
                    <a:pt x="262904" y="5616"/>
                  </a:lnTo>
                  <a:lnTo>
                    <a:pt x="267015" y="11711"/>
                  </a:lnTo>
                  <a:lnTo>
                    <a:pt x="268522" y="19175"/>
                  </a:lnTo>
                  <a:lnTo>
                    <a:pt x="268522" y="38350"/>
                  </a:lnTo>
                  <a:lnTo>
                    <a:pt x="38360" y="38350"/>
                  </a:lnTo>
                  <a:lnTo>
                    <a:pt x="38360" y="230104"/>
                  </a:lnTo>
                  <a:lnTo>
                    <a:pt x="268522" y="230104"/>
                  </a:lnTo>
                  <a:lnTo>
                    <a:pt x="268522" y="249279"/>
                  </a:lnTo>
                  <a:lnTo>
                    <a:pt x="267015" y="256743"/>
                  </a:lnTo>
                  <a:lnTo>
                    <a:pt x="262904" y="262838"/>
                  </a:lnTo>
                  <a:lnTo>
                    <a:pt x="256807" y="266947"/>
                  </a:lnTo>
                  <a:lnTo>
                    <a:pt x="249342" y="268454"/>
                  </a:lnTo>
                  <a:close/>
                </a:path>
                <a:path w="268605" h="268604">
                  <a:moveTo>
                    <a:pt x="268522" y="230104"/>
                  </a:moveTo>
                  <a:lnTo>
                    <a:pt x="230162" y="230104"/>
                  </a:lnTo>
                  <a:lnTo>
                    <a:pt x="230162" y="38350"/>
                  </a:lnTo>
                  <a:lnTo>
                    <a:pt x="268522" y="38350"/>
                  </a:lnTo>
                  <a:lnTo>
                    <a:pt x="268522" y="2301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169" name="object 49">
              <a:extLst>
                <a:ext uri="{FF2B5EF4-FFF2-40B4-BE49-F238E27FC236}">
                  <a16:creationId xmlns:a16="http://schemas.microsoft.com/office/drawing/2014/main" id="{C36C2EC2-413A-B540-88AC-9C567095FA92}"/>
                </a:ext>
              </a:extLst>
            </p:cNvPr>
            <p:cNvSpPr/>
            <p:nvPr/>
          </p:nvSpPr>
          <p:spPr>
            <a:xfrm>
              <a:off x="-603205" y="3537947"/>
              <a:ext cx="268605" cy="268605"/>
            </a:xfrm>
            <a:custGeom>
              <a:avLst/>
              <a:gdLst/>
              <a:ahLst/>
              <a:cxnLst/>
              <a:rect l="l" t="t" r="r" b="b"/>
              <a:pathLst>
                <a:path w="268605" h="268604">
                  <a:moveTo>
                    <a:pt x="249342" y="268454"/>
                  </a:moveTo>
                  <a:lnTo>
                    <a:pt x="19180" y="268454"/>
                  </a:lnTo>
                  <a:lnTo>
                    <a:pt x="11714" y="266947"/>
                  </a:lnTo>
                  <a:lnTo>
                    <a:pt x="5617" y="262838"/>
                  </a:lnTo>
                  <a:lnTo>
                    <a:pt x="1507" y="256743"/>
                  </a:lnTo>
                  <a:lnTo>
                    <a:pt x="0" y="249279"/>
                  </a:lnTo>
                  <a:lnTo>
                    <a:pt x="0" y="19175"/>
                  </a:lnTo>
                  <a:lnTo>
                    <a:pt x="1507" y="11711"/>
                  </a:lnTo>
                  <a:lnTo>
                    <a:pt x="5617" y="5616"/>
                  </a:lnTo>
                  <a:lnTo>
                    <a:pt x="11714" y="1506"/>
                  </a:lnTo>
                  <a:lnTo>
                    <a:pt x="19180" y="0"/>
                  </a:lnTo>
                  <a:lnTo>
                    <a:pt x="249342" y="0"/>
                  </a:lnTo>
                  <a:lnTo>
                    <a:pt x="256807" y="1506"/>
                  </a:lnTo>
                  <a:lnTo>
                    <a:pt x="262904" y="5616"/>
                  </a:lnTo>
                  <a:lnTo>
                    <a:pt x="267015" y="11711"/>
                  </a:lnTo>
                  <a:lnTo>
                    <a:pt x="268522" y="19175"/>
                  </a:lnTo>
                  <a:lnTo>
                    <a:pt x="268522" y="38350"/>
                  </a:lnTo>
                  <a:lnTo>
                    <a:pt x="38360" y="38350"/>
                  </a:lnTo>
                  <a:lnTo>
                    <a:pt x="38360" y="230104"/>
                  </a:lnTo>
                  <a:lnTo>
                    <a:pt x="268522" y="230104"/>
                  </a:lnTo>
                  <a:lnTo>
                    <a:pt x="268522" y="249279"/>
                  </a:lnTo>
                  <a:lnTo>
                    <a:pt x="267015" y="256743"/>
                  </a:lnTo>
                  <a:lnTo>
                    <a:pt x="262904" y="262838"/>
                  </a:lnTo>
                  <a:lnTo>
                    <a:pt x="256807" y="266947"/>
                  </a:lnTo>
                  <a:lnTo>
                    <a:pt x="249342" y="268454"/>
                  </a:lnTo>
                  <a:close/>
                </a:path>
                <a:path w="268605" h="268604">
                  <a:moveTo>
                    <a:pt x="268522" y="230104"/>
                  </a:moveTo>
                  <a:lnTo>
                    <a:pt x="230162" y="230104"/>
                  </a:lnTo>
                  <a:lnTo>
                    <a:pt x="230162" y="38350"/>
                  </a:lnTo>
                  <a:lnTo>
                    <a:pt x="268522" y="38350"/>
                  </a:lnTo>
                  <a:lnTo>
                    <a:pt x="268522" y="2301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170" name="object 50">
              <a:extLst>
                <a:ext uri="{FF2B5EF4-FFF2-40B4-BE49-F238E27FC236}">
                  <a16:creationId xmlns:a16="http://schemas.microsoft.com/office/drawing/2014/main" id="{B800D15B-B834-2343-92CD-9FBCF50B69F8}"/>
                </a:ext>
              </a:extLst>
            </p:cNvPr>
            <p:cNvSpPr/>
            <p:nvPr/>
          </p:nvSpPr>
          <p:spPr>
            <a:xfrm>
              <a:off x="-181241" y="3192791"/>
              <a:ext cx="115570" cy="614045"/>
            </a:xfrm>
            <a:custGeom>
              <a:avLst/>
              <a:gdLst/>
              <a:ahLst/>
              <a:cxnLst/>
              <a:rect l="l" t="t" r="r" b="b"/>
              <a:pathLst>
                <a:path w="115569" h="614045">
                  <a:moveTo>
                    <a:pt x="112870" y="526226"/>
                  </a:moveTo>
                  <a:lnTo>
                    <a:pt x="2210" y="526226"/>
                  </a:lnTo>
                  <a:lnTo>
                    <a:pt x="805" y="523613"/>
                  </a:lnTo>
                  <a:lnTo>
                    <a:pt x="55" y="520701"/>
                  </a:lnTo>
                  <a:lnTo>
                    <a:pt x="0" y="57526"/>
                  </a:lnTo>
                  <a:lnTo>
                    <a:pt x="4522" y="35135"/>
                  </a:lnTo>
                  <a:lnTo>
                    <a:pt x="16853" y="16849"/>
                  </a:lnTo>
                  <a:lnTo>
                    <a:pt x="35144" y="4520"/>
                  </a:lnTo>
                  <a:lnTo>
                    <a:pt x="57540" y="0"/>
                  </a:lnTo>
                  <a:lnTo>
                    <a:pt x="79937" y="4520"/>
                  </a:lnTo>
                  <a:lnTo>
                    <a:pt x="98227" y="16849"/>
                  </a:lnTo>
                  <a:lnTo>
                    <a:pt x="110559" y="35135"/>
                  </a:lnTo>
                  <a:lnTo>
                    <a:pt x="111208" y="38350"/>
                  </a:lnTo>
                  <a:lnTo>
                    <a:pt x="57540" y="38350"/>
                  </a:lnTo>
                  <a:lnTo>
                    <a:pt x="50075" y="39857"/>
                  </a:lnTo>
                  <a:lnTo>
                    <a:pt x="43978" y="43967"/>
                  </a:lnTo>
                  <a:lnTo>
                    <a:pt x="39867" y="50062"/>
                  </a:lnTo>
                  <a:lnTo>
                    <a:pt x="38360" y="57526"/>
                  </a:lnTo>
                  <a:lnTo>
                    <a:pt x="38360" y="76701"/>
                  </a:lnTo>
                  <a:lnTo>
                    <a:pt x="115081" y="76701"/>
                  </a:lnTo>
                  <a:lnTo>
                    <a:pt x="115081" y="115052"/>
                  </a:lnTo>
                  <a:lnTo>
                    <a:pt x="38360" y="115052"/>
                  </a:lnTo>
                  <a:lnTo>
                    <a:pt x="38360" y="498558"/>
                  </a:lnTo>
                  <a:lnTo>
                    <a:pt x="115081" y="498558"/>
                  </a:lnTo>
                  <a:lnTo>
                    <a:pt x="115025" y="520701"/>
                  </a:lnTo>
                  <a:lnTo>
                    <a:pt x="114275" y="523613"/>
                  </a:lnTo>
                  <a:lnTo>
                    <a:pt x="112870" y="526226"/>
                  </a:lnTo>
                  <a:close/>
                </a:path>
                <a:path w="115569" h="614045">
                  <a:moveTo>
                    <a:pt x="115081" y="76701"/>
                  </a:moveTo>
                  <a:lnTo>
                    <a:pt x="76720" y="76701"/>
                  </a:lnTo>
                  <a:lnTo>
                    <a:pt x="76720" y="57526"/>
                  </a:lnTo>
                  <a:lnTo>
                    <a:pt x="75213" y="50062"/>
                  </a:lnTo>
                  <a:lnTo>
                    <a:pt x="71102" y="43967"/>
                  </a:lnTo>
                  <a:lnTo>
                    <a:pt x="65006" y="39857"/>
                  </a:lnTo>
                  <a:lnTo>
                    <a:pt x="57540" y="38350"/>
                  </a:lnTo>
                  <a:lnTo>
                    <a:pt x="111208" y="38350"/>
                  </a:lnTo>
                  <a:lnTo>
                    <a:pt x="115081" y="57526"/>
                  </a:lnTo>
                  <a:lnTo>
                    <a:pt x="115081" y="76701"/>
                  </a:lnTo>
                  <a:close/>
                </a:path>
                <a:path w="115569" h="614045">
                  <a:moveTo>
                    <a:pt x="115081" y="498558"/>
                  </a:moveTo>
                  <a:lnTo>
                    <a:pt x="76720" y="498558"/>
                  </a:lnTo>
                  <a:lnTo>
                    <a:pt x="76720" y="115052"/>
                  </a:lnTo>
                  <a:lnTo>
                    <a:pt x="115081" y="115052"/>
                  </a:lnTo>
                  <a:lnTo>
                    <a:pt x="115081" y="498558"/>
                  </a:lnTo>
                  <a:close/>
                </a:path>
                <a:path w="115569" h="614045">
                  <a:moveTo>
                    <a:pt x="64817" y="613555"/>
                  </a:moveTo>
                  <a:lnTo>
                    <a:pt x="50264" y="613555"/>
                  </a:lnTo>
                  <a:lnTo>
                    <a:pt x="43613" y="609435"/>
                  </a:lnTo>
                  <a:lnTo>
                    <a:pt x="2013" y="526226"/>
                  </a:lnTo>
                  <a:lnTo>
                    <a:pt x="113067" y="526226"/>
                  </a:lnTo>
                  <a:lnTo>
                    <a:pt x="107724" y="536909"/>
                  </a:lnTo>
                  <a:lnTo>
                    <a:pt x="50216" y="536909"/>
                  </a:lnTo>
                  <a:lnTo>
                    <a:pt x="57540" y="551561"/>
                  </a:lnTo>
                  <a:lnTo>
                    <a:pt x="100396" y="551561"/>
                  </a:lnTo>
                  <a:lnTo>
                    <a:pt x="71467" y="609435"/>
                  </a:lnTo>
                  <a:lnTo>
                    <a:pt x="64817" y="613555"/>
                  </a:lnTo>
                  <a:close/>
                </a:path>
                <a:path w="115569" h="614045">
                  <a:moveTo>
                    <a:pt x="100396" y="551561"/>
                  </a:moveTo>
                  <a:lnTo>
                    <a:pt x="57540" y="551561"/>
                  </a:lnTo>
                  <a:lnTo>
                    <a:pt x="64865" y="536909"/>
                  </a:lnTo>
                  <a:lnTo>
                    <a:pt x="107724" y="536909"/>
                  </a:lnTo>
                  <a:lnTo>
                    <a:pt x="100396" y="5515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171" name="object 51">
              <a:extLst>
                <a:ext uri="{FF2B5EF4-FFF2-40B4-BE49-F238E27FC236}">
                  <a16:creationId xmlns:a16="http://schemas.microsoft.com/office/drawing/2014/main" id="{04536BBE-B687-694C-91E2-87929B45592B}"/>
                </a:ext>
              </a:extLst>
            </p:cNvPr>
            <p:cNvSpPr/>
            <p:nvPr/>
          </p:nvSpPr>
          <p:spPr>
            <a:xfrm>
              <a:off x="125642" y="3039388"/>
              <a:ext cx="76835" cy="38735"/>
            </a:xfrm>
            <a:custGeom>
              <a:avLst/>
              <a:gdLst/>
              <a:ahLst/>
              <a:cxnLst/>
              <a:rect l="l" t="t" r="r" b="b"/>
              <a:pathLst>
                <a:path w="76835" h="38735">
                  <a:moveTo>
                    <a:pt x="0" y="0"/>
                  </a:moveTo>
                  <a:lnTo>
                    <a:pt x="76720" y="0"/>
                  </a:lnTo>
                  <a:lnTo>
                    <a:pt x="76720" y="38350"/>
                  </a:lnTo>
                  <a:lnTo>
                    <a:pt x="0" y="38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172" name="object 52">
              <a:extLst>
                <a:ext uri="{FF2B5EF4-FFF2-40B4-BE49-F238E27FC236}">
                  <a16:creationId xmlns:a16="http://schemas.microsoft.com/office/drawing/2014/main" id="{E4DF5CD6-CB5F-954B-A0A1-591CF16D6D9D}"/>
                </a:ext>
              </a:extLst>
            </p:cNvPr>
            <p:cNvSpPr/>
            <p:nvPr/>
          </p:nvSpPr>
          <p:spPr>
            <a:xfrm>
              <a:off x="240723" y="3039388"/>
              <a:ext cx="76835" cy="38735"/>
            </a:xfrm>
            <a:custGeom>
              <a:avLst/>
              <a:gdLst/>
              <a:ahLst/>
              <a:cxnLst/>
              <a:rect l="l" t="t" r="r" b="b"/>
              <a:pathLst>
                <a:path w="76835" h="38735">
                  <a:moveTo>
                    <a:pt x="0" y="0"/>
                  </a:moveTo>
                  <a:lnTo>
                    <a:pt x="76720" y="0"/>
                  </a:lnTo>
                  <a:lnTo>
                    <a:pt x="76720" y="38350"/>
                  </a:lnTo>
                  <a:lnTo>
                    <a:pt x="0" y="38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173" name="object 53">
              <a:extLst>
                <a:ext uri="{FF2B5EF4-FFF2-40B4-BE49-F238E27FC236}">
                  <a16:creationId xmlns:a16="http://schemas.microsoft.com/office/drawing/2014/main" id="{54060082-1F91-1F4C-AB1E-F94C4C4F09C1}"/>
                </a:ext>
              </a:extLst>
            </p:cNvPr>
            <p:cNvSpPr/>
            <p:nvPr/>
          </p:nvSpPr>
          <p:spPr>
            <a:xfrm>
              <a:off x="125642" y="3135265"/>
              <a:ext cx="192405" cy="0"/>
            </a:xfrm>
            <a:custGeom>
              <a:avLst/>
              <a:gdLst/>
              <a:ahLst/>
              <a:cxnLst/>
              <a:rect l="l" t="t" r="r" b="b"/>
              <a:pathLst>
                <a:path w="192405">
                  <a:moveTo>
                    <a:pt x="0" y="0"/>
                  </a:moveTo>
                  <a:lnTo>
                    <a:pt x="191801" y="0"/>
                  </a:lnTo>
                </a:path>
              </a:pathLst>
            </a:custGeom>
            <a:ln w="38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174" name="object 54">
              <a:extLst>
                <a:ext uri="{FF2B5EF4-FFF2-40B4-BE49-F238E27FC236}">
                  <a16:creationId xmlns:a16="http://schemas.microsoft.com/office/drawing/2014/main" id="{7154FBF3-8480-EC42-9EA5-B511DE56A8A2}"/>
                </a:ext>
              </a:extLst>
            </p:cNvPr>
            <p:cNvSpPr/>
            <p:nvPr/>
          </p:nvSpPr>
          <p:spPr>
            <a:xfrm>
              <a:off x="125642" y="3211967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19">
                  <a:moveTo>
                    <a:pt x="0" y="0"/>
                  </a:moveTo>
                  <a:lnTo>
                    <a:pt x="95900" y="0"/>
                  </a:lnTo>
                </a:path>
              </a:pathLst>
            </a:custGeom>
            <a:ln w="38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175" name="object 55">
              <a:extLst>
                <a:ext uri="{FF2B5EF4-FFF2-40B4-BE49-F238E27FC236}">
                  <a16:creationId xmlns:a16="http://schemas.microsoft.com/office/drawing/2014/main" id="{9AF80748-93F6-364D-9609-57B57FB51F6C}"/>
                </a:ext>
              </a:extLst>
            </p:cNvPr>
            <p:cNvSpPr/>
            <p:nvPr/>
          </p:nvSpPr>
          <p:spPr>
            <a:xfrm>
              <a:off x="259903" y="3192792"/>
              <a:ext cx="57785" cy="38735"/>
            </a:xfrm>
            <a:custGeom>
              <a:avLst/>
              <a:gdLst/>
              <a:ahLst/>
              <a:cxnLst/>
              <a:rect l="l" t="t" r="r" b="b"/>
              <a:pathLst>
                <a:path w="57785" h="38735">
                  <a:moveTo>
                    <a:pt x="0" y="0"/>
                  </a:moveTo>
                  <a:lnTo>
                    <a:pt x="57540" y="0"/>
                  </a:lnTo>
                  <a:lnTo>
                    <a:pt x="57540" y="38350"/>
                  </a:lnTo>
                  <a:lnTo>
                    <a:pt x="0" y="38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176" name="object 56">
              <a:extLst>
                <a:ext uri="{FF2B5EF4-FFF2-40B4-BE49-F238E27FC236}">
                  <a16:creationId xmlns:a16="http://schemas.microsoft.com/office/drawing/2014/main" id="{A68D527D-208E-684B-8ABF-11F2678B622A}"/>
                </a:ext>
              </a:extLst>
            </p:cNvPr>
            <p:cNvSpPr/>
            <p:nvPr/>
          </p:nvSpPr>
          <p:spPr>
            <a:xfrm>
              <a:off x="125642" y="3288669"/>
              <a:ext cx="192405" cy="0"/>
            </a:xfrm>
            <a:custGeom>
              <a:avLst/>
              <a:gdLst/>
              <a:ahLst/>
              <a:cxnLst/>
              <a:rect l="l" t="t" r="r" b="b"/>
              <a:pathLst>
                <a:path w="192405">
                  <a:moveTo>
                    <a:pt x="0" y="0"/>
                  </a:moveTo>
                  <a:lnTo>
                    <a:pt x="191801" y="0"/>
                  </a:lnTo>
                </a:path>
              </a:pathLst>
            </a:custGeom>
            <a:ln w="38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177" name="object 57">
              <a:extLst>
                <a:ext uri="{FF2B5EF4-FFF2-40B4-BE49-F238E27FC236}">
                  <a16:creationId xmlns:a16="http://schemas.microsoft.com/office/drawing/2014/main" id="{5AB9F973-40DA-E743-A522-A07AF64E2DF2}"/>
                </a:ext>
              </a:extLst>
            </p:cNvPr>
            <p:cNvSpPr/>
            <p:nvPr/>
          </p:nvSpPr>
          <p:spPr>
            <a:xfrm>
              <a:off x="125642" y="3365371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19">
                  <a:moveTo>
                    <a:pt x="0" y="0"/>
                  </a:moveTo>
                  <a:lnTo>
                    <a:pt x="95900" y="0"/>
                  </a:lnTo>
                </a:path>
              </a:pathLst>
            </a:custGeom>
            <a:ln w="38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178" name="object 58">
              <a:extLst>
                <a:ext uri="{FF2B5EF4-FFF2-40B4-BE49-F238E27FC236}">
                  <a16:creationId xmlns:a16="http://schemas.microsoft.com/office/drawing/2014/main" id="{9BCD0749-B78E-114A-B0E4-C425FFF0EF58}"/>
                </a:ext>
              </a:extLst>
            </p:cNvPr>
            <p:cNvSpPr/>
            <p:nvPr/>
          </p:nvSpPr>
          <p:spPr>
            <a:xfrm>
              <a:off x="259903" y="3346196"/>
              <a:ext cx="57785" cy="38735"/>
            </a:xfrm>
            <a:custGeom>
              <a:avLst/>
              <a:gdLst/>
              <a:ahLst/>
              <a:cxnLst/>
              <a:rect l="l" t="t" r="r" b="b"/>
              <a:pathLst>
                <a:path w="57785" h="38735">
                  <a:moveTo>
                    <a:pt x="0" y="0"/>
                  </a:moveTo>
                  <a:lnTo>
                    <a:pt x="57540" y="0"/>
                  </a:lnTo>
                  <a:lnTo>
                    <a:pt x="57540" y="38350"/>
                  </a:lnTo>
                  <a:lnTo>
                    <a:pt x="0" y="38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179" name="object 59">
              <a:extLst>
                <a:ext uri="{FF2B5EF4-FFF2-40B4-BE49-F238E27FC236}">
                  <a16:creationId xmlns:a16="http://schemas.microsoft.com/office/drawing/2014/main" id="{73094B13-72BC-0049-9EAC-AAB7AF652221}"/>
                </a:ext>
              </a:extLst>
            </p:cNvPr>
            <p:cNvSpPr/>
            <p:nvPr/>
          </p:nvSpPr>
          <p:spPr>
            <a:xfrm>
              <a:off x="125642" y="3442073"/>
              <a:ext cx="192405" cy="0"/>
            </a:xfrm>
            <a:custGeom>
              <a:avLst/>
              <a:gdLst/>
              <a:ahLst/>
              <a:cxnLst/>
              <a:rect l="l" t="t" r="r" b="b"/>
              <a:pathLst>
                <a:path w="192405">
                  <a:moveTo>
                    <a:pt x="0" y="0"/>
                  </a:moveTo>
                  <a:lnTo>
                    <a:pt x="191801" y="0"/>
                  </a:lnTo>
                </a:path>
              </a:pathLst>
            </a:custGeom>
            <a:ln w="38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180" name="object 60">
              <a:extLst>
                <a:ext uri="{FF2B5EF4-FFF2-40B4-BE49-F238E27FC236}">
                  <a16:creationId xmlns:a16="http://schemas.microsoft.com/office/drawing/2014/main" id="{C5D04A30-2932-0542-88E2-04C11DD92C03}"/>
                </a:ext>
              </a:extLst>
            </p:cNvPr>
            <p:cNvSpPr/>
            <p:nvPr/>
          </p:nvSpPr>
          <p:spPr>
            <a:xfrm>
              <a:off x="125642" y="3518775"/>
              <a:ext cx="192405" cy="0"/>
            </a:xfrm>
            <a:custGeom>
              <a:avLst/>
              <a:gdLst/>
              <a:ahLst/>
              <a:cxnLst/>
              <a:rect l="l" t="t" r="r" b="b"/>
              <a:pathLst>
                <a:path w="192405">
                  <a:moveTo>
                    <a:pt x="0" y="0"/>
                  </a:moveTo>
                  <a:lnTo>
                    <a:pt x="191801" y="0"/>
                  </a:lnTo>
                </a:path>
              </a:pathLst>
            </a:custGeom>
            <a:ln w="38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181" name="object 61">
              <a:extLst>
                <a:ext uri="{FF2B5EF4-FFF2-40B4-BE49-F238E27FC236}">
                  <a16:creationId xmlns:a16="http://schemas.microsoft.com/office/drawing/2014/main" id="{B3471FCC-8AF8-D246-A235-54636C8C543F}"/>
                </a:ext>
              </a:extLst>
            </p:cNvPr>
            <p:cNvSpPr/>
            <p:nvPr/>
          </p:nvSpPr>
          <p:spPr>
            <a:xfrm>
              <a:off x="125642" y="3595476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19">
                  <a:moveTo>
                    <a:pt x="0" y="0"/>
                  </a:moveTo>
                  <a:lnTo>
                    <a:pt x="134261" y="0"/>
                  </a:lnTo>
                </a:path>
              </a:pathLst>
            </a:custGeom>
            <a:ln w="38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182" name="object 62">
              <a:extLst>
                <a:ext uri="{FF2B5EF4-FFF2-40B4-BE49-F238E27FC236}">
                  <a16:creationId xmlns:a16="http://schemas.microsoft.com/office/drawing/2014/main" id="{008B873F-6EDA-D54B-AF5E-F26D2C4251A1}"/>
                </a:ext>
              </a:extLst>
            </p:cNvPr>
            <p:cNvSpPr/>
            <p:nvPr/>
          </p:nvSpPr>
          <p:spPr>
            <a:xfrm>
              <a:off x="279083" y="3576301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5" h="38735">
                  <a:moveTo>
                    <a:pt x="0" y="0"/>
                  </a:moveTo>
                  <a:lnTo>
                    <a:pt x="38360" y="0"/>
                  </a:lnTo>
                  <a:lnTo>
                    <a:pt x="38360" y="38350"/>
                  </a:lnTo>
                  <a:lnTo>
                    <a:pt x="0" y="38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183" name="object 63">
              <a:extLst>
                <a:ext uri="{FF2B5EF4-FFF2-40B4-BE49-F238E27FC236}">
                  <a16:creationId xmlns:a16="http://schemas.microsoft.com/office/drawing/2014/main" id="{06B3A8ED-E899-114F-8666-70C082E62ACD}"/>
                </a:ext>
              </a:extLst>
            </p:cNvPr>
            <p:cNvSpPr/>
            <p:nvPr/>
          </p:nvSpPr>
          <p:spPr>
            <a:xfrm>
              <a:off x="125642" y="3653003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5" h="38735">
                  <a:moveTo>
                    <a:pt x="0" y="0"/>
                  </a:moveTo>
                  <a:lnTo>
                    <a:pt x="38360" y="0"/>
                  </a:lnTo>
                  <a:lnTo>
                    <a:pt x="38360" y="38350"/>
                  </a:lnTo>
                  <a:lnTo>
                    <a:pt x="0" y="38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184" name="object 64">
              <a:extLst>
                <a:ext uri="{FF2B5EF4-FFF2-40B4-BE49-F238E27FC236}">
                  <a16:creationId xmlns:a16="http://schemas.microsoft.com/office/drawing/2014/main" id="{7C42CC1C-5A7B-DE4E-93DC-F02EC297FFF4}"/>
                </a:ext>
              </a:extLst>
            </p:cNvPr>
            <p:cNvSpPr/>
            <p:nvPr/>
          </p:nvSpPr>
          <p:spPr>
            <a:xfrm>
              <a:off x="202363" y="3653004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5" h="38735">
                  <a:moveTo>
                    <a:pt x="0" y="0"/>
                  </a:moveTo>
                  <a:lnTo>
                    <a:pt x="38360" y="0"/>
                  </a:lnTo>
                  <a:lnTo>
                    <a:pt x="38360" y="38350"/>
                  </a:lnTo>
                  <a:lnTo>
                    <a:pt x="0" y="38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185" name="object 65">
              <a:extLst>
                <a:ext uri="{FF2B5EF4-FFF2-40B4-BE49-F238E27FC236}">
                  <a16:creationId xmlns:a16="http://schemas.microsoft.com/office/drawing/2014/main" id="{04DC7276-B237-C940-92B4-C459FA41159E}"/>
                </a:ext>
              </a:extLst>
            </p:cNvPr>
            <p:cNvSpPr/>
            <p:nvPr/>
          </p:nvSpPr>
          <p:spPr>
            <a:xfrm>
              <a:off x="279083" y="3653004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5" h="38735">
                  <a:moveTo>
                    <a:pt x="0" y="0"/>
                  </a:moveTo>
                  <a:lnTo>
                    <a:pt x="38360" y="0"/>
                  </a:lnTo>
                  <a:lnTo>
                    <a:pt x="38360" y="38350"/>
                  </a:lnTo>
                  <a:lnTo>
                    <a:pt x="0" y="38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93" name="object 73">
            <a:extLst>
              <a:ext uri="{FF2B5EF4-FFF2-40B4-BE49-F238E27FC236}">
                <a16:creationId xmlns:a16="http://schemas.microsoft.com/office/drawing/2014/main" id="{391D977F-4186-E446-830F-E2BEA7D5C4CA}"/>
              </a:ext>
            </a:extLst>
          </p:cNvPr>
          <p:cNvSpPr txBox="1"/>
          <p:nvPr/>
        </p:nvSpPr>
        <p:spPr>
          <a:xfrm>
            <a:off x="3751383" y="1944564"/>
            <a:ext cx="2045970" cy="612347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065" marR="5080" indent="-635" algn="ctr">
              <a:lnSpc>
                <a:spcPts val="2160"/>
              </a:lnSpc>
              <a:spcBef>
                <a:spcPts val="375"/>
              </a:spcBef>
            </a:pPr>
            <a:r>
              <a:rPr sz="2000" b="1" spc="-5" dirty="0">
                <a:solidFill>
                  <a:srgbClr val="FFFFFF"/>
                </a:solidFill>
                <a:latin typeface="Franklin Gothic Book" panose="020B0503020102020204" pitchFamily="34" charset="0"/>
                <a:cs typeface="Arial"/>
              </a:rPr>
              <a:t>Sistem </a:t>
            </a:r>
            <a:r>
              <a:rPr sz="2000" b="1" dirty="0">
                <a:solidFill>
                  <a:srgbClr val="FFFFFF"/>
                </a:solidFill>
                <a:latin typeface="Franklin Gothic Book" panose="020B0503020102020204" pitchFamily="34" charset="0"/>
                <a:cs typeface="Arial"/>
              </a:rPr>
              <a:t>akreditasi  perguruan</a:t>
            </a:r>
            <a:r>
              <a:rPr sz="2000" b="1" spc="-95" dirty="0">
                <a:solidFill>
                  <a:srgbClr val="FFFFFF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Franklin Gothic Book" panose="020B0503020102020204" pitchFamily="34" charset="0"/>
                <a:cs typeface="Arial"/>
              </a:rPr>
              <a:t>tinggi</a:t>
            </a:r>
            <a:endParaRPr sz="2000">
              <a:latin typeface="Franklin Gothic Book" panose="020B0503020102020204" pitchFamily="34" charset="0"/>
              <a:cs typeface="Arial"/>
            </a:endParaRPr>
          </a:p>
        </p:txBody>
      </p: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98B3BE45-60C6-C84C-812D-AA1DC7B74480}"/>
              </a:ext>
            </a:extLst>
          </p:cNvPr>
          <p:cNvGrpSpPr/>
          <p:nvPr/>
        </p:nvGrpSpPr>
        <p:grpSpPr>
          <a:xfrm>
            <a:off x="6905247" y="3081746"/>
            <a:ext cx="1122045" cy="1152525"/>
            <a:chOff x="7022591" y="2685286"/>
            <a:chExt cx="1122045" cy="1152525"/>
          </a:xfrm>
        </p:grpSpPr>
        <p:sp>
          <p:nvSpPr>
            <p:cNvPr id="203" name="object 83">
              <a:extLst>
                <a:ext uri="{FF2B5EF4-FFF2-40B4-BE49-F238E27FC236}">
                  <a16:creationId xmlns:a16="http://schemas.microsoft.com/office/drawing/2014/main" id="{3175BB54-3D51-7945-BC98-07253810943F}"/>
                </a:ext>
              </a:extLst>
            </p:cNvPr>
            <p:cNvSpPr/>
            <p:nvPr/>
          </p:nvSpPr>
          <p:spPr>
            <a:xfrm>
              <a:off x="7022591" y="2685286"/>
              <a:ext cx="1122045" cy="1152525"/>
            </a:xfrm>
            <a:custGeom>
              <a:avLst/>
              <a:gdLst/>
              <a:ahLst/>
              <a:cxnLst/>
              <a:rect l="l" t="t" r="r" b="b"/>
              <a:pathLst>
                <a:path w="1122045" h="1152525">
                  <a:moveTo>
                    <a:pt x="25897" y="166275"/>
                  </a:moveTo>
                  <a:lnTo>
                    <a:pt x="7472" y="166275"/>
                  </a:lnTo>
                  <a:lnTo>
                    <a:pt x="0" y="158609"/>
                  </a:lnTo>
                  <a:lnTo>
                    <a:pt x="0" y="7664"/>
                  </a:lnTo>
                  <a:lnTo>
                    <a:pt x="7472" y="0"/>
                  </a:lnTo>
                  <a:lnTo>
                    <a:pt x="646821" y="0"/>
                  </a:lnTo>
                  <a:lnTo>
                    <a:pt x="651061" y="1802"/>
                  </a:lnTo>
                  <a:lnTo>
                    <a:pt x="682667" y="34218"/>
                  </a:lnTo>
                  <a:lnTo>
                    <a:pt x="33361" y="34218"/>
                  </a:lnTo>
                  <a:lnTo>
                    <a:pt x="33361" y="158609"/>
                  </a:lnTo>
                  <a:lnTo>
                    <a:pt x="25897" y="166275"/>
                  </a:lnTo>
                  <a:close/>
                </a:path>
                <a:path w="1122045" h="1152525">
                  <a:moveTo>
                    <a:pt x="799066" y="1044303"/>
                  </a:moveTo>
                  <a:lnTo>
                    <a:pt x="792821" y="1044303"/>
                  </a:lnTo>
                  <a:lnTo>
                    <a:pt x="790677" y="1043889"/>
                  </a:lnTo>
                  <a:lnTo>
                    <a:pt x="782648" y="1040514"/>
                  </a:lnTo>
                  <a:lnTo>
                    <a:pt x="778620" y="1034677"/>
                  </a:lnTo>
                  <a:lnTo>
                    <a:pt x="770317" y="864491"/>
                  </a:lnTo>
                  <a:lnTo>
                    <a:pt x="770736" y="861986"/>
                  </a:lnTo>
                  <a:lnTo>
                    <a:pt x="845206" y="675320"/>
                  </a:lnTo>
                  <a:lnTo>
                    <a:pt x="845206" y="259339"/>
                  </a:lnTo>
                  <a:lnTo>
                    <a:pt x="633178" y="259339"/>
                  </a:lnTo>
                  <a:lnTo>
                    <a:pt x="625705" y="251684"/>
                  </a:lnTo>
                  <a:lnTo>
                    <a:pt x="625705" y="34218"/>
                  </a:lnTo>
                  <a:lnTo>
                    <a:pt x="682667" y="34218"/>
                  </a:lnTo>
                  <a:lnTo>
                    <a:pt x="706251" y="58407"/>
                  </a:lnTo>
                  <a:lnTo>
                    <a:pt x="659075" y="58407"/>
                  </a:lnTo>
                  <a:lnTo>
                    <a:pt x="659075" y="225130"/>
                  </a:lnTo>
                  <a:lnTo>
                    <a:pt x="868807" y="225130"/>
                  </a:lnTo>
                  <a:lnTo>
                    <a:pt x="876810" y="233339"/>
                  </a:lnTo>
                  <a:lnTo>
                    <a:pt x="878568" y="237700"/>
                  </a:lnTo>
                  <a:lnTo>
                    <a:pt x="878568" y="591677"/>
                  </a:lnTo>
                  <a:lnTo>
                    <a:pt x="914614" y="591677"/>
                  </a:lnTo>
                  <a:lnTo>
                    <a:pt x="808853" y="856793"/>
                  </a:lnTo>
                  <a:lnTo>
                    <a:pt x="893153" y="892170"/>
                  </a:lnTo>
                  <a:lnTo>
                    <a:pt x="805075" y="892170"/>
                  </a:lnTo>
                  <a:lnTo>
                    <a:pt x="809838" y="989886"/>
                  </a:lnTo>
                  <a:lnTo>
                    <a:pt x="878568" y="989886"/>
                  </a:lnTo>
                  <a:lnTo>
                    <a:pt x="878568" y="1003009"/>
                  </a:lnTo>
                  <a:lnTo>
                    <a:pt x="845198" y="1003009"/>
                  </a:lnTo>
                  <a:lnTo>
                    <a:pt x="803112" y="1042746"/>
                  </a:lnTo>
                  <a:lnTo>
                    <a:pt x="799066" y="1044303"/>
                  </a:lnTo>
                  <a:close/>
                </a:path>
                <a:path w="1122045" h="1152525">
                  <a:moveTo>
                    <a:pt x="868807" y="225130"/>
                  </a:moveTo>
                  <a:lnTo>
                    <a:pt x="821614" y="225130"/>
                  </a:lnTo>
                  <a:lnTo>
                    <a:pt x="659075" y="58407"/>
                  </a:lnTo>
                  <a:lnTo>
                    <a:pt x="706251" y="58407"/>
                  </a:lnTo>
                  <a:lnTo>
                    <a:pt x="868807" y="225130"/>
                  </a:lnTo>
                  <a:close/>
                </a:path>
                <a:path w="1122045" h="1152525">
                  <a:moveTo>
                    <a:pt x="871093" y="1152082"/>
                  </a:moveTo>
                  <a:lnTo>
                    <a:pt x="7472" y="1152082"/>
                  </a:lnTo>
                  <a:lnTo>
                    <a:pt x="0" y="1144418"/>
                  </a:lnTo>
                  <a:lnTo>
                    <a:pt x="0" y="208157"/>
                  </a:lnTo>
                  <a:lnTo>
                    <a:pt x="7472" y="200493"/>
                  </a:lnTo>
                  <a:lnTo>
                    <a:pt x="25897" y="200493"/>
                  </a:lnTo>
                  <a:lnTo>
                    <a:pt x="33361" y="208157"/>
                  </a:lnTo>
                  <a:lnTo>
                    <a:pt x="33361" y="1117863"/>
                  </a:lnTo>
                  <a:lnTo>
                    <a:pt x="878568" y="1117863"/>
                  </a:lnTo>
                  <a:lnTo>
                    <a:pt x="878568" y="1144418"/>
                  </a:lnTo>
                  <a:lnTo>
                    <a:pt x="871093" y="1152082"/>
                  </a:lnTo>
                  <a:close/>
                </a:path>
                <a:path w="1122045" h="1152525">
                  <a:moveTo>
                    <a:pt x="914614" y="591677"/>
                  </a:moveTo>
                  <a:lnTo>
                    <a:pt x="878568" y="591677"/>
                  </a:lnTo>
                  <a:lnTo>
                    <a:pt x="963867" y="377833"/>
                  </a:lnTo>
                  <a:lnTo>
                    <a:pt x="995109" y="351338"/>
                  </a:lnTo>
                  <a:lnTo>
                    <a:pt x="1003420" y="350457"/>
                  </a:lnTo>
                  <a:lnTo>
                    <a:pt x="1011736" y="351265"/>
                  </a:lnTo>
                  <a:lnTo>
                    <a:pt x="1019853" y="353758"/>
                  </a:lnTo>
                  <a:lnTo>
                    <a:pt x="1092946" y="384435"/>
                  </a:lnTo>
                  <a:lnTo>
                    <a:pt x="1004865" y="384435"/>
                  </a:lnTo>
                  <a:lnTo>
                    <a:pt x="1002268" y="384451"/>
                  </a:lnTo>
                  <a:lnTo>
                    <a:pt x="997546" y="386483"/>
                  </a:lnTo>
                  <a:lnTo>
                    <a:pt x="995712" y="388373"/>
                  </a:lnTo>
                  <a:lnTo>
                    <a:pt x="963834" y="468278"/>
                  </a:lnTo>
                  <a:lnTo>
                    <a:pt x="1039318" y="499958"/>
                  </a:lnTo>
                  <a:lnTo>
                    <a:pt x="951202" y="499958"/>
                  </a:lnTo>
                  <a:lnTo>
                    <a:pt x="914614" y="591677"/>
                  </a:lnTo>
                  <a:close/>
                </a:path>
                <a:path w="1122045" h="1152525">
                  <a:moveTo>
                    <a:pt x="1092525" y="507156"/>
                  </a:moveTo>
                  <a:lnTo>
                    <a:pt x="1056470" y="507156"/>
                  </a:lnTo>
                  <a:lnTo>
                    <a:pt x="1088350" y="427249"/>
                  </a:lnTo>
                  <a:lnTo>
                    <a:pt x="1088333" y="424585"/>
                  </a:lnTo>
                  <a:lnTo>
                    <a:pt x="1086352" y="419742"/>
                  </a:lnTo>
                  <a:lnTo>
                    <a:pt x="1084511" y="417861"/>
                  </a:lnTo>
                  <a:lnTo>
                    <a:pt x="1004865" y="384435"/>
                  </a:lnTo>
                  <a:lnTo>
                    <a:pt x="1092946" y="384435"/>
                  </a:lnTo>
                  <a:lnTo>
                    <a:pt x="1120618" y="417242"/>
                  </a:lnTo>
                  <a:lnTo>
                    <a:pt x="1121479" y="425768"/>
                  </a:lnTo>
                  <a:lnTo>
                    <a:pt x="1120695" y="434300"/>
                  </a:lnTo>
                  <a:lnTo>
                    <a:pt x="1118265" y="442631"/>
                  </a:lnTo>
                  <a:lnTo>
                    <a:pt x="1092525" y="507156"/>
                  </a:lnTo>
                  <a:close/>
                </a:path>
                <a:path w="1122045" h="1152525">
                  <a:moveTo>
                    <a:pt x="1010359" y="685547"/>
                  </a:moveTo>
                  <a:lnTo>
                    <a:pt x="1003854" y="684269"/>
                  </a:lnTo>
                  <a:lnTo>
                    <a:pt x="998336" y="680502"/>
                  </a:lnTo>
                  <a:lnTo>
                    <a:pt x="994781" y="675048"/>
                  </a:lnTo>
                  <a:lnTo>
                    <a:pt x="993481" y="668625"/>
                  </a:lnTo>
                  <a:lnTo>
                    <a:pt x="994727" y="661952"/>
                  </a:lnTo>
                  <a:lnTo>
                    <a:pt x="1043840" y="538834"/>
                  </a:lnTo>
                  <a:lnTo>
                    <a:pt x="951202" y="499958"/>
                  </a:lnTo>
                  <a:lnTo>
                    <a:pt x="1039318" y="499958"/>
                  </a:lnTo>
                  <a:lnTo>
                    <a:pt x="1056470" y="507156"/>
                  </a:lnTo>
                  <a:lnTo>
                    <a:pt x="1092525" y="507156"/>
                  </a:lnTo>
                  <a:lnTo>
                    <a:pt x="1025603" y="674915"/>
                  </a:lnTo>
                  <a:lnTo>
                    <a:pt x="1021932" y="680569"/>
                  </a:lnTo>
                  <a:lnTo>
                    <a:pt x="1016618" y="684213"/>
                  </a:lnTo>
                  <a:lnTo>
                    <a:pt x="1010359" y="685547"/>
                  </a:lnTo>
                  <a:close/>
                </a:path>
                <a:path w="1122045" h="1152525">
                  <a:moveTo>
                    <a:pt x="937538" y="895669"/>
                  </a:moveTo>
                  <a:lnTo>
                    <a:pt x="901491" y="895669"/>
                  </a:lnTo>
                  <a:lnTo>
                    <a:pt x="970808" y="721905"/>
                  </a:lnTo>
                  <a:lnTo>
                    <a:pt x="974481" y="716252"/>
                  </a:lnTo>
                  <a:lnTo>
                    <a:pt x="979798" y="712608"/>
                  </a:lnTo>
                  <a:lnTo>
                    <a:pt x="986058" y="711276"/>
                  </a:lnTo>
                  <a:lnTo>
                    <a:pt x="992560" y="712553"/>
                  </a:lnTo>
                  <a:lnTo>
                    <a:pt x="998073" y="716320"/>
                  </a:lnTo>
                  <a:lnTo>
                    <a:pt x="1001628" y="721774"/>
                  </a:lnTo>
                  <a:lnTo>
                    <a:pt x="1002931" y="728197"/>
                  </a:lnTo>
                  <a:lnTo>
                    <a:pt x="1001686" y="734870"/>
                  </a:lnTo>
                  <a:lnTo>
                    <a:pt x="937538" y="895669"/>
                  </a:lnTo>
                  <a:close/>
                </a:path>
                <a:path w="1122045" h="1152525">
                  <a:moveTo>
                    <a:pt x="878568" y="989886"/>
                  </a:moveTo>
                  <a:lnTo>
                    <a:pt x="809838" y="989886"/>
                  </a:lnTo>
                  <a:lnTo>
                    <a:pt x="880016" y="923621"/>
                  </a:lnTo>
                  <a:lnTo>
                    <a:pt x="805075" y="892170"/>
                  </a:lnTo>
                  <a:lnTo>
                    <a:pt x="893153" y="892170"/>
                  </a:lnTo>
                  <a:lnTo>
                    <a:pt x="901491" y="895669"/>
                  </a:lnTo>
                  <a:lnTo>
                    <a:pt x="937538" y="895669"/>
                  </a:lnTo>
                  <a:lnTo>
                    <a:pt x="925125" y="926784"/>
                  </a:lnTo>
                  <a:lnTo>
                    <a:pt x="923721" y="928868"/>
                  </a:lnTo>
                  <a:lnTo>
                    <a:pt x="878568" y="971506"/>
                  </a:lnTo>
                  <a:lnTo>
                    <a:pt x="878568" y="989886"/>
                  </a:lnTo>
                  <a:close/>
                </a:path>
                <a:path w="1122045" h="1152525">
                  <a:moveTo>
                    <a:pt x="878568" y="1117863"/>
                  </a:moveTo>
                  <a:lnTo>
                    <a:pt x="845198" y="1117863"/>
                  </a:lnTo>
                  <a:lnTo>
                    <a:pt x="845198" y="1003009"/>
                  </a:lnTo>
                  <a:lnTo>
                    <a:pt x="878568" y="1003009"/>
                  </a:lnTo>
                  <a:lnTo>
                    <a:pt x="878568" y="11178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204" name="object 84">
              <a:extLst>
                <a:ext uri="{FF2B5EF4-FFF2-40B4-BE49-F238E27FC236}">
                  <a16:creationId xmlns:a16="http://schemas.microsoft.com/office/drawing/2014/main" id="{62E1F679-F01E-6C45-9A3E-2CECFBB50E97}"/>
                </a:ext>
              </a:extLst>
            </p:cNvPr>
            <p:cNvSpPr/>
            <p:nvPr/>
          </p:nvSpPr>
          <p:spPr>
            <a:xfrm>
              <a:off x="7354206" y="2889196"/>
              <a:ext cx="240665" cy="0"/>
            </a:xfrm>
            <a:custGeom>
              <a:avLst/>
              <a:gdLst/>
              <a:ahLst/>
              <a:cxnLst/>
              <a:rect l="l" t="t" r="r" b="b"/>
              <a:pathLst>
                <a:path w="240665">
                  <a:moveTo>
                    <a:pt x="0" y="0"/>
                  </a:moveTo>
                  <a:lnTo>
                    <a:pt x="240212" y="0"/>
                  </a:lnTo>
                </a:path>
              </a:pathLst>
            </a:custGeom>
            <a:ln w="342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205" name="object 85">
              <a:extLst>
                <a:ext uri="{FF2B5EF4-FFF2-40B4-BE49-F238E27FC236}">
                  <a16:creationId xmlns:a16="http://schemas.microsoft.com/office/drawing/2014/main" id="{25D489F2-7E1E-4E4A-9CD1-04CD3DF76605}"/>
                </a:ext>
              </a:extLst>
            </p:cNvPr>
            <p:cNvSpPr/>
            <p:nvPr/>
          </p:nvSpPr>
          <p:spPr>
            <a:xfrm>
              <a:off x="7134921" y="3049006"/>
              <a:ext cx="193583" cy="1983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206" name="object 86">
              <a:extLst>
                <a:ext uri="{FF2B5EF4-FFF2-40B4-BE49-F238E27FC236}">
                  <a16:creationId xmlns:a16="http://schemas.microsoft.com/office/drawing/2014/main" id="{F30191A6-4960-6043-ACEC-6816BB149E0D}"/>
                </a:ext>
              </a:extLst>
            </p:cNvPr>
            <p:cNvSpPr/>
            <p:nvPr/>
          </p:nvSpPr>
          <p:spPr>
            <a:xfrm>
              <a:off x="7382007" y="3121546"/>
              <a:ext cx="390525" cy="0"/>
            </a:xfrm>
            <a:custGeom>
              <a:avLst/>
              <a:gdLst/>
              <a:ahLst/>
              <a:cxnLst/>
              <a:rect l="l" t="t" r="r" b="b"/>
              <a:pathLst>
                <a:path w="390525">
                  <a:moveTo>
                    <a:pt x="0" y="0"/>
                  </a:moveTo>
                  <a:lnTo>
                    <a:pt x="390334" y="0"/>
                  </a:lnTo>
                </a:path>
              </a:pathLst>
            </a:custGeom>
            <a:ln w="3422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207" name="object 87">
              <a:extLst>
                <a:ext uri="{FF2B5EF4-FFF2-40B4-BE49-F238E27FC236}">
                  <a16:creationId xmlns:a16="http://schemas.microsoft.com/office/drawing/2014/main" id="{CF4815F9-6D56-F343-8143-4C11B1417B4A}"/>
                </a:ext>
              </a:extLst>
            </p:cNvPr>
            <p:cNvSpPr/>
            <p:nvPr/>
          </p:nvSpPr>
          <p:spPr>
            <a:xfrm>
              <a:off x="7382006" y="3203672"/>
              <a:ext cx="320675" cy="0"/>
            </a:xfrm>
            <a:custGeom>
              <a:avLst/>
              <a:gdLst/>
              <a:ahLst/>
              <a:cxnLst/>
              <a:rect l="l" t="t" r="r" b="b"/>
              <a:pathLst>
                <a:path w="320675">
                  <a:moveTo>
                    <a:pt x="0" y="0"/>
                  </a:moveTo>
                  <a:lnTo>
                    <a:pt x="320269" y="0"/>
                  </a:lnTo>
                </a:path>
              </a:pathLst>
            </a:custGeom>
            <a:ln w="342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208" name="object 88">
              <a:extLst>
                <a:ext uri="{FF2B5EF4-FFF2-40B4-BE49-F238E27FC236}">
                  <a16:creationId xmlns:a16="http://schemas.microsoft.com/office/drawing/2014/main" id="{6C51A1CF-ED2C-434B-B3CD-1407582675D2}"/>
                </a:ext>
              </a:extLst>
            </p:cNvPr>
            <p:cNvSpPr/>
            <p:nvPr/>
          </p:nvSpPr>
          <p:spPr>
            <a:xfrm>
              <a:off x="7134921" y="3273707"/>
              <a:ext cx="193585" cy="1983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209" name="object 89">
              <a:extLst>
                <a:ext uri="{FF2B5EF4-FFF2-40B4-BE49-F238E27FC236}">
                  <a16:creationId xmlns:a16="http://schemas.microsoft.com/office/drawing/2014/main" id="{A6C67A37-608E-5E46-94AD-81A8CF5AEB5D}"/>
                </a:ext>
              </a:extLst>
            </p:cNvPr>
            <p:cNvSpPr/>
            <p:nvPr/>
          </p:nvSpPr>
          <p:spPr>
            <a:xfrm>
              <a:off x="7382007" y="3346242"/>
              <a:ext cx="390525" cy="0"/>
            </a:xfrm>
            <a:custGeom>
              <a:avLst/>
              <a:gdLst/>
              <a:ahLst/>
              <a:cxnLst/>
              <a:rect l="l" t="t" r="r" b="b"/>
              <a:pathLst>
                <a:path w="390525">
                  <a:moveTo>
                    <a:pt x="0" y="0"/>
                  </a:moveTo>
                  <a:lnTo>
                    <a:pt x="390334" y="0"/>
                  </a:lnTo>
                </a:path>
              </a:pathLst>
            </a:custGeom>
            <a:ln w="342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210" name="object 90">
              <a:extLst>
                <a:ext uri="{FF2B5EF4-FFF2-40B4-BE49-F238E27FC236}">
                  <a16:creationId xmlns:a16="http://schemas.microsoft.com/office/drawing/2014/main" id="{BA601570-3AAF-B747-87A7-93CECCB7213A}"/>
                </a:ext>
              </a:extLst>
            </p:cNvPr>
            <p:cNvSpPr/>
            <p:nvPr/>
          </p:nvSpPr>
          <p:spPr>
            <a:xfrm>
              <a:off x="7382006" y="3428373"/>
              <a:ext cx="140335" cy="0"/>
            </a:xfrm>
            <a:custGeom>
              <a:avLst/>
              <a:gdLst/>
              <a:ahLst/>
              <a:cxnLst/>
              <a:rect l="l" t="t" r="r" b="b"/>
              <a:pathLst>
                <a:path w="140334">
                  <a:moveTo>
                    <a:pt x="0" y="0"/>
                  </a:moveTo>
                  <a:lnTo>
                    <a:pt x="140120" y="0"/>
                  </a:lnTo>
                </a:path>
              </a:pathLst>
            </a:custGeom>
            <a:ln w="342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211" name="object 91">
              <a:extLst>
                <a:ext uri="{FF2B5EF4-FFF2-40B4-BE49-F238E27FC236}">
                  <a16:creationId xmlns:a16="http://schemas.microsoft.com/office/drawing/2014/main" id="{19DBBADB-3F84-2A41-8250-53525944C1F5}"/>
                </a:ext>
              </a:extLst>
            </p:cNvPr>
            <p:cNvSpPr/>
            <p:nvPr/>
          </p:nvSpPr>
          <p:spPr>
            <a:xfrm>
              <a:off x="7134921" y="3527262"/>
              <a:ext cx="165246" cy="1694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212" name="object 92">
              <a:extLst>
                <a:ext uri="{FF2B5EF4-FFF2-40B4-BE49-F238E27FC236}">
                  <a16:creationId xmlns:a16="http://schemas.microsoft.com/office/drawing/2014/main" id="{9DA35F1F-2E41-8E4C-96B5-603BE67F06F1}"/>
                </a:ext>
              </a:extLst>
            </p:cNvPr>
            <p:cNvSpPr/>
            <p:nvPr/>
          </p:nvSpPr>
          <p:spPr>
            <a:xfrm>
              <a:off x="7382006" y="3570941"/>
              <a:ext cx="390525" cy="0"/>
            </a:xfrm>
            <a:custGeom>
              <a:avLst/>
              <a:gdLst/>
              <a:ahLst/>
              <a:cxnLst/>
              <a:rect l="l" t="t" r="r" b="b"/>
              <a:pathLst>
                <a:path w="390525">
                  <a:moveTo>
                    <a:pt x="0" y="0"/>
                  </a:moveTo>
                  <a:lnTo>
                    <a:pt x="390334" y="0"/>
                  </a:lnTo>
                </a:path>
              </a:pathLst>
            </a:custGeom>
            <a:ln w="342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213" name="object 93">
              <a:extLst>
                <a:ext uri="{FF2B5EF4-FFF2-40B4-BE49-F238E27FC236}">
                  <a16:creationId xmlns:a16="http://schemas.microsoft.com/office/drawing/2014/main" id="{3818A547-70AC-BF4D-ADC2-679E36144747}"/>
                </a:ext>
              </a:extLst>
            </p:cNvPr>
            <p:cNvSpPr/>
            <p:nvPr/>
          </p:nvSpPr>
          <p:spPr>
            <a:xfrm>
              <a:off x="7382006" y="3653067"/>
              <a:ext cx="337185" cy="0"/>
            </a:xfrm>
            <a:custGeom>
              <a:avLst/>
              <a:gdLst/>
              <a:ahLst/>
              <a:cxnLst/>
              <a:rect l="l" t="t" r="r" b="b"/>
              <a:pathLst>
                <a:path w="337184">
                  <a:moveTo>
                    <a:pt x="0" y="0"/>
                  </a:moveTo>
                  <a:lnTo>
                    <a:pt x="336955" y="0"/>
                  </a:lnTo>
                </a:path>
              </a:pathLst>
            </a:custGeom>
            <a:ln w="3422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BE902618-265F-7343-9DFF-7B33D8A3F703}"/>
              </a:ext>
            </a:extLst>
          </p:cNvPr>
          <p:cNvGrpSpPr/>
          <p:nvPr/>
        </p:nvGrpSpPr>
        <p:grpSpPr>
          <a:xfrm>
            <a:off x="4292363" y="3110956"/>
            <a:ext cx="920750" cy="1123315"/>
            <a:chOff x="4203196" y="2714244"/>
            <a:chExt cx="920750" cy="1123315"/>
          </a:xfrm>
        </p:grpSpPr>
        <p:sp>
          <p:nvSpPr>
            <p:cNvPr id="214" name="object 94">
              <a:extLst>
                <a:ext uri="{FF2B5EF4-FFF2-40B4-BE49-F238E27FC236}">
                  <a16:creationId xmlns:a16="http://schemas.microsoft.com/office/drawing/2014/main" id="{E9BDEB06-8EB1-284B-9FFB-2C7F90611417}"/>
                </a:ext>
              </a:extLst>
            </p:cNvPr>
            <p:cNvSpPr/>
            <p:nvPr/>
          </p:nvSpPr>
          <p:spPr>
            <a:xfrm>
              <a:off x="4203196" y="2714244"/>
              <a:ext cx="920750" cy="1123315"/>
            </a:xfrm>
            <a:custGeom>
              <a:avLst/>
              <a:gdLst/>
              <a:ahLst/>
              <a:cxnLst/>
              <a:rect l="l" t="t" r="r" b="b"/>
              <a:pathLst>
                <a:path w="920750" h="1123314">
                  <a:moveTo>
                    <a:pt x="898575" y="0"/>
                  </a:moveTo>
                  <a:lnTo>
                    <a:pt x="21907" y="0"/>
                  </a:lnTo>
                  <a:lnTo>
                    <a:pt x="13378" y="1723"/>
                  </a:lnTo>
                  <a:lnTo>
                    <a:pt x="6415" y="6423"/>
                  </a:lnTo>
                  <a:lnTo>
                    <a:pt x="1721" y="13394"/>
                  </a:lnTo>
                  <a:lnTo>
                    <a:pt x="0" y="21932"/>
                  </a:lnTo>
                  <a:lnTo>
                    <a:pt x="0" y="1101255"/>
                  </a:lnTo>
                  <a:lnTo>
                    <a:pt x="1721" y="1109793"/>
                  </a:lnTo>
                  <a:lnTo>
                    <a:pt x="6415" y="1116764"/>
                  </a:lnTo>
                  <a:lnTo>
                    <a:pt x="13378" y="1121464"/>
                  </a:lnTo>
                  <a:lnTo>
                    <a:pt x="21907" y="1123188"/>
                  </a:lnTo>
                  <a:lnTo>
                    <a:pt x="898575" y="1123188"/>
                  </a:lnTo>
                  <a:lnTo>
                    <a:pt x="907106" y="1121464"/>
                  </a:lnTo>
                  <a:lnTo>
                    <a:pt x="914074" y="1116764"/>
                  </a:lnTo>
                  <a:lnTo>
                    <a:pt x="918772" y="1109793"/>
                  </a:lnTo>
                  <a:lnTo>
                    <a:pt x="920496" y="1101255"/>
                  </a:lnTo>
                  <a:lnTo>
                    <a:pt x="920496" y="1079309"/>
                  </a:lnTo>
                  <a:lnTo>
                    <a:pt x="43827" y="1079309"/>
                  </a:lnTo>
                  <a:lnTo>
                    <a:pt x="43827" y="43865"/>
                  </a:lnTo>
                  <a:lnTo>
                    <a:pt x="920496" y="43865"/>
                  </a:lnTo>
                  <a:lnTo>
                    <a:pt x="920496" y="21932"/>
                  </a:lnTo>
                  <a:lnTo>
                    <a:pt x="918772" y="13394"/>
                  </a:lnTo>
                  <a:lnTo>
                    <a:pt x="914074" y="6423"/>
                  </a:lnTo>
                  <a:lnTo>
                    <a:pt x="907106" y="1723"/>
                  </a:lnTo>
                  <a:lnTo>
                    <a:pt x="898575" y="0"/>
                  </a:lnTo>
                  <a:close/>
                </a:path>
                <a:path w="920750" h="1123314">
                  <a:moveTo>
                    <a:pt x="920496" y="43865"/>
                  </a:moveTo>
                  <a:lnTo>
                    <a:pt x="876655" y="43865"/>
                  </a:lnTo>
                  <a:lnTo>
                    <a:pt x="876655" y="1079309"/>
                  </a:lnTo>
                  <a:lnTo>
                    <a:pt x="920496" y="1079309"/>
                  </a:lnTo>
                  <a:lnTo>
                    <a:pt x="920496" y="438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215" name="object 95">
              <a:extLst>
                <a:ext uri="{FF2B5EF4-FFF2-40B4-BE49-F238E27FC236}">
                  <a16:creationId xmlns:a16="http://schemas.microsoft.com/office/drawing/2014/main" id="{33A19655-43A3-BA42-ABA7-D46EF82B89AD}"/>
                </a:ext>
              </a:extLst>
            </p:cNvPr>
            <p:cNvSpPr/>
            <p:nvPr/>
          </p:nvSpPr>
          <p:spPr>
            <a:xfrm>
              <a:off x="4465316" y="2811781"/>
              <a:ext cx="394970" cy="43180"/>
            </a:xfrm>
            <a:custGeom>
              <a:avLst/>
              <a:gdLst/>
              <a:ahLst/>
              <a:cxnLst/>
              <a:rect l="l" t="t" r="r" b="b"/>
              <a:pathLst>
                <a:path w="394970" h="43180">
                  <a:moveTo>
                    <a:pt x="372795" y="0"/>
                  </a:moveTo>
                  <a:lnTo>
                    <a:pt x="21932" y="0"/>
                  </a:lnTo>
                  <a:lnTo>
                    <a:pt x="13394" y="1676"/>
                  </a:lnTo>
                  <a:lnTo>
                    <a:pt x="6423" y="6248"/>
                  </a:lnTo>
                  <a:lnTo>
                    <a:pt x="1723" y="13030"/>
                  </a:lnTo>
                  <a:lnTo>
                    <a:pt x="0" y="21336"/>
                  </a:lnTo>
                  <a:lnTo>
                    <a:pt x="1723" y="29641"/>
                  </a:lnTo>
                  <a:lnTo>
                    <a:pt x="6423" y="36423"/>
                  </a:lnTo>
                  <a:lnTo>
                    <a:pt x="13394" y="40995"/>
                  </a:lnTo>
                  <a:lnTo>
                    <a:pt x="21932" y="42672"/>
                  </a:lnTo>
                  <a:lnTo>
                    <a:pt x="372795" y="42672"/>
                  </a:lnTo>
                  <a:lnTo>
                    <a:pt x="381326" y="40995"/>
                  </a:lnTo>
                  <a:lnTo>
                    <a:pt x="388294" y="36423"/>
                  </a:lnTo>
                  <a:lnTo>
                    <a:pt x="392992" y="29641"/>
                  </a:lnTo>
                  <a:lnTo>
                    <a:pt x="394715" y="21336"/>
                  </a:lnTo>
                  <a:lnTo>
                    <a:pt x="392992" y="13030"/>
                  </a:lnTo>
                  <a:lnTo>
                    <a:pt x="388294" y="6248"/>
                  </a:lnTo>
                  <a:lnTo>
                    <a:pt x="381326" y="1676"/>
                  </a:lnTo>
                  <a:lnTo>
                    <a:pt x="3727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216" name="object 96">
              <a:extLst>
                <a:ext uri="{FF2B5EF4-FFF2-40B4-BE49-F238E27FC236}">
                  <a16:creationId xmlns:a16="http://schemas.microsoft.com/office/drawing/2014/main" id="{F6E91835-759B-3F4F-ADFD-244CA222442E}"/>
                </a:ext>
              </a:extLst>
            </p:cNvPr>
            <p:cNvSpPr/>
            <p:nvPr/>
          </p:nvSpPr>
          <p:spPr>
            <a:xfrm>
              <a:off x="4334253" y="2898649"/>
              <a:ext cx="306705" cy="44450"/>
            </a:xfrm>
            <a:custGeom>
              <a:avLst/>
              <a:gdLst/>
              <a:ahLst/>
              <a:cxnLst/>
              <a:rect l="l" t="t" r="r" b="b"/>
              <a:pathLst>
                <a:path w="306704" h="44450">
                  <a:moveTo>
                    <a:pt x="284441" y="0"/>
                  </a:moveTo>
                  <a:lnTo>
                    <a:pt x="21882" y="0"/>
                  </a:lnTo>
                  <a:lnTo>
                    <a:pt x="13373" y="1740"/>
                  </a:lnTo>
                  <a:lnTo>
                    <a:pt x="6416" y="6481"/>
                  </a:lnTo>
                  <a:lnTo>
                    <a:pt x="1722" y="13507"/>
                  </a:lnTo>
                  <a:lnTo>
                    <a:pt x="0" y="22098"/>
                  </a:lnTo>
                  <a:lnTo>
                    <a:pt x="1722" y="30688"/>
                  </a:lnTo>
                  <a:lnTo>
                    <a:pt x="6416" y="37714"/>
                  </a:lnTo>
                  <a:lnTo>
                    <a:pt x="13373" y="42455"/>
                  </a:lnTo>
                  <a:lnTo>
                    <a:pt x="21882" y="44196"/>
                  </a:lnTo>
                  <a:lnTo>
                    <a:pt x="284441" y="44196"/>
                  </a:lnTo>
                  <a:lnTo>
                    <a:pt x="292950" y="42455"/>
                  </a:lnTo>
                  <a:lnTo>
                    <a:pt x="299907" y="37714"/>
                  </a:lnTo>
                  <a:lnTo>
                    <a:pt x="304601" y="30688"/>
                  </a:lnTo>
                  <a:lnTo>
                    <a:pt x="306324" y="22098"/>
                  </a:lnTo>
                  <a:lnTo>
                    <a:pt x="304601" y="13507"/>
                  </a:lnTo>
                  <a:lnTo>
                    <a:pt x="299907" y="6481"/>
                  </a:lnTo>
                  <a:lnTo>
                    <a:pt x="292950" y="1740"/>
                  </a:lnTo>
                  <a:lnTo>
                    <a:pt x="284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217" name="object 97">
              <a:extLst>
                <a:ext uri="{FF2B5EF4-FFF2-40B4-BE49-F238E27FC236}">
                  <a16:creationId xmlns:a16="http://schemas.microsoft.com/office/drawing/2014/main" id="{2A73DEE1-CAA4-0247-8E69-7C187A1CE861}"/>
                </a:ext>
              </a:extLst>
            </p:cNvPr>
            <p:cNvSpPr/>
            <p:nvPr/>
          </p:nvSpPr>
          <p:spPr>
            <a:xfrm>
              <a:off x="4684776" y="2898648"/>
              <a:ext cx="307975" cy="44450"/>
            </a:xfrm>
            <a:custGeom>
              <a:avLst/>
              <a:gdLst/>
              <a:ahLst/>
              <a:cxnLst/>
              <a:rect l="l" t="t" r="r" b="b"/>
              <a:pathLst>
                <a:path w="307975" h="44450">
                  <a:moveTo>
                    <a:pt x="285864" y="0"/>
                  </a:moveTo>
                  <a:lnTo>
                    <a:pt x="21983" y="0"/>
                  </a:lnTo>
                  <a:lnTo>
                    <a:pt x="13437" y="1740"/>
                  </a:lnTo>
                  <a:lnTo>
                    <a:pt x="6448" y="6481"/>
                  </a:lnTo>
                  <a:lnTo>
                    <a:pt x="1731" y="13507"/>
                  </a:lnTo>
                  <a:lnTo>
                    <a:pt x="0" y="22098"/>
                  </a:lnTo>
                  <a:lnTo>
                    <a:pt x="1731" y="30688"/>
                  </a:lnTo>
                  <a:lnTo>
                    <a:pt x="6448" y="37714"/>
                  </a:lnTo>
                  <a:lnTo>
                    <a:pt x="13437" y="42455"/>
                  </a:lnTo>
                  <a:lnTo>
                    <a:pt x="21983" y="44196"/>
                  </a:lnTo>
                  <a:lnTo>
                    <a:pt x="285864" y="44196"/>
                  </a:lnTo>
                  <a:lnTo>
                    <a:pt x="294410" y="42455"/>
                  </a:lnTo>
                  <a:lnTo>
                    <a:pt x="301399" y="37714"/>
                  </a:lnTo>
                  <a:lnTo>
                    <a:pt x="306116" y="30688"/>
                  </a:lnTo>
                  <a:lnTo>
                    <a:pt x="307848" y="22098"/>
                  </a:lnTo>
                  <a:lnTo>
                    <a:pt x="306116" y="13507"/>
                  </a:lnTo>
                  <a:lnTo>
                    <a:pt x="301399" y="6481"/>
                  </a:lnTo>
                  <a:lnTo>
                    <a:pt x="294410" y="1740"/>
                  </a:lnTo>
                  <a:lnTo>
                    <a:pt x="2858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218" name="object 98">
              <a:extLst>
                <a:ext uri="{FF2B5EF4-FFF2-40B4-BE49-F238E27FC236}">
                  <a16:creationId xmlns:a16="http://schemas.microsoft.com/office/drawing/2014/main" id="{8C4A451A-639B-224C-A187-2D7645098A2F}"/>
                </a:ext>
              </a:extLst>
            </p:cNvPr>
            <p:cNvSpPr/>
            <p:nvPr/>
          </p:nvSpPr>
          <p:spPr>
            <a:xfrm>
              <a:off x="4498846" y="3035045"/>
              <a:ext cx="504825" cy="0"/>
            </a:xfrm>
            <a:custGeom>
              <a:avLst/>
              <a:gdLst/>
              <a:ahLst/>
              <a:cxnLst/>
              <a:rect l="l" t="t" r="r" b="b"/>
              <a:pathLst>
                <a:path w="504825">
                  <a:moveTo>
                    <a:pt x="0" y="0"/>
                  </a:moveTo>
                  <a:lnTo>
                    <a:pt x="504443" y="0"/>
                  </a:lnTo>
                </a:path>
              </a:pathLst>
            </a:custGeom>
            <a:ln w="441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219" name="object 99">
              <a:extLst>
                <a:ext uri="{FF2B5EF4-FFF2-40B4-BE49-F238E27FC236}">
                  <a16:creationId xmlns:a16="http://schemas.microsoft.com/office/drawing/2014/main" id="{3A455788-2498-424E-88B3-18252501E6C5}"/>
                </a:ext>
              </a:extLst>
            </p:cNvPr>
            <p:cNvSpPr/>
            <p:nvPr/>
          </p:nvSpPr>
          <p:spPr>
            <a:xfrm>
              <a:off x="4498847" y="3101341"/>
              <a:ext cx="196850" cy="43180"/>
            </a:xfrm>
            <a:custGeom>
              <a:avLst/>
              <a:gdLst/>
              <a:ahLst/>
              <a:cxnLst/>
              <a:rect l="l" t="t" r="r" b="b"/>
              <a:pathLst>
                <a:path w="196850" h="43180">
                  <a:moveTo>
                    <a:pt x="174752" y="0"/>
                  </a:moveTo>
                  <a:lnTo>
                    <a:pt x="21844" y="0"/>
                  </a:lnTo>
                  <a:lnTo>
                    <a:pt x="13351" y="1679"/>
                  </a:lnTo>
                  <a:lnTo>
                    <a:pt x="6407" y="6257"/>
                  </a:lnTo>
                  <a:lnTo>
                    <a:pt x="1720" y="13040"/>
                  </a:lnTo>
                  <a:lnTo>
                    <a:pt x="0" y="21336"/>
                  </a:lnTo>
                  <a:lnTo>
                    <a:pt x="1720" y="29631"/>
                  </a:lnTo>
                  <a:lnTo>
                    <a:pt x="6407" y="36414"/>
                  </a:lnTo>
                  <a:lnTo>
                    <a:pt x="13351" y="40992"/>
                  </a:lnTo>
                  <a:lnTo>
                    <a:pt x="21844" y="42672"/>
                  </a:lnTo>
                  <a:lnTo>
                    <a:pt x="174752" y="42672"/>
                  </a:lnTo>
                  <a:lnTo>
                    <a:pt x="183244" y="40992"/>
                  </a:lnTo>
                  <a:lnTo>
                    <a:pt x="190188" y="36414"/>
                  </a:lnTo>
                  <a:lnTo>
                    <a:pt x="194875" y="29631"/>
                  </a:lnTo>
                  <a:lnTo>
                    <a:pt x="196596" y="21336"/>
                  </a:lnTo>
                  <a:lnTo>
                    <a:pt x="194875" y="13040"/>
                  </a:lnTo>
                  <a:lnTo>
                    <a:pt x="190188" y="6257"/>
                  </a:lnTo>
                  <a:lnTo>
                    <a:pt x="183244" y="1679"/>
                  </a:lnTo>
                  <a:lnTo>
                    <a:pt x="174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220" name="object 100">
              <a:extLst>
                <a:ext uri="{FF2B5EF4-FFF2-40B4-BE49-F238E27FC236}">
                  <a16:creationId xmlns:a16="http://schemas.microsoft.com/office/drawing/2014/main" id="{7336BB85-3B10-D042-B0C9-45FE7B29C7CB}"/>
                </a:ext>
              </a:extLst>
            </p:cNvPr>
            <p:cNvSpPr/>
            <p:nvPr/>
          </p:nvSpPr>
          <p:spPr>
            <a:xfrm>
              <a:off x="4828032" y="3101341"/>
              <a:ext cx="86995" cy="43180"/>
            </a:xfrm>
            <a:custGeom>
              <a:avLst/>
              <a:gdLst/>
              <a:ahLst/>
              <a:cxnLst/>
              <a:rect l="l" t="t" r="r" b="b"/>
              <a:pathLst>
                <a:path w="86995" h="43180">
                  <a:moveTo>
                    <a:pt x="65150" y="0"/>
                  </a:moveTo>
                  <a:lnTo>
                    <a:pt x="21716" y="0"/>
                  </a:lnTo>
                  <a:lnTo>
                    <a:pt x="13271" y="1679"/>
                  </a:lnTo>
                  <a:lnTo>
                    <a:pt x="6367" y="6257"/>
                  </a:lnTo>
                  <a:lnTo>
                    <a:pt x="1709" y="13040"/>
                  </a:lnTo>
                  <a:lnTo>
                    <a:pt x="0" y="21336"/>
                  </a:lnTo>
                  <a:lnTo>
                    <a:pt x="1709" y="29631"/>
                  </a:lnTo>
                  <a:lnTo>
                    <a:pt x="6367" y="36414"/>
                  </a:lnTo>
                  <a:lnTo>
                    <a:pt x="13271" y="40992"/>
                  </a:lnTo>
                  <a:lnTo>
                    <a:pt x="21716" y="42672"/>
                  </a:lnTo>
                  <a:lnTo>
                    <a:pt x="65150" y="42672"/>
                  </a:lnTo>
                  <a:lnTo>
                    <a:pt x="73596" y="40992"/>
                  </a:lnTo>
                  <a:lnTo>
                    <a:pt x="80500" y="36414"/>
                  </a:lnTo>
                  <a:lnTo>
                    <a:pt x="85158" y="29631"/>
                  </a:lnTo>
                  <a:lnTo>
                    <a:pt x="86867" y="21336"/>
                  </a:lnTo>
                  <a:lnTo>
                    <a:pt x="85158" y="13040"/>
                  </a:lnTo>
                  <a:lnTo>
                    <a:pt x="80500" y="6257"/>
                  </a:lnTo>
                  <a:lnTo>
                    <a:pt x="73596" y="1679"/>
                  </a:lnTo>
                  <a:lnTo>
                    <a:pt x="65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221" name="object 101">
              <a:extLst>
                <a:ext uri="{FF2B5EF4-FFF2-40B4-BE49-F238E27FC236}">
                  <a16:creationId xmlns:a16="http://schemas.microsoft.com/office/drawing/2014/main" id="{538DAB55-8DF3-9B4C-93CC-04123A038D36}"/>
                </a:ext>
              </a:extLst>
            </p:cNvPr>
            <p:cNvSpPr/>
            <p:nvPr/>
          </p:nvSpPr>
          <p:spPr>
            <a:xfrm>
              <a:off x="4739641" y="3101339"/>
              <a:ext cx="44450" cy="43180"/>
            </a:xfrm>
            <a:custGeom>
              <a:avLst/>
              <a:gdLst/>
              <a:ahLst/>
              <a:cxnLst/>
              <a:rect l="l" t="t" r="r" b="b"/>
              <a:pathLst>
                <a:path w="44450" h="43180">
                  <a:moveTo>
                    <a:pt x="22098" y="0"/>
                  </a:moveTo>
                  <a:lnTo>
                    <a:pt x="13507" y="1679"/>
                  </a:lnTo>
                  <a:lnTo>
                    <a:pt x="6481" y="6257"/>
                  </a:lnTo>
                  <a:lnTo>
                    <a:pt x="1740" y="13040"/>
                  </a:lnTo>
                  <a:lnTo>
                    <a:pt x="0" y="21336"/>
                  </a:lnTo>
                  <a:lnTo>
                    <a:pt x="1740" y="29631"/>
                  </a:lnTo>
                  <a:lnTo>
                    <a:pt x="6481" y="36414"/>
                  </a:lnTo>
                  <a:lnTo>
                    <a:pt x="13507" y="40992"/>
                  </a:lnTo>
                  <a:lnTo>
                    <a:pt x="22098" y="42672"/>
                  </a:lnTo>
                  <a:lnTo>
                    <a:pt x="30688" y="40992"/>
                  </a:lnTo>
                  <a:lnTo>
                    <a:pt x="37714" y="36414"/>
                  </a:lnTo>
                  <a:lnTo>
                    <a:pt x="42455" y="29631"/>
                  </a:lnTo>
                  <a:lnTo>
                    <a:pt x="44196" y="21336"/>
                  </a:lnTo>
                  <a:lnTo>
                    <a:pt x="42455" y="13040"/>
                  </a:lnTo>
                  <a:lnTo>
                    <a:pt x="37714" y="6257"/>
                  </a:lnTo>
                  <a:lnTo>
                    <a:pt x="30688" y="1679"/>
                  </a:lnTo>
                  <a:lnTo>
                    <a:pt x="22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222" name="object 102">
              <a:extLst>
                <a:ext uri="{FF2B5EF4-FFF2-40B4-BE49-F238E27FC236}">
                  <a16:creationId xmlns:a16="http://schemas.microsoft.com/office/drawing/2014/main" id="{5976E5EA-0C3F-1A45-901E-EAB5A98605EB}"/>
                </a:ext>
              </a:extLst>
            </p:cNvPr>
            <p:cNvSpPr/>
            <p:nvPr/>
          </p:nvSpPr>
          <p:spPr>
            <a:xfrm>
              <a:off x="4498846" y="3188209"/>
              <a:ext cx="142240" cy="44450"/>
            </a:xfrm>
            <a:custGeom>
              <a:avLst/>
              <a:gdLst/>
              <a:ahLst/>
              <a:cxnLst/>
              <a:rect l="l" t="t" r="r" b="b"/>
              <a:pathLst>
                <a:path w="142239" h="44450">
                  <a:moveTo>
                    <a:pt x="119926" y="0"/>
                  </a:moveTo>
                  <a:lnTo>
                    <a:pt x="21805" y="0"/>
                  </a:lnTo>
                  <a:lnTo>
                    <a:pt x="13319" y="1736"/>
                  </a:lnTo>
                  <a:lnTo>
                    <a:pt x="6388" y="6472"/>
                  </a:lnTo>
                  <a:lnTo>
                    <a:pt x="1714" y="13496"/>
                  </a:lnTo>
                  <a:lnTo>
                    <a:pt x="0" y="22098"/>
                  </a:lnTo>
                  <a:lnTo>
                    <a:pt x="1714" y="30699"/>
                  </a:lnTo>
                  <a:lnTo>
                    <a:pt x="6388" y="37723"/>
                  </a:lnTo>
                  <a:lnTo>
                    <a:pt x="13319" y="42459"/>
                  </a:lnTo>
                  <a:lnTo>
                    <a:pt x="21805" y="44196"/>
                  </a:lnTo>
                  <a:lnTo>
                    <a:pt x="119926" y="44196"/>
                  </a:lnTo>
                  <a:lnTo>
                    <a:pt x="128412" y="42459"/>
                  </a:lnTo>
                  <a:lnTo>
                    <a:pt x="135343" y="37723"/>
                  </a:lnTo>
                  <a:lnTo>
                    <a:pt x="140017" y="30699"/>
                  </a:lnTo>
                  <a:lnTo>
                    <a:pt x="141731" y="22098"/>
                  </a:lnTo>
                  <a:lnTo>
                    <a:pt x="140017" y="13496"/>
                  </a:lnTo>
                  <a:lnTo>
                    <a:pt x="135343" y="6472"/>
                  </a:lnTo>
                  <a:lnTo>
                    <a:pt x="128412" y="1736"/>
                  </a:lnTo>
                  <a:lnTo>
                    <a:pt x="1199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223" name="object 103">
              <a:extLst>
                <a:ext uri="{FF2B5EF4-FFF2-40B4-BE49-F238E27FC236}">
                  <a16:creationId xmlns:a16="http://schemas.microsoft.com/office/drawing/2014/main" id="{F5B45D4E-DA55-8647-8001-0188FBFE289C}"/>
                </a:ext>
              </a:extLst>
            </p:cNvPr>
            <p:cNvSpPr/>
            <p:nvPr/>
          </p:nvSpPr>
          <p:spPr>
            <a:xfrm>
              <a:off x="4684781" y="3188207"/>
              <a:ext cx="318770" cy="44450"/>
            </a:xfrm>
            <a:custGeom>
              <a:avLst/>
              <a:gdLst/>
              <a:ahLst/>
              <a:cxnLst/>
              <a:rect l="l" t="t" r="r" b="b"/>
              <a:pathLst>
                <a:path w="318770" h="44450">
                  <a:moveTo>
                    <a:pt x="296545" y="0"/>
                  </a:moveTo>
                  <a:lnTo>
                    <a:pt x="21958" y="0"/>
                  </a:lnTo>
                  <a:lnTo>
                    <a:pt x="13410" y="1736"/>
                  </a:lnTo>
                  <a:lnTo>
                    <a:pt x="6430" y="6472"/>
                  </a:lnTo>
                  <a:lnTo>
                    <a:pt x="1725" y="13496"/>
                  </a:lnTo>
                  <a:lnTo>
                    <a:pt x="0" y="22098"/>
                  </a:lnTo>
                  <a:lnTo>
                    <a:pt x="1725" y="30699"/>
                  </a:lnTo>
                  <a:lnTo>
                    <a:pt x="6430" y="37723"/>
                  </a:lnTo>
                  <a:lnTo>
                    <a:pt x="13410" y="42459"/>
                  </a:lnTo>
                  <a:lnTo>
                    <a:pt x="21958" y="44196"/>
                  </a:lnTo>
                  <a:lnTo>
                    <a:pt x="296545" y="44196"/>
                  </a:lnTo>
                  <a:lnTo>
                    <a:pt x="305094" y="42459"/>
                  </a:lnTo>
                  <a:lnTo>
                    <a:pt x="312078" y="37723"/>
                  </a:lnTo>
                  <a:lnTo>
                    <a:pt x="316788" y="30699"/>
                  </a:lnTo>
                  <a:lnTo>
                    <a:pt x="318516" y="22098"/>
                  </a:lnTo>
                  <a:lnTo>
                    <a:pt x="316788" y="13496"/>
                  </a:lnTo>
                  <a:lnTo>
                    <a:pt x="312078" y="6472"/>
                  </a:lnTo>
                  <a:lnTo>
                    <a:pt x="305094" y="1736"/>
                  </a:lnTo>
                  <a:lnTo>
                    <a:pt x="2965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224" name="object 104">
              <a:extLst>
                <a:ext uri="{FF2B5EF4-FFF2-40B4-BE49-F238E27FC236}">
                  <a16:creationId xmlns:a16="http://schemas.microsoft.com/office/drawing/2014/main" id="{DF97DA20-B302-904E-9A64-BB1E9E930067}"/>
                </a:ext>
              </a:extLst>
            </p:cNvPr>
            <p:cNvSpPr/>
            <p:nvPr/>
          </p:nvSpPr>
          <p:spPr>
            <a:xfrm>
              <a:off x="4498847" y="3276601"/>
              <a:ext cx="329565" cy="44450"/>
            </a:xfrm>
            <a:custGeom>
              <a:avLst/>
              <a:gdLst/>
              <a:ahLst/>
              <a:cxnLst/>
              <a:rect l="l" t="t" r="r" b="b"/>
              <a:pathLst>
                <a:path w="329564" h="44450">
                  <a:moveTo>
                    <a:pt x="307238" y="0"/>
                  </a:moveTo>
                  <a:lnTo>
                    <a:pt x="21945" y="0"/>
                  </a:lnTo>
                  <a:lnTo>
                    <a:pt x="13405" y="1736"/>
                  </a:lnTo>
                  <a:lnTo>
                    <a:pt x="6429" y="6472"/>
                  </a:lnTo>
                  <a:lnTo>
                    <a:pt x="1725" y="13496"/>
                  </a:lnTo>
                  <a:lnTo>
                    <a:pt x="0" y="22098"/>
                  </a:lnTo>
                  <a:lnTo>
                    <a:pt x="1725" y="30699"/>
                  </a:lnTo>
                  <a:lnTo>
                    <a:pt x="6429" y="37723"/>
                  </a:lnTo>
                  <a:lnTo>
                    <a:pt x="13405" y="42459"/>
                  </a:lnTo>
                  <a:lnTo>
                    <a:pt x="21945" y="44196"/>
                  </a:lnTo>
                  <a:lnTo>
                    <a:pt x="307238" y="44196"/>
                  </a:lnTo>
                  <a:lnTo>
                    <a:pt x="315778" y="42459"/>
                  </a:lnTo>
                  <a:lnTo>
                    <a:pt x="322754" y="37723"/>
                  </a:lnTo>
                  <a:lnTo>
                    <a:pt x="327458" y="30699"/>
                  </a:lnTo>
                  <a:lnTo>
                    <a:pt x="329184" y="22098"/>
                  </a:lnTo>
                  <a:lnTo>
                    <a:pt x="327458" y="13496"/>
                  </a:lnTo>
                  <a:lnTo>
                    <a:pt x="322754" y="6472"/>
                  </a:lnTo>
                  <a:lnTo>
                    <a:pt x="315778" y="1736"/>
                  </a:lnTo>
                  <a:lnTo>
                    <a:pt x="307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225" name="object 105">
              <a:extLst>
                <a:ext uri="{FF2B5EF4-FFF2-40B4-BE49-F238E27FC236}">
                  <a16:creationId xmlns:a16="http://schemas.microsoft.com/office/drawing/2014/main" id="{2C7883A5-CE54-F14F-A08D-9E37E6A26251}"/>
                </a:ext>
              </a:extLst>
            </p:cNvPr>
            <p:cNvSpPr/>
            <p:nvPr/>
          </p:nvSpPr>
          <p:spPr>
            <a:xfrm>
              <a:off x="4608576" y="336346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098" y="0"/>
                  </a:moveTo>
                  <a:lnTo>
                    <a:pt x="13507" y="1740"/>
                  </a:lnTo>
                  <a:lnTo>
                    <a:pt x="6481" y="6481"/>
                  </a:lnTo>
                  <a:lnTo>
                    <a:pt x="1740" y="13507"/>
                  </a:lnTo>
                  <a:lnTo>
                    <a:pt x="0" y="22098"/>
                  </a:lnTo>
                  <a:lnTo>
                    <a:pt x="1740" y="30688"/>
                  </a:lnTo>
                  <a:lnTo>
                    <a:pt x="6481" y="37714"/>
                  </a:lnTo>
                  <a:lnTo>
                    <a:pt x="13507" y="42455"/>
                  </a:lnTo>
                  <a:lnTo>
                    <a:pt x="22098" y="44196"/>
                  </a:lnTo>
                  <a:lnTo>
                    <a:pt x="30688" y="42455"/>
                  </a:lnTo>
                  <a:lnTo>
                    <a:pt x="37714" y="37714"/>
                  </a:lnTo>
                  <a:lnTo>
                    <a:pt x="42455" y="30688"/>
                  </a:lnTo>
                  <a:lnTo>
                    <a:pt x="44196" y="22098"/>
                  </a:lnTo>
                  <a:lnTo>
                    <a:pt x="42455" y="13507"/>
                  </a:lnTo>
                  <a:lnTo>
                    <a:pt x="37714" y="6481"/>
                  </a:lnTo>
                  <a:lnTo>
                    <a:pt x="30688" y="1740"/>
                  </a:lnTo>
                  <a:lnTo>
                    <a:pt x="22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226" name="object 106">
              <a:extLst>
                <a:ext uri="{FF2B5EF4-FFF2-40B4-BE49-F238E27FC236}">
                  <a16:creationId xmlns:a16="http://schemas.microsoft.com/office/drawing/2014/main" id="{FE7B6F51-C3B7-FA49-B00D-58A40845130A}"/>
                </a:ext>
              </a:extLst>
            </p:cNvPr>
            <p:cNvSpPr/>
            <p:nvPr/>
          </p:nvSpPr>
          <p:spPr>
            <a:xfrm>
              <a:off x="4498847" y="3363469"/>
              <a:ext cx="66040" cy="44450"/>
            </a:xfrm>
            <a:custGeom>
              <a:avLst/>
              <a:gdLst/>
              <a:ahLst/>
              <a:cxnLst/>
              <a:rect l="l" t="t" r="r" b="b"/>
              <a:pathLst>
                <a:path w="66039" h="44450">
                  <a:moveTo>
                    <a:pt x="43688" y="0"/>
                  </a:moveTo>
                  <a:lnTo>
                    <a:pt x="21844" y="0"/>
                  </a:lnTo>
                  <a:lnTo>
                    <a:pt x="13351" y="1740"/>
                  </a:lnTo>
                  <a:lnTo>
                    <a:pt x="6407" y="6481"/>
                  </a:lnTo>
                  <a:lnTo>
                    <a:pt x="1720" y="13507"/>
                  </a:lnTo>
                  <a:lnTo>
                    <a:pt x="0" y="22098"/>
                  </a:lnTo>
                  <a:lnTo>
                    <a:pt x="1720" y="30688"/>
                  </a:lnTo>
                  <a:lnTo>
                    <a:pt x="6407" y="37714"/>
                  </a:lnTo>
                  <a:lnTo>
                    <a:pt x="13351" y="42455"/>
                  </a:lnTo>
                  <a:lnTo>
                    <a:pt x="21844" y="44196"/>
                  </a:lnTo>
                  <a:lnTo>
                    <a:pt x="43688" y="44196"/>
                  </a:lnTo>
                  <a:lnTo>
                    <a:pt x="52180" y="42455"/>
                  </a:lnTo>
                  <a:lnTo>
                    <a:pt x="59124" y="37714"/>
                  </a:lnTo>
                  <a:lnTo>
                    <a:pt x="63811" y="30688"/>
                  </a:lnTo>
                  <a:lnTo>
                    <a:pt x="65532" y="22098"/>
                  </a:lnTo>
                  <a:lnTo>
                    <a:pt x="63811" y="13507"/>
                  </a:lnTo>
                  <a:lnTo>
                    <a:pt x="59124" y="6481"/>
                  </a:lnTo>
                  <a:lnTo>
                    <a:pt x="52180" y="1740"/>
                  </a:lnTo>
                  <a:lnTo>
                    <a:pt x="43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227" name="object 107">
              <a:extLst>
                <a:ext uri="{FF2B5EF4-FFF2-40B4-BE49-F238E27FC236}">
                  <a16:creationId xmlns:a16="http://schemas.microsoft.com/office/drawing/2014/main" id="{6B80756C-7C88-B84D-9C1D-EA1E341D0BCE}"/>
                </a:ext>
              </a:extLst>
            </p:cNvPr>
            <p:cNvSpPr/>
            <p:nvPr/>
          </p:nvSpPr>
          <p:spPr>
            <a:xfrm>
              <a:off x="4695438" y="3363467"/>
              <a:ext cx="307975" cy="44450"/>
            </a:xfrm>
            <a:custGeom>
              <a:avLst/>
              <a:gdLst/>
              <a:ahLst/>
              <a:cxnLst/>
              <a:rect l="l" t="t" r="r" b="b"/>
              <a:pathLst>
                <a:path w="307975" h="44450">
                  <a:moveTo>
                    <a:pt x="285864" y="0"/>
                  </a:moveTo>
                  <a:lnTo>
                    <a:pt x="21996" y="0"/>
                  </a:lnTo>
                  <a:lnTo>
                    <a:pt x="13442" y="1740"/>
                  </a:lnTo>
                  <a:lnTo>
                    <a:pt x="6450" y="6481"/>
                  </a:lnTo>
                  <a:lnTo>
                    <a:pt x="1731" y="13507"/>
                  </a:lnTo>
                  <a:lnTo>
                    <a:pt x="0" y="22098"/>
                  </a:lnTo>
                  <a:lnTo>
                    <a:pt x="1731" y="30688"/>
                  </a:lnTo>
                  <a:lnTo>
                    <a:pt x="6450" y="37714"/>
                  </a:lnTo>
                  <a:lnTo>
                    <a:pt x="13442" y="42455"/>
                  </a:lnTo>
                  <a:lnTo>
                    <a:pt x="21996" y="44196"/>
                  </a:lnTo>
                  <a:lnTo>
                    <a:pt x="285864" y="44196"/>
                  </a:lnTo>
                  <a:lnTo>
                    <a:pt x="294412" y="42455"/>
                  </a:lnTo>
                  <a:lnTo>
                    <a:pt x="301405" y="37714"/>
                  </a:lnTo>
                  <a:lnTo>
                    <a:pt x="306127" y="30688"/>
                  </a:lnTo>
                  <a:lnTo>
                    <a:pt x="307860" y="22098"/>
                  </a:lnTo>
                  <a:lnTo>
                    <a:pt x="306127" y="13507"/>
                  </a:lnTo>
                  <a:lnTo>
                    <a:pt x="301405" y="6481"/>
                  </a:lnTo>
                  <a:lnTo>
                    <a:pt x="294412" y="1740"/>
                  </a:lnTo>
                  <a:lnTo>
                    <a:pt x="2858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228" name="object 108">
              <a:extLst>
                <a:ext uri="{FF2B5EF4-FFF2-40B4-BE49-F238E27FC236}">
                  <a16:creationId xmlns:a16="http://schemas.microsoft.com/office/drawing/2014/main" id="{DB0F30AD-ABCA-F842-A7CD-88504B27CADE}"/>
                </a:ext>
              </a:extLst>
            </p:cNvPr>
            <p:cNvSpPr/>
            <p:nvPr/>
          </p:nvSpPr>
          <p:spPr>
            <a:xfrm>
              <a:off x="4498847" y="3451861"/>
              <a:ext cx="264160" cy="44450"/>
            </a:xfrm>
            <a:custGeom>
              <a:avLst/>
              <a:gdLst/>
              <a:ahLst/>
              <a:cxnLst/>
              <a:rect l="l" t="t" r="r" b="b"/>
              <a:pathLst>
                <a:path w="264160" h="44450">
                  <a:moveTo>
                    <a:pt x="241681" y="0"/>
                  </a:moveTo>
                  <a:lnTo>
                    <a:pt x="21971" y="0"/>
                  </a:lnTo>
                  <a:lnTo>
                    <a:pt x="13426" y="1740"/>
                  </a:lnTo>
                  <a:lnTo>
                    <a:pt x="6442" y="6481"/>
                  </a:lnTo>
                  <a:lnTo>
                    <a:pt x="1729" y="13507"/>
                  </a:lnTo>
                  <a:lnTo>
                    <a:pt x="0" y="22098"/>
                  </a:lnTo>
                  <a:lnTo>
                    <a:pt x="1729" y="30688"/>
                  </a:lnTo>
                  <a:lnTo>
                    <a:pt x="6442" y="37714"/>
                  </a:lnTo>
                  <a:lnTo>
                    <a:pt x="13426" y="42455"/>
                  </a:lnTo>
                  <a:lnTo>
                    <a:pt x="21971" y="44196"/>
                  </a:lnTo>
                  <a:lnTo>
                    <a:pt x="241681" y="44196"/>
                  </a:lnTo>
                  <a:lnTo>
                    <a:pt x="250225" y="42455"/>
                  </a:lnTo>
                  <a:lnTo>
                    <a:pt x="257209" y="37714"/>
                  </a:lnTo>
                  <a:lnTo>
                    <a:pt x="261922" y="30688"/>
                  </a:lnTo>
                  <a:lnTo>
                    <a:pt x="263652" y="22098"/>
                  </a:lnTo>
                  <a:lnTo>
                    <a:pt x="261922" y="13507"/>
                  </a:lnTo>
                  <a:lnTo>
                    <a:pt x="257209" y="6481"/>
                  </a:lnTo>
                  <a:lnTo>
                    <a:pt x="250225" y="1740"/>
                  </a:lnTo>
                  <a:lnTo>
                    <a:pt x="2416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229" name="object 109">
              <a:extLst>
                <a:ext uri="{FF2B5EF4-FFF2-40B4-BE49-F238E27FC236}">
                  <a16:creationId xmlns:a16="http://schemas.microsoft.com/office/drawing/2014/main" id="{23DE8B9A-2B24-2948-8CC5-C2CF830C01AB}"/>
                </a:ext>
              </a:extLst>
            </p:cNvPr>
            <p:cNvSpPr/>
            <p:nvPr/>
          </p:nvSpPr>
          <p:spPr>
            <a:xfrm>
              <a:off x="4805171" y="345185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098" y="0"/>
                  </a:moveTo>
                  <a:lnTo>
                    <a:pt x="13507" y="1740"/>
                  </a:lnTo>
                  <a:lnTo>
                    <a:pt x="6481" y="6481"/>
                  </a:lnTo>
                  <a:lnTo>
                    <a:pt x="1740" y="13507"/>
                  </a:lnTo>
                  <a:lnTo>
                    <a:pt x="0" y="22098"/>
                  </a:lnTo>
                  <a:lnTo>
                    <a:pt x="1740" y="30688"/>
                  </a:lnTo>
                  <a:lnTo>
                    <a:pt x="6481" y="37714"/>
                  </a:lnTo>
                  <a:lnTo>
                    <a:pt x="13507" y="42455"/>
                  </a:lnTo>
                  <a:lnTo>
                    <a:pt x="22098" y="44196"/>
                  </a:lnTo>
                  <a:lnTo>
                    <a:pt x="30688" y="42455"/>
                  </a:lnTo>
                  <a:lnTo>
                    <a:pt x="37714" y="37714"/>
                  </a:lnTo>
                  <a:lnTo>
                    <a:pt x="42455" y="30688"/>
                  </a:lnTo>
                  <a:lnTo>
                    <a:pt x="44196" y="22098"/>
                  </a:lnTo>
                  <a:lnTo>
                    <a:pt x="42455" y="13507"/>
                  </a:lnTo>
                  <a:lnTo>
                    <a:pt x="37714" y="6481"/>
                  </a:lnTo>
                  <a:lnTo>
                    <a:pt x="30688" y="1740"/>
                  </a:lnTo>
                  <a:lnTo>
                    <a:pt x="22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230" name="object 110">
              <a:extLst>
                <a:ext uri="{FF2B5EF4-FFF2-40B4-BE49-F238E27FC236}">
                  <a16:creationId xmlns:a16="http://schemas.microsoft.com/office/drawing/2014/main" id="{1360CEB9-6188-1A42-A3B1-6375D9004925}"/>
                </a:ext>
              </a:extLst>
            </p:cNvPr>
            <p:cNvSpPr/>
            <p:nvPr/>
          </p:nvSpPr>
          <p:spPr>
            <a:xfrm>
              <a:off x="4323588" y="3012949"/>
              <a:ext cx="131064" cy="1310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231" name="object 111">
              <a:extLst>
                <a:ext uri="{FF2B5EF4-FFF2-40B4-BE49-F238E27FC236}">
                  <a16:creationId xmlns:a16="http://schemas.microsoft.com/office/drawing/2014/main" id="{C75D74BD-64BA-6340-989F-3B218CD114BD}"/>
                </a:ext>
              </a:extLst>
            </p:cNvPr>
            <p:cNvSpPr/>
            <p:nvPr/>
          </p:nvSpPr>
          <p:spPr>
            <a:xfrm>
              <a:off x="4323588" y="3188207"/>
              <a:ext cx="131064" cy="13258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232" name="object 112">
              <a:extLst>
                <a:ext uri="{FF2B5EF4-FFF2-40B4-BE49-F238E27FC236}">
                  <a16:creationId xmlns:a16="http://schemas.microsoft.com/office/drawing/2014/main" id="{2F5F4DD3-CD41-EC49-B4EE-6E614C653289}"/>
                </a:ext>
              </a:extLst>
            </p:cNvPr>
            <p:cNvSpPr/>
            <p:nvPr/>
          </p:nvSpPr>
          <p:spPr>
            <a:xfrm>
              <a:off x="4323588" y="3363469"/>
              <a:ext cx="131064" cy="13258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  <p:sp>
          <p:nvSpPr>
            <p:cNvPr id="233" name="object 113">
              <a:extLst>
                <a:ext uri="{FF2B5EF4-FFF2-40B4-BE49-F238E27FC236}">
                  <a16:creationId xmlns:a16="http://schemas.microsoft.com/office/drawing/2014/main" id="{F39C1E72-A1C1-EE45-B637-03A03E95FB8D}"/>
                </a:ext>
              </a:extLst>
            </p:cNvPr>
            <p:cNvSpPr/>
            <p:nvPr/>
          </p:nvSpPr>
          <p:spPr>
            <a:xfrm>
              <a:off x="4502243" y="3555486"/>
              <a:ext cx="145605" cy="1935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34" name="object 114">
            <a:extLst>
              <a:ext uri="{FF2B5EF4-FFF2-40B4-BE49-F238E27FC236}">
                <a16:creationId xmlns:a16="http://schemas.microsoft.com/office/drawing/2014/main" id="{1530B8A5-7E65-A647-A4A1-770E1A2A69FF}"/>
              </a:ext>
            </a:extLst>
          </p:cNvPr>
          <p:cNvSpPr txBox="1"/>
          <p:nvPr/>
        </p:nvSpPr>
        <p:spPr>
          <a:xfrm>
            <a:off x="8977134" y="4724046"/>
            <a:ext cx="2353310" cy="571567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245"/>
              </a:spcBef>
            </a:pPr>
            <a:r>
              <a:rPr sz="1300" spc="-5" dirty="0">
                <a:latin typeface="Franklin Gothic Book" panose="020B0503020102020204" pitchFamily="34" charset="0"/>
                <a:cs typeface="Arial"/>
              </a:rPr>
              <a:t>Permendikbud No. 3 </a:t>
            </a:r>
            <a:r>
              <a:rPr sz="1300" spc="-30" dirty="0">
                <a:latin typeface="Franklin Gothic Book" panose="020B0503020102020204" pitchFamily="34" charset="0"/>
                <a:cs typeface="Arial"/>
              </a:rPr>
              <a:t>Tahun </a:t>
            </a:r>
            <a:r>
              <a:rPr sz="1300" spc="-5" dirty="0">
                <a:latin typeface="Franklin Gothic Book" panose="020B0503020102020204" pitchFamily="34" charset="0"/>
                <a:cs typeface="Arial"/>
              </a:rPr>
              <a:t>2020  tentang Standar Nasional  Pendidikan</a:t>
            </a:r>
            <a:r>
              <a:rPr sz="1300" spc="10" dirty="0">
                <a:latin typeface="Franklin Gothic Book" panose="020B0503020102020204" pitchFamily="34" charset="0"/>
                <a:cs typeface="Arial"/>
              </a:rPr>
              <a:t> </a:t>
            </a:r>
            <a:r>
              <a:rPr sz="1300" spc="-10" dirty="0">
                <a:latin typeface="Franklin Gothic Book" panose="020B0503020102020204" pitchFamily="34" charset="0"/>
                <a:cs typeface="Arial"/>
              </a:rPr>
              <a:t>Tinggi</a:t>
            </a:r>
            <a:endParaRPr sz="1300">
              <a:latin typeface="Franklin Gothic Book" panose="020B0503020102020204" pitchFamily="34" charset="0"/>
              <a:cs typeface="Arial"/>
            </a:endParaRPr>
          </a:p>
        </p:txBody>
      </p:sp>
      <p:sp>
        <p:nvSpPr>
          <p:cNvPr id="235" name="object 115">
            <a:extLst>
              <a:ext uri="{FF2B5EF4-FFF2-40B4-BE49-F238E27FC236}">
                <a16:creationId xmlns:a16="http://schemas.microsoft.com/office/drawing/2014/main" id="{F501051A-2972-304E-98B1-2601D673BB75}"/>
              </a:ext>
            </a:extLst>
          </p:cNvPr>
          <p:cNvSpPr txBox="1"/>
          <p:nvPr/>
        </p:nvSpPr>
        <p:spPr>
          <a:xfrm>
            <a:off x="3482947" y="4724046"/>
            <a:ext cx="2353310" cy="571567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245"/>
              </a:spcBef>
            </a:pPr>
            <a:r>
              <a:rPr sz="1300" spc="-5" dirty="0">
                <a:latin typeface="Franklin Gothic Book" panose="020B0503020102020204" pitchFamily="34" charset="0"/>
                <a:cs typeface="Arial"/>
              </a:rPr>
              <a:t>Permendikbud No. 5 </a:t>
            </a:r>
            <a:r>
              <a:rPr sz="1300" spc="-30" dirty="0">
                <a:latin typeface="Franklin Gothic Book" panose="020B0503020102020204" pitchFamily="34" charset="0"/>
                <a:cs typeface="Arial"/>
              </a:rPr>
              <a:t>Tahun </a:t>
            </a:r>
            <a:r>
              <a:rPr sz="1300" spc="-5" dirty="0">
                <a:latin typeface="Franklin Gothic Book" panose="020B0503020102020204" pitchFamily="34" charset="0"/>
                <a:cs typeface="Arial"/>
              </a:rPr>
              <a:t>2020  tentang Akreditasi Program Studi  dan Perguruan</a:t>
            </a:r>
            <a:r>
              <a:rPr sz="1300" spc="5" dirty="0">
                <a:latin typeface="Franklin Gothic Book" panose="020B0503020102020204" pitchFamily="34" charset="0"/>
                <a:cs typeface="Arial"/>
              </a:rPr>
              <a:t> </a:t>
            </a:r>
            <a:r>
              <a:rPr sz="1300" spc="-10" dirty="0">
                <a:latin typeface="Franklin Gothic Book" panose="020B0503020102020204" pitchFamily="34" charset="0"/>
                <a:cs typeface="Arial"/>
              </a:rPr>
              <a:t>Tinggi</a:t>
            </a:r>
            <a:endParaRPr sz="1300">
              <a:latin typeface="Franklin Gothic Book" panose="020B0503020102020204" pitchFamily="34" charset="0"/>
              <a:cs typeface="Arial"/>
            </a:endParaRPr>
          </a:p>
        </p:txBody>
      </p:sp>
      <p:sp>
        <p:nvSpPr>
          <p:cNvPr id="236" name="object 116">
            <a:extLst>
              <a:ext uri="{FF2B5EF4-FFF2-40B4-BE49-F238E27FC236}">
                <a16:creationId xmlns:a16="http://schemas.microsoft.com/office/drawing/2014/main" id="{7624525E-E91D-254E-899D-9CB3AAC6E03B}"/>
              </a:ext>
            </a:extLst>
          </p:cNvPr>
          <p:cNvSpPr txBox="1"/>
          <p:nvPr/>
        </p:nvSpPr>
        <p:spPr>
          <a:xfrm>
            <a:off x="6172468" y="4723888"/>
            <a:ext cx="2624455" cy="1549399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89230" marR="97790" indent="-177165">
              <a:lnSpc>
                <a:spcPct val="89900"/>
              </a:lnSpc>
              <a:spcBef>
                <a:spcPts val="250"/>
              </a:spcBef>
              <a:buFont typeface="Wingdings"/>
              <a:buChar char=""/>
              <a:tabLst>
                <a:tab pos="189865" algn="l"/>
              </a:tabLst>
            </a:pPr>
            <a:r>
              <a:rPr sz="1300" spc="-5" dirty="0">
                <a:latin typeface="Franklin Gothic Book" panose="020B0503020102020204" pitchFamily="34" charset="0"/>
                <a:cs typeface="Arial"/>
              </a:rPr>
              <a:t>Permendikbud No. 4 </a:t>
            </a:r>
            <a:r>
              <a:rPr sz="1300" spc="-30" dirty="0">
                <a:latin typeface="Franklin Gothic Book" panose="020B0503020102020204" pitchFamily="34" charset="0"/>
                <a:cs typeface="Arial"/>
              </a:rPr>
              <a:t>Tahun </a:t>
            </a:r>
            <a:r>
              <a:rPr sz="1300" spc="-5" dirty="0">
                <a:latin typeface="Franklin Gothic Book" panose="020B0503020102020204" pitchFamily="34" charset="0"/>
                <a:cs typeface="Arial"/>
              </a:rPr>
              <a:t>2020  tentang Perubahan Perguruan  </a:t>
            </a:r>
            <a:r>
              <a:rPr sz="1300" spc="-10" dirty="0">
                <a:latin typeface="Franklin Gothic Book" panose="020B0503020102020204" pitchFamily="34" charset="0"/>
                <a:cs typeface="Arial"/>
              </a:rPr>
              <a:t>Tinggi </a:t>
            </a:r>
            <a:r>
              <a:rPr sz="1300" spc="-5" dirty="0">
                <a:latin typeface="Franklin Gothic Book" panose="020B0503020102020204" pitchFamily="34" charset="0"/>
                <a:cs typeface="Arial"/>
              </a:rPr>
              <a:t>Negeri menjadi Perguruan  </a:t>
            </a:r>
            <a:r>
              <a:rPr sz="1300" spc="-10" dirty="0">
                <a:latin typeface="Franklin Gothic Book" panose="020B0503020102020204" pitchFamily="34" charset="0"/>
                <a:cs typeface="Arial"/>
              </a:rPr>
              <a:t>Tinggi </a:t>
            </a:r>
            <a:r>
              <a:rPr sz="1300" spc="-5" dirty="0">
                <a:latin typeface="Franklin Gothic Book" panose="020B0503020102020204" pitchFamily="34" charset="0"/>
                <a:cs typeface="Arial"/>
              </a:rPr>
              <a:t>Negeri Badan</a:t>
            </a:r>
            <a:r>
              <a:rPr sz="1300" spc="25" dirty="0">
                <a:latin typeface="Franklin Gothic Book" panose="020B0503020102020204" pitchFamily="34" charset="0"/>
                <a:cs typeface="Arial"/>
              </a:rPr>
              <a:t> </a:t>
            </a:r>
            <a:r>
              <a:rPr sz="1300" spc="-5" dirty="0">
                <a:latin typeface="Franklin Gothic Book" panose="020B0503020102020204" pitchFamily="34" charset="0"/>
                <a:cs typeface="Arial"/>
              </a:rPr>
              <a:t>Hukum</a:t>
            </a:r>
            <a:endParaRPr sz="1300">
              <a:latin typeface="Franklin Gothic Book" panose="020B0503020102020204" pitchFamily="34" charset="0"/>
              <a:cs typeface="Arial"/>
            </a:endParaRPr>
          </a:p>
          <a:p>
            <a:pPr marL="189230" marR="5080" indent="-177165">
              <a:lnSpc>
                <a:spcPct val="89900"/>
              </a:lnSpc>
              <a:spcBef>
                <a:spcPts val="605"/>
              </a:spcBef>
              <a:buFont typeface="Wingdings"/>
              <a:buChar char=""/>
              <a:tabLst>
                <a:tab pos="189865" algn="l"/>
              </a:tabLst>
            </a:pPr>
            <a:r>
              <a:rPr sz="1300" spc="-5" dirty="0">
                <a:latin typeface="Franklin Gothic Book" panose="020B0503020102020204" pitchFamily="34" charset="0"/>
                <a:cs typeface="Arial"/>
              </a:rPr>
              <a:t>Permendikbud Nomor 6 </a:t>
            </a:r>
            <a:r>
              <a:rPr sz="1300" spc="-30" dirty="0">
                <a:latin typeface="Franklin Gothic Book" panose="020B0503020102020204" pitchFamily="34" charset="0"/>
                <a:cs typeface="Arial"/>
              </a:rPr>
              <a:t>Tahun  </a:t>
            </a:r>
            <a:r>
              <a:rPr sz="1300" spc="-5" dirty="0">
                <a:latin typeface="Franklin Gothic Book" panose="020B0503020102020204" pitchFamily="34" charset="0"/>
                <a:cs typeface="Arial"/>
              </a:rPr>
              <a:t>2020 tentang Penerimaan  Mahasiswa Baru Program Sarjana  pada Perguruan </a:t>
            </a:r>
            <a:r>
              <a:rPr sz="1300" spc="-10" dirty="0">
                <a:latin typeface="Franklin Gothic Book" panose="020B0503020102020204" pitchFamily="34" charset="0"/>
                <a:cs typeface="Arial"/>
              </a:rPr>
              <a:t>Tinggi</a:t>
            </a:r>
            <a:r>
              <a:rPr sz="1300" spc="15" dirty="0">
                <a:latin typeface="Franklin Gothic Book" panose="020B0503020102020204" pitchFamily="34" charset="0"/>
                <a:cs typeface="Arial"/>
              </a:rPr>
              <a:t> </a:t>
            </a:r>
            <a:r>
              <a:rPr sz="1300" spc="-5" dirty="0">
                <a:latin typeface="Franklin Gothic Book" panose="020B0503020102020204" pitchFamily="34" charset="0"/>
                <a:cs typeface="Arial"/>
              </a:rPr>
              <a:t>Negeri</a:t>
            </a:r>
            <a:endParaRPr sz="1300">
              <a:latin typeface="Franklin Gothic Book" panose="020B0503020102020204" pitchFamily="34" charset="0"/>
              <a:cs typeface="Arial"/>
            </a:endParaRPr>
          </a:p>
        </p:txBody>
      </p:sp>
      <p:sp>
        <p:nvSpPr>
          <p:cNvPr id="238" name="object 118">
            <a:extLst>
              <a:ext uri="{FF2B5EF4-FFF2-40B4-BE49-F238E27FC236}">
                <a16:creationId xmlns:a16="http://schemas.microsoft.com/office/drawing/2014/main" id="{2CA36A6C-6211-C044-8997-4F102C1F7F38}"/>
              </a:ext>
            </a:extLst>
          </p:cNvPr>
          <p:cNvSpPr txBox="1"/>
          <p:nvPr/>
        </p:nvSpPr>
        <p:spPr>
          <a:xfrm>
            <a:off x="748732" y="4723888"/>
            <a:ext cx="2654935" cy="1729448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89230" marR="5080" indent="-177165">
              <a:lnSpc>
                <a:spcPct val="89900"/>
              </a:lnSpc>
              <a:spcBef>
                <a:spcPts val="250"/>
              </a:spcBef>
              <a:buFont typeface="Wingdings"/>
              <a:buChar char=""/>
              <a:tabLst>
                <a:tab pos="189865" algn="l"/>
              </a:tabLst>
            </a:pPr>
            <a:r>
              <a:rPr sz="1300" spc="-5" dirty="0">
                <a:latin typeface="Franklin Gothic Book" panose="020B0503020102020204" pitchFamily="34" charset="0"/>
                <a:cs typeface="Arial"/>
              </a:rPr>
              <a:t>Permendikbud No. 7 </a:t>
            </a:r>
            <a:r>
              <a:rPr sz="1300" spc="-30" dirty="0">
                <a:latin typeface="Franklin Gothic Book" panose="020B0503020102020204" pitchFamily="34" charset="0"/>
                <a:cs typeface="Arial"/>
              </a:rPr>
              <a:t>Tahun </a:t>
            </a:r>
            <a:r>
              <a:rPr sz="1300" spc="-5" dirty="0">
                <a:latin typeface="Franklin Gothic Book" panose="020B0503020102020204" pitchFamily="34" charset="0"/>
                <a:cs typeface="Arial"/>
              </a:rPr>
              <a:t>2020  tentang Pendirian, Perubahan,  Pembubaran Perguruan </a:t>
            </a:r>
            <a:r>
              <a:rPr sz="1300" spc="-10" dirty="0">
                <a:latin typeface="Franklin Gothic Book" panose="020B0503020102020204" pitchFamily="34" charset="0"/>
                <a:cs typeface="Arial"/>
              </a:rPr>
              <a:t>Tinggi  </a:t>
            </a:r>
            <a:r>
              <a:rPr sz="1300" spc="-5" dirty="0">
                <a:latin typeface="Franklin Gothic Book" panose="020B0503020102020204" pitchFamily="34" charset="0"/>
                <a:cs typeface="Arial"/>
              </a:rPr>
              <a:t>Negeri, dan Pendirian, Perubahan,  Pencabutan Izin Perguruan </a:t>
            </a:r>
            <a:r>
              <a:rPr sz="1300" spc="-10" dirty="0">
                <a:latin typeface="Franklin Gothic Book" panose="020B0503020102020204" pitchFamily="34" charset="0"/>
                <a:cs typeface="Arial"/>
              </a:rPr>
              <a:t>Tinggi  </a:t>
            </a:r>
            <a:r>
              <a:rPr sz="1300" spc="-5" dirty="0">
                <a:latin typeface="Franklin Gothic Book" panose="020B0503020102020204" pitchFamily="34" charset="0"/>
                <a:cs typeface="Arial"/>
              </a:rPr>
              <a:t>Swasta</a:t>
            </a:r>
            <a:endParaRPr sz="1300">
              <a:latin typeface="Franklin Gothic Book" panose="020B0503020102020204" pitchFamily="34" charset="0"/>
              <a:cs typeface="Arial"/>
            </a:endParaRPr>
          </a:p>
          <a:p>
            <a:pPr marL="189230" marR="129539" indent="-177165" algn="just">
              <a:lnSpc>
                <a:spcPct val="90000"/>
              </a:lnSpc>
              <a:spcBef>
                <a:spcPts val="605"/>
              </a:spcBef>
              <a:buFont typeface="Wingdings"/>
              <a:buChar char=""/>
              <a:tabLst>
                <a:tab pos="189865" algn="l"/>
              </a:tabLst>
            </a:pPr>
            <a:r>
              <a:rPr sz="1300" spc="-5" dirty="0">
                <a:latin typeface="Franklin Gothic Book" panose="020B0503020102020204" pitchFamily="34" charset="0"/>
                <a:cs typeface="Arial"/>
              </a:rPr>
              <a:t>Permendikbud No. 5 </a:t>
            </a:r>
            <a:r>
              <a:rPr sz="1300" spc="-30" dirty="0">
                <a:latin typeface="Franklin Gothic Book" panose="020B0503020102020204" pitchFamily="34" charset="0"/>
                <a:cs typeface="Arial"/>
              </a:rPr>
              <a:t>Tahun </a:t>
            </a:r>
            <a:r>
              <a:rPr sz="1300" spc="-5" dirty="0">
                <a:latin typeface="Franklin Gothic Book" panose="020B0503020102020204" pitchFamily="34" charset="0"/>
                <a:cs typeface="Arial"/>
              </a:rPr>
              <a:t>2020  tentang Akreditasi Program Studi  dan Perguruan</a:t>
            </a:r>
            <a:r>
              <a:rPr sz="1300" spc="5" dirty="0">
                <a:latin typeface="Franklin Gothic Book" panose="020B0503020102020204" pitchFamily="34" charset="0"/>
                <a:cs typeface="Arial"/>
              </a:rPr>
              <a:t> </a:t>
            </a:r>
            <a:r>
              <a:rPr sz="1300" spc="-10" dirty="0">
                <a:latin typeface="Franklin Gothic Book" panose="020B0503020102020204" pitchFamily="34" charset="0"/>
                <a:cs typeface="Arial"/>
              </a:rPr>
              <a:t>Tinggi</a:t>
            </a:r>
            <a:endParaRPr sz="1300">
              <a:latin typeface="Franklin Gothic Book" panose="020B0503020102020204" pitchFamily="34" charset="0"/>
              <a:cs typeface="Arial"/>
            </a:endParaRPr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40A947C7-4310-5842-8EF8-EB75F1BCF92C}"/>
              </a:ext>
            </a:extLst>
          </p:cNvPr>
          <p:cNvSpPr/>
          <p:nvPr/>
        </p:nvSpPr>
        <p:spPr>
          <a:xfrm>
            <a:off x="2619409" y="1075878"/>
            <a:ext cx="735912" cy="73591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AC8C6EA2-E92D-F448-9E72-F9701468AB9A}"/>
              </a:ext>
            </a:extLst>
          </p:cNvPr>
          <p:cNvSpPr/>
          <p:nvPr/>
        </p:nvSpPr>
        <p:spPr>
          <a:xfrm>
            <a:off x="5343209" y="1075878"/>
            <a:ext cx="735912" cy="73591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0CEEA369-6610-8A4F-A3A8-210742DECFF2}"/>
              </a:ext>
            </a:extLst>
          </p:cNvPr>
          <p:cNvSpPr/>
          <p:nvPr/>
        </p:nvSpPr>
        <p:spPr>
          <a:xfrm>
            <a:off x="8027292" y="1075878"/>
            <a:ext cx="735912" cy="73591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C0C8D70C-B024-EF4A-8CCE-A35683901335}"/>
              </a:ext>
            </a:extLst>
          </p:cNvPr>
          <p:cNvSpPr txBox="1"/>
          <p:nvPr/>
        </p:nvSpPr>
        <p:spPr>
          <a:xfrm>
            <a:off x="2766864" y="1151446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6C8FB944-CA3B-FF4C-B32A-C9C4D3BF7240}"/>
              </a:ext>
            </a:extLst>
          </p:cNvPr>
          <p:cNvSpPr txBox="1"/>
          <p:nvPr/>
        </p:nvSpPr>
        <p:spPr>
          <a:xfrm>
            <a:off x="5486764" y="1151446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0014A89A-3284-FE45-A7B2-80EABF2F56FE}"/>
              </a:ext>
            </a:extLst>
          </p:cNvPr>
          <p:cNvSpPr txBox="1"/>
          <p:nvPr/>
        </p:nvSpPr>
        <p:spPr>
          <a:xfrm>
            <a:off x="8176914" y="1151446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2575E1EF-47DE-E849-8A06-4D3264DB6391}"/>
              </a:ext>
            </a:extLst>
          </p:cNvPr>
          <p:cNvSpPr txBox="1"/>
          <p:nvPr/>
        </p:nvSpPr>
        <p:spPr>
          <a:xfrm>
            <a:off x="10903685" y="1151446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3200" b="1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21504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497559"/>
            <a:ext cx="11512062" cy="1143000"/>
          </a:xfrm>
          <a:solidFill>
            <a:schemeClr val="bg2">
              <a:lumMod val="2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PERMENDIKBUD NO. 3/2020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969" y="1640560"/>
            <a:ext cx="2567354" cy="460784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id-ID" dirty="0"/>
          </a:p>
          <a:p>
            <a:pPr marL="0" indent="0" algn="ctr">
              <a:buNone/>
            </a:pPr>
            <a:r>
              <a:rPr lang="id-ID" sz="3900" dirty="0"/>
              <a:t>Standar Nasional Pendidikan Tinggi Pasal 18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7323" y="1640559"/>
            <a:ext cx="8944708" cy="460784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id-ID" dirty="0">
                <a:latin typeface="Arial Narrow" panose="020B0606020202030204" pitchFamily="34" charset="0"/>
              </a:rPr>
              <a:t>Pemenuhan masa dan beban belajar bagi mahasiswa program sarjana atau sarjana terapan dapat dilaksanakan melalui:  </a:t>
            </a:r>
            <a:endParaRPr lang="en-U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dirty="0">
                <a:latin typeface="Arial Narrow" panose="020B0606020202030204" pitchFamily="34" charset="0"/>
              </a:rPr>
              <a:t>Mengikuti seluruh proses   pembelajaran dalam program studi pada PT sesuai masa dan beban belajar; </a:t>
            </a:r>
          </a:p>
          <a:p>
            <a:pPr marL="514350" indent="-514350">
              <a:buFont typeface="+mj-lt"/>
              <a:buAutoNum type="arabicPeriod"/>
              <a:tabLst>
                <a:tab pos="809625" algn="l"/>
              </a:tabLst>
            </a:pPr>
            <a:r>
              <a:rPr lang="id-ID" dirty="0">
                <a:latin typeface="Arial Narrow" panose="020B0606020202030204" pitchFamily="34" charset="0"/>
              </a:rPr>
              <a:t>Mengikuti proses pembelajaran di dalam program studi untuk memenuhi sebagian masa dan beban belajar dan sisanya mengikuti proses pembelajaran di luar </a:t>
            </a:r>
            <a:r>
              <a:rPr lang="en-US" dirty="0">
                <a:latin typeface="Arial Narrow" panose="020B0606020202030204" pitchFamily="34" charset="0"/>
              </a:rPr>
              <a:t>p</a:t>
            </a:r>
            <a:r>
              <a:rPr lang="id-ID" dirty="0">
                <a:latin typeface="Arial Narrow" panose="020B0606020202030204" pitchFamily="34" charset="0"/>
              </a:rPr>
              <a:t>rogram studi.</a:t>
            </a:r>
          </a:p>
        </p:txBody>
      </p:sp>
    </p:spTree>
    <p:extLst>
      <p:ext uri="{BB962C8B-B14F-4D97-AF65-F5344CB8AC3E}">
        <p14:creationId xmlns:p14="http://schemas.microsoft.com/office/powerpoint/2010/main" val="4074944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292" y="63708"/>
            <a:ext cx="11793415" cy="673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00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D8790-75EE-4A0F-8C7E-40C5F6E32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752149"/>
            <a:ext cx="7518400" cy="471365"/>
          </a:xfrm>
        </p:spPr>
        <p:txBody>
          <a:bodyPr/>
          <a:lstStyle/>
          <a:p>
            <a:r>
              <a:rPr lang="en-US" dirty="0"/>
              <a:t>KERANGKA DASAR MBKM UNILA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7876D-B341-4335-A2C9-58E5A12B0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53092" y="1423235"/>
            <a:ext cx="6948668" cy="345301"/>
          </a:xfrm>
        </p:spPr>
        <p:txBody>
          <a:bodyPr/>
          <a:lstStyle/>
          <a:p>
            <a:r>
              <a:rPr lang="en-US" sz="2000" dirty="0" err="1">
                <a:solidFill>
                  <a:schemeClr val="tx1"/>
                </a:solidFill>
              </a:rPr>
              <a:t>Peraturan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Rektor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Unila</a:t>
            </a:r>
            <a:r>
              <a:rPr lang="en-US" sz="2000" dirty="0">
                <a:solidFill>
                  <a:schemeClr val="tx1"/>
                </a:solidFill>
              </a:rPr>
              <a:t> No.21 </a:t>
            </a:r>
            <a:r>
              <a:rPr lang="en-US" sz="2000" dirty="0" err="1">
                <a:solidFill>
                  <a:schemeClr val="tx1"/>
                </a:solidFill>
              </a:rPr>
              <a:t>Tahun</a:t>
            </a:r>
            <a:r>
              <a:rPr lang="en-US" sz="2000" dirty="0">
                <a:solidFill>
                  <a:schemeClr val="tx1"/>
                </a:solidFill>
              </a:rPr>
              <a:t> 2020</a:t>
            </a:r>
            <a:endParaRPr lang="en-ID" sz="2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F16912-A3DD-4F73-A030-73B995D178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399"/>
          <a:stretch/>
        </p:blipFill>
        <p:spPr>
          <a:xfrm>
            <a:off x="1351001" y="2203939"/>
            <a:ext cx="10141595" cy="3329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07727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1722</Words>
  <Application>Microsoft Office PowerPoint</Application>
  <PresentationFormat>Widescreen</PresentationFormat>
  <Paragraphs>272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Arial</vt:lpstr>
      <vt:lpstr>Arial Black</vt:lpstr>
      <vt:lpstr>Arial Narrow</vt:lpstr>
      <vt:lpstr>Arial Nova</vt:lpstr>
      <vt:lpstr>Arial Rounded MT Bold</vt:lpstr>
      <vt:lpstr>Calibri</vt:lpstr>
      <vt:lpstr>Calibri Light</vt:lpstr>
      <vt:lpstr>Century Gothic</vt:lpstr>
      <vt:lpstr>Century Schoolbook</vt:lpstr>
      <vt:lpstr>Franklin Gothic Book</vt:lpstr>
      <vt:lpstr>Franklin Gothic Demi</vt:lpstr>
      <vt:lpstr>Gill Sans</vt:lpstr>
      <vt:lpstr>Times New Roman</vt:lpstr>
      <vt:lpstr>Trade Gothic LT Pro</vt:lpstr>
      <vt:lpstr>Wingdings</vt:lpstr>
      <vt:lpstr>Office Theme</vt:lpstr>
      <vt:lpstr>think-cell Slide</vt:lpstr>
      <vt:lpstr> PEMBELAJARAN DENGAN PARADIGMA KAMPUS MERDEKA </vt:lpstr>
      <vt:lpstr>PowerPoint Presentation</vt:lpstr>
      <vt:lpstr>ORIENTASI</vt:lpstr>
      <vt:lpstr>  TOKOH PENGINSPIRASI </vt:lpstr>
      <vt:lpstr>PILAR MERDEKA BELAJAR  DAN KOMPETENSI ABAD 21 </vt:lpstr>
      <vt:lpstr>Kampus Merdeka</vt:lpstr>
      <vt:lpstr>PERMENDIKBUD NO. 3/2020</vt:lpstr>
      <vt:lpstr>PowerPoint Presentation</vt:lpstr>
      <vt:lpstr>KERANGKA DASAR MBKM UNILA</vt:lpstr>
      <vt:lpstr>Kampus Merdeka, Merdeka Belajar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Mahasiswa Magang di Industri selama 6 Bulan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STRATEGI PEMBELAJARAN: FLEKSIBEL</vt:lpstr>
      <vt:lpstr>PowerPoint Presentation</vt:lpstr>
      <vt:lpstr>PowerPoint Presentation</vt:lpstr>
      <vt:lpstr>PowerPoint Presentation</vt:lpstr>
      <vt:lpstr>PowerPoint Presentation</vt:lpstr>
      <vt:lpstr>TERIMAKASIH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PEMBELAJARAN DENGAN PARADIGMA KAMPUS MERDEKA </dc:title>
  <dc:creator>Neni</dc:creator>
  <cp:lastModifiedBy>Neni</cp:lastModifiedBy>
  <cp:revision>10</cp:revision>
  <dcterms:created xsi:type="dcterms:W3CDTF">2022-06-19T06:30:24Z</dcterms:created>
  <dcterms:modified xsi:type="dcterms:W3CDTF">2022-06-19T07:37:45Z</dcterms:modified>
</cp:coreProperties>
</file>