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31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9F039-67CB-B447-9215-33D8513DCBD8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D23819-54B3-AA44-80DB-97CA5742B7F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err="1" smtClean="0"/>
            <a:t>Konsep</a:t>
          </a:r>
          <a:r>
            <a:rPr lang="en-US" b="1" dirty="0" smtClean="0"/>
            <a:t> </a:t>
          </a:r>
          <a:r>
            <a:rPr lang="en-US" b="1" dirty="0" err="1" smtClean="0"/>
            <a:t>periode</a:t>
          </a:r>
          <a:r>
            <a:rPr lang="en-US" b="1" dirty="0" smtClean="0"/>
            <a:t> </a:t>
          </a:r>
          <a:r>
            <a:rPr lang="en-US" b="1" dirty="0" err="1" smtClean="0"/>
            <a:t>akuntansi</a:t>
          </a:r>
          <a:r>
            <a:rPr lang="en-US" b="1" dirty="0" smtClean="0"/>
            <a:t>, </a:t>
          </a:r>
          <a:r>
            <a:rPr lang="en-US" b="0" dirty="0" err="1" smtClean="0"/>
            <a:t>mengharuskan</a:t>
          </a:r>
          <a:r>
            <a:rPr lang="en-US" b="0" dirty="0" smtClean="0"/>
            <a:t> </a:t>
          </a:r>
          <a:r>
            <a:rPr lang="en-US" b="0" dirty="0" err="1" smtClean="0"/>
            <a:t>pendapatan</a:t>
          </a:r>
          <a:r>
            <a:rPr lang="en-US" b="0" dirty="0" smtClean="0"/>
            <a:t> </a:t>
          </a:r>
          <a:r>
            <a:rPr lang="en-US" b="0" dirty="0" err="1" smtClean="0"/>
            <a:t>dan</a:t>
          </a:r>
          <a:r>
            <a:rPr lang="en-US" b="0" dirty="0" smtClean="0"/>
            <a:t> </a:t>
          </a:r>
          <a:r>
            <a:rPr lang="en-US" b="0" dirty="0" err="1" smtClean="0"/>
            <a:t>beban</a:t>
          </a:r>
          <a:r>
            <a:rPr lang="en-US" b="0" dirty="0" smtClean="0"/>
            <a:t> </a:t>
          </a:r>
          <a:r>
            <a:rPr lang="en-US" b="0" dirty="0" err="1" smtClean="0"/>
            <a:t>dilaporkan</a:t>
          </a:r>
          <a:r>
            <a:rPr lang="en-US" b="0" dirty="0" smtClean="0"/>
            <a:t> </a:t>
          </a:r>
          <a:r>
            <a:rPr lang="en-US" b="0" dirty="0" err="1" smtClean="0"/>
            <a:t>pada</a:t>
          </a:r>
          <a:endParaRPr lang="en-US" b="0" dirty="0" smtClean="0"/>
        </a:p>
        <a:p>
          <a:r>
            <a:rPr lang="en-US" b="0" dirty="0" err="1" smtClean="0"/>
            <a:t>periode</a:t>
          </a:r>
          <a:r>
            <a:rPr lang="en-US" b="0" dirty="0" smtClean="0"/>
            <a:t> yang </a:t>
          </a:r>
          <a:r>
            <a:rPr lang="en-US" b="0" dirty="0" err="1" smtClean="0"/>
            <a:t>tepat</a:t>
          </a:r>
          <a:r>
            <a:rPr lang="en-US" b="0" dirty="0" smtClean="0"/>
            <a:t>.</a:t>
          </a:r>
          <a:endParaRPr lang="en-US" b="0" dirty="0"/>
        </a:p>
      </dgm:t>
    </dgm:pt>
    <dgm:pt modelId="{B04994FF-284F-E54A-99F4-45CA440E3066}" type="parTrans" cxnId="{1FE08354-9E8F-B945-9D16-F966257855FA}">
      <dgm:prSet/>
      <dgm:spPr/>
      <dgm:t>
        <a:bodyPr/>
        <a:lstStyle/>
        <a:p>
          <a:endParaRPr lang="en-US"/>
        </a:p>
      </dgm:t>
    </dgm:pt>
    <dgm:pt modelId="{01A18266-0422-7C4D-BDC6-79C197977196}" type="sibTrans" cxnId="{1FE08354-9E8F-B945-9D16-F966257855FA}">
      <dgm:prSet/>
      <dgm:spPr/>
      <dgm:t>
        <a:bodyPr/>
        <a:lstStyle/>
        <a:p>
          <a:endParaRPr lang="en-US"/>
        </a:p>
      </dgm:t>
    </dgm:pt>
    <dgm:pt modelId="{71DD5280-588F-7445-A618-CF219D4228D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International Financial Reporting Standards (IFRS) </a:t>
          </a:r>
          <a:r>
            <a:rPr lang="en-US" dirty="0" err="1" smtClean="0"/>
            <a:t>mengharuskan</a:t>
          </a:r>
          <a:r>
            <a:rPr lang="en-US" dirty="0" smtClean="0"/>
            <a:t> </a:t>
          </a:r>
          <a:r>
            <a:rPr lang="en-US" dirty="0" err="1" smtClean="0"/>
            <a:t>penggunaan</a:t>
          </a:r>
          <a:r>
            <a:rPr lang="en-US" dirty="0" smtClean="0"/>
            <a:t> </a:t>
          </a:r>
          <a:r>
            <a:rPr lang="en-US" b="1" dirty="0" err="1" smtClean="0"/>
            <a:t>akuntansi</a:t>
          </a:r>
          <a:r>
            <a:rPr lang="en-US" b="1" dirty="0" smtClean="0"/>
            <a:t> </a:t>
          </a:r>
          <a:r>
            <a:rPr lang="en-US" b="1" dirty="0" err="1" smtClean="0"/>
            <a:t>berbasis</a:t>
          </a:r>
          <a:r>
            <a:rPr lang="en-US" b="1" dirty="0" smtClean="0"/>
            <a:t> </a:t>
          </a:r>
          <a:r>
            <a:rPr lang="en-US" b="1" dirty="0" err="1" smtClean="0"/>
            <a:t>akrual</a:t>
          </a:r>
          <a:r>
            <a:rPr lang="en-US" dirty="0" smtClean="0"/>
            <a:t>.</a:t>
          </a:r>
          <a:endParaRPr lang="en-US" dirty="0"/>
        </a:p>
      </dgm:t>
    </dgm:pt>
    <dgm:pt modelId="{D0D5055B-C84E-8A4D-8B23-2EEC1D5E22B3}" type="parTrans" cxnId="{04989AA1-5723-DE4F-93CB-FAD4D1AF8B83}">
      <dgm:prSet/>
      <dgm:spPr/>
      <dgm:t>
        <a:bodyPr/>
        <a:lstStyle/>
        <a:p>
          <a:endParaRPr lang="en-US"/>
        </a:p>
      </dgm:t>
    </dgm:pt>
    <dgm:pt modelId="{C7235AED-5AEA-2842-ABC2-C5B38BA069F4}" type="sibTrans" cxnId="{04989AA1-5723-DE4F-93CB-FAD4D1AF8B83}">
      <dgm:prSet/>
      <dgm:spPr/>
      <dgm:t>
        <a:bodyPr/>
        <a:lstStyle/>
        <a:p>
          <a:endParaRPr lang="en-US"/>
        </a:p>
      </dgm:t>
    </dgm:pt>
    <dgm:pt modelId="{4C42FFF7-7A83-1744-87FB-E0A1F9CA8AA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Pendapatan</a:t>
          </a:r>
          <a:r>
            <a:rPr lang="en-US" dirty="0" smtClean="0"/>
            <a:t> </a:t>
          </a:r>
          <a:r>
            <a:rPr lang="en-US" dirty="0" err="1" smtClean="0"/>
            <a:t>dicatat</a:t>
          </a:r>
          <a:r>
            <a:rPr lang="en-US" dirty="0" smtClean="0"/>
            <a:t> </a:t>
          </a:r>
          <a:r>
            <a:rPr lang="it-IT" dirty="0" smtClean="0"/>
            <a:t>dalam laporan laba rugi pada </a:t>
          </a:r>
          <a:r>
            <a:rPr lang="sv-SE" dirty="0" smtClean="0"/>
            <a:t>periode saat pendapatan tersebut dihasilkan </a:t>
          </a:r>
          <a:r>
            <a:rPr lang="en-US" b="1" dirty="0" smtClean="0"/>
            <a:t>(</a:t>
          </a:r>
          <a:r>
            <a:rPr lang="en-US" b="1" dirty="0" err="1" smtClean="0"/>
            <a:t>konsep</a:t>
          </a:r>
          <a:r>
            <a:rPr lang="en-US" b="1" dirty="0" smtClean="0"/>
            <a:t> </a:t>
          </a:r>
          <a:r>
            <a:rPr lang="en-US" b="1" dirty="0" err="1" smtClean="0"/>
            <a:t>pengakuan</a:t>
          </a:r>
          <a:r>
            <a:rPr lang="en-US" b="1" dirty="0" smtClean="0"/>
            <a:t> </a:t>
          </a:r>
          <a:r>
            <a:rPr lang="en-US" b="1" dirty="0" err="1" smtClean="0"/>
            <a:t>pendapatan</a:t>
          </a:r>
          <a:r>
            <a:rPr lang="en-US" dirty="0" smtClean="0"/>
            <a:t>).</a:t>
          </a:r>
          <a:endParaRPr lang="en-US" dirty="0"/>
        </a:p>
      </dgm:t>
    </dgm:pt>
    <dgm:pt modelId="{05D5273C-7FEB-8A46-9948-BDA04456473B}" type="parTrans" cxnId="{D080639B-FA9D-AD48-B799-CF9B3406CB59}">
      <dgm:prSet/>
      <dgm:spPr/>
      <dgm:t>
        <a:bodyPr/>
        <a:lstStyle/>
        <a:p>
          <a:endParaRPr lang="en-US"/>
        </a:p>
      </dgm:t>
    </dgm:pt>
    <dgm:pt modelId="{E90D6E42-AE0E-6D4C-8636-5A3AB54244A9}" type="sibTrans" cxnId="{D080639B-FA9D-AD48-B799-CF9B3406CB59}">
      <dgm:prSet/>
      <dgm:spPr/>
      <dgm:t>
        <a:bodyPr/>
        <a:lstStyle/>
        <a:p>
          <a:endParaRPr lang="en-US"/>
        </a:p>
      </dgm:t>
    </dgm:pt>
    <dgm:pt modelId="{4AD432A0-CEBD-FB44-B537-58076E7FA15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err="1" smtClean="0"/>
            <a:t>Konsep</a:t>
          </a:r>
          <a:r>
            <a:rPr lang="en-US" b="1" dirty="0" smtClean="0"/>
            <a:t> </a:t>
          </a:r>
          <a:r>
            <a:rPr lang="en-US" b="1" dirty="0" err="1" smtClean="0"/>
            <a:t>pengaitan</a:t>
          </a:r>
          <a:r>
            <a:rPr lang="en-US" b="1" dirty="0" smtClean="0"/>
            <a:t> </a:t>
          </a:r>
          <a:r>
            <a:rPr lang="en-US" b="0" dirty="0" err="1" smtClean="0"/>
            <a:t>mengharuskan</a:t>
          </a:r>
          <a:r>
            <a:rPr lang="en-US" b="0" dirty="0" smtClean="0"/>
            <a:t> </a:t>
          </a:r>
          <a:r>
            <a:rPr lang="en-US" b="0" dirty="0" err="1" smtClean="0"/>
            <a:t>pendapatan</a:t>
          </a:r>
          <a:r>
            <a:rPr lang="en-US" b="0" dirty="0" smtClean="0"/>
            <a:t> </a:t>
          </a:r>
          <a:r>
            <a:rPr lang="en-US" b="0" dirty="0" err="1" smtClean="0"/>
            <a:t>dan</a:t>
          </a:r>
          <a:r>
            <a:rPr lang="en-US" b="0" dirty="0" smtClean="0"/>
            <a:t> </a:t>
          </a:r>
          <a:r>
            <a:rPr lang="en-US" b="0" dirty="0" err="1" smtClean="0"/>
            <a:t>beban</a:t>
          </a:r>
          <a:r>
            <a:rPr lang="en-US" b="0" dirty="0" smtClean="0"/>
            <a:t> yang </a:t>
          </a:r>
          <a:r>
            <a:rPr lang="en-US" b="0" dirty="0" err="1" smtClean="0"/>
            <a:t>terkait</a:t>
          </a:r>
          <a:r>
            <a:rPr lang="en-US" b="0" dirty="0" smtClean="0"/>
            <a:t> </a:t>
          </a:r>
          <a:r>
            <a:rPr lang="en-US" b="0" dirty="0" err="1" smtClean="0"/>
            <a:t>dengan</a:t>
          </a:r>
          <a:r>
            <a:rPr lang="en-US" b="0" dirty="0" smtClean="0"/>
            <a:t> </a:t>
          </a:r>
          <a:r>
            <a:rPr lang="en-US" b="0" dirty="0" err="1" smtClean="0"/>
            <a:t>pendapatan</a:t>
          </a:r>
          <a:r>
            <a:rPr lang="en-US" b="0" dirty="0" smtClean="0"/>
            <a:t> </a:t>
          </a:r>
          <a:r>
            <a:rPr lang="en-US" b="0" dirty="0" err="1" smtClean="0"/>
            <a:t>tersebut</a:t>
          </a:r>
          <a:r>
            <a:rPr lang="en-US" b="0" dirty="0" smtClean="0"/>
            <a:t> </a:t>
          </a:r>
          <a:r>
            <a:rPr lang="en-US" b="0" dirty="0" err="1" smtClean="0"/>
            <a:t>dilaporkan</a:t>
          </a:r>
          <a:r>
            <a:rPr lang="en-US" b="0" dirty="0" smtClean="0"/>
            <a:t> </a:t>
          </a:r>
          <a:r>
            <a:rPr lang="en-US" b="0" dirty="0" err="1" smtClean="0"/>
            <a:t>pada</a:t>
          </a:r>
          <a:r>
            <a:rPr lang="en-US" b="0" dirty="0" smtClean="0"/>
            <a:t> </a:t>
          </a:r>
          <a:r>
            <a:rPr lang="en-US" b="0" dirty="0" err="1" smtClean="0"/>
            <a:t>periode</a:t>
          </a:r>
          <a:r>
            <a:rPr lang="en-US" b="0" dirty="0" smtClean="0"/>
            <a:t> yang </a:t>
          </a:r>
          <a:r>
            <a:rPr lang="en-US" b="0" dirty="0" err="1" smtClean="0"/>
            <a:t>sama</a:t>
          </a:r>
          <a:r>
            <a:rPr lang="en-US" dirty="0" smtClean="0"/>
            <a:t>.</a:t>
          </a:r>
          <a:endParaRPr lang="en-US" dirty="0"/>
        </a:p>
      </dgm:t>
    </dgm:pt>
    <dgm:pt modelId="{5FA90F73-0FF1-8B48-8357-D3332D9D1E78}" type="parTrans" cxnId="{B78BF643-8896-6940-922B-A354BD5482B2}">
      <dgm:prSet/>
      <dgm:spPr/>
      <dgm:t>
        <a:bodyPr/>
        <a:lstStyle/>
        <a:p>
          <a:endParaRPr lang="en-US"/>
        </a:p>
      </dgm:t>
    </dgm:pt>
    <dgm:pt modelId="{5698BDED-15C0-5F43-9D38-2D80774D0A14}" type="sibTrans" cxnId="{B78BF643-8896-6940-922B-A354BD5482B2}">
      <dgm:prSet/>
      <dgm:spPr/>
      <dgm:t>
        <a:bodyPr/>
        <a:lstStyle/>
        <a:p>
          <a:endParaRPr lang="en-US"/>
        </a:p>
      </dgm:t>
    </dgm:pt>
    <dgm:pt modelId="{C23C19B3-6AC0-1941-8B27-6809A61E956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Beberapa</a:t>
          </a:r>
          <a:r>
            <a:rPr lang="en-US" dirty="0" smtClean="0"/>
            <a:t> </a:t>
          </a:r>
          <a:r>
            <a:rPr lang="en-US" dirty="0" err="1" smtClean="0"/>
            <a:t>perusahaan</a:t>
          </a:r>
          <a:r>
            <a:rPr lang="en-US" dirty="0" smtClean="0"/>
            <a:t>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b="1" dirty="0" err="1" smtClean="0"/>
            <a:t>akuntansi</a:t>
          </a:r>
          <a:r>
            <a:rPr lang="en-US" b="1" dirty="0" smtClean="0"/>
            <a:t> </a:t>
          </a:r>
          <a:r>
            <a:rPr lang="en-US" b="1" dirty="0" err="1" smtClean="0"/>
            <a:t>berbasis</a:t>
          </a:r>
          <a:r>
            <a:rPr lang="en-US" b="1" dirty="0" smtClean="0"/>
            <a:t> </a:t>
          </a:r>
          <a:r>
            <a:rPr lang="en-US" b="1" dirty="0" err="1" smtClean="0"/>
            <a:t>kas</a:t>
          </a:r>
          <a:r>
            <a:rPr lang="en-US" dirty="0" smtClean="0"/>
            <a:t>.</a:t>
          </a:r>
          <a:endParaRPr lang="en-US" dirty="0"/>
        </a:p>
      </dgm:t>
    </dgm:pt>
    <dgm:pt modelId="{11BB926E-E2B1-D94C-A672-EAB9505422B0}" type="parTrans" cxnId="{329FBCE2-386C-B94F-9D48-6F7D53205B1D}">
      <dgm:prSet/>
      <dgm:spPr/>
      <dgm:t>
        <a:bodyPr/>
        <a:lstStyle/>
        <a:p>
          <a:endParaRPr lang="en-US"/>
        </a:p>
      </dgm:t>
    </dgm:pt>
    <dgm:pt modelId="{E3B5579E-5AF4-5E45-9826-375742C2ECB5}" type="sibTrans" cxnId="{329FBCE2-386C-B94F-9D48-6F7D53205B1D}">
      <dgm:prSet/>
      <dgm:spPr/>
      <dgm:t>
        <a:bodyPr/>
        <a:lstStyle/>
        <a:p>
          <a:endParaRPr lang="en-US"/>
        </a:p>
      </dgm:t>
    </dgm:pt>
    <dgm:pt modelId="{5F7C7314-72BF-FF47-B5CD-202463ED96CB}" type="pres">
      <dgm:prSet presAssocID="{25D9F039-67CB-B447-9215-33D8513DC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D6E65-1492-044D-981A-44A418DB09BF}" type="pres">
      <dgm:prSet presAssocID="{CFD23819-54B3-AA44-80DB-97CA5742B7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450AD-6A69-7847-930B-2AB6779CCC4C}" type="pres">
      <dgm:prSet presAssocID="{01A18266-0422-7C4D-BDC6-79C197977196}" presName="spacer" presStyleCnt="0"/>
      <dgm:spPr/>
    </dgm:pt>
    <dgm:pt modelId="{609A9385-254A-F44C-8A95-1B21E667C2BC}" type="pres">
      <dgm:prSet presAssocID="{71DD5280-588F-7445-A618-CF219D4228D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C75C2-BE04-0E40-9D12-1565DA205B77}" type="pres">
      <dgm:prSet presAssocID="{C7235AED-5AEA-2842-ABC2-C5B38BA069F4}" presName="spacer" presStyleCnt="0"/>
      <dgm:spPr/>
    </dgm:pt>
    <dgm:pt modelId="{B050968A-30E3-8748-8FB1-C225E74D6E4F}" type="pres">
      <dgm:prSet presAssocID="{4C42FFF7-7A83-1744-87FB-E0A1F9CA8AA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45380-B563-0C45-8A56-8EEDA8DD1D3B}" type="pres">
      <dgm:prSet presAssocID="{E90D6E42-AE0E-6D4C-8636-5A3AB54244A9}" presName="spacer" presStyleCnt="0"/>
      <dgm:spPr/>
    </dgm:pt>
    <dgm:pt modelId="{09CF3188-89D3-1043-B07A-00F040048413}" type="pres">
      <dgm:prSet presAssocID="{4AD432A0-CEBD-FB44-B537-58076E7FA15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D31DD-21F5-FC4C-89B4-52B349B1B7A3}" type="pres">
      <dgm:prSet presAssocID="{5698BDED-15C0-5F43-9D38-2D80774D0A14}" presName="spacer" presStyleCnt="0"/>
      <dgm:spPr/>
    </dgm:pt>
    <dgm:pt modelId="{63E19EE2-0C29-C248-A9BC-42EA206483CE}" type="pres">
      <dgm:prSet presAssocID="{C23C19B3-6AC0-1941-8B27-6809A61E95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E291D-2A7D-4D22-97D0-A880A68B4B8E}" type="presOf" srcId="{CFD23819-54B3-AA44-80DB-97CA5742B7F6}" destId="{82FD6E65-1492-044D-981A-44A418DB09BF}" srcOrd="0" destOrd="0" presId="urn:microsoft.com/office/officeart/2005/8/layout/vList2"/>
    <dgm:cxn modelId="{5A728EAA-3A92-4BB6-B38C-53112153A834}" type="presOf" srcId="{25D9F039-67CB-B447-9215-33D8513DCBD8}" destId="{5F7C7314-72BF-FF47-B5CD-202463ED96CB}" srcOrd="0" destOrd="0" presId="urn:microsoft.com/office/officeart/2005/8/layout/vList2"/>
    <dgm:cxn modelId="{B78BF643-8896-6940-922B-A354BD5482B2}" srcId="{25D9F039-67CB-B447-9215-33D8513DCBD8}" destId="{4AD432A0-CEBD-FB44-B537-58076E7FA15A}" srcOrd="3" destOrd="0" parTransId="{5FA90F73-0FF1-8B48-8357-D3332D9D1E78}" sibTransId="{5698BDED-15C0-5F43-9D38-2D80774D0A14}"/>
    <dgm:cxn modelId="{E6DFEE9F-7C85-4AF5-93BD-3ECC22853D10}" type="presOf" srcId="{C23C19B3-6AC0-1941-8B27-6809A61E9564}" destId="{63E19EE2-0C29-C248-A9BC-42EA206483CE}" srcOrd="0" destOrd="0" presId="urn:microsoft.com/office/officeart/2005/8/layout/vList2"/>
    <dgm:cxn modelId="{7F9F4782-4DFD-4F5D-B7AA-76D7D32CAC7C}" type="presOf" srcId="{4C42FFF7-7A83-1744-87FB-E0A1F9CA8AAA}" destId="{B050968A-30E3-8748-8FB1-C225E74D6E4F}" srcOrd="0" destOrd="0" presId="urn:microsoft.com/office/officeart/2005/8/layout/vList2"/>
    <dgm:cxn modelId="{04989AA1-5723-DE4F-93CB-FAD4D1AF8B83}" srcId="{25D9F039-67CB-B447-9215-33D8513DCBD8}" destId="{71DD5280-588F-7445-A618-CF219D4228D9}" srcOrd="1" destOrd="0" parTransId="{D0D5055B-C84E-8A4D-8B23-2EEC1D5E22B3}" sibTransId="{C7235AED-5AEA-2842-ABC2-C5B38BA069F4}"/>
    <dgm:cxn modelId="{329FBCE2-386C-B94F-9D48-6F7D53205B1D}" srcId="{25D9F039-67CB-B447-9215-33D8513DCBD8}" destId="{C23C19B3-6AC0-1941-8B27-6809A61E9564}" srcOrd="4" destOrd="0" parTransId="{11BB926E-E2B1-D94C-A672-EAB9505422B0}" sibTransId="{E3B5579E-5AF4-5E45-9826-375742C2ECB5}"/>
    <dgm:cxn modelId="{E59BFD87-A1FC-4E71-9EE8-C0968A26B446}" type="presOf" srcId="{71DD5280-588F-7445-A618-CF219D4228D9}" destId="{609A9385-254A-F44C-8A95-1B21E667C2BC}" srcOrd="0" destOrd="0" presId="urn:microsoft.com/office/officeart/2005/8/layout/vList2"/>
    <dgm:cxn modelId="{C7A23918-877E-440E-8DBF-6BE7907C7BAA}" type="presOf" srcId="{4AD432A0-CEBD-FB44-B537-58076E7FA15A}" destId="{09CF3188-89D3-1043-B07A-00F040048413}" srcOrd="0" destOrd="0" presId="urn:microsoft.com/office/officeart/2005/8/layout/vList2"/>
    <dgm:cxn modelId="{1FE08354-9E8F-B945-9D16-F966257855FA}" srcId="{25D9F039-67CB-B447-9215-33D8513DCBD8}" destId="{CFD23819-54B3-AA44-80DB-97CA5742B7F6}" srcOrd="0" destOrd="0" parTransId="{B04994FF-284F-E54A-99F4-45CA440E3066}" sibTransId="{01A18266-0422-7C4D-BDC6-79C197977196}"/>
    <dgm:cxn modelId="{D080639B-FA9D-AD48-B799-CF9B3406CB59}" srcId="{25D9F039-67CB-B447-9215-33D8513DCBD8}" destId="{4C42FFF7-7A83-1744-87FB-E0A1F9CA8AAA}" srcOrd="2" destOrd="0" parTransId="{05D5273C-7FEB-8A46-9948-BDA04456473B}" sibTransId="{E90D6E42-AE0E-6D4C-8636-5A3AB54244A9}"/>
    <dgm:cxn modelId="{2F2372EF-846F-44BB-88C2-9C8163BC78D9}" type="presParOf" srcId="{5F7C7314-72BF-FF47-B5CD-202463ED96CB}" destId="{82FD6E65-1492-044D-981A-44A418DB09BF}" srcOrd="0" destOrd="0" presId="urn:microsoft.com/office/officeart/2005/8/layout/vList2"/>
    <dgm:cxn modelId="{90B102EE-8B2E-4BF3-B349-A289AA34BCD3}" type="presParOf" srcId="{5F7C7314-72BF-FF47-B5CD-202463ED96CB}" destId="{07D450AD-6A69-7847-930B-2AB6779CCC4C}" srcOrd="1" destOrd="0" presId="urn:microsoft.com/office/officeart/2005/8/layout/vList2"/>
    <dgm:cxn modelId="{62255E3F-CFF7-4702-86BD-78B62A09EF53}" type="presParOf" srcId="{5F7C7314-72BF-FF47-B5CD-202463ED96CB}" destId="{609A9385-254A-F44C-8A95-1B21E667C2BC}" srcOrd="2" destOrd="0" presId="urn:microsoft.com/office/officeart/2005/8/layout/vList2"/>
    <dgm:cxn modelId="{FDC4C4A9-671A-4720-9989-6B110A4254C9}" type="presParOf" srcId="{5F7C7314-72BF-FF47-B5CD-202463ED96CB}" destId="{2F8C75C2-BE04-0E40-9D12-1565DA205B77}" srcOrd="3" destOrd="0" presId="urn:microsoft.com/office/officeart/2005/8/layout/vList2"/>
    <dgm:cxn modelId="{5C9EA92E-45FF-4440-A19C-65F4F4E9A80B}" type="presParOf" srcId="{5F7C7314-72BF-FF47-B5CD-202463ED96CB}" destId="{B050968A-30E3-8748-8FB1-C225E74D6E4F}" srcOrd="4" destOrd="0" presId="urn:microsoft.com/office/officeart/2005/8/layout/vList2"/>
    <dgm:cxn modelId="{649C0EC2-10E8-42E6-9475-ECCA1BA3CA78}" type="presParOf" srcId="{5F7C7314-72BF-FF47-B5CD-202463ED96CB}" destId="{3EA45380-B563-0C45-8A56-8EEDA8DD1D3B}" srcOrd="5" destOrd="0" presId="urn:microsoft.com/office/officeart/2005/8/layout/vList2"/>
    <dgm:cxn modelId="{1437FF6A-DF8A-4F52-B5C9-2EC08C1EE130}" type="presParOf" srcId="{5F7C7314-72BF-FF47-B5CD-202463ED96CB}" destId="{09CF3188-89D3-1043-B07A-00F040048413}" srcOrd="6" destOrd="0" presId="urn:microsoft.com/office/officeart/2005/8/layout/vList2"/>
    <dgm:cxn modelId="{62D8784C-6004-4813-A2B4-7D6FE1A27034}" type="presParOf" srcId="{5F7C7314-72BF-FF47-B5CD-202463ED96CB}" destId="{3C3D31DD-21F5-FC4C-89B4-52B349B1B7A3}" srcOrd="7" destOrd="0" presId="urn:microsoft.com/office/officeart/2005/8/layout/vList2"/>
    <dgm:cxn modelId="{F3EA3614-966E-428F-A97B-3EBBE5E92673}" type="presParOf" srcId="{5F7C7314-72BF-FF47-B5CD-202463ED96CB}" destId="{63E19EE2-0C29-C248-A9BC-42EA206483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4B040-BA9B-EA45-9076-4F41F5FF44F4}" type="doc">
      <dgm:prSet loTypeId="urn:microsoft.com/office/officeart/2005/8/layout/default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AA70F-BD03-4248-B4AC-ADFF88BA9D7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Beban</a:t>
          </a:r>
          <a:r>
            <a:rPr lang="en-US" dirty="0" smtClean="0"/>
            <a:t> </a:t>
          </a:r>
          <a:r>
            <a:rPr lang="en-US" dirty="0" err="1" smtClean="0"/>
            <a:t>dibayar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muka</a:t>
          </a:r>
          <a:endParaRPr lang="en-US" dirty="0"/>
        </a:p>
      </dgm:t>
    </dgm:pt>
    <dgm:pt modelId="{27CC6CC7-6D1F-E74B-B96F-3D23759793B6}" type="parTrans" cxnId="{1960C705-2899-8648-A1B1-E51776E4B119}">
      <dgm:prSet/>
      <dgm:spPr/>
      <dgm:t>
        <a:bodyPr/>
        <a:lstStyle/>
        <a:p>
          <a:endParaRPr lang="en-US"/>
        </a:p>
      </dgm:t>
    </dgm:pt>
    <dgm:pt modelId="{477D8897-D56D-4E43-8023-53BD098DC33C}" type="sibTrans" cxnId="{1960C705-2899-8648-A1B1-E51776E4B119}">
      <dgm:prSet/>
      <dgm:spPr/>
      <dgm:t>
        <a:bodyPr/>
        <a:lstStyle/>
        <a:p>
          <a:endParaRPr lang="en-US"/>
        </a:p>
      </dgm:t>
    </dgm:pt>
    <dgm:pt modelId="{1FEB303C-32B8-A74A-BAA4-DCF75A6141FC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Pendapatan</a:t>
          </a:r>
          <a:r>
            <a:rPr lang="en-US" dirty="0" smtClean="0"/>
            <a:t> </a:t>
          </a:r>
          <a:r>
            <a:rPr lang="en-US" dirty="0" err="1" smtClean="0"/>
            <a:t>diterima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muka</a:t>
          </a:r>
          <a:endParaRPr lang="en-US" dirty="0"/>
        </a:p>
      </dgm:t>
    </dgm:pt>
    <dgm:pt modelId="{0AA674B0-D7F2-D746-8B78-D26F38730F2B}" type="parTrans" cxnId="{0A875443-0693-C448-81F7-09F474C92418}">
      <dgm:prSet/>
      <dgm:spPr/>
      <dgm:t>
        <a:bodyPr/>
        <a:lstStyle/>
        <a:p>
          <a:endParaRPr lang="en-US"/>
        </a:p>
      </dgm:t>
    </dgm:pt>
    <dgm:pt modelId="{BBC9CBD8-2F50-0940-A18C-1BF75B74AE82}" type="sibTrans" cxnId="{0A875443-0693-C448-81F7-09F474C92418}">
      <dgm:prSet/>
      <dgm:spPr/>
      <dgm:t>
        <a:bodyPr/>
        <a:lstStyle/>
        <a:p>
          <a:endParaRPr lang="en-US"/>
        </a:p>
      </dgm:t>
    </dgm:pt>
    <dgm:pt modelId="{3B726333-203E-AA44-8A3D-9C22FE89204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Pendapatan</a:t>
          </a:r>
          <a:r>
            <a:rPr lang="en-US" dirty="0" smtClean="0"/>
            <a:t> yang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diterima</a:t>
          </a:r>
          <a:endParaRPr lang="en-US" dirty="0"/>
        </a:p>
      </dgm:t>
    </dgm:pt>
    <dgm:pt modelId="{965B7880-FCD7-0B40-9518-11384BBF7F59}" type="parTrans" cxnId="{2C98A33C-7A04-0A46-ADC4-C82DF420E68B}">
      <dgm:prSet/>
      <dgm:spPr/>
      <dgm:t>
        <a:bodyPr/>
        <a:lstStyle/>
        <a:p>
          <a:endParaRPr lang="en-US"/>
        </a:p>
      </dgm:t>
    </dgm:pt>
    <dgm:pt modelId="{FF250B1B-9EA1-EB44-9401-5314EFAA2D80}" type="sibTrans" cxnId="{2C98A33C-7A04-0A46-ADC4-C82DF420E68B}">
      <dgm:prSet/>
      <dgm:spPr/>
      <dgm:t>
        <a:bodyPr/>
        <a:lstStyle/>
        <a:p>
          <a:endParaRPr lang="en-US"/>
        </a:p>
      </dgm:t>
    </dgm:pt>
    <dgm:pt modelId="{36D1B85E-3B52-8E4F-926A-36E7E019BAE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Beban</a:t>
          </a:r>
          <a:r>
            <a:rPr lang="en-US" dirty="0" smtClean="0"/>
            <a:t> yang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dibayar</a:t>
          </a:r>
          <a:endParaRPr lang="en-US" dirty="0"/>
        </a:p>
      </dgm:t>
    </dgm:pt>
    <dgm:pt modelId="{602ECDD3-2D25-8B43-AE0E-9FBCA843A32D}" type="parTrans" cxnId="{3FCEC421-AD3C-B949-A6F5-AF36D0F5D00B}">
      <dgm:prSet/>
      <dgm:spPr/>
      <dgm:t>
        <a:bodyPr/>
        <a:lstStyle/>
        <a:p>
          <a:endParaRPr lang="en-US"/>
        </a:p>
      </dgm:t>
    </dgm:pt>
    <dgm:pt modelId="{E721E75C-C054-6147-9813-564B7E2ECE00}" type="sibTrans" cxnId="{3FCEC421-AD3C-B949-A6F5-AF36D0F5D00B}">
      <dgm:prSet/>
      <dgm:spPr/>
      <dgm:t>
        <a:bodyPr/>
        <a:lstStyle/>
        <a:p>
          <a:endParaRPr lang="en-US"/>
        </a:p>
      </dgm:t>
    </dgm:pt>
    <dgm:pt modelId="{0EF098B0-968D-EF4D-BC49-08CFCB660B31}" type="pres">
      <dgm:prSet presAssocID="{1AD4B040-BA9B-EA45-9076-4F41F5FF44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DDF43B-5F0B-1F4A-80D2-A320ACD54D2B}" type="pres">
      <dgm:prSet presAssocID="{29BAA70F-BD03-4248-B4AC-ADFF88BA9D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BE73B-C6A2-9348-9887-673F338E5C15}" type="pres">
      <dgm:prSet presAssocID="{477D8897-D56D-4E43-8023-53BD098DC33C}" presName="sibTrans" presStyleCnt="0"/>
      <dgm:spPr/>
    </dgm:pt>
    <dgm:pt modelId="{71D66119-F637-6C4A-8580-26555BFFD31C}" type="pres">
      <dgm:prSet presAssocID="{1FEB303C-32B8-A74A-BAA4-DCF75A6141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3D3B5-43A1-B549-BD1F-D352594B3C50}" type="pres">
      <dgm:prSet presAssocID="{BBC9CBD8-2F50-0940-A18C-1BF75B74AE82}" presName="sibTrans" presStyleCnt="0"/>
      <dgm:spPr/>
    </dgm:pt>
    <dgm:pt modelId="{A0E4A719-CA9E-664D-A887-B5DC7B16C8B1}" type="pres">
      <dgm:prSet presAssocID="{3B726333-203E-AA44-8A3D-9C22FE8920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16C0D-B984-9542-A31E-E6F580E4DFB4}" type="pres">
      <dgm:prSet presAssocID="{FF250B1B-9EA1-EB44-9401-5314EFAA2D80}" presName="sibTrans" presStyleCnt="0"/>
      <dgm:spPr/>
    </dgm:pt>
    <dgm:pt modelId="{0B3A780C-4B6D-B943-92B9-4D5882A22B85}" type="pres">
      <dgm:prSet presAssocID="{36D1B85E-3B52-8E4F-926A-36E7E019BA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8A33C-7A04-0A46-ADC4-C82DF420E68B}" srcId="{1AD4B040-BA9B-EA45-9076-4F41F5FF44F4}" destId="{3B726333-203E-AA44-8A3D-9C22FE892045}" srcOrd="2" destOrd="0" parTransId="{965B7880-FCD7-0B40-9518-11384BBF7F59}" sibTransId="{FF250B1B-9EA1-EB44-9401-5314EFAA2D80}"/>
    <dgm:cxn modelId="{14124145-31AB-4208-B783-60326F4BBA44}" type="presOf" srcId="{36D1B85E-3B52-8E4F-926A-36E7E019BAEA}" destId="{0B3A780C-4B6D-B943-92B9-4D5882A22B85}" srcOrd="0" destOrd="0" presId="urn:microsoft.com/office/officeart/2005/8/layout/default#1"/>
    <dgm:cxn modelId="{ABD6DA48-E011-4F46-88AE-E46F12215CC2}" type="presOf" srcId="{29BAA70F-BD03-4248-B4AC-ADFF88BA9D74}" destId="{93DDF43B-5F0B-1F4A-80D2-A320ACD54D2B}" srcOrd="0" destOrd="0" presId="urn:microsoft.com/office/officeart/2005/8/layout/default#1"/>
    <dgm:cxn modelId="{1960C705-2899-8648-A1B1-E51776E4B119}" srcId="{1AD4B040-BA9B-EA45-9076-4F41F5FF44F4}" destId="{29BAA70F-BD03-4248-B4AC-ADFF88BA9D74}" srcOrd="0" destOrd="0" parTransId="{27CC6CC7-6D1F-E74B-B96F-3D23759793B6}" sibTransId="{477D8897-D56D-4E43-8023-53BD098DC33C}"/>
    <dgm:cxn modelId="{1A02090F-2D04-48A3-8225-C871F5205A1C}" type="presOf" srcId="{3B726333-203E-AA44-8A3D-9C22FE892045}" destId="{A0E4A719-CA9E-664D-A887-B5DC7B16C8B1}" srcOrd="0" destOrd="0" presId="urn:microsoft.com/office/officeart/2005/8/layout/default#1"/>
    <dgm:cxn modelId="{0E9E6CFA-C3C1-4DD1-8916-999493B52FD5}" type="presOf" srcId="{1AD4B040-BA9B-EA45-9076-4F41F5FF44F4}" destId="{0EF098B0-968D-EF4D-BC49-08CFCB660B31}" srcOrd="0" destOrd="0" presId="urn:microsoft.com/office/officeart/2005/8/layout/default#1"/>
    <dgm:cxn modelId="{0A875443-0693-C448-81F7-09F474C92418}" srcId="{1AD4B040-BA9B-EA45-9076-4F41F5FF44F4}" destId="{1FEB303C-32B8-A74A-BAA4-DCF75A6141FC}" srcOrd="1" destOrd="0" parTransId="{0AA674B0-D7F2-D746-8B78-D26F38730F2B}" sibTransId="{BBC9CBD8-2F50-0940-A18C-1BF75B74AE82}"/>
    <dgm:cxn modelId="{3FCEC421-AD3C-B949-A6F5-AF36D0F5D00B}" srcId="{1AD4B040-BA9B-EA45-9076-4F41F5FF44F4}" destId="{36D1B85E-3B52-8E4F-926A-36E7E019BAEA}" srcOrd="3" destOrd="0" parTransId="{602ECDD3-2D25-8B43-AE0E-9FBCA843A32D}" sibTransId="{E721E75C-C054-6147-9813-564B7E2ECE00}"/>
    <dgm:cxn modelId="{7B569EB6-23BB-4E92-9CF4-755F826513D9}" type="presOf" srcId="{1FEB303C-32B8-A74A-BAA4-DCF75A6141FC}" destId="{71D66119-F637-6C4A-8580-26555BFFD31C}" srcOrd="0" destOrd="0" presId="urn:microsoft.com/office/officeart/2005/8/layout/default#1"/>
    <dgm:cxn modelId="{221FFCFD-FB09-4A7E-A7B7-DF2224D6FFB4}" type="presParOf" srcId="{0EF098B0-968D-EF4D-BC49-08CFCB660B31}" destId="{93DDF43B-5F0B-1F4A-80D2-A320ACD54D2B}" srcOrd="0" destOrd="0" presId="urn:microsoft.com/office/officeart/2005/8/layout/default#1"/>
    <dgm:cxn modelId="{2CB3FD6F-ECBE-457D-B1A8-7C69587EDB92}" type="presParOf" srcId="{0EF098B0-968D-EF4D-BC49-08CFCB660B31}" destId="{81ABE73B-C6A2-9348-9887-673F338E5C15}" srcOrd="1" destOrd="0" presId="urn:microsoft.com/office/officeart/2005/8/layout/default#1"/>
    <dgm:cxn modelId="{07567D87-C4A7-4494-B29F-5D5153DEECFB}" type="presParOf" srcId="{0EF098B0-968D-EF4D-BC49-08CFCB660B31}" destId="{71D66119-F637-6C4A-8580-26555BFFD31C}" srcOrd="2" destOrd="0" presId="urn:microsoft.com/office/officeart/2005/8/layout/default#1"/>
    <dgm:cxn modelId="{0673F05D-38B5-4307-AA31-10015153341D}" type="presParOf" srcId="{0EF098B0-968D-EF4D-BC49-08CFCB660B31}" destId="{E633D3B5-43A1-B549-BD1F-D352594B3C50}" srcOrd="3" destOrd="0" presId="urn:microsoft.com/office/officeart/2005/8/layout/default#1"/>
    <dgm:cxn modelId="{7365311A-58B0-4BC9-A62D-82B16B7BC550}" type="presParOf" srcId="{0EF098B0-968D-EF4D-BC49-08CFCB660B31}" destId="{A0E4A719-CA9E-664D-A887-B5DC7B16C8B1}" srcOrd="4" destOrd="0" presId="urn:microsoft.com/office/officeart/2005/8/layout/default#1"/>
    <dgm:cxn modelId="{EC5366CF-43C3-408B-9F4F-67F238F28273}" type="presParOf" srcId="{0EF098B0-968D-EF4D-BC49-08CFCB660B31}" destId="{91516C0D-B984-9542-A31E-E6F580E4DFB4}" srcOrd="5" destOrd="0" presId="urn:microsoft.com/office/officeart/2005/8/layout/default#1"/>
    <dgm:cxn modelId="{4939F0A1-D74A-48AB-9B49-F311BD62291F}" type="presParOf" srcId="{0EF098B0-968D-EF4D-BC49-08CFCB660B31}" destId="{0B3A780C-4B6D-B943-92B9-4D5882A22B8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2DC038-3298-EF41-BFEC-E366195FB7F0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F3DB17-567D-4140-81F4-20AC6F1D8E6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i="1" dirty="0" err="1" smtClean="0"/>
            <a:t>Beban</a:t>
          </a:r>
          <a:r>
            <a:rPr lang="en-US" b="1" i="1" dirty="0" smtClean="0"/>
            <a:t> yang </a:t>
          </a:r>
          <a:r>
            <a:rPr lang="en-US" b="1" i="1" dirty="0" err="1" smtClean="0"/>
            <a:t>masih</a:t>
          </a:r>
          <a:r>
            <a:rPr lang="en-US" b="1" i="1" dirty="0" smtClean="0"/>
            <a:t> </a:t>
          </a:r>
          <a:r>
            <a:rPr lang="en-US" b="1" i="1" dirty="0" err="1" smtClean="0"/>
            <a:t>harus</a:t>
          </a:r>
          <a:r>
            <a:rPr lang="en-US" b="1" i="1" dirty="0" smtClean="0"/>
            <a:t> </a:t>
          </a:r>
          <a:r>
            <a:rPr lang="en-US" b="1" i="1" dirty="0" err="1" smtClean="0"/>
            <a:t>dibayar</a:t>
          </a:r>
          <a:r>
            <a:rPr lang="en-US" b="1" i="1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beban</a:t>
          </a:r>
          <a:r>
            <a:rPr lang="en-US" dirty="0" smtClean="0"/>
            <a:t> yang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namun</a:t>
          </a:r>
          <a:r>
            <a:rPr lang="en-US" dirty="0" smtClean="0"/>
            <a:t>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dicatat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dibayarkan</a:t>
          </a:r>
          <a:r>
            <a:rPr lang="en-US" dirty="0" smtClean="0"/>
            <a:t>.</a:t>
          </a:r>
          <a:endParaRPr lang="en-US" dirty="0"/>
        </a:p>
      </dgm:t>
    </dgm:pt>
    <dgm:pt modelId="{134FA5F7-488D-E34D-8F33-6FF857212027}" type="parTrans" cxnId="{899B50BE-699C-3F45-A5A1-D9311DB994A1}">
      <dgm:prSet/>
      <dgm:spPr/>
      <dgm:t>
        <a:bodyPr/>
        <a:lstStyle/>
        <a:p>
          <a:endParaRPr lang="en-US"/>
        </a:p>
      </dgm:t>
    </dgm:pt>
    <dgm:pt modelId="{3B904078-5797-F84D-B666-D49F98A639DE}" type="sibTrans" cxnId="{899B50BE-699C-3F45-A5A1-D9311DB994A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788EE78-B2E5-304B-ACF8-741B32ED8F17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Contoh</a:t>
          </a:r>
          <a:r>
            <a:rPr lang="en-US" dirty="0" smtClean="0"/>
            <a:t> </a:t>
          </a:r>
          <a:r>
            <a:rPr lang="en-US" dirty="0" err="1" smtClean="0"/>
            <a:t>beban</a:t>
          </a:r>
          <a:r>
            <a:rPr lang="en-US" dirty="0" smtClean="0"/>
            <a:t> yang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dibayar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Upah</a:t>
          </a:r>
          <a:r>
            <a:rPr lang="en-US" dirty="0" smtClean="0"/>
            <a:t> yang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waktunya</a:t>
          </a:r>
          <a:r>
            <a:rPr lang="en-US" dirty="0" smtClean="0"/>
            <a:t> </a:t>
          </a:r>
          <a:r>
            <a:rPr lang="en-US" dirty="0" err="1" smtClean="0"/>
            <a:t>dibayar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karyawan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, </a:t>
          </a:r>
          <a:r>
            <a:rPr lang="en-US" dirty="0" err="1" smtClean="0"/>
            <a:t>tetapi</a:t>
          </a:r>
          <a:r>
            <a:rPr lang="en-US" dirty="0" smtClean="0"/>
            <a:t>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dibayarkan</a:t>
          </a:r>
          <a:r>
            <a:rPr lang="en-US" dirty="0" smtClean="0"/>
            <a:t>. </a:t>
          </a:r>
          <a:endParaRPr lang="en-US" dirty="0"/>
        </a:p>
      </dgm:t>
    </dgm:pt>
    <dgm:pt modelId="{E80AFFF5-E0DF-144F-B715-DA14B10DAAB7}" type="parTrans" cxnId="{8232171F-68AB-6943-8F79-DB532AE879A3}">
      <dgm:prSet/>
      <dgm:spPr/>
      <dgm:t>
        <a:bodyPr/>
        <a:lstStyle/>
        <a:p>
          <a:endParaRPr lang="en-US"/>
        </a:p>
      </dgm:t>
    </dgm:pt>
    <dgm:pt modelId="{764ACEB2-7317-0B4C-93C5-60AC670D417E}" type="sibTrans" cxnId="{8232171F-68AB-6943-8F79-DB532AE879A3}">
      <dgm:prSet/>
      <dgm:spPr/>
      <dgm:t>
        <a:bodyPr/>
        <a:lstStyle/>
        <a:p>
          <a:endParaRPr lang="en-US"/>
        </a:p>
      </dgm:t>
    </dgm:pt>
    <dgm:pt modelId="{C9008252-9392-7744-AC8B-A2E6352F2B50}" type="pres">
      <dgm:prSet presAssocID="{D62DC038-3298-EF41-BFEC-E366195FB7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BFDD18A-C205-3446-BB3E-BA8335E6B141}" type="pres">
      <dgm:prSet presAssocID="{D62DC038-3298-EF41-BFEC-E366195FB7F0}" presName="Name1" presStyleCnt="0"/>
      <dgm:spPr/>
    </dgm:pt>
    <dgm:pt modelId="{80567727-09E5-E14D-9653-4663FB4A9550}" type="pres">
      <dgm:prSet presAssocID="{D62DC038-3298-EF41-BFEC-E366195FB7F0}" presName="cycle" presStyleCnt="0"/>
      <dgm:spPr/>
    </dgm:pt>
    <dgm:pt modelId="{C6061355-B855-3F43-A600-033D595B4238}" type="pres">
      <dgm:prSet presAssocID="{D62DC038-3298-EF41-BFEC-E366195FB7F0}" presName="srcNode" presStyleLbl="node1" presStyleIdx="0" presStyleCnt="2"/>
      <dgm:spPr/>
    </dgm:pt>
    <dgm:pt modelId="{5FFE6335-4176-5B4C-8270-51772842A9E4}" type="pres">
      <dgm:prSet presAssocID="{D62DC038-3298-EF41-BFEC-E366195FB7F0}" presName="conn" presStyleLbl="parChTrans1D2" presStyleIdx="0" presStyleCnt="1"/>
      <dgm:spPr/>
      <dgm:t>
        <a:bodyPr/>
        <a:lstStyle/>
        <a:p>
          <a:endParaRPr lang="en-US"/>
        </a:p>
      </dgm:t>
    </dgm:pt>
    <dgm:pt modelId="{1FBB487A-3F39-5042-BC54-6D88D54399CA}" type="pres">
      <dgm:prSet presAssocID="{D62DC038-3298-EF41-BFEC-E366195FB7F0}" presName="extraNode" presStyleLbl="node1" presStyleIdx="0" presStyleCnt="2"/>
      <dgm:spPr/>
    </dgm:pt>
    <dgm:pt modelId="{1E71EADE-E3CE-7E4A-9B0D-B5DF50F461C3}" type="pres">
      <dgm:prSet presAssocID="{D62DC038-3298-EF41-BFEC-E366195FB7F0}" presName="dstNode" presStyleLbl="node1" presStyleIdx="0" presStyleCnt="2"/>
      <dgm:spPr/>
    </dgm:pt>
    <dgm:pt modelId="{D13783C3-F243-3240-AC44-25370E3A8043}" type="pres">
      <dgm:prSet presAssocID="{0CF3DB17-567D-4140-81F4-20AC6F1D8E6A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6BDCA-6EEA-764B-B917-E6DD0C6CC08B}" type="pres">
      <dgm:prSet presAssocID="{0CF3DB17-567D-4140-81F4-20AC6F1D8E6A}" presName="accent_1" presStyleCnt="0"/>
      <dgm:spPr/>
    </dgm:pt>
    <dgm:pt modelId="{9C8073A8-69E7-DC47-80DC-C139C473E4B2}" type="pres">
      <dgm:prSet presAssocID="{0CF3DB17-567D-4140-81F4-20AC6F1D8E6A}" presName="accentRepeatNode" presStyleLbl="solidFgAcc1" presStyleIdx="0" presStyleCnt="2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3E66E9EC-A717-714E-9793-492547F95E24}" type="pres">
      <dgm:prSet presAssocID="{1788EE78-B2E5-304B-ACF8-741B32ED8F1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F24EB-C563-FB42-991F-33C37EB298F5}" type="pres">
      <dgm:prSet presAssocID="{1788EE78-B2E5-304B-ACF8-741B32ED8F17}" presName="accent_2" presStyleCnt="0"/>
      <dgm:spPr/>
    </dgm:pt>
    <dgm:pt modelId="{1ED1A31E-A867-B346-9A59-C33B22E38CF5}" type="pres">
      <dgm:prSet presAssocID="{1788EE78-B2E5-304B-ACF8-741B32ED8F17}" presName="accentRepeatNode" presStyleLbl="solidFgAcc1" presStyleIdx="1" presStyleCnt="2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47FB80F7-78B1-4A63-A369-A91F19E9A616}" type="presOf" srcId="{D62DC038-3298-EF41-BFEC-E366195FB7F0}" destId="{C9008252-9392-7744-AC8B-A2E6352F2B50}" srcOrd="0" destOrd="0" presId="urn:microsoft.com/office/officeart/2008/layout/VerticalCurvedList"/>
    <dgm:cxn modelId="{899B50BE-699C-3F45-A5A1-D9311DB994A1}" srcId="{D62DC038-3298-EF41-BFEC-E366195FB7F0}" destId="{0CF3DB17-567D-4140-81F4-20AC6F1D8E6A}" srcOrd="0" destOrd="0" parTransId="{134FA5F7-488D-E34D-8F33-6FF857212027}" sibTransId="{3B904078-5797-F84D-B666-D49F98A639DE}"/>
    <dgm:cxn modelId="{BE5F65CE-B9E8-4925-8898-D474525F90C8}" type="presOf" srcId="{0CF3DB17-567D-4140-81F4-20AC6F1D8E6A}" destId="{D13783C3-F243-3240-AC44-25370E3A8043}" srcOrd="0" destOrd="0" presId="urn:microsoft.com/office/officeart/2008/layout/VerticalCurvedList"/>
    <dgm:cxn modelId="{9A5BA692-80D2-4021-AF30-05C06989784F}" type="presOf" srcId="{3B904078-5797-F84D-B666-D49F98A639DE}" destId="{5FFE6335-4176-5B4C-8270-51772842A9E4}" srcOrd="0" destOrd="0" presId="urn:microsoft.com/office/officeart/2008/layout/VerticalCurvedList"/>
    <dgm:cxn modelId="{8232171F-68AB-6943-8F79-DB532AE879A3}" srcId="{D62DC038-3298-EF41-BFEC-E366195FB7F0}" destId="{1788EE78-B2E5-304B-ACF8-741B32ED8F17}" srcOrd="1" destOrd="0" parTransId="{E80AFFF5-E0DF-144F-B715-DA14B10DAAB7}" sibTransId="{764ACEB2-7317-0B4C-93C5-60AC670D417E}"/>
    <dgm:cxn modelId="{4D6940F6-ABF7-4E84-88B5-46F7E2621C8C}" type="presOf" srcId="{1788EE78-B2E5-304B-ACF8-741B32ED8F17}" destId="{3E66E9EC-A717-714E-9793-492547F95E24}" srcOrd="0" destOrd="0" presId="urn:microsoft.com/office/officeart/2008/layout/VerticalCurvedList"/>
    <dgm:cxn modelId="{EB22E6B6-BD4F-4F0D-81DA-B0B0C05A2CA3}" type="presParOf" srcId="{C9008252-9392-7744-AC8B-A2E6352F2B50}" destId="{9BFDD18A-C205-3446-BB3E-BA8335E6B141}" srcOrd="0" destOrd="0" presId="urn:microsoft.com/office/officeart/2008/layout/VerticalCurvedList"/>
    <dgm:cxn modelId="{58500125-6CE5-4EEC-89EA-6D436B487564}" type="presParOf" srcId="{9BFDD18A-C205-3446-BB3E-BA8335E6B141}" destId="{80567727-09E5-E14D-9653-4663FB4A9550}" srcOrd="0" destOrd="0" presId="urn:microsoft.com/office/officeart/2008/layout/VerticalCurvedList"/>
    <dgm:cxn modelId="{00DC84A7-B528-4608-BA8E-FBA60B962C1B}" type="presParOf" srcId="{80567727-09E5-E14D-9653-4663FB4A9550}" destId="{C6061355-B855-3F43-A600-033D595B4238}" srcOrd="0" destOrd="0" presId="urn:microsoft.com/office/officeart/2008/layout/VerticalCurvedList"/>
    <dgm:cxn modelId="{431AE8C1-E53A-4432-BE39-C8028FF5C2A5}" type="presParOf" srcId="{80567727-09E5-E14D-9653-4663FB4A9550}" destId="{5FFE6335-4176-5B4C-8270-51772842A9E4}" srcOrd="1" destOrd="0" presId="urn:microsoft.com/office/officeart/2008/layout/VerticalCurvedList"/>
    <dgm:cxn modelId="{0C8C46A8-DCF1-4DD8-857D-BD1A6BAE2759}" type="presParOf" srcId="{80567727-09E5-E14D-9653-4663FB4A9550}" destId="{1FBB487A-3F39-5042-BC54-6D88D54399CA}" srcOrd="2" destOrd="0" presId="urn:microsoft.com/office/officeart/2008/layout/VerticalCurvedList"/>
    <dgm:cxn modelId="{9C56BA23-CBBA-4D23-99E2-726FCAC8F0D9}" type="presParOf" srcId="{80567727-09E5-E14D-9653-4663FB4A9550}" destId="{1E71EADE-E3CE-7E4A-9B0D-B5DF50F461C3}" srcOrd="3" destOrd="0" presId="urn:microsoft.com/office/officeart/2008/layout/VerticalCurvedList"/>
    <dgm:cxn modelId="{B017306C-1B9F-4F47-955F-420F127EFDCA}" type="presParOf" srcId="{9BFDD18A-C205-3446-BB3E-BA8335E6B141}" destId="{D13783C3-F243-3240-AC44-25370E3A8043}" srcOrd="1" destOrd="0" presId="urn:microsoft.com/office/officeart/2008/layout/VerticalCurvedList"/>
    <dgm:cxn modelId="{545E667A-6EB3-4116-98C7-1FB35393005A}" type="presParOf" srcId="{9BFDD18A-C205-3446-BB3E-BA8335E6B141}" destId="{3B36BDCA-6EEA-764B-B917-E6DD0C6CC08B}" srcOrd="2" destOrd="0" presId="urn:microsoft.com/office/officeart/2008/layout/VerticalCurvedList"/>
    <dgm:cxn modelId="{CD340FF7-7B58-41D3-910F-431AB4EFC042}" type="presParOf" srcId="{3B36BDCA-6EEA-764B-B917-E6DD0C6CC08B}" destId="{9C8073A8-69E7-DC47-80DC-C139C473E4B2}" srcOrd="0" destOrd="0" presId="urn:microsoft.com/office/officeart/2008/layout/VerticalCurvedList"/>
    <dgm:cxn modelId="{892002F4-5B8E-4892-9487-3DEF6B0D4208}" type="presParOf" srcId="{9BFDD18A-C205-3446-BB3E-BA8335E6B141}" destId="{3E66E9EC-A717-714E-9793-492547F95E24}" srcOrd="3" destOrd="0" presId="urn:microsoft.com/office/officeart/2008/layout/VerticalCurvedList"/>
    <dgm:cxn modelId="{77E26A46-A968-4DF8-B8A5-F08087173B3A}" type="presParOf" srcId="{9BFDD18A-C205-3446-BB3E-BA8335E6B141}" destId="{E8BF24EB-C563-FB42-991F-33C37EB298F5}" srcOrd="4" destOrd="0" presId="urn:microsoft.com/office/officeart/2008/layout/VerticalCurvedList"/>
    <dgm:cxn modelId="{E27B67D2-6C2E-4FC8-836B-1810FE6E3DB1}" type="presParOf" srcId="{E8BF24EB-C563-FB42-991F-33C37EB298F5}" destId="{1ED1A31E-A867-B346-9A59-C33B22E38C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D94C97-334A-A64B-9ED2-27A2885C30A1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1E1254-8ABF-6C44-9068-A351C373733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Berikut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ilustrasi</a:t>
          </a:r>
          <a:r>
            <a:rPr lang="en-US" dirty="0" smtClean="0"/>
            <a:t> </a:t>
          </a:r>
          <a:r>
            <a:rPr lang="en-US" dirty="0" err="1" smtClean="0"/>
            <a:t>ayat</a:t>
          </a:r>
          <a:r>
            <a:rPr lang="en-US" dirty="0" smtClean="0"/>
            <a:t> </a:t>
          </a:r>
          <a:r>
            <a:rPr lang="en-US" dirty="0" err="1" smtClean="0"/>
            <a:t>jurnal</a:t>
          </a:r>
          <a:r>
            <a:rPr lang="en-US" dirty="0" smtClean="0"/>
            <a:t> </a:t>
          </a:r>
          <a:r>
            <a:rPr lang="en-US" dirty="0" err="1" smtClean="0"/>
            <a:t>pernyesuaian</a:t>
          </a:r>
          <a:r>
            <a:rPr lang="en-US" dirty="0" smtClean="0"/>
            <a:t> </a:t>
          </a:r>
        </a:p>
        <a:p>
          <a:pPr rtl="0"/>
          <a:r>
            <a:rPr lang="en-US" dirty="0" err="1" smtClean="0"/>
            <a:t>Pada</a:t>
          </a:r>
          <a:r>
            <a:rPr lang="en-US" dirty="0" smtClean="0"/>
            <a:t> 31 </a:t>
          </a:r>
          <a:r>
            <a:rPr lang="en-US" dirty="0" err="1" smtClean="0"/>
            <a:t>Desember</a:t>
          </a:r>
          <a:r>
            <a:rPr lang="en-US" dirty="0" smtClean="0"/>
            <a:t> </a:t>
          </a:r>
          <a:r>
            <a:rPr lang="en-US" dirty="0" smtClean="0"/>
            <a:t>2015,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neraca</a:t>
          </a:r>
          <a:r>
            <a:rPr lang="en-US" dirty="0" smtClean="0"/>
            <a:t> </a:t>
          </a:r>
          <a:r>
            <a:rPr lang="en-US" dirty="0" err="1" smtClean="0"/>
            <a:t>saldo</a:t>
          </a:r>
          <a:r>
            <a:rPr lang="en-US" dirty="0" smtClean="0"/>
            <a:t> yang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disesuaikan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SolusiNet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Tampilan</a:t>
          </a:r>
          <a:r>
            <a:rPr lang="en-US" dirty="0" smtClean="0"/>
            <a:t> 5. </a:t>
          </a:r>
          <a:endParaRPr lang="en-US" dirty="0"/>
        </a:p>
      </dgm:t>
    </dgm:pt>
    <dgm:pt modelId="{47C12CA5-A22C-B542-A200-A314B565E998}" type="parTrans" cxnId="{B08B1F84-999F-8248-8B7D-C97C1B2FBE2A}">
      <dgm:prSet/>
      <dgm:spPr/>
      <dgm:t>
        <a:bodyPr/>
        <a:lstStyle/>
        <a:p>
          <a:endParaRPr lang="en-US"/>
        </a:p>
      </dgm:t>
    </dgm:pt>
    <dgm:pt modelId="{43013FDC-60A1-5747-8A97-757167215FE0}" type="sibTrans" cxnId="{B08B1F84-999F-8248-8B7D-C97C1B2FBE2A}">
      <dgm:prSet/>
      <dgm:spPr/>
      <dgm:t>
        <a:bodyPr/>
        <a:lstStyle/>
        <a:p>
          <a:endParaRPr lang="en-US"/>
        </a:p>
      </dgm:t>
    </dgm:pt>
    <dgm:pt modelId="{FE929263-756E-254C-8D7A-CCF708B8C21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Bagan</a:t>
          </a:r>
          <a:r>
            <a:rPr lang="en-US" dirty="0" smtClean="0"/>
            <a:t> </a:t>
          </a:r>
          <a:r>
            <a:rPr lang="en-US" dirty="0" err="1" smtClean="0"/>
            <a:t>akun</a:t>
          </a:r>
          <a:r>
            <a:rPr lang="en-US" dirty="0" smtClean="0"/>
            <a:t> </a:t>
          </a:r>
          <a:r>
            <a:rPr lang="en-US" dirty="0" err="1" smtClean="0"/>
            <a:t>baru</a:t>
          </a:r>
          <a:r>
            <a:rPr lang="en-US" dirty="0" smtClean="0"/>
            <a:t> </a:t>
          </a:r>
          <a:r>
            <a:rPr lang="en-US" dirty="0" err="1" smtClean="0"/>
            <a:t>SolusiNet</a:t>
          </a:r>
          <a:r>
            <a:rPr lang="en-US" dirty="0" smtClean="0"/>
            <a:t> yang </a:t>
          </a:r>
          <a:r>
            <a:rPr lang="en-US" dirty="0" err="1" smtClean="0"/>
            <a:t>dikembangkan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bagan</a:t>
          </a:r>
          <a:r>
            <a:rPr lang="en-US" dirty="0" smtClean="0"/>
            <a:t> </a:t>
          </a:r>
          <a:r>
            <a:rPr lang="en-US" dirty="0" err="1" smtClean="0"/>
            <a:t>akun</a:t>
          </a:r>
          <a:r>
            <a:rPr lang="en-US" dirty="0" smtClean="0"/>
            <a:t> </a:t>
          </a:r>
          <a:r>
            <a:rPr lang="en-US" dirty="0" err="1" smtClean="0"/>
            <a:t>sebelumnya</a:t>
          </a:r>
          <a:r>
            <a:rPr lang="en-US" dirty="0" smtClean="0"/>
            <a:t> </a:t>
          </a:r>
          <a:r>
            <a:rPr lang="en-US" dirty="0" err="1" smtClean="0"/>
            <a:t>ditunjukkan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Tampilan</a:t>
          </a:r>
          <a:r>
            <a:rPr lang="en-US" dirty="0" smtClean="0"/>
            <a:t> 6. </a:t>
          </a:r>
          <a:endParaRPr lang="en-US" dirty="0"/>
        </a:p>
      </dgm:t>
    </dgm:pt>
    <dgm:pt modelId="{A29AC36F-4083-314A-A7F9-3C2600F18441}" type="parTrans" cxnId="{7B1F6AF3-EB0A-B14A-B0C9-3EC0759A4D5D}">
      <dgm:prSet/>
      <dgm:spPr/>
      <dgm:t>
        <a:bodyPr/>
        <a:lstStyle/>
        <a:p>
          <a:endParaRPr lang="en-US"/>
        </a:p>
      </dgm:t>
    </dgm:pt>
    <dgm:pt modelId="{396ECFE9-2B0D-DF40-BD27-FAA9AC3D982D}" type="sibTrans" cxnId="{7B1F6AF3-EB0A-B14A-B0C9-3EC0759A4D5D}">
      <dgm:prSet/>
      <dgm:spPr/>
      <dgm:t>
        <a:bodyPr/>
        <a:lstStyle/>
        <a:p>
          <a:endParaRPr lang="en-US"/>
        </a:p>
      </dgm:t>
    </dgm:pt>
    <dgm:pt modelId="{FC691592-27CA-E741-B306-63927A26F488}" type="pres">
      <dgm:prSet presAssocID="{BED94C97-334A-A64B-9ED2-27A2885C30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DB58D-E1E6-F24C-8316-4057BC451C95}" type="pres">
      <dgm:prSet presAssocID="{E11E1254-8ABF-6C44-9068-A351C373733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74B63-CC41-2B4D-9FBE-47FB03C47CA0}" type="pres">
      <dgm:prSet presAssocID="{43013FDC-60A1-5747-8A97-757167215FE0}" presName="spacer" presStyleCnt="0"/>
      <dgm:spPr/>
    </dgm:pt>
    <dgm:pt modelId="{0A267A95-50A5-3C40-B53E-FE04793809D6}" type="pres">
      <dgm:prSet presAssocID="{FE929263-756E-254C-8D7A-CCF708B8C2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1A2A59-DE62-4D23-A413-6B35069DB58A}" type="presOf" srcId="{FE929263-756E-254C-8D7A-CCF708B8C21D}" destId="{0A267A95-50A5-3C40-B53E-FE04793809D6}" srcOrd="0" destOrd="0" presId="urn:microsoft.com/office/officeart/2005/8/layout/vList2"/>
    <dgm:cxn modelId="{9241DE20-FC07-4138-AD53-88FD4F282FF1}" type="presOf" srcId="{BED94C97-334A-A64B-9ED2-27A2885C30A1}" destId="{FC691592-27CA-E741-B306-63927A26F488}" srcOrd="0" destOrd="0" presId="urn:microsoft.com/office/officeart/2005/8/layout/vList2"/>
    <dgm:cxn modelId="{E2A3B372-6107-45C9-83A0-04DD73A3D577}" type="presOf" srcId="{E11E1254-8ABF-6C44-9068-A351C3737339}" destId="{BC1DB58D-E1E6-F24C-8316-4057BC451C95}" srcOrd="0" destOrd="0" presId="urn:microsoft.com/office/officeart/2005/8/layout/vList2"/>
    <dgm:cxn modelId="{B08B1F84-999F-8248-8B7D-C97C1B2FBE2A}" srcId="{BED94C97-334A-A64B-9ED2-27A2885C30A1}" destId="{E11E1254-8ABF-6C44-9068-A351C3737339}" srcOrd="0" destOrd="0" parTransId="{47C12CA5-A22C-B542-A200-A314B565E998}" sibTransId="{43013FDC-60A1-5747-8A97-757167215FE0}"/>
    <dgm:cxn modelId="{7B1F6AF3-EB0A-B14A-B0C9-3EC0759A4D5D}" srcId="{BED94C97-334A-A64B-9ED2-27A2885C30A1}" destId="{FE929263-756E-254C-8D7A-CCF708B8C21D}" srcOrd="1" destOrd="0" parTransId="{A29AC36F-4083-314A-A7F9-3C2600F18441}" sibTransId="{396ECFE9-2B0D-DF40-BD27-FAA9AC3D982D}"/>
    <dgm:cxn modelId="{0FE07AD7-3C46-47D5-BB4B-D2BE0C7E1784}" type="presParOf" srcId="{FC691592-27CA-E741-B306-63927A26F488}" destId="{BC1DB58D-E1E6-F24C-8316-4057BC451C95}" srcOrd="0" destOrd="0" presId="urn:microsoft.com/office/officeart/2005/8/layout/vList2"/>
    <dgm:cxn modelId="{FB9F0E44-8CC2-4A1F-999B-D55E0787F218}" type="presParOf" srcId="{FC691592-27CA-E741-B306-63927A26F488}" destId="{B1E74B63-CC41-2B4D-9FBE-47FB03C47CA0}" srcOrd="1" destOrd="0" presId="urn:microsoft.com/office/officeart/2005/8/layout/vList2"/>
    <dgm:cxn modelId="{3593AFA9-F602-46E3-A1C8-47AD54CC33CC}" type="presParOf" srcId="{FC691592-27CA-E741-B306-63927A26F488}" destId="{0A267A95-50A5-3C40-B53E-FE04793809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6FCE0C-2F55-244C-8F25-4F73E61C9D62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B90E8-A01D-C44A-85F8-F0912D1ECFB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800" dirty="0" err="1" smtClean="0"/>
            <a:t>Pada</a:t>
          </a:r>
          <a:r>
            <a:rPr lang="en-US" sz="2800" dirty="0" smtClean="0"/>
            <a:t> 31 </a:t>
          </a:r>
          <a:r>
            <a:rPr lang="en-US" sz="2800" dirty="0" err="1" smtClean="0"/>
            <a:t>Desember</a:t>
          </a:r>
          <a:r>
            <a:rPr lang="en-US" sz="2800" dirty="0" smtClean="0"/>
            <a:t> </a:t>
          </a:r>
          <a:r>
            <a:rPr lang="en-US" sz="2800" dirty="0" err="1" smtClean="0"/>
            <a:t>neraca</a:t>
          </a:r>
          <a:r>
            <a:rPr lang="en-US" sz="2800" dirty="0" smtClean="0"/>
            <a:t> </a:t>
          </a:r>
          <a:r>
            <a:rPr lang="en-US" sz="2800" dirty="0" err="1" smtClean="0"/>
            <a:t>saldo</a:t>
          </a:r>
          <a:r>
            <a:rPr lang="en-US" sz="2800" dirty="0" smtClean="0"/>
            <a:t> yang </a:t>
          </a:r>
          <a:r>
            <a:rPr lang="en-US" sz="2800" dirty="0" err="1" smtClean="0"/>
            <a:t>belum</a:t>
          </a:r>
          <a:r>
            <a:rPr lang="en-US" sz="2800" dirty="0" smtClean="0"/>
            <a:t> </a:t>
          </a:r>
          <a:r>
            <a:rPr lang="en-US" sz="2800" dirty="0" err="1" smtClean="0"/>
            <a:t>disesuaikan</a:t>
          </a:r>
          <a:r>
            <a:rPr lang="en-US" sz="2800" dirty="0" smtClean="0"/>
            <a:t> </a:t>
          </a:r>
          <a:r>
            <a:rPr lang="en-US" sz="2800" dirty="0" err="1" smtClean="0"/>
            <a:t>dari</a:t>
          </a:r>
          <a:r>
            <a:rPr lang="en-US" sz="2800" dirty="0" smtClean="0"/>
            <a:t> </a:t>
          </a:r>
          <a:r>
            <a:rPr lang="en-US" sz="2800" dirty="0" err="1" smtClean="0"/>
            <a:t>SolusiNet</a:t>
          </a:r>
          <a:r>
            <a:rPr lang="en-US" sz="2800" dirty="0" smtClean="0"/>
            <a:t> </a:t>
          </a:r>
          <a:r>
            <a:rPr lang="en-US" sz="2800" dirty="0" err="1" smtClean="0"/>
            <a:t>mengindikasikan</a:t>
          </a:r>
          <a:r>
            <a:rPr lang="en-US" sz="2800" dirty="0" smtClean="0"/>
            <a:t> </a:t>
          </a:r>
          <a:r>
            <a:rPr lang="en-US" sz="2800" dirty="0" err="1" smtClean="0"/>
            <a:t>saldo</a:t>
          </a:r>
          <a:r>
            <a:rPr lang="en-US" sz="2800" dirty="0" smtClean="0"/>
            <a:t> </a:t>
          </a:r>
          <a:r>
            <a:rPr lang="en-US" sz="2800" dirty="0" err="1" smtClean="0"/>
            <a:t>akun</a:t>
          </a:r>
          <a:r>
            <a:rPr lang="en-US" sz="2800" dirty="0" smtClean="0"/>
            <a:t> </a:t>
          </a:r>
          <a:r>
            <a:rPr lang="en-US" sz="2800" dirty="0" err="1" smtClean="0"/>
            <a:t>Sewa</a:t>
          </a:r>
          <a:r>
            <a:rPr lang="en-US" sz="2800" dirty="0" smtClean="0"/>
            <a:t> </a:t>
          </a:r>
          <a:r>
            <a:rPr lang="en-US" sz="2800" dirty="0" err="1" smtClean="0"/>
            <a:t>Diterima</a:t>
          </a:r>
          <a:r>
            <a:rPr lang="en-US" sz="2800" dirty="0" smtClean="0"/>
            <a:t> </a:t>
          </a:r>
          <a:r>
            <a:rPr lang="en-US" sz="2800" dirty="0" err="1" smtClean="0"/>
            <a:t>di</a:t>
          </a:r>
          <a:r>
            <a:rPr lang="en-US" sz="2800" dirty="0" smtClean="0"/>
            <a:t> </a:t>
          </a:r>
          <a:r>
            <a:rPr lang="en-US" sz="2800" dirty="0" err="1" smtClean="0"/>
            <a:t>Muka</a:t>
          </a:r>
          <a:r>
            <a:rPr lang="en-US" sz="2800" dirty="0" smtClean="0"/>
            <a:t> </a:t>
          </a:r>
          <a:r>
            <a:rPr lang="en-US" sz="2800" dirty="0" err="1" smtClean="0"/>
            <a:t>adalah</a:t>
          </a:r>
          <a:r>
            <a:rPr lang="en-US" sz="2800" dirty="0" smtClean="0"/>
            <a:t> Rp360.000 yang </a:t>
          </a:r>
          <a:r>
            <a:rPr lang="en-US" sz="2800" dirty="0" err="1" smtClean="0"/>
            <a:t>mencerminkan</a:t>
          </a:r>
          <a:r>
            <a:rPr lang="en-US" sz="2800" dirty="0" smtClean="0"/>
            <a:t> </a:t>
          </a:r>
          <a:r>
            <a:rPr lang="en-US" sz="2800" dirty="0" err="1" smtClean="0"/>
            <a:t>penerimaan</a:t>
          </a:r>
          <a:r>
            <a:rPr lang="en-US" sz="2800" dirty="0" smtClean="0"/>
            <a:t> </a:t>
          </a:r>
          <a:r>
            <a:rPr lang="en-US" sz="2800" dirty="0" err="1" smtClean="0"/>
            <a:t>sewa</a:t>
          </a:r>
          <a:r>
            <a:rPr lang="en-US" sz="2800" dirty="0" smtClean="0"/>
            <a:t> </a:t>
          </a:r>
          <a:r>
            <a:rPr lang="en-US" sz="2800" dirty="0" err="1" smtClean="0"/>
            <a:t>tiga</a:t>
          </a:r>
          <a:r>
            <a:rPr lang="en-US" sz="2800" dirty="0" smtClean="0"/>
            <a:t> </a:t>
          </a:r>
          <a:r>
            <a:rPr lang="en-US" sz="2800" dirty="0" err="1" smtClean="0"/>
            <a:t>bulan</a:t>
          </a:r>
          <a:r>
            <a:rPr lang="en-US" sz="2800" dirty="0" smtClean="0"/>
            <a:t> </a:t>
          </a:r>
          <a:r>
            <a:rPr lang="en-US" sz="2800" dirty="0" err="1" smtClean="0"/>
            <a:t>untuk</a:t>
          </a:r>
          <a:r>
            <a:rPr lang="en-US" sz="2800" dirty="0" smtClean="0"/>
            <a:t> </a:t>
          </a:r>
          <a:r>
            <a:rPr lang="en-US" sz="2800" dirty="0" err="1" smtClean="0"/>
            <a:t>bulan</a:t>
          </a:r>
          <a:r>
            <a:rPr lang="en-US" sz="2800" dirty="0" smtClean="0"/>
            <a:t> </a:t>
          </a:r>
          <a:r>
            <a:rPr lang="en-US" sz="2800" dirty="0" err="1" smtClean="0"/>
            <a:t>Desember</a:t>
          </a:r>
          <a:r>
            <a:rPr lang="en-US" sz="2800" dirty="0" smtClean="0"/>
            <a:t>, </a:t>
          </a:r>
          <a:r>
            <a:rPr lang="en-US" sz="2800" dirty="0" err="1" smtClean="0"/>
            <a:t>Januari</a:t>
          </a:r>
          <a:r>
            <a:rPr lang="en-US" sz="2800" dirty="0" smtClean="0"/>
            <a:t>,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Februari</a:t>
          </a:r>
          <a:r>
            <a:rPr lang="en-US" sz="2800" dirty="0" smtClean="0"/>
            <a:t>. </a:t>
          </a:r>
          <a:endParaRPr lang="en-US" sz="2800" dirty="0"/>
        </a:p>
      </dgm:t>
    </dgm:pt>
    <dgm:pt modelId="{44322934-82F9-8948-8DA1-C45806A39D05}" type="parTrans" cxnId="{162B7465-85C7-3549-BC9D-674F11AD3334}">
      <dgm:prSet/>
      <dgm:spPr/>
      <dgm:t>
        <a:bodyPr/>
        <a:lstStyle/>
        <a:p>
          <a:endParaRPr lang="en-US"/>
        </a:p>
      </dgm:t>
    </dgm:pt>
    <dgm:pt modelId="{8E1ACA82-4883-2D49-B0C7-1AC677421C8E}" type="sibTrans" cxnId="{162B7465-85C7-3549-BC9D-674F11AD3334}">
      <dgm:prSet/>
      <dgm:spPr/>
      <dgm:t>
        <a:bodyPr/>
        <a:lstStyle/>
        <a:p>
          <a:endParaRPr lang="en-US"/>
        </a:p>
      </dgm:t>
    </dgm:pt>
    <dgm:pt modelId="{4290BC57-2F10-0843-88DE-EF5C3AEDCD5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800" dirty="0" err="1" smtClean="0"/>
            <a:t>Pada</a:t>
          </a:r>
          <a:r>
            <a:rPr lang="en-US" sz="2800" dirty="0" smtClean="0"/>
            <a:t> </a:t>
          </a:r>
          <a:r>
            <a:rPr lang="en-US" sz="2800" dirty="0" err="1" smtClean="0"/>
            <a:t>akhir</a:t>
          </a:r>
          <a:r>
            <a:rPr lang="en-US" sz="2800" dirty="0" smtClean="0"/>
            <a:t> </a:t>
          </a:r>
          <a:r>
            <a:rPr lang="en-US" sz="2800" dirty="0" err="1" smtClean="0"/>
            <a:t>bulan</a:t>
          </a:r>
          <a:r>
            <a:rPr lang="en-US" sz="2800" dirty="0" smtClean="0"/>
            <a:t> </a:t>
          </a:r>
          <a:r>
            <a:rPr lang="en-US" sz="2800" dirty="0" err="1" smtClean="0"/>
            <a:t>Desember</a:t>
          </a:r>
          <a:r>
            <a:rPr lang="en-US" sz="2800" dirty="0" smtClean="0"/>
            <a:t>, </a:t>
          </a:r>
          <a:r>
            <a:rPr lang="en-US" sz="2800" dirty="0" err="1" smtClean="0"/>
            <a:t>sewa</a:t>
          </a:r>
          <a:r>
            <a:rPr lang="en-US" sz="2800" dirty="0" smtClean="0"/>
            <a:t> </a:t>
          </a:r>
          <a:r>
            <a:rPr lang="en-US" sz="2800" dirty="0" err="1" smtClean="0"/>
            <a:t>untuk</a:t>
          </a:r>
          <a:r>
            <a:rPr lang="en-US" sz="2800" dirty="0" smtClean="0"/>
            <a:t> </a:t>
          </a:r>
          <a:r>
            <a:rPr lang="en-US" sz="2800" dirty="0" err="1" smtClean="0"/>
            <a:t>satu</a:t>
          </a:r>
          <a:r>
            <a:rPr lang="en-US" sz="2800" dirty="0" smtClean="0"/>
            <a:t> </a:t>
          </a:r>
          <a:r>
            <a:rPr lang="en-US" sz="2800" dirty="0" err="1" smtClean="0"/>
            <a:t>bulan</a:t>
          </a:r>
          <a:r>
            <a:rPr lang="en-US" sz="2800" dirty="0" smtClean="0"/>
            <a:t> </a:t>
          </a:r>
          <a:r>
            <a:rPr lang="en-US" sz="2800" dirty="0" err="1" smtClean="0"/>
            <a:t>telah</a:t>
          </a:r>
          <a:r>
            <a:rPr lang="en-US" sz="2800" dirty="0" smtClean="0"/>
            <a:t> </a:t>
          </a:r>
          <a:r>
            <a:rPr lang="en-US" sz="2800" dirty="0" err="1" smtClean="0"/>
            <a:t>dihasilkan</a:t>
          </a:r>
          <a:r>
            <a:rPr lang="en-US" sz="2800" dirty="0" smtClean="0"/>
            <a:t>, </a:t>
          </a:r>
          <a:r>
            <a:rPr lang="en-US" sz="2800" dirty="0" smtClean="0"/>
            <a:t>Rp120.000 </a:t>
          </a:r>
          <a:r>
            <a:rPr lang="en-US" sz="2800" dirty="0" smtClean="0"/>
            <a:t>(</a:t>
          </a:r>
          <a:r>
            <a:rPr lang="en-US" sz="2800" dirty="0" smtClean="0"/>
            <a:t>Rp360.000 </a:t>
          </a:r>
          <a:r>
            <a:rPr lang="en-US" sz="2800" dirty="0" smtClean="0"/>
            <a:t>x 1/3)</a:t>
          </a:r>
          <a:endParaRPr lang="en-US" sz="2800" dirty="0"/>
        </a:p>
      </dgm:t>
    </dgm:pt>
    <dgm:pt modelId="{C70380A6-9E7E-AD40-9B0B-F5C4FD940CD7}" type="parTrans" cxnId="{E4A31115-409E-394E-A9BE-46516D1A4160}">
      <dgm:prSet/>
      <dgm:spPr/>
      <dgm:t>
        <a:bodyPr/>
        <a:lstStyle/>
        <a:p>
          <a:endParaRPr lang="en-US"/>
        </a:p>
      </dgm:t>
    </dgm:pt>
    <dgm:pt modelId="{F80339F3-BAB4-644C-A81A-7DCCBF467388}" type="sibTrans" cxnId="{E4A31115-409E-394E-A9BE-46516D1A4160}">
      <dgm:prSet/>
      <dgm:spPr/>
      <dgm:t>
        <a:bodyPr/>
        <a:lstStyle/>
        <a:p>
          <a:endParaRPr lang="en-US"/>
        </a:p>
      </dgm:t>
    </dgm:pt>
    <dgm:pt modelId="{38B88FDF-D619-1040-916F-5E32BE8E6C6B}" type="pres">
      <dgm:prSet presAssocID="{0C6FCE0C-2F55-244C-8F25-4F73E61C9D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19A0F6-6AE2-3046-A479-128638BB76D5}" type="pres">
      <dgm:prSet presAssocID="{E01B90E8-A01D-C44A-85F8-F0912D1ECF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1C7EB-10AE-5A4E-AF55-832E64C59799}" type="pres">
      <dgm:prSet presAssocID="{8E1ACA82-4883-2D49-B0C7-1AC677421C8E}" presName="spacer" presStyleCnt="0"/>
      <dgm:spPr/>
    </dgm:pt>
    <dgm:pt modelId="{CD53B9F1-9C8A-C54A-B676-D150BFB9E5DD}" type="pres">
      <dgm:prSet presAssocID="{4290BC57-2F10-0843-88DE-EF5C3AEDCD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2B7465-85C7-3549-BC9D-674F11AD3334}" srcId="{0C6FCE0C-2F55-244C-8F25-4F73E61C9D62}" destId="{E01B90E8-A01D-C44A-85F8-F0912D1ECFB2}" srcOrd="0" destOrd="0" parTransId="{44322934-82F9-8948-8DA1-C45806A39D05}" sibTransId="{8E1ACA82-4883-2D49-B0C7-1AC677421C8E}"/>
    <dgm:cxn modelId="{7D46D37E-8105-418A-9B7E-14FD6F9B6D11}" type="presOf" srcId="{4290BC57-2F10-0843-88DE-EF5C3AEDCD53}" destId="{CD53B9F1-9C8A-C54A-B676-D150BFB9E5DD}" srcOrd="0" destOrd="0" presId="urn:microsoft.com/office/officeart/2005/8/layout/vList2"/>
    <dgm:cxn modelId="{797F6556-C666-4B93-A5DF-7D67074F42C0}" type="presOf" srcId="{0C6FCE0C-2F55-244C-8F25-4F73E61C9D62}" destId="{38B88FDF-D619-1040-916F-5E32BE8E6C6B}" srcOrd="0" destOrd="0" presId="urn:microsoft.com/office/officeart/2005/8/layout/vList2"/>
    <dgm:cxn modelId="{1450988D-4D99-4F2A-9025-BDB28889CDC5}" type="presOf" srcId="{E01B90E8-A01D-C44A-85F8-F0912D1ECFB2}" destId="{FF19A0F6-6AE2-3046-A479-128638BB76D5}" srcOrd="0" destOrd="0" presId="urn:microsoft.com/office/officeart/2005/8/layout/vList2"/>
    <dgm:cxn modelId="{E4A31115-409E-394E-A9BE-46516D1A4160}" srcId="{0C6FCE0C-2F55-244C-8F25-4F73E61C9D62}" destId="{4290BC57-2F10-0843-88DE-EF5C3AEDCD53}" srcOrd="1" destOrd="0" parTransId="{C70380A6-9E7E-AD40-9B0B-F5C4FD940CD7}" sibTransId="{F80339F3-BAB4-644C-A81A-7DCCBF467388}"/>
    <dgm:cxn modelId="{296A5B6E-4214-4103-B8E0-54448B6F8F96}" type="presParOf" srcId="{38B88FDF-D619-1040-916F-5E32BE8E6C6B}" destId="{FF19A0F6-6AE2-3046-A479-128638BB76D5}" srcOrd="0" destOrd="0" presId="urn:microsoft.com/office/officeart/2005/8/layout/vList2"/>
    <dgm:cxn modelId="{2718409A-B54E-4DC0-9CBA-4A184B5912D6}" type="presParOf" srcId="{38B88FDF-D619-1040-916F-5E32BE8E6C6B}" destId="{9D11C7EB-10AE-5A4E-AF55-832E64C59799}" srcOrd="1" destOrd="0" presId="urn:microsoft.com/office/officeart/2005/8/layout/vList2"/>
    <dgm:cxn modelId="{7A6F2CBD-2046-4080-891F-F3CFA96CF250}" type="presParOf" srcId="{38B88FDF-D619-1040-916F-5E32BE8E6C6B}" destId="{CD53B9F1-9C8A-C54A-B676-D150BFB9E5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BC01C2-3529-2D41-8EFA-D188FBC7015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F1D97-65C8-FE49-AEDC-9986476A088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sz="2400" dirty="0" err="1" smtClean="0"/>
            <a:t>Aset</a:t>
          </a:r>
          <a:r>
            <a:rPr lang="en-US" sz="2400" dirty="0" smtClean="0"/>
            <a:t> </a:t>
          </a:r>
          <a:r>
            <a:rPr lang="en-US" sz="2400" dirty="0" err="1" smtClean="0"/>
            <a:t>tetap</a:t>
          </a:r>
          <a:r>
            <a:rPr lang="en-US" sz="2400" dirty="0" smtClean="0"/>
            <a:t> (</a:t>
          </a:r>
          <a:r>
            <a:rPr lang="en-US" sz="2400" i="1" dirty="0" smtClean="0"/>
            <a:t>plant assets</a:t>
          </a:r>
          <a:r>
            <a:rPr lang="en-US" sz="2400" dirty="0" smtClean="0"/>
            <a:t>) </a:t>
          </a:r>
          <a:r>
            <a:rPr lang="en-US" sz="2400" dirty="0" err="1" smtClean="0"/>
            <a:t>adalah</a:t>
          </a:r>
          <a:r>
            <a:rPr lang="en-US" sz="2400" dirty="0" smtClean="0"/>
            <a:t> </a:t>
          </a:r>
          <a:r>
            <a:rPr lang="en-US" sz="2400" dirty="0" err="1" smtClean="0"/>
            <a:t>sumber</a:t>
          </a:r>
          <a:r>
            <a:rPr lang="en-US" sz="2400" dirty="0" smtClean="0"/>
            <a:t> </a:t>
          </a:r>
          <a:r>
            <a:rPr lang="en-US" sz="2400" dirty="0" err="1" smtClean="0"/>
            <a:t>daya</a:t>
          </a:r>
          <a:r>
            <a:rPr lang="en-US" sz="2400" dirty="0" smtClean="0"/>
            <a:t> </a:t>
          </a:r>
          <a:r>
            <a:rPr lang="en-US" sz="2400" dirty="0" err="1" smtClean="0"/>
            <a:t>fisik</a:t>
          </a:r>
          <a:r>
            <a:rPr lang="en-US" sz="2400" dirty="0" smtClean="0"/>
            <a:t> yang </a:t>
          </a:r>
          <a:r>
            <a:rPr lang="en-US" sz="2400" dirty="0" err="1" smtClean="0"/>
            <a:t>dimiliki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digunakan</a:t>
          </a:r>
          <a:r>
            <a:rPr lang="en-US" sz="2400" dirty="0" smtClean="0"/>
            <a:t> </a:t>
          </a:r>
          <a:r>
            <a:rPr lang="en-US" sz="2400" dirty="0" err="1" smtClean="0"/>
            <a:t>oleh</a:t>
          </a:r>
          <a:r>
            <a:rPr lang="en-US" sz="2400" dirty="0" smtClean="0"/>
            <a:t> </a:t>
          </a:r>
          <a:r>
            <a:rPr lang="en-US" sz="2400" dirty="0" err="1" smtClean="0"/>
            <a:t>perusahaan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bersifat</a:t>
          </a:r>
          <a:r>
            <a:rPr lang="en-US" sz="2400" dirty="0" smtClean="0"/>
            <a:t> </a:t>
          </a:r>
          <a:r>
            <a:rPr lang="en-US" sz="2400" dirty="0" err="1" smtClean="0"/>
            <a:t>permanen</a:t>
          </a:r>
          <a:r>
            <a:rPr lang="en-US" sz="2400" dirty="0" smtClean="0"/>
            <a:t> </a:t>
          </a:r>
          <a:r>
            <a:rPr lang="en-US" sz="2400" dirty="0" err="1" smtClean="0"/>
            <a:t>atau</a:t>
          </a:r>
          <a:r>
            <a:rPr lang="en-US" sz="2400" dirty="0" smtClean="0"/>
            <a:t> </a:t>
          </a:r>
          <a:r>
            <a:rPr lang="en-US" sz="2400" dirty="0" err="1" smtClean="0"/>
            <a:t>memiliki</a:t>
          </a:r>
          <a:r>
            <a:rPr lang="en-US" sz="2400" dirty="0" smtClean="0"/>
            <a:t> </a:t>
          </a:r>
          <a:r>
            <a:rPr lang="en-US" sz="2400" dirty="0" err="1" smtClean="0"/>
            <a:t>umur</a:t>
          </a:r>
          <a:r>
            <a:rPr lang="en-US" sz="2400" dirty="0" smtClean="0"/>
            <a:t> </a:t>
          </a:r>
          <a:r>
            <a:rPr lang="en-US" sz="2400" dirty="0" err="1" smtClean="0"/>
            <a:t>manfaat</a:t>
          </a:r>
          <a:r>
            <a:rPr lang="en-US" sz="2400" dirty="0" smtClean="0"/>
            <a:t> yang </a:t>
          </a:r>
          <a:r>
            <a:rPr lang="en-US" sz="2400" dirty="0" err="1" smtClean="0"/>
            <a:t>panjang</a:t>
          </a:r>
          <a:r>
            <a:rPr lang="en-US" sz="2400" dirty="0" smtClean="0"/>
            <a:t>.</a:t>
          </a:r>
          <a:endParaRPr lang="en-US" sz="2400" dirty="0"/>
        </a:p>
      </dgm:t>
    </dgm:pt>
    <dgm:pt modelId="{E8A49CB0-8CE0-E94C-B7A3-A9CDDAC36329}" type="parTrans" cxnId="{52307D88-09D9-CD41-ABC9-39599FEAB9B0}">
      <dgm:prSet/>
      <dgm:spPr/>
      <dgm:t>
        <a:bodyPr/>
        <a:lstStyle/>
        <a:p>
          <a:endParaRPr lang="en-US" sz="2400"/>
        </a:p>
      </dgm:t>
    </dgm:pt>
    <dgm:pt modelId="{398E4ACC-8B0C-7F4C-89ED-27BBA8EDF2A3}" type="sibTrans" cxnId="{52307D88-09D9-CD41-ABC9-39599FEAB9B0}">
      <dgm:prSet/>
      <dgm:spPr/>
      <dgm:t>
        <a:bodyPr/>
        <a:lstStyle/>
        <a:p>
          <a:endParaRPr lang="en-US" sz="2400"/>
        </a:p>
      </dgm:t>
    </dgm:pt>
    <dgm:pt modelId="{F2923FA3-D7ED-8C41-85E4-4D3F8905564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sz="2400" dirty="0" err="1" smtClean="0"/>
            <a:t>Aset</a:t>
          </a:r>
          <a:r>
            <a:rPr lang="en-US" sz="2400" dirty="0" smtClean="0"/>
            <a:t> </a:t>
          </a:r>
          <a:r>
            <a:rPr lang="en-US" sz="2400" dirty="0" err="1" smtClean="0"/>
            <a:t>tetap</a:t>
          </a:r>
          <a:r>
            <a:rPr lang="en-US" sz="2400" dirty="0" smtClean="0"/>
            <a:t> </a:t>
          </a:r>
          <a:r>
            <a:rPr lang="en-US" sz="2400" dirty="0" err="1" smtClean="0"/>
            <a:t>digunakan</a:t>
          </a:r>
          <a:r>
            <a:rPr lang="en-US" sz="2400" dirty="0" smtClean="0"/>
            <a:t> </a:t>
          </a:r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menghasilkan</a:t>
          </a:r>
          <a:r>
            <a:rPr lang="en-US" sz="2400" dirty="0" smtClean="0"/>
            <a:t> </a:t>
          </a:r>
          <a:r>
            <a:rPr lang="en-US" sz="2400" dirty="0" err="1" smtClean="0"/>
            <a:t>pendapatan</a:t>
          </a:r>
          <a:r>
            <a:rPr lang="en-US" sz="2400" dirty="0" smtClean="0"/>
            <a:t> yang </a:t>
          </a:r>
          <a:r>
            <a:rPr lang="en-US" sz="2400" dirty="0" err="1" smtClean="0"/>
            <a:t>seiring</a:t>
          </a:r>
          <a:r>
            <a:rPr lang="en-US" sz="2400" dirty="0" smtClean="0"/>
            <a:t> </a:t>
          </a:r>
          <a:r>
            <a:rPr lang="en-US" sz="2400" dirty="0" err="1" smtClean="0"/>
            <a:t>berlalunya</a:t>
          </a:r>
          <a:r>
            <a:rPr lang="en-US" sz="2400" dirty="0" smtClean="0"/>
            <a:t> </a:t>
          </a:r>
          <a:r>
            <a:rPr lang="en-US" sz="2400" dirty="0" err="1" smtClean="0"/>
            <a:t>waktu</a:t>
          </a:r>
          <a:r>
            <a:rPr lang="en-US" sz="2400" dirty="0" smtClean="0"/>
            <a:t>, </a:t>
          </a:r>
          <a:r>
            <a:rPr lang="en-US" sz="2400" dirty="0" err="1" smtClean="0"/>
            <a:t>peralatan</a:t>
          </a:r>
          <a:r>
            <a:rPr lang="en-US" sz="2400" dirty="0" smtClean="0"/>
            <a:t> </a:t>
          </a:r>
          <a:r>
            <a:rPr lang="en-US" sz="2400" dirty="0" err="1" smtClean="0"/>
            <a:t>tersebut</a:t>
          </a:r>
          <a:r>
            <a:rPr lang="en-US" sz="2400" dirty="0" smtClean="0"/>
            <a:t> </a:t>
          </a:r>
          <a:r>
            <a:rPr lang="en-US" sz="2400" dirty="0" err="1" smtClean="0"/>
            <a:t>akan</a:t>
          </a:r>
          <a:r>
            <a:rPr lang="en-US" sz="2400" dirty="0" smtClean="0"/>
            <a:t> </a:t>
          </a:r>
          <a:r>
            <a:rPr lang="en-US" sz="2400" dirty="0" err="1" smtClean="0"/>
            <a:t>kehilangan</a:t>
          </a:r>
          <a:r>
            <a:rPr lang="en-US" sz="2400" dirty="0" smtClean="0"/>
            <a:t> </a:t>
          </a:r>
          <a:r>
            <a:rPr lang="en-US" sz="2400" dirty="0" err="1" smtClean="0"/>
            <a:t>kemampuannya</a:t>
          </a:r>
          <a:r>
            <a:rPr lang="en-US" sz="2400" dirty="0" smtClean="0"/>
            <a:t> </a:t>
          </a:r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memberikan</a:t>
          </a:r>
          <a:r>
            <a:rPr lang="en-US" sz="2400" dirty="0" smtClean="0"/>
            <a:t> </a:t>
          </a:r>
          <a:r>
            <a:rPr lang="en-US" sz="2400" dirty="0" err="1" smtClean="0"/>
            <a:t>manfaat</a:t>
          </a:r>
          <a:r>
            <a:rPr lang="en-US" sz="2400" dirty="0" smtClean="0"/>
            <a:t> </a:t>
          </a:r>
          <a:r>
            <a:rPr lang="en-US" sz="2400" dirty="0" err="1" smtClean="0"/>
            <a:t>bagi</a:t>
          </a:r>
          <a:r>
            <a:rPr lang="en-US" sz="2400" dirty="0" smtClean="0"/>
            <a:t> </a:t>
          </a:r>
          <a:r>
            <a:rPr lang="en-US" sz="2400" dirty="0" err="1" smtClean="0"/>
            <a:t>penggunanya</a:t>
          </a:r>
          <a:r>
            <a:rPr lang="en-US" sz="2400" dirty="0" smtClean="0"/>
            <a:t>. </a:t>
          </a:r>
          <a:endParaRPr lang="en-US" sz="2400" dirty="0"/>
        </a:p>
      </dgm:t>
    </dgm:pt>
    <dgm:pt modelId="{4E51E339-8210-8B4F-97FA-77A57BF8D54E}" type="parTrans" cxnId="{1C90B00F-F100-2C48-82C9-A5E772527071}">
      <dgm:prSet/>
      <dgm:spPr/>
      <dgm:t>
        <a:bodyPr/>
        <a:lstStyle/>
        <a:p>
          <a:endParaRPr lang="en-US" sz="2400"/>
        </a:p>
      </dgm:t>
    </dgm:pt>
    <dgm:pt modelId="{9AAC103A-59B1-6C49-A1EE-F9E593CEB64C}" type="sibTrans" cxnId="{1C90B00F-F100-2C48-82C9-A5E772527071}">
      <dgm:prSet/>
      <dgm:spPr/>
      <dgm:t>
        <a:bodyPr/>
        <a:lstStyle/>
        <a:p>
          <a:endParaRPr lang="en-US" sz="2400"/>
        </a:p>
      </dgm:t>
    </dgm:pt>
    <dgm:pt modelId="{7071F613-6411-E549-9FB7-87B53CBCF9B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dirty="0" err="1" smtClean="0"/>
            <a:t>Penurunan</a:t>
          </a:r>
          <a:r>
            <a:rPr lang="en-US" sz="2400" dirty="0" smtClean="0"/>
            <a:t> </a:t>
          </a:r>
          <a:r>
            <a:rPr lang="en-US" sz="2400" dirty="0" err="1" smtClean="0"/>
            <a:t>manfaat</a:t>
          </a:r>
          <a:r>
            <a:rPr lang="en-US" sz="2400" dirty="0" smtClean="0"/>
            <a:t> </a:t>
          </a:r>
          <a:r>
            <a:rPr lang="en-US" sz="2400" dirty="0" err="1" smtClean="0"/>
            <a:t>disebut</a:t>
          </a:r>
          <a:r>
            <a:rPr lang="en-US" sz="2400" dirty="0" smtClean="0"/>
            <a:t> </a:t>
          </a:r>
          <a:r>
            <a:rPr lang="en-US" sz="2400" b="1" i="1" dirty="0" err="1" smtClean="0"/>
            <a:t>penyusutan</a:t>
          </a:r>
          <a:r>
            <a:rPr lang="en-US" sz="2400" b="1" i="1" dirty="0" smtClean="0"/>
            <a:t>.</a:t>
          </a:r>
          <a:endParaRPr lang="en-US" sz="2400" dirty="0"/>
        </a:p>
      </dgm:t>
    </dgm:pt>
    <dgm:pt modelId="{BA067912-6691-1C49-A0B7-9009A16A4497}" type="parTrans" cxnId="{839FC4BF-A023-F145-8EAD-3A66CF323DFC}">
      <dgm:prSet/>
      <dgm:spPr/>
      <dgm:t>
        <a:bodyPr/>
        <a:lstStyle/>
        <a:p>
          <a:endParaRPr lang="en-US" sz="2400"/>
        </a:p>
      </dgm:t>
    </dgm:pt>
    <dgm:pt modelId="{5B7D474D-132F-934E-A8B2-A5F840BE5DC4}" type="sibTrans" cxnId="{839FC4BF-A023-F145-8EAD-3A66CF323DFC}">
      <dgm:prSet/>
      <dgm:spPr/>
      <dgm:t>
        <a:bodyPr/>
        <a:lstStyle/>
        <a:p>
          <a:endParaRPr lang="en-US" sz="2400"/>
        </a:p>
      </dgm:t>
    </dgm:pt>
    <dgm:pt modelId="{917510CC-7129-3742-9106-D625E87C7758}" type="pres">
      <dgm:prSet presAssocID="{BDBC01C2-3529-2D41-8EFA-D188FBC701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885965-6452-6A43-8FAA-E7E52B09ED5A}" type="pres">
      <dgm:prSet presAssocID="{11EF1D97-65C8-FE49-AEDC-9986476A088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56FA4-D1D8-4F4E-BD1D-451AD6ADA2B4}" type="pres">
      <dgm:prSet presAssocID="{398E4ACC-8B0C-7F4C-89ED-27BBA8EDF2A3}" presName="spacer" presStyleCnt="0"/>
      <dgm:spPr/>
    </dgm:pt>
    <dgm:pt modelId="{0F05A481-0C1D-1C4E-96B3-05DED4F668A8}" type="pres">
      <dgm:prSet presAssocID="{F2923FA3-D7ED-8C41-85E4-4D3F890556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E3E40-00DF-D14C-B985-F5A39D2C8B47}" type="pres">
      <dgm:prSet presAssocID="{9AAC103A-59B1-6C49-A1EE-F9E593CEB64C}" presName="spacer" presStyleCnt="0"/>
      <dgm:spPr/>
    </dgm:pt>
    <dgm:pt modelId="{EE0EB6FB-8104-4F4D-8665-72374ADE6523}" type="pres">
      <dgm:prSet presAssocID="{7071F613-6411-E549-9FB7-87B53CBCF9B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A3F7BB-B827-4CF7-832E-08ED42FA9188}" type="presOf" srcId="{F2923FA3-D7ED-8C41-85E4-4D3F89055642}" destId="{0F05A481-0C1D-1C4E-96B3-05DED4F668A8}" srcOrd="0" destOrd="0" presId="urn:microsoft.com/office/officeart/2005/8/layout/vList2"/>
    <dgm:cxn modelId="{52307D88-09D9-CD41-ABC9-39599FEAB9B0}" srcId="{BDBC01C2-3529-2D41-8EFA-D188FBC70154}" destId="{11EF1D97-65C8-FE49-AEDC-9986476A0884}" srcOrd="0" destOrd="0" parTransId="{E8A49CB0-8CE0-E94C-B7A3-A9CDDAC36329}" sibTransId="{398E4ACC-8B0C-7F4C-89ED-27BBA8EDF2A3}"/>
    <dgm:cxn modelId="{91D50519-1F6A-48EC-B19B-9259247884A9}" type="presOf" srcId="{11EF1D97-65C8-FE49-AEDC-9986476A0884}" destId="{42885965-6452-6A43-8FAA-E7E52B09ED5A}" srcOrd="0" destOrd="0" presId="urn:microsoft.com/office/officeart/2005/8/layout/vList2"/>
    <dgm:cxn modelId="{41BEA970-F2B7-4685-861E-0D0BC2D59606}" type="presOf" srcId="{BDBC01C2-3529-2D41-8EFA-D188FBC70154}" destId="{917510CC-7129-3742-9106-D625E87C7758}" srcOrd="0" destOrd="0" presId="urn:microsoft.com/office/officeart/2005/8/layout/vList2"/>
    <dgm:cxn modelId="{F4CAEAAF-7A52-427D-B6F7-769D6C9BCD36}" type="presOf" srcId="{7071F613-6411-E549-9FB7-87B53CBCF9B5}" destId="{EE0EB6FB-8104-4F4D-8665-72374ADE6523}" srcOrd="0" destOrd="0" presId="urn:microsoft.com/office/officeart/2005/8/layout/vList2"/>
    <dgm:cxn modelId="{1C90B00F-F100-2C48-82C9-A5E772527071}" srcId="{BDBC01C2-3529-2D41-8EFA-D188FBC70154}" destId="{F2923FA3-D7ED-8C41-85E4-4D3F89055642}" srcOrd="1" destOrd="0" parTransId="{4E51E339-8210-8B4F-97FA-77A57BF8D54E}" sibTransId="{9AAC103A-59B1-6C49-A1EE-F9E593CEB64C}"/>
    <dgm:cxn modelId="{839FC4BF-A023-F145-8EAD-3A66CF323DFC}" srcId="{BDBC01C2-3529-2D41-8EFA-D188FBC70154}" destId="{7071F613-6411-E549-9FB7-87B53CBCF9B5}" srcOrd="2" destOrd="0" parTransId="{BA067912-6691-1C49-A0B7-9009A16A4497}" sibTransId="{5B7D474D-132F-934E-A8B2-A5F840BE5DC4}"/>
    <dgm:cxn modelId="{96030403-E96A-4E4C-BE18-29BE623F76EF}" type="presParOf" srcId="{917510CC-7129-3742-9106-D625E87C7758}" destId="{42885965-6452-6A43-8FAA-E7E52B09ED5A}" srcOrd="0" destOrd="0" presId="urn:microsoft.com/office/officeart/2005/8/layout/vList2"/>
    <dgm:cxn modelId="{31BC6111-6817-4373-93FF-1586698BDDA3}" type="presParOf" srcId="{917510CC-7129-3742-9106-D625E87C7758}" destId="{ED556FA4-D1D8-4F4E-BD1D-451AD6ADA2B4}" srcOrd="1" destOrd="0" presId="urn:microsoft.com/office/officeart/2005/8/layout/vList2"/>
    <dgm:cxn modelId="{3B01AAEA-F90E-4966-9AB1-B3FABBEEF2F2}" type="presParOf" srcId="{917510CC-7129-3742-9106-D625E87C7758}" destId="{0F05A481-0C1D-1C4E-96B3-05DED4F668A8}" srcOrd="2" destOrd="0" presId="urn:microsoft.com/office/officeart/2005/8/layout/vList2"/>
    <dgm:cxn modelId="{972E63BD-A55D-412F-AB91-A82F352A2E32}" type="presParOf" srcId="{917510CC-7129-3742-9106-D625E87C7758}" destId="{9F1E3E40-00DF-D14C-B985-F5A39D2C8B47}" srcOrd="3" destOrd="0" presId="urn:microsoft.com/office/officeart/2005/8/layout/vList2"/>
    <dgm:cxn modelId="{A1648058-F6C3-4DED-AE8C-B41D7416BFF1}" type="presParOf" srcId="{917510CC-7129-3742-9106-D625E87C7758}" destId="{EE0EB6FB-8104-4F4D-8665-72374ADE65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FD6E65-1492-044D-981A-44A418DB09BF}">
      <dsp:nvSpPr>
        <dsp:cNvPr id="0" name=""/>
        <dsp:cNvSpPr/>
      </dsp:nvSpPr>
      <dsp:spPr>
        <a:xfrm>
          <a:off x="0" y="706019"/>
          <a:ext cx="8229600" cy="75816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Konsep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periode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akuntansi</a:t>
          </a:r>
          <a:r>
            <a:rPr lang="en-US" sz="1800" b="1" kern="1200" dirty="0" smtClean="0"/>
            <a:t>, </a:t>
          </a:r>
          <a:r>
            <a:rPr lang="en-US" sz="1800" b="0" kern="1200" dirty="0" err="1" smtClean="0"/>
            <a:t>mengharuskan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pendapatan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beban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dilaporkan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pada</a:t>
          </a:r>
          <a:endParaRPr lang="en-US" sz="1800" b="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periode</a:t>
          </a:r>
          <a:r>
            <a:rPr lang="en-US" sz="1800" b="0" kern="1200" dirty="0" smtClean="0"/>
            <a:t> yang </a:t>
          </a:r>
          <a:r>
            <a:rPr lang="en-US" sz="1800" b="0" kern="1200" dirty="0" err="1" smtClean="0"/>
            <a:t>tepat</a:t>
          </a:r>
          <a:r>
            <a:rPr lang="en-US" sz="1800" b="0" kern="1200" dirty="0" smtClean="0"/>
            <a:t>.</a:t>
          </a:r>
          <a:endParaRPr lang="en-US" sz="1800" b="0" kern="1200" dirty="0"/>
        </a:p>
      </dsp:txBody>
      <dsp:txXfrm>
        <a:off x="0" y="706019"/>
        <a:ext cx="8229600" cy="758160"/>
      </dsp:txXfrm>
    </dsp:sp>
    <dsp:sp modelId="{609A9385-254A-F44C-8A95-1B21E667C2BC}">
      <dsp:nvSpPr>
        <dsp:cNvPr id="0" name=""/>
        <dsp:cNvSpPr/>
      </dsp:nvSpPr>
      <dsp:spPr>
        <a:xfrm>
          <a:off x="0" y="1516020"/>
          <a:ext cx="8229600" cy="75816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International Financial Reporting Standards (IFRS) </a:t>
          </a:r>
          <a:r>
            <a:rPr lang="en-US" sz="1800" kern="1200" dirty="0" err="1" smtClean="0"/>
            <a:t>mengharuskan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penggunaan</a:t>
          </a:r>
          <a:r>
            <a:rPr lang="en-US" sz="1800" kern="1200" dirty="0" smtClean="0"/>
            <a:t> </a:t>
          </a:r>
          <a:r>
            <a:rPr lang="en-US" sz="1800" b="1" kern="1200" dirty="0" err="1" smtClean="0"/>
            <a:t>akuntansi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berbasis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akrual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0" y="1516020"/>
        <a:ext cx="8229600" cy="758160"/>
      </dsp:txXfrm>
    </dsp:sp>
    <dsp:sp modelId="{B050968A-30E3-8748-8FB1-C225E74D6E4F}">
      <dsp:nvSpPr>
        <dsp:cNvPr id="0" name=""/>
        <dsp:cNvSpPr/>
      </dsp:nvSpPr>
      <dsp:spPr>
        <a:xfrm>
          <a:off x="0" y="2326020"/>
          <a:ext cx="8229600" cy="75816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Pendapatan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dicatat</a:t>
          </a:r>
          <a:r>
            <a:rPr lang="en-US" sz="1800" kern="1200" dirty="0" smtClean="0"/>
            <a:t> </a:t>
          </a:r>
          <a:r>
            <a:rPr lang="it-IT" sz="1800" kern="1200" dirty="0" smtClean="0"/>
            <a:t>dalam laporan laba rugi pada </a:t>
          </a:r>
          <a:r>
            <a:rPr lang="sv-SE" sz="1800" kern="1200" dirty="0" smtClean="0"/>
            <a:t>periode saat pendapatan tersebut dihasilkan </a:t>
          </a:r>
          <a:r>
            <a:rPr lang="en-US" sz="1800" b="1" kern="1200" dirty="0" smtClean="0"/>
            <a:t>(</a:t>
          </a:r>
          <a:r>
            <a:rPr lang="en-US" sz="1800" b="1" kern="1200" dirty="0" err="1" smtClean="0"/>
            <a:t>konsep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pengakuan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pendapatan</a:t>
          </a:r>
          <a:r>
            <a:rPr lang="en-US" sz="1800" kern="1200" dirty="0" smtClean="0"/>
            <a:t>).</a:t>
          </a:r>
          <a:endParaRPr lang="en-US" sz="1800" kern="1200" dirty="0"/>
        </a:p>
      </dsp:txBody>
      <dsp:txXfrm>
        <a:off x="0" y="2326020"/>
        <a:ext cx="8229600" cy="758160"/>
      </dsp:txXfrm>
    </dsp:sp>
    <dsp:sp modelId="{09CF3188-89D3-1043-B07A-00F040048413}">
      <dsp:nvSpPr>
        <dsp:cNvPr id="0" name=""/>
        <dsp:cNvSpPr/>
      </dsp:nvSpPr>
      <dsp:spPr>
        <a:xfrm>
          <a:off x="0" y="3136020"/>
          <a:ext cx="8229600" cy="75816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Konsep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pengaitan</a:t>
          </a:r>
          <a:r>
            <a:rPr lang="en-US" sz="1800" b="1" kern="1200" dirty="0" smtClean="0"/>
            <a:t> </a:t>
          </a:r>
          <a:r>
            <a:rPr lang="en-US" sz="1800" b="0" kern="1200" dirty="0" err="1" smtClean="0"/>
            <a:t>mengharuskan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pendapatan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beban</a:t>
          </a:r>
          <a:r>
            <a:rPr lang="en-US" sz="1800" b="0" kern="1200" dirty="0" smtClean="0"/>
            <a:t> yang </a:t>
          </a:r>
          <a:r>
            <a:rPr lang="en-US" sz="1800" b="0" kern="1200" dirty="0" err="1" smtClean="0"/>
            <a:t>terkait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dengan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pendapatan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tersebut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dilaporkan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pada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periode</a:t>
          </a:r>
          <a:r>
            <a:rPr lang="en-US" sz="1800" b="0" kern="1200" dirty="0" smtClean="0"/>
            <a:t> yang </a:t>
          </a:r>
          <a:r>
            <a:rPr lang="en-US" sz="1800" b="0" kern="1200" dirty="0" err="1" smtClean="0"/>
            <a:t>sama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0" y="3136020"/>
        <a:ext cx="8229600" cy="758160"/>
      </dsp:txXfrm>
    </dsp:sp>
    <dsp:sp modelId="{63E19EE2-0C29-C248-A9BC-42EA206483CE}">
      <dsp:nvSpPr>
        <dsp:cNvPr id="0" name=""/>
        <dsp:cNvSpPr/>
      </dsp:nvSpPr>
      <dsp:spPr>
        <a:xfrm>
          <a:off x="0" y="3946020"/>
          <a:ext cx="8229600" cy="75816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Beberapa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perusahaan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menggunakan</a:t>
          </a:r>
          <a:r>
            <a:rPr lang="en-US" sz="1800" kern="1200" dirty="0" smtClean="0"/>
            <a:t> </a:t>
          </a:r>
          <a:r>
            <a:rPr lang="en-US" sz="1800" b="1" kern="1200" dirty="0" err="1" smtClean="0"/>
            <a:t>akuntansi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berbasis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kas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0" y="3946020"/>
        <a:ext cx="8229600" cy="758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DDF43B-5F0B-1F4A-80D2-A320ACD54D2B}">
      <dsp:nvSpPr>
        <dsp:cNvPr id="0" name=""/>
        <dsp:cNvSpPr/>
      </dsp:nvSpPr>
      <dsp:spPr>
        <a:xfrm>
          <a:off x="37197" y="1255"/>
          <a:ext cx="3339145" cy="2003487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Beban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dibayar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di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muka</a:t>
          </a:r>
          <a:endParaRPr lang="en-US" sz="4200" kern="1200" dirty="0"/>
        </a:p>
      </dsp:txBody>
      <dsp:txXfrm>
        <a:off x="37197" y="1255"/>
        <a:ext cx="3339145" cy="2003487"/>
      </dsp:txXfrm>
    </dsp:sp>
    <dsp:sp modelId="{71D66119-F637-6C4A-8580-26555BFFD31C}">
      <dsp:nvSpPr>
        <dsp:cNvPr id="0" name=""/>
        <dsp:cNvSpPr/>
      </dsp:nvSpPr>
      <dsp:spPr>
        <a:xfrm>
          <a:off x="3710257" y="1255"/>
          <a:ext cx="3339145" cy="2003487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Pendapatan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diterima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di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muka</a:t>
          </a:r>
          <a:endParaRPr lang="en-US" sz="4200" kern="1200" dirty="0"/>
        </a:p>
      </dsp:txBody>
      <dsp:txXfrm>
        <a:off x="3710257" y="1255"/>
        <a:ext cx="3339145" cy="2003487"/>
      </dsp:txXfrm>
    </dsp:sp>
    <dsp:sp modelId="{A0E4A719-CA9E-664D-A887-B5DC7B16C8B1}">
      <dsp:nvSpPr>
        <dsp:cNvPr id="0" name=""/>
        <dsp:cNvSpPr/>
      </dsp:nvSpPr>
      <dsp:spPr>
        <a:xfrm>
          <a:off x="37197" y="2338657"/>
          <a:ext cx="3339145" cy="2003487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Pendapatan</a:t>
          </a:r>
          <a:r>
            <a:rPr lang="en-US" sz="4200" kern="1200" dirty="0" smtClean="0"/>
            <a:t> yang </a:t>
          </a:r>
          <a:r>
            <a:rPr lang="en-US" sz="4200" kern="1200" dirty="0" err="1" smtClean="0"/>
            <a:t>masih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akan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diterima</a:t>
          </a:r>
          <a:endParaRPr lang="en-US" sz="4200" kern="1200" dirty="0"/>
        </a:p>
      </dsp:txBody>
      <dsp:txXfrm>
        <a:off x="37197" y="2338657"/>
        <a:ext cx="3339145" cy="2003487"/>
      </dsp:txXfrm>
    </dsp:sp>
    <dsp:sp modelId="{0B3A780C-4B6D-B943-92B9-4D5882A22B85}">
      <dsp:nvSpPr>
        <dsp:cNvPr id="0" name=""/>
        <dsp:cNvSpPr/>
      </dsp:nvSpPr>
      <dsp:spPr>
        <a:xfrm>
          <a:off x="3710257" y="2338657"/>
          <a:ext cx="3339145" cy="2003487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Beban</a:t>
          </a:r>
          <a:r>
            <a:rPr lang="en-US" sz="4200" kern="1200" dirty="0" smtClean="0"/>
            <a:t> yang </a:t>
          </a:r>
          <a:r>
            <a:rPr lang="en-US" sz="4200" kern="1200" dirty="0" err="1" smtClean="0"/>
            <a:t>masih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harus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dibayar</a:t>
          </a:r>
          <a:endParaRPr lang="en-US" sz="4200" kern="1200" dirty="0"/>
        </a:p>
      </dsp:txBody>
      <dsp:txXfrm>
        <a:off x="3710257" y="2338657"/>
        <a:ext cx="3339145" cy="20034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FE6335-4176-5B4C-8270-51772842A9E4}">
      <dsp:nvSpPr>
        <dsp:cNvPr id="0" name=""/>
        <dsp:cNvSpPr/>
      </dsp:nvSpPr>
      <dsp:spPr>
        <a:xfrm>
          <a:off x="-3507199" y="-542762"/>
          <a:ext cx="4209724" cy="4209724"/>
        </a:xfrm>
        <a:prstGeom prst="blockArc">
          <a:avLst>
            <a:gd name="adj1" fmla="val 18900000"/>
            <a:gd name="adj2" fmla="val 2700000"/>
            <a:gd name="adj3" fmla="val 513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D13783C3-F243-3240-AC44-25370E3A8043}">
      <dsp:nvSpPr>
        <dsp:cNvPr id="0" name=""/>
        <dsp:cNvSpPr/>
      </dsp:nvSpPr>
      <dsp:spPr>
        <a:xfrm>
          <a:off x="574306" y="446323"/>
          <a:ext cx="6907293" cy="892521"/>
        </a:xfrm>
        <a:prstGeom prst="rec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0843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/>
            <a:t>Beban</a:t>
          </a:r>
          <a:r>
            <a:rPr lang="en-US" sz="2100" b="1" i="1" kern="1200" dirty="0" smtClean="0"/>
            <a:t> yang </a:t>
          </a:r>
          <a:r>
            <a:rPr lang="en-US" sz="2100" b="1" i="1" kern="1200" dirty="0" err="1" smtClean="0"/>
            <a:t>masih</a:t>
          </a:r>
          <a:r>
            <a:rPr lang="en-US" sz="2100" b="1" i="1" kern="1200" dirty="0" smtClean="0"/>
            <a:t> </a:t>
          </a:r>
          <a:r>
            <a:rPr lang="en-US" sz="2100" b="1" i="1" kern="1200" dirty="0" err="1" smtClean="0"/>
            <a:t>harus</a:t>
          </a:r>
          <a:r>
            <a:rPr lang="en-US" sz="2100" b="1" i="1" kern="1200" dirty="0" smtClean="0"/>
            <a:t> </a:t>
          </a:r>
          <a:r>
            <a:rPr lang="en-US" sz="2100" b="1" i="1" kern="1200" dirty="0" err="1" smtClean="0"/>
            <a:t>dibayar</a:t>
          </a:r>
          <a:r>
            <a:rPr lang="en-US" sz="2100" b="1" i="1" kern="1200" dirty="0" smtClean="0"/>
            <a:t> </a:t>
          </a:r>
          <a:r>
            <a:rPr lang="en-US" sz="2100" kern="1200" dirty="0" err="1" smtClean="0"/>
            <a:t>merupakan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beban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telah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terjadi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namun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belum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dicatat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belum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dibayarkan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574306" y="446323"/>
        <a:ext cx="6907293" cy="892521"/>
      </dsp:txXfrm>
    </dsp:sp>
    <dsp:sp modelId="{9C8073A8-69E7-DC47-80DC-C139C473E4B2}">
      <dsp:nvSpPr>
        <dsp:cNvPr id="0" name=""/>
        <dsp:cNvSpPr/>
      </dsp:nvSpPr>
      <dsp:spPr>
        <a:xfrm>
          <a:off x="16480" y="334758"/>
          <a:ext cx="1115651" cy="1115651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3E66E9EC-A717-714E-9793-492547F95E24}">
      <dsp:nvSpPr>
        <dsp:cNvPr id="0" name=""/>
        <dsp:cNvSpPr/>
      </dsp:nvSpPr>
      <dsp:spPr>
        <a:xfrm>
          <a:off x="574306" y="1785355"/>
          <a:ext cx="6907293" cy="892521"/>
        </a:xfrm>
        <a:prstGeom prst="rec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0843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Contoh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beban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masih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harus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dibayar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Upah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sudah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waktunya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dibayar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karyawan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akhir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periode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tetapi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belum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dibayarkan</a:t>
          </a:r>
          <a:r>
            <a:rPr lang="en-US" sz="2100" kern="1200" dirty="0" smtClean="0"/>
            <a:t>. </a:t>
          </a:r>
          <a:endParaRPr lang="en-US" sz="2100" kern="1200" dirty="0"/>
        </a:p>
      </dsp:txBody>
      <dsp:txXfrm>
        <a:off x="574306" y="1785355"/>
        <a:ext cx="6907293" cy="892521"/>
      </dsp:txXfrm>
    </dsp:sp>
    <dsp:sp modelId="{1ED1A31E-A867-B346-9A59-C33B22E38CF5}">
      <dsp:nvSpPr>
        <dsp:cNvPr id="0" name=""/>
        <dsp:cNvSpPr/>
      </dsp:nvSpPr>
      <dsp:spPr>
        <a:xfrm>
          <a:off x="16480" y="1673790"/>
          <a:ext cx="1115651" cy="1115651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DB58D-E1E6-F24C-8316-4057BC451C95}">
      <dsp:nvSpPr>
        <dsp:cNvPr id="0" name=""/>
        <dsp:cNvSpPr/>
      </dsp:nvSpPr>
      <dsp:spPr>
        <a:xfrm>
          <a:off x="0" y="427139"/>
          <a:ext cx="7498080" cy="1932840"/>
        </a:xfrm>
        <a:prstGeom prst="round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Berikut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adalah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ilustrasi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ayat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jurnal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pernyesuaian</a:t>
          </a:r>
          <a:r>
            <a:rPr lang="en-US" sz="2800" kern="1200" dirty="0" smtClean="0"/>
            <a:t> 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Pada</a:t>
          </a:r>
          <a:r>
            <a:rPr lang="en-US" sz="2800" kern="1200" dirty="0" smtClean="0"/>
            <a:t> 31 </a:t>
          </a:r>
          <a:r>
            <a:rPr lang="en-US" sz="2800" kern="1200" dirty="0" err="1" smtClean="0"/>
            <a:t>Desember</a:t>
          </a:r>
          <a:r>
            <a:rPr lang="en-US" sz="2800" kern="1200" dirty="0" smtClean="0"/>
            <a:t> </a:t>
          </a:r>
          <a:r>
            <a:rPr lang="en-US" sz="2800" kern="1200" dirty="0" smtClean="0"/>
            <a:t>2015, </a:t>
          </a:r>
          <a:r>
            <a:rPr lang="en-US" sz="2800" kern="1200" dirty="0" err="1" smtClean="0"/>
            <a:t>digunakan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neraca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saldo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belum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disesuaikan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oleh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SolusiNet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Tampilan</a:t>
          </a:r>
          <a:r>
            <a:rPr lang="en-US" sz="2800" kern="1200" dirty="0" smtClean="0"/>
            <a:t> 5. </a:t>
          </a:r>
          <a:endParaRPr lang="en-US" sz="2800" kern="1200" dirty="0"/>
        </a:p>
      </dsp:txBody>
      <dsp:txXfrm>
        <a:off x="0" y="427139"/>
        <a:ext cx="7498080" cy="1932840"/>
      </dsp:txXfrm>
    </dsp:sp>
    <dsp:sp modelId="{0A267A95-50A5-3C40-B53E-FE04793809D6}">
      <dsp:nvSpPr>
        <dsp:cNvPr id="0" name=""/>
        <dsp:cNvSpPr/>
      </dsp:nvSpPr>
      <dsp:spPr>
        <a:xfrm>
          <a:off x="0" y="2440619"/>
          <a:ext cx="7498080" cy="1932840"/>
        </a:xfrm>
        <a:prstGeom prst="round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Bagan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akun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baru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SolusiNet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dikembangkan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dari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bagan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akun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sebelumnya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ditunjukkan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Tampilan</a:t>
          </a:r>
          <a:r>
            <a:rPr lang="en-US" sz="2800" kern="1200" dirty="0" smtClean="0"/>
            <a:t> 6. </a:t>
          </a:r>
          <a:endParaRPr lang="en-US" sz="2800" kern="1200" dirty="0"/>
        </a:p>
      </dsp:txBody>
      <dsp:txXfrm>
        <a:off x="0" y="2440619"/>
        <a:ext cx="7498080" cy="1932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19A0F6-6AE2-3046-A479-128638BB76D5}">
      <dsp:nvSpPr>
        <dsp:cNvPr id="0" name=""/>
        <dsp:cNvSpPr/>
      </dsp:nvSpPr>
      <dsp:spPr>
        <a:xfrm>
          <a:off x="0" y="201546"/>
          <a:ext cx="7543800" cy="2167425"/>
        </a:xfrm>
        <a:prstGeom prst="round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Pada</a:t>
          </a:r>
          <a:r>
            <a:rPr lang="en-US" sz="2800" kern="1200" dirty="0" smtClean="0"/>
            <a:t> 31 </a:t>
          </a:r>
          <a:r>
            <a:rPr lang="en-US" sz="2800" kern="1200" dirty="0" err="1" smtClean="0"/>
            <a:t>Desember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neraca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saldo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belum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disesuaikan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dari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SolusiNet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mengindikasikan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saldo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akun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Sewa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Diterima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Muka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adalah</a:t>
          </a:r>
          <a:r>
            <a:rPr lang="en-US" sz="2800" kern="1200" dirty="0" smtClean="0"/>
            <a:t> Rp360.000 yang </a:t>
          </a:r>
          <a:r>
            <a:rPr lang="en-US" sz="2800" kern="1200" dirty="0" err="1" smtClean="0"/>
            <a:t>mencerminkan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penerimaan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sewa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tiga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bulan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untuk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bulan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Desember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Januari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Februari</a:t>
          </a:r>
          <a:r>
            <a:rPr lang="en-US" sz="2800" kern="1200" dirty="0" smtClean="0"/>
            <a:t>. </a:t>
          </a:r>
          <a:endParaRPr lang="en-US" sz="2800" kern="1200" dirty="0"/>
        </a:p>
      </dsp:txBody>
      <dsp:txXfrm>
        <a:off x="0" y="201546"/>
        <a:ext cx="7543800" cy="2167425"/>
      </dsp:txXfrm>
    </dsp:sp>
    <dsp:sp modelId="{CD53B9F1-9C8A-C54A-B676-D150BFB9E5DD}">
      <dsp:nvSpPr>
        <dsp:cNvPr id="0" name=""/>
        <dsp:cNvSpPr/>
      </dsp:nvSpPr>
      <dsp:spPr>
        <a:xfrm>
          <a:off x="0" y="2556172"/>
          <a:ext cx="7543800" cy="2167425"/>
        </a:xfrm>
        <a:prstGeom prst="round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Pada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akhir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bulan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Desember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sewa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untuk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satu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bulan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telah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dihasilkan</a:t>
          </a:r>
          <a:r>
            <a:rPr lang="en-US" sz="2800" kern="1200" dirty="0" smtClean="0"/>
            <a:t>, </a:t>
          </a:r>
          <a:r>
            <a:rPr lang="en-US" sz="2800" kern="1200" dirty="0" smtClean="0"/>
            <a:t>Rp120.000 </a:t>
          </a:r>
          <a:r>
            <a:rPr lang="en-US" sz="2800" kern="1200" dirty="0" smtClean="0"/>
            <a:t>(</a:t>
          </a:r>
          <a:r>
            <a:rPr lang="en-US" sz="2800" kern="1200" dirty="0" smtClean="0"/>
            <a:t>Rp360.000 </a:t>
          </a:r>
          <a:r>
            <a:rPr lang="en-US" sz="2800" kern="1200" dirty="0" smtClean="0"/>
            <a:t>x 1/3)</a:t>
          </a:r>
          <a:endParaRPr lang="en-US" sz="2800" kern="1200" dirty="0"/>
        </a:p>
      </dsp:txBody>
      <dsp:txXfrm>
        <a:off x="0" y="2556172"/>
        <a:ext cx="7543800" cy="21674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85965-6452-6A43-8FAA-E7E52B09ED5A}">
      <dsp:nvSpPr>
        <dsp:cNvPr id="0" name=""/>
        <dsp:cNvSpPr/>
      </dsp:nvSpPr>
      <dsp:spPr>
        <a:xfrm>
          <a:off x="0" y="250581"/>
          <a:ext cx="8229600" cy="1216800"/>
        </a:xfrm>
        <a:prstGeom prst="round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Aset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tetap</a:t>
          </a:r>
          <a:r>
            <a:rPr lang="en-US" sz="2400" kern="1200" dirty="0" smtClean="0"/>
            <a:t> (</a:t>
          </a:r>
          <a:r>
            <a:rPr lang="en-US" sz="2400" i="1" kern="1200" dirty="0" smtClean="0"/>
            <a:t>plant assets</a:t>
          </a:r>
          <a:r>
            <a:rPr lang="en-US" sz="2400" kern="1200" dirty="0" smtClean="0"/>
            <a:t>) </a:t>
          </a:r>
          <a:r>
            <a:rPr lang="en-US" sz="2400" kern="1200" dirty="0" err="1" smtClean="0"/>
            <a:t>adalah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sumber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fisik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dimiliki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digunakan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oleh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perusahaan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bersifat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permanen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memiliki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umur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manfaat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panjang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0" y="250581"/>
        <a:ext cx="8229600" cy="1216800"/>
      </dsp:txXfrm>
    </dsp:sp>
    <dsp:sp modelId="{0F05A481-0C1D-1C4E-96B3-05DED4F668A8}">
      <dsp:nvSpPr>
        <dsp:cNvPr id="0" name=""/>
        <dsp:cNvSpPr/>
      </dsp:nvSpPr>
      <dsp:spPr>
        <a:xfrm>
          <a:off x="0" y="1654581"/>
          <a:ext cx="8229600" cy="1216800"/>
        </a:xfrm>
        <a:prstGeom prst="round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Aset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tetap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digunakan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menghasilkan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pendapatan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seiring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berlalunya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waktu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peralatan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tersebut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kehilangan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kemampuannya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memberikan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manfaat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bagi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penggunanya</a:t>
          </a:r>
          <a:r>
            <a:rPr lang="en-US" sz="2400" kern="1200" dirty="0" smtClean="0"/>
            <a:t>. </a:t>
          </a:r>
          <a:endParaRPr lang="en-US" sz="2400" kern="1200" dirty="0"/>
        </a:p>
      </dsp:txBody>
      <dsp:txXfrm>
        <a:off x="0" y="1654581"/>
        <a:ext cx="8229600" cy="1216800"/>
      </dsp:txXfrm>
    </dsp:sp>
    <dsp:sp modelId="{EE0EB6FB-8104-4F4D-8665-72374ADE6523}">
      <dsp:nvSpPr>
        <dsp:cNvPr id="0" name=""/>
        <dsp:cNvSpPr/>
      </dsp:nvSpPr>
      <dsp:spPr>
        <a:xfrm>
          <a:off x="0" y="3058581"/>
          <a:ext cx="8229600" cy="1216800"/>
        </a:xfrm>
        <a:prstGeom prst="round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Penurunan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manfaat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disebut</a:t>
          </a:r>
          <a:r>
            <a:rPr lang="en-US" sz="2400" kern="1200" dirty="0" smtClean="0"/>
            <a:t> </a:t>
          </a:r>
          <a:r>
            <a:rPr lang="en-US" sz="2400" b="1" i="1" kern="1200" dirty="0" err="1" smtClean="0"/>
            <a:t>penyusutan</a:t>
          </a:r>
          <a:r>
            <a:rPr lang="en-US" sz="2400" b="1" i="1" kern="1200" dirty="0" smtClean="0"/>
            <a:t>.</a:t>
          </a:r>
          <a:endParaRPr lang="en-US" sz="2400" kern="1200" dirty="0"/>
        </a:p>
      </dsp:txBody>
      <dsp:txXfrm>
        <a:off x="0" y="3058581"/>
        <a:ext cx="8229600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0D369-EF88-4672-9319-68BE6295BC8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1B8DD-C5C1-47F8-89B9-4F66E483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1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8/30/2017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667001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3352801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1" y="5181601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1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1" y="6168922"/>
            <a:ext cx="536679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1" y="5486401"/>
            <a:ext cx="536679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1" y="6168922"/>
            <a:ext cx="536679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1" y="5486401"/>
            <a:ext cx="536679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2" y="5486401"/>
            <a:ext cx="330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1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8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9" y="2644170"/>
            <a:ext cx="8801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8458200" cy="3276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300" b="1" dirty="0" smtClean="0">
                <a:latin typeface="Nueva Std Cond" pitchFamily="50" charset="0"/>
              </a:rPr>
              <a:t>PENGANTAR AKUNTANSI 1</a:t>
            </a:r>
            <a:r>
              <a:rPr lang="en-US" sz="4800" dirty="0" smtClean="0"/>
              <a:t>—</a:t>
            </a:r>
            <a:br>
              <a:rPr lang="en-US" sz="4800" dirty="0" smtClean="0"/>
            </a:br>
            <a:r>
              <a:rPr lang="en-US" sz="5300" b="1" dirty="0" smtClean="0">
                <a:latin typeface="Nueva Std Cond" pitchFamily="50" charset="0"/>
              </a:rPr>
              <a:t>ADAPTASI INDONESIA</a:t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5300" b="1" dirty="0" err="1" smtClean="0">
                <a:latin typeface="Nueva Std Cond" pitchFamily="50" charset="0"/>
              </a:rPr>
              <a:t>Edisi</a:t>
            </a:r>
            <a:r>
              <a:rPr lang="en-US" sz="5300" b="1" dirty="0" smtClean="0">
                <a:latin typeface="Nueva Std Cond" pitchFamily="50" charset="0"/>
              </a:rPr>
              <a:t>  4</a:t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5300" b="1" dirty="0" smtClean="0">
                <a:latin typeface="Nueva Std Cond" pitchFamily="50" charset="0"/>
              </a:rPr>
              <a:t/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Carl S. Warren</a:t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James M. Reeve</a:t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Jonathan  </a:t>
            </a:r>
            <a:r>
              <a:rPr lang="en-US" sz="2700" b="1" cap="none" dirty="0" err="1" smtClean="0">
                <a:latin typeface="Monotype Corsiva" pitchFamily="66" charset="0"/>
              </a:rPr>
              <a:t>E.Duchac</a:t>
            </a:r>
            <a:r>
              <a:rPr lang="en-US" sz="2700" b="1" cap="none" dirty="0" smtClean="0">
                <a:latin typeface="Monotype Corsiva" pitchFamily="66" charset="0"/>
              </a:rPr>
              <a:t/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err="1" smtClean="0">
                <a:latin typeface="Monotype Corsiva" pitchFamily="66" charset="0"/>
              </a:rPr>
              <a:t>Ersa</a:t>
            </a:r>
            <a:r>
              <a:rPr lang="en-US" sz="2700" b="1" cap="none" dirty="0" smtClean="0">
                <a:latin typeface="Monotype Corsiva" pitchFamily="66" charset="0"/>
              </a:rPr>
              <a:t> Tri </a:t>
            </a:r>
            <a:r>
              <a:rPr lang="en-US" sz="2700" b="1" cap="none" dirty="0" err="1" smtClean="0">
                <a:latin typeface="Monotype Corsiva" pitchFamily="66" charset="0"/>
              </a:rPr>
              <a:t>Wahyuni</a:t>
            </a:r>
            <a:r>
              <a:rPr lang="en-US" sz="2700" b="1" cap="none" dirty="0" smtClean="0">
                <a:latin typeface="Monotype Corsiva" pitchFamily="66" charset="0"/>
              </a:rPr>
              <a:t/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Amir </a:t>
            </a:r>
            <a:r>
              <a:rPr lang="en-US" sz="2700" b="1" cap="none" dirty="0" err="1" smtClean="0">
                <a:latin typeface="Monotype Corsiva" pitchFamily="66" charset="0"/>
              </a:rPr>
              <a:t>Abadi</a:t>
            </a:r>
            <a:r>
              <a:rPr lang="en-US" sz="2700" b="1" cap="none" dirty="0" smtClean="0">
                <a:latin typeface="Monotype Corsiva" pitchFamily="66" charset="0"/>
              </a:rPr>
              <a:t> </a:t>
            </a:r>
            <a:r>
              <a:rPr lang="en-US" sz="2700" b="1" cap="none" dirty="0" err="1" smtClean="0">
                <a:latin typeface="Monotype Corsiva" pitchFamily="66" charset="0"/>
              </a:rPr>
              <a:t>Jusuf</a:t>
            </a:r>
            <a:r>
              <a:rPr lang="en-US" sz="2700" b="1" dirty="0" smtClean="0">
                <a:latin typeface="Nueva Std Cond" pitchFamily="50" charset="0"/>
              </a:rPr>
              <a:t/>
            </a:r>
            <a:br>
              <a:rPr lang="en-US" sz="2700" b="1" dirty="0" smtClean="0">
                <a:latin typeface="Nueva Std Cond" pitchFamily="50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/>
              <a:t>Pendapatan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Diterima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Muka</a:t>
            </a:r>
            <a:r>
              <a:rPr lang="en-US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(slide 1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2)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219200" y="1828800"/>
            <a:ext cx="71628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Pendapatan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diterima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endParaRPr lang="en-US" sz="2400" b="1" dirty="0"/>
          </a:p>
          <a:p>
            <a:pPr algn="ctr"/>
            <a:r>
              <a:rPr lang="en-US" sz="2400" dirty="0" err="1" smtClean="0"/>
              <a:t>Penerimaan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pendapatan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dicatat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liabilitas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27224"/>
            <a:ext cx="8305800" cy="18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/>
              <a:t>Pendapatan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Diterima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Muka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(slide </a:t>
            </a:r>
            <a:r>
              <a:rPr lang="en-US" sz="4000" b="1" dirty="0" smtClean="0"/>
              <a:t>2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2)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memperbarui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18373"/>
            <a:ext cx="8610600" cy="165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Pendapatan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Diterima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1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i="1" dirty="0" err="1" smtClean="0"/>
              <a:t>Pendapatan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masih</a:t>
            </a:r>
            <a:r>
              <a:rPr lang="en-US" b="1" i="1" dirty="0" smtClean="0"/>
              <a:t> </a:t>
            </a:r>
            <a:r>
              <a:rPr lang="en-US" b="1" i="1" dirty="0" err="1" smtClean="0"/>
              <a:t>akan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diterima</a:t>
            </a:r>
            <a:r>
              <a:rPr lang="en-US" b="1" i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sv-SE" dirty="0" smtClean="0"/>
              <a:t>yang telah dihasilkan, tetapi kas belum diterima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endParaRPr lang="id-ID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id-ID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61852"/>
            <a:ext cx="8353425" cy="15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Pendapatan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Diterima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</a:t>
            </a:r>
            <a:r>
              <a:rPr lang="en-US" sz="3200" b="1" dirty="0" smtClean="0"/>
              <a:t>2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2)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43225"/>
            <a:ext cx="8382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/>
              <a:t>Beban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Masih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Harus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Dibayar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(slide 1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2)</a:t>
            </a:r>
            <a:endParaRPr lang="en-US" sz="3600" b="1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7334105"/>
              </p:ext>
            </p:extLst>
          </p:nvPr>
        </p:nvGraphicFramePr>
        <p:xfrm>
          <a:off x="838200" y="1752600"/>
          <a:ext cx="749808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824" y="5093031"/>
            <a:ext cx="8258175" cy="14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Beban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Dibayar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</a:t>
            </a:r>
            <a:r>
              <a:rPr lang="en-US" sz="3200" b="1" dirty="0" smtClean="0"/>
              <a:t>2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2)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Penyesuian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84516"/>
            <a:ext cx="8534400" cy="168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Penyesuaian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8078127"/>
              </p:ext>
            </p:extLst>
          </p:nvPr>
        </p:nvGraphicFramePr>
        <p:xfrm>
          <a:off x="685800" y="16764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Tampilan</a:t>
            </a:r>
            <a:r>
              <a:rPr lang="en-US" sz="3200" b="1" dirty="0" smtClean="0"/>
              <a:t> </a:t>
            </a:r>
            <a:r>
              <a:rPr lang="id-ID" sz="3200" b="1" dirty="0" smtClean="0"/>
              <a:t>5</a:t>
            </a:r>
            <a:r>
              <a:rPr lang="en-US" sz="3200" b="1" dirty="0" smtClean="0"/>
              <a:t>: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Neraca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Saldo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SolusiNet</a:t>
            </a:r>
            <a:r>
              <a:rPr lang="en-US" sz="3200" b="1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yang </a:t>
            </a:r>
            <a:r>
              <a:rPr lang="en-US" sz="3200" b="1" dirty="0" err="1" smtClean="0"/>
              <a:t>Belum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Disesuaikan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85925"/>
            <a:ext cx="70580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Tampilan</a:t>
            </a:r>
            <a:r>
              <a:rPr lang="en-US" sz="3600" b="1" dirty="0" smtClean="0"/>
              <a:t> </a:t>
            </a:r>
            <a:r>
              <a:rPr lang="id-ID" sz="3600" b="1" dirty="0" smtClean="0"/>
              <a:t>6</a:t>
            </a:r>
            <a:r>
              <a:rPr lang="en-US" sz="3600" b="1" dirty="0" smtClean="0"/>
              <a:t>:</a:t>
            </a:r>
            <a:r>
              <a:rPr lang="id-ID" sz="3600" b="1" dirty="0" smtClean="0"/>
              <a:t> </a:t>
            </a:r>
            <a:r>
              <a:rPr lang="en-US" sz="3600" b="1" dirty="0" err="1" smtClean="0"/>
              <a:t>Bagan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Akun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Baru</a:t>
            </a:r>
            <a:r>
              <a:rPr lang="en-US" sz="3600" b="1" dirty="0" smtClean="0"/>
              <a:t>  </a:t>
            </a:r>
            <a:br>
              <a:rPr lang="en-US" sz="3600" b="1" dirty="0" smtClean="0"/>
            </a:br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Solusi</a:t>
            </a:r>
            <a:r>
              <a:rPr lang="en-US" sz="3600" b="1" dirty="0" smtClean="0"/>
              <a:t> </a:t>
            </a:r>
            <a:r>
              <a:rPr lang="en-US" sz="3600" b="1" dirty="0" smtClean="0"/>
              <a:t>Net</a:t>
            </a:r>
            <a:r>
              <a:rPr lang="id-ID" sz="3600" b="1" dirty="0" smtClean="0"/>
              <a:t>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47515"/>
            <a:ext cx="7924800" cy="348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Beban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Dibayar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Muka</a:t>
            </a:r>
            <a:r>
              <a:rPr lang="en-US" sz="3200" b="1" dirty="0" smtClean="0"/>
              <a:t> (slide 1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:</a:t>
            </a:r>
          </a:p>
          <a:p>
            <a:pPr marL="719138" indent="-366713" algn="just"/>
            <a:r>
              <a:rPr lang="en-US" dirty="0" err="1" smtClean="0"/>
              <a:t>Perlengkapan</a:t>
            </a:r>
            <a:r>
              <a:rPr lang="en-US" dirty="0" smtClean="0"/>
              <a:t>	</a:t>
            </a:r>
            <a:r>
              <a:rPr lang="en-US" dirty="0" smtClean="0"/>
              <a:t>		:</a:t>
            </a:r>
            <a:r>
              <a:rPr lang="en-US" dirty="0" smtClean="0"/>
              <a:t>Rp2.000.000.</a:t>
            </a:r>
          </a:p>
          <a:p>
            <a:pPr marL="719138" indent="-366713" algn="just"/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	:</a:t>
            </a:r>
            <a:r>
              <a:rPr lang="en-US" dirty="0" smtClean="0"/>
              <a:t>Rp2.400.000. </a:t>
            </a:r>
          </a:p>
          <a:p>
            <a:pPr marL="92075" indent="0" algn="just">
              <a:buNone/>
            </a:pPr>
            <a:endParaRPr lang="en-US" dirty="0" smtClean="0"/>
          </a:p>
          <a:p>
            <a:pPr marL="53975" indent="28575">
              <a:buNone/>
            </a:pP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667000"/>
            <a:ext cx="9144000" cy="1676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BAB </a:t>
            </a:r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3</a:t>
            </a:r>
          </a:p>
          <a:p>
            <a:pPr algn="ctr"/>
            <a:endParaRPr lang="en-US" sz="5400" b="1" dirty="0" smtClean="0">
              <a:latin typeface="Mongolian Baiti" pitchFamily="66" charset="0"/>
              <a:cs typeface="Mongolian Baiti" pitchFamily="66" charset="0"/>
            </a:endParaRPr>
          </a:p>
          <a:p>
            <a:pPr algn="ctr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PROSES PENYESUAIAN</a:t>
            </a:r>
            <a:endParaRPr lang="en-US" b="1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Beban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Dibayar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Muka</a:t>
            </a:r>
            <a:r>
              <a:rPr lang="en-US" sz="3200" b="1" dirty="0" smtClean="0"/>
              <a:t> (slide </a:t>
            </a:r>
            <a:r>
              <a:rPr lang="en-US" sz="3200" b="1" dirty="0" smtClean="0"/>
              <a:t>2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2)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31 </a:t>
            </a:r>
            <a:r>
              <a:rPr lang="en-US" dirty="0" err="1" smtClean="0"/>
              <a:t>Desember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Rp760.000,</a:t>
            </a:r>
            <a:r>
              <a:rPr lang="id-ID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endParaRPr lang="id-ID" dirty="0" smtClean="0"/>
          </a:p>
          <a:p>
            <a:pPr marL="82296" indent="0" algn="just">
              <a:buNone/>
            </a:pPr>
            <a:endParaRPr lang="id-ID" dirty="0" smtClean="0"/>
          </a:p>
          <a:p>
            <a:pPr marL="365125" indent="0" algn="just">
              <a:buNone/>
            </a:pPr>
            <a:r>
              <a:rPr lang="en-US" sz="2000" dirty="0" err="1" smtClean="0"/>
              <a:t>Perlengkapan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Desember</a:t>
            </a:r>
            <a:r>
              <a:rPr lang="en-US" sz="2000" dirty="0" smtClean="0"/>
              <a:t>         </a:t>
            </a:r>
            <a:r>
              <a:rPr lang="id-ID" sz="2000" dirty="0" smtClean="0"/>
              <a:t>Rp 2</a:t>
            </a:r>
            <a:r>
              <a:rPr lang="en-US" sz="2000" dirty="0" smtClean="0"/>
              <a:t>.</a:t>
            </a:r>
            <a:r>
              <a:rPr lang="id-ID" sz="2000" dirty="0" smtClean="0"/>
              <a:t>000</a:t>
            </a:r>
            <a:r>
              <a:rPr lang="en-US" sz="2000" dirty="0" smtClean="0"/>
              <a:t>.</a:t>
            </a:r>
            <a:r>
              <a:rPr lang="id-ID" sz="2000" dirty="0" smtClean="0"/>
              <a:t>000</a:t>
            </a:r>
          </a:p>
          <a:p>
            <a:pPr marL="365125" indent="0" algn="just">
              <a:buNone/>
            </a:pPr>
            <a:r>
              <a:rPr lang="en-US" sz="2000" dirty="0" err="1" smtClean="0"/>
              <a:t>Dikurang</a:t>
            </a:r>
            <a:r>
              <a:rPr lang="id-ID" sz="2000" dirty="0" smtClean="0"/>
              <a:t>: </a:t>
            </a:r>
            <a:r>
              <a:rPr lang="en-US" sz="2000" dirty="0" err="1" smtClean="0"/>
              <a:t>Sisa</a:t>
            </a:r>
            <a:r>
              <a:rPr lang="en-US" sz="2000" dirty="0" smtClean="0"/>
              <a:t> </a:t>
            </a:r>
            <a:r>
              <a:rPr lang="en-US" sz="2000" dirty="0" err="1" smtClean="0"/>
              <a:t>perlengkapan</a:t>
            </a:r>
            <a:r>
              <a:rPr lang="en-US" sz="2000" dirty="0" smtClean="0"/>
              <a:t>, </a:t>
            </a:r>
            <a:r>
              <a:rPr lang="en-US" sz="2000" dirty="0" smtClean="0"/>
              <a:t>31 </a:t>
            </a:r>
            <a:r>
              <a:rPr lang="en-US" sz="2000" dirty="0" err="1" smtClean="0"/>
              <a:t>Desember</a:t>
            </a:r>
            <a:r>
              <a:rPr lang="en-US" sz="2000" dirty="0" smtClean="0"/>
              <a:t> 2014      </a:t>
            </a:r>
            <a:r>
              <a:rPr lang="id-ID" sz="2000" u="sng" dirty="0" smtClean="0"/>
              <a:t>Rp   760,000</a:t>
            </a:r>
          </a:p>
          <a:p>
            <a:pPr marL="365125" indent="0" algn="just">
              <a:buNone/>
            </a:pPr>
            <a:r>
              <a:rPr lang="en-US" sz="2000" b="1" dirty="0" err="1" smtClean="0"/>
              <a:t>Perlengkapan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digunakan</a:t>
            </a:r>
            <a:endParaRPr lang="en-US" sz="2000" b="1" dirty="0" smtClean="0"/>
          </a:p>
          <a:p>
            <a:pPr marL="365125" indent="0" algn="just">
              <a:buNone/>
            </a:pPr>
            <a:r>
              <a:rPr lang="id-ID" sz="2000" b="1" dirty="0" smtClean="0"/>
              <a:t>(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penyesuaian</a:t>
            </a:r>
            <a:r>
              <a:rPr lang="id-ID" sz="2000" b="1" dirty="0" smtClean="0"/>
              <a:t>)	</a:t>
            </a:r>
            <a:r>
              <a:rPr lang="en-US" sz="2000" b="1" dirty="0" smtClean="0"/>
              <a:t>		       </a:t>
            </a:r>
            <a:r>
              <a:rPr lang="id-ID" sz="2000" b="1" dirty="0" smtClean="0"/>
              <a:t>Rp 1</a:t>
            </a:r>
            <a:r>
              <a:rPr lang="en-US" sz="2000" b="1" dirty="0" smtClean="0"/>
              <a:t>.</a:t>
            </a:r>
            <a:r>
              <a:rPr lang="id-ID" sz="2000" b="1" dirty="0" smtClean="0"/>
              <a:t>240</a:t>
            </a:r>
            <a:r>
              <a:rPr lang="en-US" sz="2000" b="1" dirty="0" smtClean="0"/>
              <a:t>.</a:t>
            </a:r>
            <a:r>
              <a:rPr lang="id-ID" sz="2000" b="1" dirty="0" smtClean="0"/>
              <a:t>000</a:t>
            </a:r>
            <a:endParaRPr lang="id-ID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err="1" smtClean="0"/>
              <a:t>Ayat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Jurnal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Penyesuaian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untuk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Perlengkapan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181600"/>
            <a:ext cx="7848600" cy="160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200" dirty="0" err="1" smtClean="0"/>
              <a:t>Setelah</a:t>
            </a:r>
            <a:r>
              <a:rPr lang="en-US" sz="2200" dirty="0" smtClean="0"/>
              <a:t> </a:t>
            </a:r>
            <a:r>
              <a:rPr lang="en-US" sz="2200" dirty="0" err="1" smtClean="0"/>
              <a:t>penyesuaian</a:t>
            </a:r>
            <a:r>
              <a:rPr lang="en-US" sz="2200" dirty="0" smtClean="0"/>
              <a:t> </a:t>
            </a:r>
            <a:r>
              <a:rPr lang="en-US" sz="2200" dirty="0" err="1" smtClean="0"/>
              <a:t>dicatat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-</a:t>
            </a:r>
            <a:r>
              <a:rPr lang="en-US" sz="2200" i="1" dirty="0" smtClean="0"/>
              <a:t>posting, </a:t>
            </a:r>
            <a:r>
              <a:rPr lang="en-US" sz="2200" i="1" dirty="0" err="1" smtClean="0"/>
              <a:t>akun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Perlengkapan</a:t>
            </a:r>
            <a:endParaRPr lang="en-US" sz="2200" dirty="0" smtClean="0"/>
          </a:p>
          <a:p>
            <a:pPr algn="just">
              <a:buNone/>
            </a:pPr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dirty="0" err="1" smtClean="0"/>
              <a:t>saldo</a:t>
            </a:r>
            <a:r>
              <a:rPr lang="en-US" sz="2200" dirty="0" smtClean="0"/>
              <a:t> debit Rp760.000. </a:t>
            </a:r>
            <a:r>
              <a:rPr lang="en-US" sz="2200" dirty="0" err="1" smtClean="0"/>
              <a:t>Saldo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mencerminkan</a:t>
            </a:r>
            <a:endParaRPr lang="en-US" sz="2200" dirty="0" smtClean="0"/>
          </a:p>
          <a:p>
            <a:pPr algn="just">
              <a:buNone/>
            </a:pPr>
            <a:r>
              <a:rPr lang="en-US" sz="2200" dirty="0" err="1" smtClean="0"/>
              <a:t>aset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it-IT" sz="2200" dirty="0" smtClean="0"/>
              <a:t>menjadi beban di masa mendatang.</a:t>
            </a:r>
            <a:endParaRPr lang="id-ID" sz="2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9" y="1524000"/>
            <a:ext cx="7700961" cy="354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Asuransi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Dibayar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Muka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it-IT" dirty="0" smtClean="0"/>
              <a:t>Saldo debit Rp2.400.000 dalam akun Asuransi Dibayar di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 </a:t>
            </a:r>
            <a:r>
              <a:rPr lang="en-US" dirty="0" err="1" smtClean="0"/>
              <a:t>Desember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12 </a:t>
            </a:r>
            <a:r>
              <a:rPr lang="en-US" dirty="0" err="1" smtClean="0"/>
              <a:t>bulan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3276600"/>
            <a:ext cx="731520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en-US" sz="2000" b="1" dirty="0" err="1" smtClean="0"/>
              <a:t>Penyesuaian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82296" indent="0">
              <a:buNone/>
            </a:pP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asuransi</a:t>
            </a:r>
            <a:r>
              <a:rPr lang="en-US" sz="2000" dirty="0" smtClean="0"/>
              <a:t> </a:t>
            </a:r>
            <a:r>
              <a:rPr lang="en-US" sz="2000" dirty="0" err="1" smtClean="0"/>
              <a:t>dibayar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muka</a:t>
            </a:r>
            <a:r>
              <a:rPr lang="en-US" sz="2000" dirty="0" smtClean="0"/>
              <a:t>	: </a:t>
            </a:r>
            <a:r>
              <a:rPr lang="en-US" sz="2000" dirty="0"/>
              <a:t>12 </a:t>
            </a:r>
            <a:r>
              <a:rPr lang="en-US" sz="2000" dirty="0" err="1" smtClean="0"/>
              <a:t>bulan</a:t>
            </a:r>
            <a:endParaRPr lang="en-US" sz="2000" dirty="0"/>
          </a:p>
          <a:p>
            <a:pPr marL="82296" indent="0">
              <a:buNone/>
            </a:pP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asuransi</a:t>
            </a:r>
            <a:r>
              <a:rPr lang="en-US" sz="2000" dirty="0" smtClean="0"/>
              <a:t> </a:t>
            </a:r>
            <a:r>
              <a:rPr lang="en-US" sz="2000" dirty="0" err="1" smtClean="0"/>
              <a:t>dibayar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muka</a:t>
            </a:r>
            <a:r>
              <a:rPr lang="en-US" sz="2000" dirty="0"/>
              <a:t>	: </a:t>
            </a:r>
            <a:r>
              <a:rPr lang="en-US" sz="2000" dirty="0" err="1"/>
              <a:t>Rp</a:t>
            </a:r>
            <a:r>
              <a:rPr lang="en-US" sz="2000" dirty="0"/>
              <a:t> </a:t>
            </a:r>
            <a:r>
              <a:rPr lang="en-US" sz="2000" dirty="0" smtClean="0"/>
              <a:t>2.400.000</a:t>
            </a:r>
            <a:endParaRPr lang="en-US" sz="2000" dirty="0"/>
          </a:p>
          <a:p>
            <a:pPr marL="82296" indent="0">
              <a:buNone/>
            </a:pPr>
            <a:endParaRPr lang="en-US" sz="2000" dirty="0"/>
          </a:p>
          <a:p>
            <a:pPr marL="82296" indent="0">
              <a:buNone/>
            </a:pPr>
            <a:r>
              <a:rPr lang="en-US" sz="2000" dirty="0" smtClean="0"/>
              <a:t>1 Nov – 31 Des </a:t>
            </a:r>
            <a:r>
              <a:rPr lang="en-US" sz="2000" dirty="0"/>
              <a:t>		</a:t>
            </a:r>
            <a:r>
              <a:rPr lang="en-US" sz="2000" dirty="0" smtClean="0"/>
              <a:t>	: </a:t>
            </a:r>
            <a:r>
              <a:rPr lang="en-US" sz="2000" dirty="0"/>
              <a:t>1 </a:t>
            </a:r>
            <a:r>
              <a:rPr lang="en-US" sz="2000" dirty="0" err="1" smtClean="0"/>
              <a:t>bulan</a:t>
            </a:r>
            <a:endParaRPr lang="en-US" sz="2000" dirty="0"/>
          </a:p>
          <a:p>
            <a:pPr marL="82296" indent="0">
              <a:buNone/>
            </a:pP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asuransi</a:t>
            </a:r>
            <a:r>
              <a:rPr lang="en-US" sz="2000" dirty="0" smtClean="0"/>
              <a:t> </a:t>
            </a:r>
            <a:r>
              <a:rPr lang="en-US" sz="2000" dirty="0" err="1" smtClean="0"/>
              <a:t>dibayar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muka</a:t>
            </a:r>
            <a:r>
              <a:rPr lang="en-US" sz="2000" dirty="0" smtClean="0"/>
              <a:t> </a:t>
            </a:r>
          </a:p>
          <a:p>
            <a:pPr marL="82296" indent="0">
              <a:buNone/>
            </a:pPr>
            <a:r>
              <a:rPr lang="en-US" sz="2000" dirty="0" smtClean="0"/>
              <a:t>yang </a:t>
            </a:r>
            <a:r>
              <a:rPr lang="en-US" sz="2000" dirty="0" err="1" smtClean="0"/>
              <a:t>terpakai</a:t>
            </a:r>
            <a:r>
              <a:rPr lang="en-US" sz="2000" dirty="0"/>
              <a:t>		</a:t>
            </a:r>
            <a:r>
              <a:rPr lang="en-US" sz="2000" dirty="0" smtClean="0"/>
              <a:t>	: Rp200.000 </a:t>
            </a:r>
            <a:r>
              <a:rPr lang="en-US" sz="2000" dirty="0"/>
              <a:t>(</a:t>
            </a:r>
            <a:r>
              <a:rPr lang="en-US" sz="2000" dirty="0" err="1"/>
              <a:t>Rp</a:t>
            </a:r>
            <a:r>
              <a:rPr lang="en-US" sz="2000" dirty="0"/>
              <a:t> </a:t>
            </a:r>
            <a:r>
              <a:rPr lang="en-US" sz="2000" dirty="0" smtClean="0"/>
              <a:t>2.400.000 </a:t>
            </a:r>
            <a:r>
              <a:rPr lang="en-US" sz="2000" dirty="0"/>
              <a:t>/12)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Penyesuaian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Asuransi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Dibayar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Muka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724400"/>
            <a:ext cx="8153400" cy="2133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 err="1" smtClean="0"/>
              <a:t>Setelah</a:t>
            </a:r>
            <a:r>
              <a:rPr lang="en-US" sz="2200" dirty="0" smtClean="0"/>
              <a:t> </a:t>
            </a:r>
            <a:r>
              <a:rPr lang="en-US" sz="2200" dirty="0" err="1" smtClean="0"/>
              <a:t>jurnal</a:t>
            </a:r>
            <a:r>
              <a:rPr lang="en-US" sz="2200" dirty="0" smtClean="0"/>
              <a:t> </a:t>
            </a:r>
            <a:r>
              <a:rPr lang="en-US" sz="2200" dirty="0" err="1" smtClean="0"/>
              <a:t>penyesuaian</a:t>
            </a:r>
            <a:r>
              <a:rPr lang="en-US" sz="2200" dirty="0" smtClean="0"/>
              <a:t> </a:t>
            </a:r>
            <a:r>
              <a:rPr lang="en-US" sz="2200" dirty="0" err="1" smtClean="0"/>
              <a:t>dicatat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-</a:t>
            </a:r>
            <a:r>
              <a:rPr lang="en-US" sz="2200" i="1" dirty="0" smtClean="0"/>
              <a:t>posting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buku</a:t>
            </a:r>
            <a:r>
              <a:rPr lang="en-US" sz="2200" dirty="0" smtClean="0"/>
              <a:t> </a:t>
            </a:r>
            <a:r>
              <a:rPr lang="en-US" sz="2200" dirty="0" err="1" smtClean="0"/>
              <a:t>besar</a:t>
            </a:r>
            <a:r>
              <a:rPr lang="en-US" sz="2200" dirty="0" smtClean="0"/>
              <a:t>, </a:t>
            </a:r>
            <a:r>
              <a:rPr lang="en-US" sz="2200" dirty="0" err="1" smtClean="0"/>
              <a:t>akun</a:t>
            </a:r>
            <a:r>
              <a:rPr lang="en-US" sz="2200" dirty="0" smtClean="0"/>
              <a:t> </a:t>
            </a:r>
            <a:r>
              <a:rPr lang="en-US" sz="2200" dirty="0" err="1" smtClean="0"/>
              <a:t>Asuransi</a:t>
            </a:r>
            <a:r>
              <a:rPr lang="en-US" sz="2200" dirty="0" smtClean="0"/>
              <a:t> </a:t>
            </a:r>
            <a:r>
              <a:rPr lang="en-US" sz="2200" dirty="0" err="1" smtClean="0"/>
              <a:t>Dibayar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Muka</a:t>
            </a:r>
            <a:r>
              <a:rPr lang="en-US" sz="2200" dirty="0" smtClean="0"/>
              <a:t>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dirty="0" err="1" smtClean="0"/>
              <a:t>saldo</a:t>
            </a:r>
            <a:r>
              <a:rPr lang="en-US" sz="2200" dirty="0" smtClean="0"/>
              <a:t> debit Rp2.200.000, yang </a:t>
            </a:r>
            <a:r>
              <a:rPr lang="it-IT" sz="2200" dirty="0" smtClean="0"/>
              <a:t>akan menjadi beban di masa mendatang</a:t>
            </a:r>
          </a:p>
          <a:p>
            <a:pPr algn="just">
              <a:buFont typeface="Wingdings" pitchFamily="2" charset="2"/>
              <a:buChar char="Ø"/>
            </a:pPr>
            <a:r>
              <a:rPr lang="fi-FI" sz="2200" dirty="0" smtClean="0"/>
              <a:t>Akun Beban </a:t>
            </a:r>
            <a:r>
              <a:rPr lang="fi-FI" sz="2200" dirty="0" smtClean="0"/>
              <a:t>Asuransi memiliki </a:t>
            </a:r>
            <a:r>
              <a:rPr lang="en-US" sz="2200" dirty="0" err="1" smtClean="0"/>
              <a:t>saldo</a:t>
            </a:r>
            <a:r>
              <a:rPr lang="en-US" sz="2200" dirty="0" smtClean="0"/>
              <a:t> debit Rp200.000,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dirty="0" err="1" smtClean="0"/>
              <a:t>beban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periode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.</a:t>
            </a:r>
            <a:endParaRPr lang="id-ID" sz="2200" dirty="0" smtClean="0"/>
          </a:p>
          <a:p>
            <a:pPr algn="just">
              <a:buFont typeface="Wingdings" pitchFamily="2" charset="2"/>
              <a:buChar char="Ø"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67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Dampak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Penyesuaian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smtClean="0"/>
              <a:t>(Rp1.240.000)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(Rp200.000) </a:t>
            </a:r>
            <a:r>
              <a:rPr lang="en-US" dirty="0" err="1" smtClean="0"/>
              <a:t>tadi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.</a:t>
            </a:r>
          </a:p>
          <a:p>
            <a:pPr marL="366713" indent="0" algn="just">
              <a:buNone/>
            </a:pPr>
            <a:r>
              <a:rPr lang="en-US" sz="2800" b="1" dirty="0" err="1" smtClean="0"/>
              <a:t>Laporan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Laba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Rugi</a:t>
            </a:r>
            <a:endParaRPr lang="en-US" sz="2800" b="1" dirty="0" smtClean="0"/>
          </a:p>
          <a:p>
            <a:pPr marL="714375" indent="-349250" algn="just"/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</a:t>
            </a:r>
            <a:r>
              <a:rPr lang="id-ID" dirty="0" smtClean="0"/>
              <a:t>	</a:t>
            </a:r>
            <a:r>
              <a:rPr lang="id-ID" dirty="0" smtClean="0"/>
              <a:t>: </a:t>
            </a:r>
            <a:r>
              <a:rPr lang="id-ID" dirty="0" smtClean="0"/>
              <a:t>Rp 1</a:t>
            </a:r>
            <a:r>
              <a:rPr lang="en-US" dirty="0" smtClean="0"/>
              <a:t>.</a:t>
            </a:r>
            <a:r>
              <a:rPr lang="id-ID" dirty="0" smtClean="0"/>
              <a:t>240</a:t>
            </a:r>
            <a:r>
              <a:rPr lang="en-US" dirty="0" smtClean="0"/>
              <a:t>.</a:t>
            </a:r>
            <a:r>
              <a:rPr lang="id-ID" dirty="0" smtClean="0"/>
              <a:t>000</a:t>
            </a:r>
          </a:p>
          <a:p>
            <a:pPr marL="714375" indent="-349250" algn="just"/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id-ID" dirty="0" smtClean="0"/>
              <a:t>		: Rp    200</a:t>
            </a:r>
            <a:r>
              <a:rPr lang="en-US" dirty="0" smtClean="0"/>
              <a:t>.</a:t>
            </a:r>
            <a:r>
              <a:rPr lang="id-ID" dirty="0" smtClean="0"/>
              <a:t>000</a:t>
            </a:r>
          </a:p>
          <a:p>
            <a:pPr marL="714375" indent="-349250" algn="just"/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			: </a:t>
            </a:r>
            <a:r>
              <a:rPr lang="en-US" dirty="0" err="1" smtClean="0"/>
              <a:t>Rp</a:t>
            </a:r>
            <a:r>
              <a:rPr lang="en-US" dirty="0" smtClean="0"/>
              <a:t> 1.440.000. </a:t>
            </a:r>
          </a:p>
          <a:p>
            <a:pPr marL="365125" indent="0" algn="just">
              <a:buNone/>
            </a:pPr>
            <a:r>
              <a:rPr lang="en-US" sz="2800" b="1" dirty="0" err="1" smtClean="0"/>
              <a:t>Laporan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Posisi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Keuangan</a:t>
            </a:r>
            <a:endParaRPr lang="en-US" sz="2800" b="1" dirty="0" smtClean="0"/>
          </a:p>
          <a:p>
            <a:pPr marL="714375" indent="-349250" algn="just"/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		: </a:t>
            </a:r>
            <a:r>
              <a:rPr lang="en-US" dirty="0" err="1" smtClean="0"/>
              <a:t>Rp</a:t>
            </a:r>
            <a:r>
              <a:rPr lang="en-US" dirty="0" smtClean="0"/>
              <a:t> 1.240.000</a:t>
            </a:r>
          </a:p>
          <a:p>
            <a:pPr marL="714375" indent="-349250" algn="just"/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	: </a:t>
            </a:r>
            <a:r>
              <a:rPr lang="en-US" dirty="0" err="1" smtClean="0"/>
              <a:t>Rp</a:t>
            </a:r>
            <a:r>
              <a:rPr lang="en-US" dirty="0" smtClean="0"/>
              <a:t>    200.000</a:t>
            </a:r>
          </a:p>
          <a:p>
            <a:pPr marL="714375" indent="-349250" algn="just"/>
            <a:r>
              <a:rPr lang="en-US" dirty="0" err="1" smtClean="0"/>
              <a:t>Ekuitas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		</a:t>
            </a:r>
            <a:r>
              <a:rPr lang="en-US" dirty="0" smtClean="0"/>
              <a:t>: </a:t>
            </a:r>
            <a:r>
              <a:rPr lang="en-US" dirty="0" err="1" smtClean="0"/>
              <a:t>Rp</a:t>
            </a:r>
            <a:r>
              <a:rPr lang="en-US" dirty="0" smtClean="0"/>
              <a:t>  1.440.000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endParaRPr lang="id-ID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Dampak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Penyesuaian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yang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Dibuat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6248400" cy="371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Sewa</a:t>
            </a:r>
            <a:r>
              <a:rPr lang="en-US" b="1" dirty="0" smtClean="0"/>
              <a:t> </a:t>
            </a:r>
            <a:r>
              <a:rPr lang="en-US" b="1" dirty="0" err="1" smtClean="0"/>
              <a:t>Dibayar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Muka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i="1" dirty="0" err="1" smtClean="0"/>
              <a:t>seluruhnya</a:t>
            </a:r>
            <a:r>
              <a:rPr lang="en-US" i="1" dirty="0" smtClean="0"/>
              <a:t> </a:t>
            </a:r>
            <a:r>
              <a:rPr lang="en-US" i="1" dirty="0" err="1" smtClean="0"/>
              <a:t>akan</a:t>
            </a:r>
            <a:r>
              <a:rPr lang="en-US" i="1" dirty="0" smtClean="0"/>
              <a:t> </a:t>
            </a:r>
            <a:r>
              <a:rPr lang="en-US" i="1" dirty="0" err="1" smtClean="0"/>
              <a:t>habis</a:t>
            </a:r>
            <a:r>
              <a:rPr lang="en-US" i="1" dirty="0" smtClean="0"/>
              <a:t> </a:t>
            </a:r>
            <a:r>
              <a:rPr lang="en-US" i="1" dirty="0" err="1" smtClean="0"/>
              <a:t>dipakai</a:t>
            </a:r>
            <a:r>
              <a:rPr lang="en-US" i="1" dirty="0" smtClean="0"/>
              <a:t> </a:t>
            </a:r>
            <a:r>
              <a:rPr lang="en-US" i="1" dirty="0" err="1" smtClean="0"/>
              <a:t>pada</a:t>
            </a:r>
            <a:r>
              <a:rPr lang="en-US" i="1" dirty="0" smtClean="0"/>
              <a:t> </a:t>
            </a:r>
            <a:r>
              <a:rPr lang="en-US" i="1" dirty="0" err="1" smtClean="0"/>
              <a:t>periode</a:t>
            </a:r>
            <a:r>
              <a:rPr lang="en-US" i="1" dirty="0" smtClean="0"/>
              <a:t> yang </a:t>
            </a:r>
            <a:r>
              <a:rPr lang="en-US" i="1" dirty="0" err="1" smtClean="0"/>
              <a:t>sama</a:t>
            </a:r>
            <a:r>
              <a:rPr lang="en-US" i="1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mengilustrasikan</a:t>
            </a:r>
            <a:r>
              <a:rPr lang="en-US" dirty="0" smtClean="0"/>
              <a:t>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.</a:t>
            </a:r>
          </a:p>
          <a:p>
            <a:pPr marL="82296" indent="0" algn="just">
              <a:buFont typeface="Wingdings" pitchFamily="2" charset="2"/>
              <a:buChar char="Ø"/>
            </a:pPr>
            <a:endParaRPr lang="en-US" dirty="0" smtClean="0"/>
          </a:p>
          <a:p>
            <a:pPr marL="82296" indent="0" algn="just">
              <a:buFont typeface="Wingdings" pitchFamily="2" charset="2"/>
              <a:buChar char="Ø"/>
            </a:pPr>
            <a:endParaRPr lang="id-ID" dirty="0" smtClean="0"/>
          </a:p>
          <a:p>
            <a:pPr algn="just">
              <a:buFont typeface="Wingdings" pitchFamily="2" charset="2"/>
              <a:buChar char="Ø"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Pada</a:t>
            </a:r>
            <a:r>
              <a:rPr lang="en-US" dirty="0" smtClean="0"/>
              <a:t> 1 </a:t>
            </a:r>
            <a:r>
              <a:rPr lang="en-US" dirty="0" err="1" smtClean="0"/>
              <a:t>Desember</a:t>
            </a:r>
            <a:r>
              <a:rPr lang="en-US" dirty="0" smtClean="0"/>
              <a:t>,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Rp800.000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Desember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tersisa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smtClean="0"/>
              <a:t>Rp800.000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2743200"/>
            <a:ext cx="7543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1 </a:t>
            </a:r>
            <a:r>
              <a:rPr lang="en-US" sz="2200" dirty="0" err="1" smtClean="0"/>
              <a:t>Desember</a:t>
            </a:r>
            <a:endParaRPr lang="en-US" sz="2200" dirty="0" smtClean="0"/>
          </a:p>
          <a:p>
            <a:pPr algn="ctr"/>
            <a:r>
              <a:rPr lang="en-US" sz="2200" dirty="0" err="1" smtClean="0"/>
              <a:t>SolusiNet</a:t>
            </a:r>
            <a:r>
              <a:rPr lang="en-US" sz="2200" dirty="0" smtClean="0"/>
              <a:t> </a:t>
            </a:r>
            <a:r>
              <a:rPr lang="en-US" sz="2200" dirty="0" err="1" smtClean="0"/>
              <a:t>membayar</a:t>
            </a:r>
            <a:r>
              <a:rPr lang="en-US" sz="2200" dirty="0" smtClean="0"/>
              <a:t> </a:t>
            </a:r>
            <a:r>
              <a:rPr lang="en-US" sz="2200" dirty="0" err="1" smtClean="0"/>
              <a:t>sewa</a:t>
            </a:r>
            <a:r>
              <a:rPr lang="en-US" sz="2200" dirty="0" smtClean="0"/>
              <a:t> </a:t>
            </a:r>
            <a:r>
              <a:rPr lang="en-US" sz="2200" dirty="0" err="1" smtClean="0"/>
              <a:t>sebesar</a:t>
            </a:r>
            <a:r>
              <a:rPr lang="en-US" sz="2200" dirty="0" smtClean="0"/>
              <a:t> </a:t>
            </a:r>
            <a:r>
              <a:rPr lang="en-US" sz="2200" dirty="0" smtClean="0"/>
              <a:t>Rp800.000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bulan</a:t>
            </a:r>
            <a:endParaRPr lang="en-US" sz="2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Pendapatan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Diterima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Muka</a:t>
            </a:r>
            <a:endParaRPr lang="en-US" sz="3600" b="1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7586201"/>
              </p:ext>
            </p:extLst>
          </p:nvPr>
        </p:nvGraphicFramePr>
        <p:xfrm>
          <a:off x="1143000" y="1600200"/>
          <a:ext cx="75438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Penyesuaian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Pendapatan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Diterima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Muka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572000"/>
            <a:ext cx="8153400" cy="213360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posting, </a:t>
            </a:r>
            <a:r>
              <a:rPr lang="en-US" i="1" dirty="0" err="1" smtClean="0"/>
              <a:t>akun</a:t>
            </a:r>
            <a:r>
              <a:rPr lang="en-US" i="1" dirty="0" smtClean="0"/>
              <a:t> </a:t>
            </a:r>
            <a:r>
              <a:rPr lang="en-US" i="1" dirty="0" err="1" smtClean="0"/>
              <a:t>Sewa</a:t>
            </a:r>
            <a:r>
              <a:rPr lang="en-US" i="1" dirty="0" smtClean="0"/>
              <a:t> </a:t>
            </a:r>
            <a:r>
              <a:rPr lang="en-US" i="1" dirty="0" err="1" smtClean="0"/>
              <a:t>Diterima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Muka</a:t>
            </a:r>
            <a:r>
              <a:rPr lang="en-US" i="1" dirty="0" smtClean="0"/>
              <a:t> </a:t>
            </a:r>
            <a:r>
              <a:rPr lang="en-US" dirty="0" err="1" smtClean="0"/>
              <a:t>akan</a:t>
            </a:r>
            <a:r>
              <a:rPr lang="en-US" i="1" dirty="0" smtClean="0"/>
              <a:t> </a:t>
            </a:r>
            <a:r>
              <a:rPr lang="en-US" dirty="0" err="1" smtClean="0"/>
              <a:t>bersaldo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Rp240.000.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Rp120.000,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600200"/>
            <a:ext cx="8267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7943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Dampak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Penyesuaian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:</a:t>
            </a:r>
          </a:p>
          <a:p>
            <a:pPr marL="365125" indent="0" algn="just">
              <a:buNone/>
            </a:pPr>
            <a:endParaRPr lang="en-US" b="1" dirty="0" smtClean="0"/>
          </a:p>
          <a:p>
            <a:pPr marL="365125" indent="0" algn="just">
              <a:buNone/>
            </a:pP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laba</a:t>
            </a:r>
            <a:r>
              <a:rPr lang="en-US" b="1" dirty="0" smtClean="0"/>
              <a:t> </a:t>
            </a:r>
            <a:r>
              <a:rPr lang="en-US" b="1" dirty="0" err="1" smtClean="0"/>
              <a:t>rugi</a:t>
            </a:r>
            <a:endParaRPr lang="en-US" b="1" dirty="0" smtClean="0"/>
          </a:p>
          <a:p>
            <a:pPr marL="708025" indent="-342900" algn="just"/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	: </a:t>
            </a:r>
            <a:r>
              <a:rPr lang="en-US" dirty="0" err="1" smtClean="0"/>
              <a:t>Rp</a:t>
            </a:r>
            <a:r>
              <a:rPr lang="en-US" dirty="0" smtClean="0"/>
              <a:t> 120.000</a:t>
            </a:r>
          </a:p>
          <a:p>
            <a:pPr marL="708025" indent="-342900" algn="just"/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		</a:t>
            </a:r>
            <a:r>
              <a:rPr lang="en-US" dirty="0" smtClean="0"/>
              <a:t>	: </a:t>
            </a:r>
            <a:r>
              <a:rPr lang="en-US" dirty="0" err="1" smtClean="0"/>
              <a:t>Rp</a:t>
            </a:r>
            <a:r>
              <a:rPr lang="en-US" dirty="0" smtClean="0"/>
              <a:t> 120.000</a:t>
            </a:r>
          </a:p>
          <a:p>
            <a:pPr marL="365125" indent="0" algn="just">
              <a:buNone/>
            </a:pP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endParaRPr lang="en-US" dirty="0" smtClean="0"/>
          </a:p>
          <a:p>
            <a:pPr marL="708025" indent="-342900" algn="just"/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	: </a:t>
            </a:r>
            <a:r>
              <a:rPr lang="en-US" dirty="0" err="1" smtClean="0"/>
              <a:t>Rp</a:t>
            </a:r>
            <a:r>
              <a:rPr lang="en-US" dirty="0" smtClean="0"/>
              <a:t> 120.000</a:t>
            </a:r>
          </a:p>
          <a:p>
            <a:pPr marL="708025" indent="-342900" algn="just"/>
            <a:r>
              <a:rPr lang="en-US" dirty="0" smtClean="0"/>
              <a:t>Modal, </a:t>
            </a:r>
            <a:r>
              <a:rPr lang="en-US" dirty="0" smtClean="0"/>
              <a:t>Cristina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	</a:t>
            </a:r>
            <a:r>
              <a:rPr lang="en-US" dirty="0" smtClean="0"/>
              <a:t>	: </a:t>
            </a:r>
            <a:r>
              <a:rPr lang="en-US" dirty="0" err="1" smtClean="0"/>
              <a:t>Rp</a:t>
            </a:r>
            <a:r>
              <a:rPr lang="en-US" dirty="0" smtClean="0"/>
              <a:t> 120.000</a:t>
            </a:r>
            <a:endParaRPr lang="id-ID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198632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Dampak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Penyesuaian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yang </a:t>
            </a:r>
            <a:r>
              <a:rPr lang="en-US" sz="3600" b="1" dirty="0" err="1" smtClean="0"/>
              <a:t>Tidak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Dibuat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1981200"/>
            <a:ext cx="6110287" cy="294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Pendapatan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Diterima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1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i-FI" dirty="0" smtClean="0"/>
              <a:t>SolusiNet menandatangani perjanjian dengan </a:t>
            </a:r>
            <a:r>
              <a:rPr lang="fi-FI" dirty="0" smtClean="0"/>
              <a:t>Damar </a:t>
            </a:r>
            <a:r>
              <a:rPr lang="en-US" dirty="0" err="1" smtClean="0"/>
              <a:t>pada</a:t>
            </a:r>
            <a:r>
              <a:rPr lang="en-US" dirty="0" smtClean="0"/>
              <a:t> 15 </a:t>
            </a:r>
            <a:r>
              <a:rPr lang="en-US" dirty="0" err="1" smtClean="0"/>
              <a:t>Desember</a:t>
            </a:r>
            <a:r>
              <a:rPr lang="en-US" dirty="0" smtClean="0"/>
              <a:t>. Yang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fi-FI" dirty="0" smtClean="0"/>
              <a:t>Damar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ditagihkan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fi-FI" dirty="0" smtClean="0"/>
              <a:t>Damar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15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Rp20.000 per jam. </a:t>
            </a:r>
          </a:p>
          <a:p>
            <a:pPr>
              <a:buFont typeface="Wingdings" pitchFamily="2" charset="2"/>
              <a:buChar char="Ø"/>
            </a:pPr>
            <a:r>
              <a:rPr lang="nb-NO" dirty="0" smtClean="0"/>
              <a:t>Per 31 Desember, SolusiNet telah </a:t>
            </a:r>
            <a:r>
              <a:rPr lang="fi-FI" dirty="0" smtClean="0"/>
              <a:t>memberikan 25 jam jasa konsultasi pada perusahaan </a:t>
            </a:r>
            <a:r>
              <a:rPr lang="fi-FI" dirty="0" smtClean="0"/>
              <a:t>Damar.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Rp500.000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difakturkan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Januari</a:t>
            </a:r>
            <a:r>
              <a:rPr lang="en-US" dirty="0" smtClean="0"/>
              <a:t>. 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Pendapatan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Diterima</a:t>
            </a:r>
            <a:r>
              <a:rPr lang="en-US" sz="3200" b="1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n-US" sz="3200" b="1" dirty="0" smtClean="0"/>
              <a:t>slide </a:t>
            </a:r>
            <a:r>
              <a:rPr lang="en-US" sz="3200" b="1" dirty="0" smtClean="0"/>
              <a:t>2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smtClean="0"/>
              <a:t>4)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2114550"/>
            <a:ext cx="82486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Pendapatan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Diterima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3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4)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v-SE" dirty="0" smtClean="0"/>
              <a:t>Jika penyesuaian atas piutang usaha tidak dicatat</a:t>
            </a:r>
            <a:r>
              <a:rPr lang="en-US" dirty="0" smtClean="0"/>
              <a:t>:</a:t>
            </a:r>
          </a:p>
          <a:p>
            <a:pPr marL="352425" indent="0" algn="just">
              <a:buNone/>
            </a:pP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Laba</a:t>
            </a:r>
            <a:r>
              <a:rPr lang="en-US" b="1" dirty="0" smtClean="0"/>
              <a:t> </a:t>
            </a:r>
            <a:r>
              <a:rPr lang="en-US" b="1" dirty="0" err="1" smtClean="0"/>
              <a:t>Rugi</a:t>
            </a:r>
            <a:endParaRPr lang="en-US" b="1" dirty="0" smtClean="0"/>
          </a:p>
          <a:p>
            <a:pPr marL="717550" indent="-365125" algn="just"/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Rp500.000. </a:t>
            </a:r>
          </a:p>
          <a:p>
            <a:pPr marL="352425" indent="0" algn="just">
              <a:buNone/>
            </a:pP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endParaRPr lang="en-US" b="1" dirty="0" smtClean="0"/>
          </a:p>
          <a:p>
            <a:pPr marL="695325" indent="-342900" algn="just"/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Modal, </a:t>
            </a:r>
            <a:r>
              <a:rPr lang="en-US" dirty="0" smtClean="0"/>
              <a:t>Cristina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Rp500.000. </a:t>
            </a:r>
            <a:endParaRPr lang="id-ID" dirty="0" smtClean="0"/>
          </a:p>
          <a:p>
            <a:pPr marL="695325" indent="-342900" algn="just">
              <a:buNone/>
            </a:pPr>
            <a:r>
              <a:rPr lang="en-US" dirty="0" smtClean="0"/>
              <a:t> </a:t>
            </a:r>
            <a:endParaRPr lang="id-ID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Pendapatan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Diterima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4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4)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39327"/>
            <a:ext cx="6400800" cy="331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Beban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Dibayar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1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i="1" dirty="0" err="1" smtClean="0"/>
              <a:t>setelah</a:t>
            </a:r>
            <a:r>
              <a:rPr lang="en-US" i="1" dirty="0" smtClean="0"/>
              <a:t> </a:t>
            </a:r>
            <a:r>
              <a:rPr lang="en-US" dirty="0" err="1" smtClean="0"/>
              <a:t>digunakan</a:t>
            </a:r>
            <a:r>
              <a:rPr lang="en-US" i="1" dirty="0" smtClean="0"/>
              <a:t>,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 </a:t>
            </a:r>
            <a:r>
              <a:rPr lang="en-US" dirty="0" err="1" smtClean="0"/>
              <a:t>diakumulasi</a:t>
            </a:r>
            <a:r>
              <a:rPr lang="en-US" dirty="0" smtClean="0"/>
              <a:t> per jam </a:t>
            </a:r>
            <a:r>
              <a:rPr lang="en-US" dirty="0" err="1" smtClean="0"/>
              <a:t>dan</a:t>
            </a:r>
            <a:r>
              <a:rPr lang="en-US" dirty="0" smtClean="0"/>
              <a:t> per </a:t>
            </a:r>
            <a:r>
              <a:rPr lang="en-US" dirty="0" err="1" smtClean="0"/>
              <a:t>hari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s-ES" dirty="0" err="1" smtClean="0"/>
              <a:t>mingguan</a:t>
            </a:r>
            <a:r>
              <a:rPr lang="es-ES" dirty="0" smtClean="0"/>
              <a:t>, </a:t>
            </a:r>
            <a:r>
              <a:rPr lang="es-ES" dirty="0" err="1" smtClean="0"/>
              <a:t>dua</a:t>
            </a:r>
            <a:r>
              <a:rPr lang="es-ES" dirty="0" smtClean="0"/>
              <a:t> </a:t>
            </a:r>
            <a:r>
              <a:rPr lang="es-ES" dirty="0" err="1" smtClean="0"/>
              <a:t>mingguan</a:t>
            </a:r>
            <a:r>
              <a:rPr lang="es-ES" dirty="0" smtClean="0"/>
              <a:t>, </a:t>
            </a:r>
            <a:r>
              <a:rPr lang="es-ES" dirty="0" err="1" smtClean="0"/>
              <a:t>atau</a:t>
            </a:r>
            <a:r>
              <a:rPr lang="es-ES" dirty="0" smtClean="0"/>
              <a:t> </a:t>
            </a:r>
            <a:r>
              <a:rPr lang="es-ES" dirty="0" err="1" smtClean="0"/>
              <a:t>bulanan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sv-SE" dirty="0" smtClean="0"/>
              <a:t>Pada akhir periode akuntansi, jumlah terutang </a:t>
            </a:r>
            <a:r>
              <a:rPr lang="en-US" dirty="0" smtClean="0"/>
              <a:t>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Beban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Dibayar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</a:t>
            </a:r>
            <a:r>
              <a:rPr lang="en-US" sz="3200" b="1" dirty="0" smtClean="0"/>
              <a:t>2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smtClean="0"/>
              <a:t>6)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2133600"/>
            <a:ext cx="6705600" cy="2133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just">
              <a:buNone/>
            </a:pPr>
            <a:r>
              <a:rPr lang="en-US" sz="2400" dirty="0" err="1" smtClean="0"/>
              <a:t>SolusiNet</a:t>
            </a:r>
            <a:r>
              <a:rPr lang="en-US" sz="2400" dirty="0" smtClean="0"/>
              <a:t> </a:t>
            </a:r>
            <a:r>
              <a:rPr lang="en-US" sz="2400" dirty="0" err="1" smtClean="0"/>
              <a:t>membayar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karyawannya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</a:t>
            </a:r>
            <a:r>
              <a:rPr lang="en-US" sz="2400" dirty="0" err="1" smtClean="0"/>
              <a:t>sekali</a:t>
            </a:r>
            <a:r>
              <a:rPr lang="en-US" sz="2400" dirty="0" smtClean="0"/>
              <a:t>.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Desember</a:t>
            </a:r>
            <a:r>
              <a:rPr lang="en-US" sz="2400" dirty="0"/>
              <a:t>, </a:t>
            </a:r>
            <a:r>
              <a:rPr lang="en-US" sz="2400" dirty="0" err="1"/>
              <a:t>SolusiNet</a:t>
            </a:r>
            <a:r>
              <a:rPr lang="id-ID" sz="2400" dirty="0"/>
              <a:t> </a:t>
            </a:r>
            <a:r>
              <a:rPr lang="en-US" sz="2400" dirty="0" err="1" smtClean="0"/>
              <a:t>membayar</a:t>
            </a:r>
            <a:r>
              <a:rPr lang="en-US" sz="2400" dirty="0" smtClean="0"/>
              <a:t> </a:t>
            </a:r>
            <a:r>
              <a:rPr lang="en-US" sz="2400" dirty="0" err="1" smtClean="0"/>
              <a:t>upah</a:t>
            </a:r>
            <a:r>
              <a:rPr lang="en-US" sz="2400" dirty="0" smtClean="0"/>
              <a:t> Rp950.000 </a:t>
            </a:r>
            <a:r>
              <a:rPr lang="en-US" sz="2400" dirty="0" err="1" smtClean="0"/>
              <a:t>pada</a:t>
            </a:r>
            <a:r>
              <a:rPr lang="en-US" sz="2400" dirty="0" smtClean="0"/>
              <a:t> 13 </a:t>
            </a:r>
            <a:r>
              <a:rPr lang="en-US" sz="2400" dirty="0" err="1" smtClean="0"/>
              <a:t>Desember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Rp1.200.000 </a:t>
            </a:r>
            <a:r>
              <a:rPr lang="en-US" sz="2400" dirty="0" err="1" smtClean="0"/>
              <a:t>pada</a:t>
            </a:r>
            <a:r>
              <a:rPr lang="en-US" sz="2400" dirty="0" smtClean="0"/>
              <a:t> 27 </a:t>
            </a:r>
            <a:r>
              <a:rPr lang="en-US" sz="2400" dirty="0" err="1" smtClean="0"/>
              <a:t>Desember</a:t>
            </a:r>
            <a:r>
              <a:rPr lang="en-US" sz="2400" dirty="0" smtClean="0"/>
              <a:t>. </a:t>
            </a:r>
            <a:endParaRPr lang="id-ID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Tampilan</a:t>
            </a:r>
            <a:r>
              <a:rPr lang="en-US" sz="3200" b="1" dirty="0" smtClean="0"/>
              <a:t> </a:t>
            </a:r>
            <a:r>
              <a:rPr lang="id-ID" sz="3200" b="1" dirty="0" smtClean="0"/>
              <a:t>7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Beban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Upah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Harus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Dibayar</a:t>
            </a:r>
            <a:r>
              <a:rPr lang="id-ID" sz="3200" b="1" dirty="0" smtClean="0"/>
              <a:t>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38300"/>
            <a:ext cx="69723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Beban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Dibayar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</a:t>
            </a:r>
            <a:r>
              <a:rPr lang="en-US" sz="3200" b="1" dirty="0" smtClean="0"/>
              <a:t>3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smtClean="0"/>
              <a:t>6)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495800"/>
            <a:ext cx="8153400" cy="2133600"/>
          </a:xfrm>
        </p:spPr>
        <p:txBody>
          <a:bodyPr/>
          <a:lstStyle/>
          <a:p>
            <a:pPr marL="231775" indent="-231775" algn="just">
              <a:buFont typeface="Wingdings" pitchFamily="2" charset="2"/>
              <a:buChar char="Ø"/>
            </a:pPr>
            <a:r>
              <a:rPr lang="en-US" sz="2200" dirty="0" err="1" smtClean="0"/>
              <a:t>Setelah</a:t>
            </a:r>
            <a:r>
              <a:rPr lang="en-US" sz="2200" dirty="0" smtClean="0"/>
              <a:t> </a:t>
            </a:r>
            <a:r>
              <a:rPr lang="en-US" sz="2200" dirty="0" err="1" smtClean="0"/>
              <a:t>jurnal</a:t>
            </a:r>
            <a:r>
              <a:rPr lang="en-US" sz="2200" dirty="0" smtClean="0"/>
              <a:t> </a:t>
            </a:r>
            <a:r>
              <a:rPr lang="en-US" sz="2200" dirty="0" err="1" smtClean="0"/>
              <a:t>penyesuaian</a:t>
            </a:r>
            <a:r>
              <a:rPr lang="en-US" sz="2200" dirty="0" smtClean="0"/>
              <a:t> </a:t>
            </a:r>
            <a:r>
              <a:rPr lang="en-US" sz="2200" dirty="0" err="1" smtClean="0"/>
              <a:t>dicatat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-</a:t>
            </a:r>
            <a:r>
              <a:rPr lang="en-US" sz="2200" i="1" dirty="0" smtClean="0"/>
              <a:t>posting</a:t>
            </a:r>
            <a:r>
              <a:rPr lang="en-US" sz="2200" dirty="0" smtClean="0"/>
              <a:t>, </a:t>
            </a:r>
            <a:r>
              <a:rPr lang="en-US" sz="2200" dirty="0" err="1" smtClean="0"/>
              <a:t>saldo</a:t>
            </a:r>
            <a:r>
              <a:rPr lang="en-US" sz="2200" dirty="0" smtClean="0"/>
              <a:t> debit </a:t>
            </a:r>
            <a:r>
              <a:rPr lang="en-US" sz="2200" dirty="0" err="1" smtClean="0"/>
              <a:t>akun</a:t>
            </a:r>
            <a:r>
              <a:rPr lang="en-US" sz="2200" dirty="0" smtClean="0"/>
              <a:t> </a:t>
            </a:r>
            <a:r>
              <a:rPr lang="en-US" sz="2200" dirty="0" err="1" smtClean="0"/>
              <a:t>beban</a:t>
            </a:r>
            <a:r>
              <a:rPr lang="en-US" sz="2200" dirty="0" smtClean="0"/>
              <a:t> </a:t>
            </a:r>
            <a:r>
              <a:rPr lang="en-US" sz="2200" dirty="0" err="1" smtClean="0"/>
              <a:t>upah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Rp4.525.000 yang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beban</a:t>
            </a:r>
            <a:r>
              <a:rPr lang="en-US" sz="2200" dirty="0" smtClean="0"/>
              <a:t> </a:t>
            </a:r>
            <a:r>
              <a:rPr lang="en-US" sz="2200" dirty="0" err="1" smtClean="0"/>
              <a:t>upah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bulan</a:t>
            </a:r>
            <a:r>
              <a:rPr lang="en-US" sz="2200" dirty="0" smtClean="0"/>
              <a:t>, November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Desember</a:t>
            </a:r>
            <a:r>
              <a:rPr lang="en-US" sz="2200" dirty="0" smtClean="0"/>
              <a:t>. </a:t>
            </a:r>
          </a:p>
          <a:p>
            <a:pPr marL="231775" indent="-231775" algn="just">
              <a:buFont typeface="Wingdings" pitchFamily="2" charset="2"/>
              <a:buChar char="Ø"/>
            </a:pPr>
            <a:r>
              <a:rPr lang="en-US" sz="2200" dirty="0" err="1" smtClean="0"/>
              <a:t>Saldo</a:t>
            </a:r>
            <a:r>
              <a:rPr lang="en-US" sz="2200" dirty="0" smtClean="0"/>
              <a:t> </a:t>
            </a:r>
            <a:r>
              <a:rPr lang="en-US" sz="2200" dirty="0" err="1" smtClean="0"/>
              <a:t>kredit</a:t>
            </a:r>
            <a:r>
              <a:rPr lang="en-US" sz="2200" dirty="0" smtClean="0"/>
              <a:t> Rp250.000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Utang</a:t>
            </a:r>
            <a:r>
              <a:rPr lang="en-US" sz="2200" dirty="0" smtClean="0"/>
              <a:t> </a:t>
            </a:r>
            <a:r>
              <a:rPr lang="en-US" sz="2200" dirty="0" err="1" smtClean="0"/>
              <a:t>Upah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liabilitas</a:t>
            </a:r>
            <a:r>
              <a:rPr lang="en-US" sz="2200" dirty="0" smtClean="0"/>
              <a:t> </a:t>
            </a:r>
            <a:r>
              <a:rPr lang="en-US" sz="2200" dirty="0" err="1" smtClean="0"/>
              <a:t>upah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terutang</a:t>
            </a:r>
            <a:r>
              <a:rPr lang="en-US" sz="2200" dirty="0" smtClean="0"/>
              <a:t> per 31 </a:t>
            </a:r>
            <a:r>
              <a:rPr lang="en-US" sz="2200" dirty="0" err="1" smtClean="0"/>
              <a:t>Desember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124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Beban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Dibayar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</a:t>
            </a:r>
            <a:r>
              <a:rPr lang="en-US" sz="3200" b="1" dirty="0" smtClean="0"/>
              <a:t>4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smtClean="0"/>
              <a:t>6)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10 </a:t>
            </a:r>
            <a:r>
              <a:rPr lang="en-US" dirty="0" err="1" smtClean="0"/>
              <a:t>Januari</a:t>
            </a:r>
            <a:r>
              <a:rPr lang="en-US" dirty="0" smtClean="0"/>
              <a:t>,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Rp1.275.000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:</a:t>
            </a:r>
          </a:p>
          <a:p>
            <a:pPr marL="717550" indent="-365125" algn="just">
              <a:tabLst>
                <a:tab pos="719138" algn="l"/>
              </a:tabLst>
            </a:pPr>
            <a:r>
              <a:rPr lang="en-US" dirty="0" err="1" smtClean="0"/>
              <a:t>Upah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Rp250.000 (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31 </a:t>
            </a:r>
            <a:r>
              <a:rPr lang="en-US" dirty="0" err="1" smtClean="0"/>
              <a:t>Desember</a:t>
            </a:r>
            <a:r>
              <a:rPr lang="en-US" dirty="0" smtClean="0"/>
              <a:t>)</a:t>
            </a:r>
          </a:p>
          <a:p>
            <a:pPr marL="717550" indent="-365125" algn="just">
              <a:tabLst>
                <a:tab pos="719138" algn="l"/>
              </a:tabLst>
            </a:pP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1 – 10 </a:t>
            </a:r>
            <a:r>
              <a:rPr lang="en-US" dirty="0" err="1" smtClean="0"/>
              <a:t>Januari</a:t>
            </a:r>
            <a:r>
              <a:rPr lang="en-US" dirty="0" smtClean="0"/>
              <a:t> = Rp1.025.000.</a:t>
            </a:r>
          </a:p>
          <a:p>
            <a:pPr marL="82296" indent="0" algn="just">
              <a:buNone/>
            </a:pP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Januari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endParaRPr lang="id-ID" dirty="0" smtClean="0"/>
          </a:p>
          <a:p>
            <a:pPr marL="82296" indent="0" algn="just"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223381"/>
            <a:ext cx="7467600" cy="11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Karakteristik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Proses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Penyesuaian</a:t>
            </a:r>
            <a:endParaRPr lang="en-US" sz="36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9342335"/>
              </p:ext>
            </p:extLst>
          </p:nvPr>
        </p:nvGraphicFramePr>
        <p:xfrm>
          <a:off x="609600" y="11430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Beban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Dibayar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</a:t>
            </a:r>
            <a:r>
              <a:rPr lang="en-US" sz="3200" b="1" dirty="0" smtClean="0"/>
              <a:t>5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smtClean="0"/>
              <a:t>6)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endParaRPr lang="en-US" dirty="0" smtClean="0"/>
          </a:p>
          <a:p>
            <a:pPr marL="352425" indent="0" algn="just">
              <a:buNone/>
            </a:pP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Laba</a:t>
            </a:r>
            <a:r>
              <a:rPr lang="en-US" b="1" dirty="0" smtClean="0"/>
              <a:t> </a:t>
            </a:r>
            <a:r>
              <a:rPr lang="en-US" b="1" dirty="0" err="1" smtClean="0"/>
              <a:t>Rugi</a:t>
            </a:r>
            <a:endParaRPr lang="en-US" b="1" dirty="0" smtClean="0"/>
          </a:p>
          <a:p>
            <a:pPr marL="811213" indent="-366713" algn="just"/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Rp250.000</a:t>
            </a:r>
          </a:p>
          <a:p>
            <a:pPr marL="811213" indent="-366713" algn="just"/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Rp250.000 </a:t>
            </a:r>
          </a:p>
          <a:p>
            <a:pPr marL="444500" indent="0" algn="just">
              <a:buNone/>
            </a:pP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dirty="0" smtClean="0"/>
              <a:t>, </a:t>
            </a:r>
          </a:p>
          <a:p>
            <a:pPr marL="901700" indent="-457200" algn="just"/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Rp250.000,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marL="901700" indent="-457200" algn="just"/>
            <a:r>
              <a:rPr lang="en-US" dirty="0" smtClean="0"/>
              <a:t>Modal, </a:t>
            </a:r>
            <a:r>
              <a:rPr lang="en-US" dirty="0" smtClean="0"/>
              <a:t>Cristina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Rp250.000.</a:t>
            </a:r>
          </a:p>
          <a:p>
            <a:pPr marL="901700" indent="-457200" algn="just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Beban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Masih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Dibayar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</a:t>
            </a:r>
            <a:r>
              <a:rPr lang="en-US" sz="3200" b="1" dirty="0" smtClean="0"/>
              <a:t>6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smtClean="0"/>
              <a:t>6)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65823"/>
            <a:ext cx="5581650" cy="334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Beban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Penyusutan</a:t>
            </a:r>
            <a:r>
              <a:rPr lang="en-US" sz="3600" b="1" dirty="0" smtClean="0"/>
              <a:t> (slide 1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4)</a:t>
            </a:r>
            <a:endParaRPr lang="en-US" sz="3600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70144257"/>
              </p:ext>
            </p:extLst>
          </p:nvPr>
        </p:nvGraphicFramePr>
        <p:xfrm>
          <a:off x="6858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Beban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Penyusutan</a:t>
            </a:r>
            <a:r>
              <a:rPr lang="en-US" sz="3600" b="1" dirty="0" smtClean="0"/>
              <a:t> (slide </a:t>
            </a:r>
            <a:r>
              <a:rPr lang="en-US" sz="3600" b="1" dirty="0" smtClean="0"/>
              <a:t>2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</a:t>
            </a:r>
            <a:r>
              <a:rPr lang="en-US" sz="3600" b="1" dirty="0" smtClean="0"/>
              <a:t>4)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: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.   </a:t>
            </a:r>
            <a:r>
              <a:rPr lang="id-ID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Tanah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Desember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Beban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Penyusutan</a:t>
            </a:r>
            <a:r>
              <a:rPr lang="en-US" sz="3600" b="1" dirty="0" smtClean="0"/>
              <a:t> (slide </a:t>
            </a:r>
            <a:r>
              <a:rPr lang="en-US" sz="3600" b="1" dirty="0" smtClean="0"/>
              <a:t>3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</a:t>
            </a:r>
            <a:r>
              <a:rPr lang="en-US" sz="3600" b="1" dirty="0" smtClean="0"/>
              <a:t>4)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id-ID" dirty="0" smtClean="0"/>
              <a:t>As</a:t>
            </a:r>
            <a:r>
              <a:rPr lang="en-US" dirty="0" err="1" smtClean="0"/>
              <a:t>umsikan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menyusut</a:t>
            </a:r>
            <a:r>
              <a:rPr lang="en-US" dirty="0" smtClean="0"/>
              <a:t> </a:t>
            </a:r>
            <a:r>
              <a:rPr lang="id-ID" dirty="0" smtClean="0"/>
              <a:t>Rp50</a:t>
            </a:r>
            <a:r>
              <a:rPr lang="en-US" dirty="0" smtClean="0"/>
              <a:t>.</a:t>
            </a:r>
            <a:r>
              <a:rPr lang="id-ID" dirty="0" smtClean="0"/>
              <a:t>000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id-ID" dirty="0" smtClean="0"/>
              <a:t>De</a:t>
            </a:r>
            <a:r>
              <a:rPr lang="en-US" dirty="0" smtClean="0"/>
              <a:t>s</a:t>
            </a:r>
            <a:r>
              <a:rPr lang="id-ID" dirty="0" smtClean="0"/>
              <a:t>ember.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T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3543300"/>
            <a:ext cx="8029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Beban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Penyusutan</a:t>
            </a:r>
            <a:r>
              <a:rPr lang="en-US" sz="3600" b="1" dirty="0" smtClean="0"/>
              <a:t> (slide </a:t>
            </a:r>
            <a:r>
              <a:rPr lang="en-US" sz="3600" b="1" dirty="0" smtClean="0"/>
              <a:t>4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4)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i="1" dirty="0" smtClean="0"/>
              <a:t>-posting</a:t>
            </a:r>
            <a:r>
              <a:rPr lang="en-US" dirty="0" smtClean="0"/>
              <a:t>, </a:t>
            </a:r>
          </a:p>
          <a:p>
            <a:pPr marL="444500" indent="-361950" algn="just">
              <a:buFont typeface="Wingdings" pitchFamily="2" charset="2"/>
              <a:buChar char="Ø"/>
            </a:pP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Rp1.800.000 (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). </a:t>
            </a:r>
          </a:p>
          <a:p>
            <a:pPr marL="444500" indent="-361950" algn="just">
              <a:buFont typeface="Wingdings" pitchFamily="2" charset="2"/>
              <a:buChar char="Ø"/>
            </a:pP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penyusutan—peralatan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Rp50.000. </a:t>
            </a:r>
          </a:p>
          <a:p>
            <a:pPr marL="444500" indent="-361950" algn="just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Nilai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Buku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Neto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Aset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Tetap</a:t>
            </a:r>
            <a:endParaRPr lang="en-US" sz="4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295400" y="2464713"/>
            <a:ext cx="18288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Biaya</a:t>
            </a:r>
            <a:r>
              <a:rPr lang="en-US" sz="2200" dirty="0" smtClean="0"/>
              <a:t> </a:t>
            </a:r>
            <a:r>
              <a:rPr lang="en-US" sz="2200" dirty="0" err="1" smtClean="0"/>
              <a:t>perolehan</a:t>
            </a:r>
            <a:r>
              <a:rPr lang="en-US" sz="2200" dirty="0" smtClean="0"/>
              <a:t> </a:t>
            </a:r>
            <a:r>
              <a:rPr lang="en-US" sz="2200" dirty="0" err="1" smtClean="0"/>
              <a:t>aset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343400" y="2464713"/>
            <a:ext cx="18288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Akumulasi</a:t>
            </a:r>
            <a:r>
              <a:rPr lang="en-US" sz="2200" dirty="0" smtClean="0"/>
              <a:t> </a:t>
            </a:r>
            <a:r>
              <a:rPr lang="en-US" sz="2200" dirty="0" err="1" smtClean="0"/>
              <a:t>penyusutan</a:t>
            </a:r>
            <a:r>
              <a:rPr lang="en-US" sz="2200" dirty="0" smtClean="0"/>
              <a:t> </a:t>
            </a:r>
            <a:r>
              <a:rPr lang="en-US" sz="2200" dirty="0" err="1" smtClean="0"/>
              <a:t>aset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086600" y="2464713"/>
            <a:ext cx="18288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buku</a:t>
            </a:r>
            <a:r>
              <a:rPr lang="en-US" sz="2200" dirty="0" smtClean="0"/>
              <a:t> </a:t>
            </a:r>
            <a:r>
              <a:rPr lang="en-US" sz="2200" dirty="0" err="1" smtClean="0"/>
              <a:t>neto</a:t>
            </a:r>
            <a:r>
              <a:rPr lang="en-US" sz="2200" dirty="0" smtClean="0"/>
              <a:t> </a:t>
            </a:r>
            <a:r>
              <a:rPr lang="en-US" sz="2200" dirty="0" err="1" smtClean="0"/>
              <a:t>aset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3628209" y="2737248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200" b="1" dirty="0"/>
          </a:p>
        </p:txBody>
      </p:sp>
      <p:sp>
        <p:nvSpPr>
          <p:cNvPr id="18" name="Rectangle 17"/>
          <p:cNvSpPr/>
          <p:nvPr/>
        </p:nvSpPr>
        <p:spPr>
          <a:xfrm>
            <a:off x="6565084" y="2784873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ＭＳ ゴシック"/>
                <a:ea typeface="ＭＳ ゴシック"/>
                <a:cs typeface="ＭＳ ゴシック"/>
              </a:rPr>
              <a:t>=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3912513"/>
            <a:ext cx="1765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Rp</a:t>
            </a:r>
            <a:r>
              <a:rPr lang="en-US" sz="2200" dirty="0" smtClean="0"/>
              <a:t> 1.800.000 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4648200" y="3912513"/>
            <a:ext cx="12634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Rp50.000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7315200" y="3912513"/>
            <a:ext cx="1685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Rp</a:t>
            </a:r>
            <a:r>
              <a:rPr lang="en-US" sz="2200" dirty="0" smtClean="0"/>
              <a:t> 1.750.000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>
          <a:xfrm>
            <a:off x="3581400" y="3912513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2200" b="1" dirty="0"/>
          </a:p>
        </p:txBody>
      </p:sp>
      <p:sp>
        <p:nvSpPr>
          <p:cNvPr id="23" name="Rectangle 22"/>
          <p:cNvSpPr/>
          <p:nvPr/>
        </p:nvSpPr>
        <p:spPr>
          <a:xfrm>
            <a:off x="6553200" y="3836313"/>
            <a:ext cx="338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ＭＳ ゴシック"/>
                <a:ea typeface="ＭＳ ゴシック"/>
                <a:cs typeface="ＭＳ ゴシック"/>
              </a:rPr>
              <a:t>=</a:t>
            </a:r>
            <a:endParaRPr lang="en-US" sz="22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Nilai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Pasar</a:t>
            </a:r>
            <a:r>
              <a:rPr lang="en-US" sz="4000" b="1" dirty="0" smtClean="0"/>
              <a:t> Vs. </a:t>
            </a:r>
            <a:r>
              <a:rPr lang="en-US" sz="4000" b="1" dirty="0" err="1" smtClean="0"/>
              <a:t>Nilai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Buku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bukunya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yang </a:t>
            </a:r>
            <a:r>
              <a:rPr lang="en-US" dirty="0" err="1" smtClean="0"/>
              <a:t>dibebankan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. 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Penyesuaian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untuk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Penyusutan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Rp50.000,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Rp50.000.</a:t>
            </a:r>
            <a:r>
              <a:rPr lang="en-US" sz="22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fi-FI" dirty="0" smtClean="0"/>
              <a:t>Dalam laporan posisi keuangan, nilai buku Peralatan Kantor </a:t>
            </a:r>
            <a:r>
              <a:rPr lang="en-US" dirty="0" err="1" smtClean="0"/>
              <a:t>dan</a:t>
            </a:r>
            <a:r>
              <a:rPr lang="en-US" dirty="0" smtClean="0"/>
              <a:t> Modal, </a:t>
            </a:r>
            <a:r>
              <a:rPr lang="en-US" dirty="0" smtClean="0"/>
              <a:t>Cristina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Rp50.000</a:t>
            </a:r>
            <a:r>
              <a:rPr lang="id-ID" sz="22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0"/>
            <a:ext cx="5181600" cy="283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Ringkasan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Proses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Penyesuaian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per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Proses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Penyesuaian</a:t>
            </a:r>
            <a:r>
              <a:rPr lang="en-US" sz="3600" b="1" dirty="0" smtClean="0"/>
              <a:t> (slide 1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2)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pemutakhiran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endParaRPr lang="id-ID" dirty="0" smtClean="0"/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direalisasi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berlalunya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. 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Tampilan</a:t>
            </a:r>
            <a:r>
              <a:rPr lang="en-US" sz="3200" b="1" dirty="0" smtClean="0"/>
              <a:t> </a:t>
            </a:r>
            <a:r>
              <a:rPr lang="id-ID" sz="3200" b="1" dirty="0" smtClean="0"/>
              <a:t>9</a:t>
            </a:r>
            <a:r>
              <a:rPr lang="en-US" sz="3200" b="1" dirty="0" smtClean="0"/>
              <a:t>: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Ayat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Penye</a:t>
            </a:r>
            <a:r>
              <a:rPr lang="id-ID" sz="3200" b="1" dirty="0" smtClean="0"/>
              <a:t>s</a:t>
            </a:r>
            <a:r>
              <a:rPr lang="en-US" sz="3200" b="1" dirty="0" err="1" smtClean="0"/>
              <a:t>uaian</a:t>
            </a:r>
            <a:r>
              <a:rPr lang="id-ID" sz="3200" b="1" dirty="0" smtClean="0"/>
              <a:t>—SolusiNet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66875"/>
            <a:ext cx="6679449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1" dirty="0" err="1" smtClean="0"/>
              <a:t>Tampilan</a:t>
            </a:r>
            <a:r>
              <a:rPr lang="en-US" sz="2900" b="1" dirty="0" smtClean="0"/>
              <a:t> </a:t>
            </a:r>
            <a:r>
              <a:rPr lang="id-ID" sz="2900" b="1" dirty="0" smtClean="0"/>
              <a:t>10</a:t>
            </a:r>
            <a:r>
              <a:rPr lang="en-US" sz="2900" b="1" dirty="0" smtClean="0"/>
              <a:t>:</a:t>
            </a:r>
            <a:r>
              <a:rPr lang="id-ID" sz="2900" b="1" dirty="0" smtClean="0"/>
              <a:t> </a:t>
            </a:r>
            <a:r>
              <a:rPr lang="en-US" sz="2900" b="1" dirty="0" err="1" smtClean="0"/>
              <a:t>Buku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Besar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dengan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Ayat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Jurnal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Penyesuaian</a:t>
            </a:r>
            <a:r>
              <a:rPr lang="en-US" sz="2900" b="1" dirty="0" smtClean="0"/>
              <a:t>—</a:t>
            </a:r>
            <a:r>
              <a:rPr lang="id-ID" sz="2900" b="1" dirty="0" smtClean="0"/>
              <a:t>SolusiNet</a:t>
            </a:r>
            <a:r>
              <a:rPr lang="en-US" sz="2900" b="1" dirty="0" smtClean="0"/>
              <a:t> (slide 1 </a:t>
            </a:r>
            <a:r>
              <a:rPr lang="en-US" sz="2900" b="1" dirty="0" err="1" smtClean="0"/>
              <a:t>dari</a:t>
            </a:r>
            <a:r>
              <a:rPr lang="en-US" sz="2900" b="1" dirty="0" smtClean="0"/>
              <a:t> 4)</a:t>
            </a:r>
            <a:endParaRPr lang="en-US" sz="29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0"/>
            <a:ext cx="8077199" cy="513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1" dirty="0" err="1" smtClean="0"/>
              <a:t>Tampilan</a:t>
            </a:r>
            <a:r>
              <a:rPr lang="en-US" sz="2900" b="1" dirty="0" smtClean="0"/>
              <a:t> </a:t>
            </a:r>
            <a:r>
              <a:rPr lang="id-ID" sz="2900" b="1" dirty="0" smtClean="0"/>
              <a:t>10</a:t>
            </a:r>
            <a:r>
              <a:rPr lang="en-US" sz="2900" b="1" dirty="0" smtClean="0"/>
              <a:t>:</a:t>
            </a:r>
            <a:r>
              <a:rPr lang="id-ID" sz="2900" b="1" dirty="0" smtClean="0"/>
              <a:t> </a:t>
            </a:r>
            <a:r>
              <a:rPr lang="en-US" sz="2900" b="1" dirty="0" err="1" smtClean="0"/>
              <a:t>Buku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Besar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dengan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Ayat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Jurnal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Penyesuaian</a:t>
            </a:r>
            <a:r>
              <a:rPr lang="en-US" sz="2900" b="1" dirty="0" smtClean="0"/>
              <a:t>—</a:t>
            </a:r>
            <a:r>
              <a:rPr lang="id-ID" sz="2900" b="1" dirty="0" smtClean="0"/>
              <a:t>SolusiNet</a:t>
            </a:r>
            <a:r>
              <a:rPr lang="en-US" sz="2900" b="1" dirty="0" smtClean="0"/>
              <a:t> (slide </a:t>
            </a:r>
            <a:r>
              <a:rPr lang="en-US" sz="2900" b="1" dirty="0" smtClean="0"/>
              <a:t>2 </a:t>
            </a:r>
            <a:r>
              <a:rPr lang="en-US" sz="2900" b="1" dirty="0" err="1" smtClean="0"/>
              <a:t>dari</a:t>
            </a:r>
            <a:r>
              <a:rPr lang="en-US" sz="2900" b="1" dirty="0" smtClean="0"/>
              <a:t> 4)</a:t>
            </a:r>
            <a:endParaRPr lang="en-US" sz="29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35242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30166"/>
            <a:ext cx="3886200" cy="48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1" dirty="0" err="1" smtClean="0"/>
              <a:t>Tampilan</a:t>
            </a:r>
            <a:r>
              <a:rPr lang="en-US" sz="2900" b="1" dirty="0" smtClean="0"/>
              <a:t> </a:t>
            </a:r>
            <a:r>
              <a:rPr lang="id-ID" sz="2900" b="1" dirty="0" smtClean="0"/>
              <a:t>10</a:t>
            </a:r>
            <a:r>
              <a:rPr lang="en-US" sz="2900" b="1" dirty="0" smtClean="0"/>
              <a:t>:</a:t>
            </a:r>
            <a:r>
              <a:rPr lang="id-ID" sz="2900" b="1" dirty="0" smtClean="0"/>
              <a:t> </a:t>
            </a:r>
            <a:r>
              <a:rPr lang="en-US" sz="2900" b="1" dirty="0" err="1" smtClean="0"/>
              <a:t>Buku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Besar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dengan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Ayat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Jurnal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Penyesuaian</a:t>
            </a:r>
            <a:r>
              <a:rPr lang="en-US" sz="2900" b="1" dirty="0" smtClean="0"/>
              <a:t>—</a:t>
            </a:r>
            <a:r>
              <a:rPr lang="id-ID" sz="2900" b="1" dirty="0" smtClean="0"/>
              <a:t>SolusiNet</a:t>
            </a:r>
            <a:r>
              <a:rPr lang="en-US" sz="2900" b="1" dirty="0" smtClean="0"/>
              <a:t> (slide </a:t>
            </a:r>
            <a:r>
              <a:rPr lang="en-US" sz="2900" b="1" dirty="0" smtClean="0"/>
              <a:t>3 </a:t>
            </a:r>
            <a:r>
              <a:rPr lang="en-US" sz="2900" b="1" dirty="0" err="1" smtClean="0"/>
              <a:t>dari</a:t>
            </a:r>
            <a:r>
              <a:rPr lang="en-US" sz="2900" b="1" dirty="0" smtClean="0"/>
              <a:t> 4)</a:t>
            </a:r>
            <a:endParaRPr lang="en-US" sz="29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43815"/>
            <a:ext cx="4191000" cy="412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71650"/>
            <a:ext cx="33909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1" dirty="0" err="1" smtClean="0"/>
              <a:t>Tampilan</a:t>
            </a:r>
            <a:r>
              <a:rPr lang="en-US" sz="2900" b="1" dirty="0" smtClean="0"/>
              <a:t> </a:t>
            </a:r>
            <a:r>
              <a:rPr lang="id-ID" sz="2900" b="1" dirty="0" smtClean="0"/>
              <a:t>10</a:t>
            </a:r>
            <a:r>
              <a:rPr lang="en-US" sz="2900" b="1" dirty="0" smtClean="0"/>
              <a:t>:</a:t>
            </a:r>
            <a:r>
              <a:rPr lang="id-ID" sz="2900" b="1" dirty="0" smtClean="0"/>
              <a:t> </a:t>
            </a:r>
            <a:r>
              <a:rPr lang="en-US" sz="2900" b="1" dirty="0" err="1" smtClean="0"/>
              <a:t>Buku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Besar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dengan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Ayat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Jurnal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Penyesuaian</a:t>
            </a:r>
            <a:r>
              <a:rPr lang="en-US" sz="2900" b="1" dirty="0" smtClean="0"/>
              <a:t>—</a:t>
            </a:r>
            <a:r>
              <a:rPr lang="id-ID" sz="2900" b="1" dirty="0" smtClean="0"/>
              <a:t>SolusiNet</a:t>
            </a:r>
            <a:r>
              <a:rPr lang="en-US" sz="2900" b="1" dirty="0" smtClean="0"/>
              <a:t> (slide </a:t>
            </a:r>
            <a:r>
              <a:rPr lang="en-US" sz="2900" b="1" dirty="0" smtClean="0"/>
              <a:t>4 </a:t>
            </a:r>
            <a:r>
              <a:rPr lang="en-US" sz="2900" b="1" dirty="0" err="1" smtClean="0"/>
              <a:t>dari</a:t>
            </a:r>
            <a:r>
              <a:rPr lang="en-US" sz="2900" b="1" dirty="0" smtClean="0"/>
              <a:t> 4)</a:t>
            </a:r>
            <a:endParaRPr lang="en-US" sz="29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81175"/>
            <a:ext cx="72294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Neraca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Saldo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Disesuaikan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</a:t>
            </a:r>
            <a:r>
              <a:rPr lang="en-US" dirty="0" smtClean="0"/>
              <a:t>,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disiapkan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Neraca</a:t>
            </a:r>
            <a:r>
              <a:rPr lang="nn-NO" dirty="0" smtClean="0"/>
              <a:t> </a:t>
            </a:r>
            <a:r>
              <a:rPr lang="nn-NO" dirty="0" smtClean="0"/>
              <a:t>saldo disesuaikan memeriksa keseimbangan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-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berimbang</a:t>
            </a:r>
            <a:r>
              <a:rPr lang="en-US" dirty="0" smtClean="0"/>
              <a:t>,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Neraca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Saldo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Disesuaikan</a:t>
            </a:r>
            <a:r>
              <a:rPr lang="id-ID" sz="3200" b="1" dirty="0" smtClean="0"/>
              <a:t>—</a:t>
            </a:r>
            <a:r>
              <a:rPr lang="en-US" sz="3200" b="1" dirty="0" err="1" smtClean="0"/>
              <a:t>SolusiNet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71650"/>
            <a:ext cx="56578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err="1" smtClean="0"/>
              <a:t>Analisis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Interpretasi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Keuangan</a:t>
            </a:r>
            <a:r>
              <a:rPr lang="en-US" sz="3400" b="1" dirty="0" smtClean="0"/>
              <a:t>: </a:t>
            </a:r>
            <a:r>
              <a:rPr lang="en-US" sz="3400" b="1" dirty="0" err="1" smtClean="0"/>
              <a:t>Analisis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Vertikal</a:t>
            </a:r>
            <a:r>
              <a:rPr lang="en-US" sz="3400" b="1" dirty="0" smtClean="0"/>
              <a:t> (slide 1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</a:t>
            </a:r>
            <a:r>
              <a:rPr lang="en-US" sz="3400" b="1" dirty="0" smtClean="0"/>
              <a:t>2)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nn-NO" dirty="0" smtClean="0"/>
              <a:t>Dalam analisis vertikal, sebuah laporan posisi keuangan, setiap pos aset dinyatakan sebagai persentase terhadap total </a:t>
            </a:r>
            <a:r>
              <a:rPr lang="nn-NO" dirty="0" smtClean="0"/>
              <a:t>aset</a:t>
            </a:r>
            <a:r>
              <a:rPr lang="en-US" dirty="0" smtClean="0"/>
              <a:t>.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-pos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err="1" smtClean="0"/>
              <a:t>Analisis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Interpretasi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Keuangan</a:t>
            </a:r>
            <a:r>
              <a:rPr lang="en-US" sz="3400" b="1" dirty="0" smtClean="0"/>
              <a:t>: </a:t>
            </a:r>
            <a:r>
              <a:rPr lang="en-US" sz="3400" b="1" dirty="0" err="1" smtClean="0"/>
              <a:t>Analisis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Vertikal</a:t>
            </a:r>
            <a:r>
              <a:rPr lang="en-US" sz="3400" b="1" dirty="0" smtClean="0"/>
              <a:t> (slide </a:t>
            </a:r>
            <a:r>
              <a:rPr lang="en-US" sz="3400" b="1" dirty="0" smtClean="0"/>
              <a:t>2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2)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nn-NO" dirty="0" smtClean="0"/>
              <a:t>Dalam analisis vertikal, sebuah laporan posisi keuangan</a:t>
            </a:r>
          </a:p>
          <a:p>
            <a:pPr marL="811213" indent="-536575" algn="just">
              <a:lnSpc>
                <a:spcPct val="110000"/>
              </a:lnSpc>
            </a:pPr>
            <a:r>
              <a:rPr lang="en-US" dirty="0" err="1" smtClean="0"/>
              <a:t>Setiap</a:t>
            </a:r>
            <a:r>
              <a:rPr lang="en-US" dirty="0" smtClean="0"/>
              <a:t> pos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total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</a:p>
          <a:p>
            <a:pPr marL="811213" indent="-536575" algn="just">
              <a:lnSpc>
                <a:spcPct val="110000"/>
              </a:lnSpc>
            </a:pPr>
            <a:r>
              <a:rPr lang="pt-BR" dirty="0" smtClean="0"/>
              <a:t>Setiap pos liabilitas dan ekuitas pemilik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total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, </a:t>
            </a:r>
            <a:r>
              <a:rPr lang="en-US" dirty="0" err="1" smtClean="0"/>
              <a:t>setiap</a:t>
            </a:r>
            <a:r>
              <a:rPr lang="en-US" dirty="0" smtClean="0"/>
              <a:t> pos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Kegunaan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Analisis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Vertikal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vertikal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berguna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keuangan</a:t>
            </a:r>
            <a:r>
              <a:rPr lang="en-US" sz="2200" dirty="0" smtClean="0"/>
              <a:t> </a:t>
            </a:r>
            <a:r>
              <a:rPr lang="en-US" sz="2200" dirty="0" err="1" smtClean="0"/>
              <a:t>selama</a:t>
            </a:r>
            <a:r>
              <a:rPr lang="en-US" sz="2200" dirty="0" smtClean="0"/>
              <a:t> </a:t>
            </a:r>
            <a:r>
              <a:rPr lang="en-US" sz="2200" dirty="0" err="1" smtClean="0"/>
              <a:t>periode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err="1" smtClean="0"/>
              <a:t>Berikut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vertikal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laba</a:t>
            </a:r>
            <a:r>
              <a:rPr lang="en-US" sz="2200" dirty="0" smtClean="0"/>
              <a:t> </a:t>
            </a:r>
            <a:r>
              <a:rPr lang="en-US" sz="2200" dirty="0" err="1" smtClean="0"/>
              <a:t>rugi</a:t>
            </a:r>
            <a:r>
              <a:rPr lang="en-US" sz="2200" dirty="0" smtClean="0"/>
              <a:t> </a:t>
            </a:r>
            <a:r>
              <a:rPr lang="en-US" sz="2200" dirty="0" err="1" smtClean="0"/>
              <a:t>selama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tahun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kantor</a:t>
            </a:r>
            <a:r>
              <a:rPr lang="en-US" sz="2200" dirty="0" smtClean="0"/>
              <a:t> </a:t>
            </a:r>
            <a:r>
              <a:rPr lang="en-US" sz="2200" dirty="0" err="1" smtClean="0"/>
              <a:t>Konsultan</a:t>
            </a:r>
            <a:r>
              <a:rPr lang="en-US" sz="2200" dirty="0" smtClean="0"/>
              <a:t> </a:t>
            </a:r>
            <a:r>
              <a:rPr lang="en-US" sz="2200" dirty="0" err="1" smtClean="0"/>
              <a:t>Hukum</a:t>
            </a:r>
            <a:r>
              <a:rPr lang="en-US" sz="2200" dirty="0" smtClean="0"/>
              <a:t> </a:t>
            </a:r>
            <a:r>
              <a:rPr lang="en-US" sz="2200" dirty="0" err="1" smtClean="0"/>
              <a:t>Sitompul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Rekan</a:t>
            </a:r>
            <a:r>
              <a:rPr lang="en-US" sz="2200" dirty="0" smtClean="0"/>
              <a:t>.</a:t>
            </a:r>
            <a:endParaRPr lang="id-ID" sz="2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29000"/>
            <a:ext cx="68675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Proses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Penyesuaian</a:t>
            </a:r>
            <a:r>
              <a:rPr lang="en-US" sz="3600" b="1" dirty="0" smtClean="0"/>
              <a:t> (slide </a:t>
            </a:r>
            <a:r>
              <a:rPr lang="en-US" sz="3600" b="1" dirty="0" smtClean="0"/>
              <a:t>2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2)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i="1" dirty="0" err="1" smtClean="0"/>
              <a:t>Proses</a:t>
            </a:r>
            <a:r>
              <a:rPr lang="en-US" b="1" i="1" dirty="0" smtClean="0"/>
              <a:t> </a:t>
            </a:r>
            <a:r>
              <a:rPr lang="en-US" b="1" i="1" dirty="0" err="1" smtClean="0"/>
              <a:t>penyesuaian</a:t>
            </a:r>
            <a:r>
              <a:rPr lang="en-US" b="1" i="1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pemutakhiran</a:t>
            </a:r>
            <a:r>
              <a:rPr lang="en-US" dirty="0" smtClean="0"/>
              <a:t> </a:t>
            </a:r>
            <a:r>
              <a:rPr lang="en-US" dirty="0" err="1" smtClean="0"/>
              <a:t>akun-akun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disiapkan</a:t>
            </a:r>
            <a:r>
              <a:rPr lang="id-ID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memutakhirkan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i="1" dirty="0" err="1" smtClean="0"/>
              <a:t>ayat</a:t>
            </a:r>
            <a:r>
              <a:rPr lang="en-US" b="1" i="1" dirty="0" smtClean="0"/>
              <a:t> </a:t>
            </a:r>
            <a:r>
              <a:rPr lang="en-US" b="1" i="1" dirty="0" err="1" smtClean="0"/>
              <a:t>jurnal</a:t>
            </a:r>
            <a:r>
              <a:rPr lang="en-US" b="1" i="1" dirty="0" smtClean="0"/>
              <a:t> </a:t>
            </a:r>
            <a:r>
              <a:rPr lang="en-US" b="1" i="1" dirty="0" err="1" smtClean="0"/>
              <a:t>penyesuaian</a:t>
            </a:r>
            <a:r>
              <a:rPr lang="id-ID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memengaruhi</a:t>
            </a:r>
            <a:r>
              <a:rPr lang="en-US" dirty="0" smtClean="0"/>
              <a:t> paling </a:t>
            </a:r>
            <a:r>
              <a:rPr lang="en-US" dirty="0" err="1" smtClean="0"/>
              <a:t>tidak</a:t>
            </a:r>
            <a:r>
              <a:rPr lang="en-US" dirty="0" smtClean="0"/>
              <a:t>:</a:t>
            </a:r>
          </a:p>
          <a:p>
            <a:pPr marL="719138" indent="-366713" algn="just"/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719138" indent="-366713" algn="just"/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b="1" i="1" dirty="0" err="1" smtClean="0"/>
              <a:t>pendapatan</a:t>
            </a:r>
            <a:r>
              <a:rPr lang="en-US" b="1" i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i="1" dirty="0" err="1" smtClean="0"/>
              <a:t>beban</a:t>
            </a:r>
            <a:r>
              <a:rPr lang="en-US" b="1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b="1" i="1" dirty="0" err="1" smtClean="0"/>
              <a:t>aset</a:t>
            </a:r>
            <a:r>
              <a:rPr lang="en-US" b="1" i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i="1" dirty="0" err="1" smtClean="0"/>
              <a:t>liabilitas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Contoh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Analisis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Vertikal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smtClean="0"/>
              <a:t>MNC Sky Vision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0"/>
            <a:ext cx="6934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Jenis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Akun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Memerlukan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Penyesuaian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837498806"/>
              </p:ext>
            </p:extLst>
          </p:nvPr>
        </p:nvGraphicFramePr>
        <p:xfrm>
          <a:off x="914400" y="1828800"/>
          <a:ext cx="708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Beban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Dibayar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Muka</a:t>
            </a:r>
            <a:r>
              <a:rPr lang="en-US" sz="3400" b="1" dirty="0" smtClean="0"/>
              <a:t> </a:t>
            </a:r>
            <a:r>
              <a:rPr lang="en-US" sz="3400" b="1" dirty="0" smtClean="0"/>
              <a:t>(slide 1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2)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dibayarkan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2790825"/>
            <a:ext cx="81438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Beban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Dibayar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Muka</a:t>
            </a:r>
            <a:r>
              <a:rPr lang="en-US" sz="3400" b="1" dirty="0" smtClean="0"/>
              <a:t> (slide </a:t>
            </a:r>
            <a:r>
              <a:rPr lang="en-US" sz="3400" b="1" dirty="0" smtClean="0"/>
              <a:t>2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2)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,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-update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09875"/>
            <a:ext cx="83629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2356</TotalTime>
  <Words>1911</Words>
  <Application>Microsoft Office PowerPoint</Application>
  <PresentationFormat>On-screen Show (4:3)</PresentationFormat>
  <Paragraphs>222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PPt-Template_S4</vt:lpstr>
      <vt:lpstr>PENGANTAR AKUNTANSI 1— ADAPTASI INDONESIA Edisi  4  Carl S. Warren James M. Reeve Jonathan  E.Duchac Ersa Tri Wahyuni Amir Abadi Jusuf  </vt:lpstr>
      <vt:lpstr>Slide 2</vt:lpstr>
      <vt:lpstr>Tujuan Pembelajaran</vt:lpstr>
      <vt:lpstr>Karakteristik Proses Penyesuaian</vt:lpstr>
      <vt:lpstr>Proses Penyesuaian (slide 1 dari 2)</vt:lpstr>
      <vt:lpstr>Proses Penyesuaian (slide 2 dari 2)</vt:lpstr>
      <vt:lpstr>Jenis Akun yang Memerlukan Penyesuaian</vt:lpstr>
      <vt:lpstr>Beban Dibayar di Muka (slide 1 dari 2)</vt:lpstr>
      <vt:lpstr>Beban Dibayar di Muka (slide 2 dari 2)</vt:lpstr>
      <vt:lpstr>Pendapatan Diterima di Muka  (slide 1 dari 2)</vt:lpstr>
      <vt:lpstr>Pendapatan Diterima di Muka  (slide 2 dari 2)</vt:lpstr>
      <vt:lpstr>Pendapatan yang Masih Akan Diterima  (slide 1 dari 2)</vt:lpstr>
      <vt:lpstr>Pendapatan yang Masih Akan Diterima  (slide 2 dari 2)</vt:lpstr>
      <vt:lpstr>Beban yang Masih Harus Dibayar  (slide 1 dari 2)</vt:lpstr>
      <vt:lpstr>Beban yang Masih Harus Dibayar  (slide 2 dari 2)</vt:lpstr>
      <vt:lpstr>Jurnal Penyesuaian</vt:lpstr>
      <vt:lpstr>Tampilan 5: Neraca Saldo SolusiNet  yang Belum Disesuaikan</vt:lpstr>
      <vt:lpstr>Tampilan 6: Bagan Akun Baru   untuk Solusi Net </vt:lpstr>
      <vt:lpstr>Beban Dibayar di Muka (slide 1 dari 2)</vt:lpstr>
      <vt:lpstr>Beban Dibayar di Muka (slide 2 dari 2)</vt:lpstr>
      <vt:lpstr>Ayat Jurnal Penyesuaian untuk Perlengkapan</vt:lpstr>
      <vt:lpstr>Asuransi Dibayar di Muka</vt:lpstr>
      <vt:lpstr>Jurnal Penyesuaian untuk Asuransi Dibayar di Muka</vt:lpstr>
      <vt:lpstr>Dampak dari Penyesuaian</vt:lpstr>
      <vt:lpstr>Dampak Jurnal Penyesuaian  yang Tidak Dibuat</vt:lpstr>
      <vt:lpstr>Sewa Dibayar di Muka</vt:lpstr>
      <vt:lpstr>Pendapatan Diterima di Muka</vt:lpstr>
      <vt:lpstr>Jurnal Penyesuaian untuk Pendapatan Diterima di Muka</vt:lpstr>
      <vt:lpstr>Dampak dari Penyesuaian</vt:lpstr>
      <vt:lpstr>Dampak Jurnal Penyesuaian  yang Tidak Dibuat</vt:lpstr>
      <vt:lpstr>Pendapatan yang Masih Akan Diterima  (slide 1 dari 4)</vt:lpstr>
      <vt:lpstr>Pendapatan yang Masih Akan Diterima  (slide 2 dari 4)</vt:lpstr>
      <vt:lpstr>Pendapatan yang Masih Akan Diterima  (slide 3 dari 4)</vt:lpstr>
      <vt:lpstr>Pendapatan yang Masih Akan Diterima  (slide 4 dari 4)</vt:lpstr>
      <vt:lpstr>Beban yang Masih Harus Dibayar  (slide 1 dari 6)</vt:lpstr>
      <vt:lpstr>Beban yang Masih Harus Dibayar  (slide 2 dari 6)</vt:lpstr>
      <vt:lpstr>Tampilan 7: Beban Upah yang Masih  Harus Dibayar)</vt:lpstr>
      <vt:lpstr>Beban yang Masih Harus Dibayar  (slide 3 dari 6)</vt:lpstr>
      <vt:lpstr>Beban yang Masih Harus Dibayar  (slide 4 dari 6)</vt:lpstr>
      <vt:lpstr>Beban yang Masih Harus Dibayar  (slide 5 dari 6)</vt:lpstr>
      <vt:lpstr>Beban yang Masih Harus Dibayar  (slide 6 dari 6)</vt:lpstr>
      <vt:lpstr>Beban Penyusutan (slide 1 dari 4)</vt:lpstr>
      <vt:lpstr>Beban Penyusutan (slide 2 dari 4)</vt:lpstr>
      <vt:lpstr>Beban Penyusutan (slide 3 dari 4)</vt:lpstr>
      <vt:lpstr>Beban Penyusutan (slide 4 dari 4)</vt:lpstr>
      <vt:lpstr>Nilai Buku Neto dari Aset Tetap</vt:lpstr>
      <vt:lpstr>Nilai Pasar Vs. Nilai Buku</vt:lpstr>
      <vt:lpstr>Penyesuaian untuk Penyusutan</vt:lpstr>
      <vt:lpstr>Ringkasan Proses Penyesuaian</vt:lpstr>
      <vt:lpstr>Tampilan 9: Ayat Jurnal Penyesuaian—SolusiNet</vt:lpstr>
      <vt:lpstr>Tampilan 10: Buku Besar dengan Ayat Jurnal Penyesuaian—SolusiNet (slide 1 dari 4)</vt:lpstr>
      <vt:lpstr>Tampilan 10: Buku Besar dengan Ayat Jurnal Penyesuaian—SolusiNet (slide 2 dari 4)</vt:lpstr>
      <vt:lpstr>Tampilan 10: Buku Besar dengan Ayat Jurnal Penyesuaian—SolusiNet (slide 3 dari 4)</vt:lpstr>
      <vt:lpstr>Tampilan 10: Buku Besar dengan Ayat Jurnal Penyesuaian—SolusiNet (slide 4 dari 4)</vt:lpstr>
      <vt:lpstr>Neraca Saldo Disesuaikan</vt:lpstr>
      <vt:lpstr>Neraca Saldo Disesuaikan—SolusiNet</vt:lpstr>
      <vt:lpstr>Analisis dan Interpretasi Keuangan: Analisis Vertikal (slide 1 dari 2)</vt:lpstr>
      <vt:lpstr>Analisis dan Interpretasi Keuangan: Analisis Vertikal (slide 2 dari 2)</vt:lpstr>
      <vt:lpstr>Kegunaan Analisis Vertikal</vt:lpstr>
      <vt:lpstr>Contoh Analisis Vertikal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keuangan menengah  buku 1  Dwi Martani Sylvia Veronica NPS Ratna Wardhani Aria Farahmita Edward Tanujaya</dc:title>
  <dc:creator>S4Prio-18</dc:creator>
  <cp:lastModifiedBy>S4pro-04</cp:lastModifiedBy>
  <cp:revision>589</cp:revision>
  <dcterms:created xsi:type="dcterms:W3CDTF">2015-11-19T01:56:59Z</dcterms:created>
  <dcterms:modified xsi:type="dcterms:W3CDTF">2017-08-30T11:33:43Z</dcterms:modified>
</cp:coreProperties>
</file>