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34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74787" y="441959"/>
            <a:ext cx="6194425" cy="1243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Franklin Gothic Medium Cond"/>
                <a:cs typeface="Franklin Gothic Medium Con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71514" y="4281487"/>
            <a:ext cx="7001509" cy="81280"/>
          </a:xfrm>
          <a:custGeom>
            <a:avLst/>
            <a:gdLst/>
            <a:ahLst/>
            <a:cxnLst/>
            <a:rect l="l" t="t" r="r" b="b"/>
            <a:pathLst>
              <a:path w="7001509" h="81279">
                <a:moveTo>
                  <a:pt x="96" y="0"/>
                </a:moveTo>
                <a:lnTo>
                  <a:pt x="0" y="9525"/>
                </a:lnTo>
                <a:lnTo>
                  <a:pt x="7000872" y="80962"/>
                </a:lnTo>
                <a:lnTo>
                  <a:pt x="7000974" y="71437"/>
                </a:lnTo>
                <a:lnTo>
                  <a:pt x="96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71514" y="3638550"/>
            <a:ext cx="7001509" cy="81280"/>
          </a:xfrm>
          <a:custGeom>
            <a:avLst/>
            <a:gdLst/>
            <a:ahLst/>
            <a:cxnLst/>
            <a:rect l="l" t="t" r="r" b="b"/>
            <a:pathLst>
              <a:path w="7001509" h="81279">
                <a:moveTo>
                  <a:pt x="96" y="0"/>
                </a:moveTo>
                <a:lnTo>
                  <a:pt x="0" y="9525"/>
                </a:lnTo>
                <a:lnTo>
                  <a:pt x="7000872" y="80962"/>
                </a:lnTo>
                <a:lnTo>
                  <a:pt x="7000974" y="71437"/>
                </a:lnTo>
                <a:lnTo>
                  <a:pt x="96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72531"/>
            <a:ext cx="3092196" cy="25132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74787" y="441959"/>
            <a:ext cx="6194425" cy="1243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76667" y="2239962"/>
            <a:ext cx="6590665" cy="1731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Franklin Gothic Medium Cond"/>
                <a:cs typeface="Franklin Gothic Medium Con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10000" y="2895600"/>
            <a:ext cx="502920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800" b="1" spc="-40" dirty="0">
                <a:solidFill>
                  <a:srgbClr val="FFC000"/>
                </a:solidFill>
                <a:latin typeface="Franklin Gothic Demi"/>
                <a:cs typeface="Franklin Gothic Demi"/>
              </a:rPr>
              <a:t>MENDAYAGUNAKAN </a:t>
            </a:r>
            <a:r>
              <a:rPr sz="2800" b="1" spc="-60" dirty="0">
                <a:solidFill>
                  <a:srgbClr val="FFC000"/>
                </a:solidFill>
                <a:latin typeface="Franklin Gothic Demi"/>
                <a:cs typeface="Franklin Gothic Demi"/>
              </a:rPr>
              <a:t>KATA,  </a:t>
            </a:r>
            <a:r>
              <a:rPr sz="2800" b="1" spc="-5" dirty="0">
                <a:solidFill>
                  <a:srgbClr val="FFFFFF"/>
                </a:solidFill>
                <a:latin typeface="Franklin Gothic Demi"/>
                <a:cs typeface="Franklin Gothic Demi"/>
              </a:rPr>
              <a:t>MENGEMBANGKAN</a:t>
            </a:r>
            <a:r>
              <a:rPr sz="2800" b="1" spc="-70" dirty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2800" b="1" spc="-35" dirty="0">
                <a:solidFill>
                  <a:srgbClr val="FFFFFF"/>
                </a:solidFill>
                <a:latin typeface="Franklin Gothic Demi"/>
                <a:cs typeface="Franklin Gothic Demi"/>
              </a:rPr>
              <a:t>KALIMAT</a:t>
            </a:r>
            <a:endParaRPr sz="2800" dirty="0">
              <a:latin typeface="Franklin Gothic Demi"/>
              <a:cs typeface="Franklin Gothic Dem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10100" y="5243013"/>
            <a:ext cx="342900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 err="1" smtClean="0">
                <a:solidFill>
                  <a:srgbClr val="FFFFFF"/>
                </a:solidFill>
                <a:latin typeface="Franklin Gothic Demi"/>
                <a:cs typeface="Franklin Gothic Demi"/>
              </a:rPr>
              <a:t>Rahmat</a:t>
            </a:r>
            <a:r>
              <a:rPr sz="2000" b="1" spc="-5" dirty="0" smtClean="0">
                <a:solidFill>
                  <a:srgbClr val="FFFFFF"/>
                </a:solidFill>
                <a:latin typeface="Franklin Gothic Demi"/>
                <a:cs typeface="Franklin Gothic Demi"/>
              </a:rPr>
              <a:t> </a:t>
            </a:r>
            <a:r>
              <a:rPr sz="2000" b="1" spc="-5" dirty="0" err="1" smtClean="0">
                <a:solidFill>
                  <a:srgbClr val="FFFFFF"/>
                </a:solidFill>
                <a:latin typeface="Franklin Gothic Demi"/>
                <a:cs typeface="Franklin Gothic Demi"/>
              </a:rPr>
              <a:t>Prayogi</a:t>
            </a:r>
            <a:r>
              <a:rPr sz="2000" b="1" spc="-5" dirty="0" smtClean="0">
                <a:solidFill>
                  <a:srgbClr val="FFFFFF"/>
                </a:solidFill>
                <a:latin typeface="Franklin Gothic Demi"/>
                <a:cs typeface="Franklin Gothic Demi"/>
              </a:rPr>
              <a:t>, </a:t>
            </a:r>
            <a:r>
              <a:rPr sz="2000" b="1" spc="-5" dirty="0" err="1" smtClean="0">
                <a:solidFill>
                  <a:srgbClr val="FFFFFF"/>
                </a:solidFill>
                <a:latin typeface="Franklin Gothic Demi"/>
                <a:cs typeface="Franklin Gothic Demi"/>
              </a:rPr>
              <a:t>S.Pd</a:t>
            </a:r>
            <a:r>
              <a:rPr sz="2000" b="1" spc="-5" dirty="0" smtClean="0">
                <a:solidFill>
                  <a:srgbClr val="FFFFFF"/>
                </a:solidFill>
                <a:latin typeface="Franklin Gothic Demi"/>
                <a:cs typeface="Franklin Gothic Demi"/>
              </a:rPr>
              <a:t>., </a:t>
            </a:r>
            <a:r>
              <a:rPr sz="2000" b="1" spc="-5" dirty="0" err="1" smtClean="0">
                <a:solidFill>
                  <a:srgbClr val="FFFFFF"/>
                </a:solidFill>
                <a:latin typeface="Franklin Gothic Demi"/>
                <a:cs typeface="Franklin Gothic Demi"/>
              </a:rPr>
              <a:t>M.Pd</a:t>
            </a:r>
            <a:r>
              <a:rPr sz="2000" b="1" spc="-5" dirty="0" smtClean="0">
                <a:solidFill>
                  <a:srgbClr val="FFFFFF"/>
                </a:solidFill>
                <a:latin typeface="Franklin Gothic Demi"/>
                <a:cs typeface="Franklin Gothic Demi"/>
              </a:rPr>
              <a:t>.</a:t>
            </a:r>
            <a:endParaRPr sz="2000" dirty="0">
              <a:latin typeface="Franklin Gothic Demi"/>
              <a:cs typeface="Franklin Gothic Demi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574830"/>
            <a:ext cx="1371600" cy="18288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177" y="438784"/>
            <a:ext cx="197294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</a:t>
            </a:r>
            <a:r>
              <a:rPr spc="-10" dirty="0"/>
              <a:t>t</a:t>
            </a:r>
            <a:r>
              <a:rPr spc="-5" dirty="0"/>
              <a:t>oh: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50615" y="2039619"/>
            <a:ext cx="429641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TIDAK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BAKU:</a:t>
            </a:r>
            <a:endParaRPr sz="2000">
              <a:latin typeface="Arial"/>
              <a:cs typeface="Arial"/>
            </a:endParaRPr>
          </a:p>
          <a:p>
            <a:pPr marL="12700" marR="17780">
              <a:lnSpc>
                <a:spcPct val="100000"/>
              </a:lnSpc>
              <a:buSzPct val="95000"/>
              <a:buAutoNum type="alphaLcPeriod"/>
              <a:tabLst>
                <a:tab pos="224790" algn="l"/>
              </a:tabLst>
            </a:pPr>
            <a:r>
              <a:rPr sz="2000" spc="-5" dirty="0">
                <a:latin typeface="Arial"/>
                <a:cs typeface="Arial"/>
              </a:rPr>
              <a:t>Meskipun sakit, tetapi dia </a:t>
            </a:r>
            <a:r>
              <a:rPr sz="2000" spc="-10" dirty="0">
                <a:latin typeface="Arial"/>
                <a:cs typeface="Arial"/>
              </a:rPr>
              <a:t>berangkat  </a:t>
            </a:r>
            <a:r>
              <a:rPr sz="2000" dirty="0">
                <a:latin typeface="Arial"/>
                <a:cs typeface="Arial"/>
              </a:rPr>
              <a:t>ke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kampus.</a:t>
            </a:r>
            <a:endParaRPr sz="2000">
              <a:latin typeface="Arial"/>
              <a:cs typeface="Arial"/>
            </a:endParaRPr>
          </a:p>
          <a:p>
            <a:pPr marL="12700" marR="171450">
              <a:lnSpc>
                <a:spcPct val="100000"/>
              </a:lnSpc>
              <a:buSzPct val="95000"/>
              <a:buAutoNum type="alphaLcPeriod"/>
              <a:tabLst>
                <a:tab pos="225425" algn="l"/>
              </a:tabLst>
            </a:pPr>
            <a:r>
              <a:rPr sz="2000" spc="-5" dirty="0">
                <a:latin typeface="Arial"/>
                <a:cs typeface="Arial"/>
              </a:rPr>
              <a:t>Jika sakit, maka Nanda </a:t>
            </a:r>
            <a:r>
              <a:rPr sz="2000" spc="-10" dirty="0">
                <a:latin typeface="Arial"/>
                <a:cs typeface="Arial"/>
              </a:rPr>
              <a:t>berobat </a:t>
            </a:r>
            <a:r>
              <a:rPr sz="2000" dirty="0">
                <a:latin typeface="Arial"/>
                <a:cs typeface="Arial"/>
              </a:rPr>
              <a:t>ke  </a:t>
            </a:r>
            <a:r>
              <a:rPr sz="2000" spc="-25" dirty="0">
                <a:latin typeface="Arial"/>
                <a:cs typeface="Arial"/>
              </a:rPr>
              <a:t>dokter.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BAKU: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Meskipun sakit, dia </a:t>
            </a:r>
            <a:r>
              <a:rPr sz="2000" spc="-10" dirty="0">
                <a:latin typeface="Arial"/>
                <a:cs typeface="Arial"/>
              </a:rPr>
              <a:t>berangkat  </a:t>
            </a:r>
            <a:r>
              <a:rPr sz="2000" dirty="0">
                <a:latin typeface="Arial"/>
                <a:cs typeface="Arial"/>
              </a:rPr>
              <a:t>ke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kampus.</a:t>
            </a:r>
            <a:endParaRPr sz="2000">
              <a:latin typeface="Arial"/>
              <a:cs typeface="Arial"/>
            </a:endParaRPr>
          </a:p>
          <a:p>
            <a:pPr marL="12700" marR="88900">
              <a:lnSpc>
                <a:spcPct val="10000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Dia sakit, tetapi </a:t>
            </a:r>
            <a:r>
              <a:rPr sz="2000" spc="-10" dirty="0">
                <a:latin typeface="Arial"/>
                <a:cs typeface="Arial"/>
              </a:rPr>
              <a:t>berangkat </a:t>
            </a:r>
            <a:r>
              <a:rPr sz="2000" dirty="0">
                <a:latin typeface="Arial"/>
                <a:cs typeface="Arial"/>
              </a:rPr>
              <a:t>ke  </a:t>
            </a:r>
            <a:r>
              <a:rPr sz="2000" spc="-5" dirty="0">
                <a:latin typeface="Arial"/>
                <a:cs typeface="Arial"/>
              </a:rPr>
              <a:t>kampus.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0615" y="2116772"/>
            <a:ext cx="4458970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272415" indent="-457200">
              <a:lnSpc>
                <a:spcPct val="100000"/>
              </a:lnSpc>
              <a:spcBef>
                <a:spcPts val="100"/>
              </a:spcBef>
              <a:tabLst>
                <a:tab pos="469265" algn="l"/>
                <a:tab pos="1603375" algn="l"/>
                <a:tab pos="2906395" algn="l"/>
              </a:tabLst>
            </a:pPr>
            <a:r>
              <a:rPr sz="2400" b="1" dirty="0">
                <a:latin typeface="Arial"/>
                <a:cs typeface="Arial"/>
              </a:rPr>
              <a:t>3.	</a:t>
            </a:r>
            <a:r>
              <a:rPr sz="2400" b="1" spc="-5" dirty="0">
                <a:latin typeface="Arial"/>
                <a:cs typeface="Arial"/>
              </a:rPr>
              <a:t>Subjek pada kalimat aktif  tidak berpreposisi seperti  </a:t>
            </a:r>
            <a:r>
              <a:rPr sz="2400" b="1" i="1" spc="-5" dirty="0">
                <a:latin typeface="Arial"/>
                <a:cs typeface="Arial"/>
              </a:rPr>
              <a:t>dalam,	melalui,	</a:t>
            </a:r>
            <a:r>
              <a:rPr sz="2400" b="1" spc="-5" dirty="0">
                <a:latin typeface="Arial"/>
                <a:cs typeface="Arial"/>
              </a:rPr>
              <a:t>dan  </a:t>
            </a:r>
            <a:r>
              <a:rPr sz="2400" b="1" i="1" spc="-5" dirty="0">
                <a:latin typeface="Arial"/>
                <a:cs typeface="Arial"/>
              </a:rPr>
              <a:t>dengan.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TIDAK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BAKU:</a:t>
            </a:r>
            <a:endParaRPr sz="24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</a:pPr>
            <a:r>
              <a:rPr sz="2400" spc="-50" dirty="0">
                <a:latin typeface="Arial"/>
                <a:cs typeface="Arial"/>
              </a:rPr>
              <a:t>Yang </a:t>
            </a:r>
            <a:r>
              <a:rPr sz="2400" dirty="0">
                <a:latin typeface="Arial"/>
                <a:cs typeface="Arial"/>
              </a:rPr>
              <a:t>mengambil barang </a:t>
            </a:r>
            <a:r>
              <a:rPr sz="2400" spc="-5" dirty="0">
                <a:latin typeface="Arial"/>
                <a:cs typeface="Arial"/>
              </a:rPr>
              <a:t>itu </a:t>
            </a:r>
            <a:r>
              <a:rPr sz="2400" i="1" spc="-5" dirty="0">
                <a:latin typeface="Arial"/>
                <a:cs typeface="Arial"/>
              </a:rPr>
              <a:t>tidak  </a:t>
            </a:r>
            <a:r>
              <a:rPr sz="2400" i="1" dirty="0">
                <a:latin typeface="Arial"/>
                <a:cs typeface="Arial"/>
              </a:rPr>
              <a:t>Rudi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tetapi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Yudi.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BAKU: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latin typeface="Arial"/>
                <a:cs typeface="Arial"/>
              </a:rPr>
              <a:t>Yang </a:t>
            </a:r>
            <a:r>
              <a:rPr sz="2400" dirty="0">
                <a:latin typeface="Arial"/>
                <a:cs typeface="Arial"/>
              </a:rPr>
              <a:t>mengambil barang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itu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400" i="1" dirty="0">
                <a:latin typeface="Arial"/>
                <a:cs typeface="Arial"/>
              </a:rPr>
              <a:t>bukan Rudi</a:t>
            </a:r>
            <a:r>
              <a:rPr sz="2400" dirty="0">
                <a:latin typeface="Arial"/>
                <a:cs typeface="Arial"/>
              </a:rPr>
              <a:t>, melainkan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Yudi.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1709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Kalimat  Berstruktur</a:t>
            </a:r>
            <a:r>
              <a:rPr spc="-75" dirty="0"/>
              <a:t> </a:t>
            </a:r>
            <a:r>
              <a:rPr spc="-5" dirty="0"/>
              <a:t>Ideal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0615" y="2095182"/>
            <a:ext cx="44818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tabLst>
                <a:tab pos="469265" algn="l"/>
                <a:tab pos="1553210" algn="l"/>
                <a:tab pos="2773045" algn="l"/>
              </a:tabLst>
            </a:pPr>
            <a:r>
              <a:rPr sz="2400" dirty="0">
                <a:latin typeface="Arial"/>
                <a:cs typeface="Arial"/>
              </a:rPr>
              <a:t>4.	</a:t>
            </a:r>
            <a:r>
              <a:rPr sz="2400" spc="-5" dirty="0">
                <a:latin typeface="Arial"/>
                <a:cs typeface="Arial"/>
              </a:rPr>
              <a:t>Subjek </a:t>
            </a:r>
            <a:r>
              <a:rPr sz="2400" dirty="0">
                <a:latin typeface="Arial"/>
                <a:cs typeface="Arial"/>
              </a:rPr>
              <a:t>pada kalimat aktif  </a:t>
            </a:r>
            <a:r>
              <a:rPr sz="2400" spc="-5" dirty="0">
                <a:latin typeface="Arial"/>
                <a:cs typeface="Arial"/>
              </a:rPr>
              <a:t>tidak </a:t>
            </a:r>
            <a:r>
              <a:rPr sz="2400" dirty="0">
                <a:latin typeface="Arial"/>
                <a:cs typeface="Arial"/>
              </a:rPr>
              <a:t>berpreposisi </a:t>
            </a:r>
            <a:r>
              <a:rPr sz="2400" spc="-5" dirty="0">
                <a:latin typeface="Arial"/>
                <a:cs typeface="Arial"/>
              </a:rPr>
              <a:t>seperti  </a:t>
            </a:r>
            <a:r>
              <a:rPr sz="2400" i="1" dirty="0">
                <a:latin typeface="Arial"/>
                <a:cs typeface="Arial"/>
              </a:rPr>
              <a:t>dalam,	melalui,	</a:t>
            </a:r>
            <a:r>
              <a:rPr sz="2400" dirty="0">
                <a:latin typeface="Arial"/>
                <a:cs typeface="Arial"/>
              </a:rPr>
              <a:t>dan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dengan.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1709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Kalimat  Berstruktur</a:t>
            </a:r>
            <a:r>
              <a:rPr spc="-75" dirty="0"/>
              <a:t> </a:t>
            </a:r>
            <a:r>
              <a:rPr spc="-5" dirty="0"/>
              <a:t>Ideal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177" y="440689"/>
            <a:ext cx="300228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Franklin Gothic Medium"/>
                <a:cs typeface="Franklin Gothic Medium"/>
              </a:rPr>
              <a:t>Kalimat</a:t>
            </a:r>
            <a:r>
              <a:rPr b="0" spc="-65" dirty="0">
                <a:latin typeface="Franklin Gothic Medium"/>
                <a:cs typeface="Franklin Gothic Medium"/>
              </a:rPr>
              <a:t> </a:t>
            </a:r>
            <a:r>
              <a:rPr b="0" spc="-5" dirty="0">
                <a:latin typeface="Franklin Gothic Medium"/>
                <a:cs typeface="Franklin Gothic Medium"/>
              </a:rPr>
              <a:t>Logis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79177" y="1470025"/>
            <a:ext cx="4453890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marR="495934" indent="-51435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6415" algn="l"/>
                <a:tab pos="527050" algn="l"/>
                <a:tab pos="1457960" algn="l"/>
              </a:tabLst>
            </a:pPr>
            <a:r>
              <a:rPr sz="2400" spc="-5" dirty="0">
                <a:latin typeface="Arial"/>
                <a:cs typeface="Arial"/>
              </a:rPr>
              <a:t>Kalimat </a:t>
            </a:r>
            <a:r>
              <a:rPr sz="2400" dirty="0">
                <a:latin typeface="Arial"/>
                <a:cs typeface="Arial"/>
              </a:rPr>
              <a:t>baku </a:t>
            </a:r>
            <a:r>
              <a:rPr sz="2400" spc="-5" dirty="0">
                <a:latin typeface="Arial"/>
                <a:cs typeface="Arial"/>
              </a:rPr>
              <a:t>tidak  </a:t>
            </a:r>
            <a:r>
              <a:rPr sz="2400" dirty="0">
                <a:latin typeface="Arial"/>
                <a:cs typeface="Arial"/>
              </a:rPr>
              <a:t>menggunakan </a:t>
            </a:r>
            <a:r>
              <a:rPr sz="2400" spc="-5" dirty="0">
                <a:latin typeface="Arial"/>
                <a:cs typeface="Arial"/>
              </a:rPr>
              <a:t>kata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tanya  seperti </a:t>
            </a:r>
            <a:r>
              <a:rPr sz="2400" i="1" dirty="0">
                <a:latin typeface="Arial"/>
                <a:cs typeface="Arial"/>
              </a:rPr>
              <a:t>di mana </a:t>
            </a:r>
            <a:r>
              <a:rPr sz="2400" dirty="0">
                <a:latin typeface="Arial"/>
                <a:cs typeface="Arial"/>
              </a:rPr>
              <a:t>dan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yang  mana	</a:t>
            </a:r>
            <a:r>
              <a:rPr sz="2400" dirty="0">
                <a:latin typeface="Arial"/>
                <a:cs typeface="Arial"/>
              </a:rPr>
              <a:t>yang </a:t>
            </a:r>
            <a:r>
              <a:rPr sz="2400" spc="-5" dirty="0">
                <a:latin typeface="Arial"/>
                <a:cs typeface="Arial"/>
              </a:rPr>
              <a:t>tidak  </a:t>
            </a:r>
            <a:r>
              <a:rPr sz="2400" dirty="0">
                <a:latin typeface="Arial"/>
                <a:cs typeface="Arial"/>
              </a:rPr>
              <a:t>dimaksudkan sebagai  </a:t>
            </a:r>
            <a:r>
              <a:rPr sz="2400" spc="-5" dirty="0">
                <a:latin typeface="Arial"/>
                <a:cs typeface="Arial"/>
              </a:rPr>
              <a:t>pertanyaan.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527050" marR="5080" indent="-514350">
              <a:lnSpc>
                <a:spcPct val="100000"/>
              </a:lnSpc>
              <a:buAutoNum type="arabicPeriod"/>
              <a:tabLst>
                <a:tab pos="526415" algn="l"/>
                <a:tab pos="527050" algn="l"/>
              </a:tabLst>
            </a:pPr>
            <a:r>
              <a:rPr sz="2400" dirty="0">
                <a:latin typeface="Arial"/>
                <a:cs typeface="Arial"/>
              </a:rPr>
              <a:t>Jika sudah </a:t>
            </a:r>
            <a:r>
              <a:rPr sz="2400" spc="-5" dirty="0">
                <a:latin typeface="Arial"/>
                <a:cs typeface="Arial"/>
              </a:rPr>
              <a:t>terdapat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predikat,  </a:t>
            </a:r>
            <a:r>
              <a:rPr sz="2400" dirty="0">
                <a:latin typeface="Arial"/>
                <a:cs typeface="Arial"/>
              </a:rPr>
              <a:t>dalam kalimat baku </a:t>
            </a:r>
            <a:r>
              <a:rPr sz="2400" spc="-5" dirty="0">
                <a:latin typeface="Arial"/>
                <a:cs typeface="Arial"/>
              </a:rPr>
              <a:t>tidak  </a:t>
            </a:r>
            <a:r>
              <a:rPr sz="2400" dirty="0">
                <a:latin typeface="Arial"/>
                <a:cs typeface="Arial"/>
              </a:rPr>
              <a:t>perlu ada ungkapan  </a:t>
            </a:r>
            <a:r>
              <a:rPr sz="2400" spc="-5" dirty="0">
                <a:latin typeface="Arial"/>
                <a:cs typeface="Arial"/>
              </a:rPr>
              <a:t>pengantar </a:t>
            </a:r>
            <a:r>
              <a:rPr sz="2400" dirty="0">
                <a:latin typeface="Arial"/>
                <a:cs typeface="Arial"/>
              </a:rPr>
              <a:t>kalimat </a:t>
            </a:r>
            <a:r>
              <a:rPr sz="2400" spc="-5" dirty="0">
                <a:latin typeface="Arial"/>
                <a:cs typeface="Arial"/>
              </a:rPr>
              <a:t>seperti  </a:t>
            </a:r>
            <a:r>
              <a:rPr sz="2400" i="1" dirty="0">
                <a:latin typeface="Arial"/>
                <a:cs typeface="Arial"/>
              </a:rPr>
              <a:t>menurut </a:t>
            </a:r>
            <a:r>
              <a:rPr sz="2400" dirty="0">
                <a:latin typeface="Arial"/>
                <a:cs typeface="Arial"/>
              </a:rPr>
              <a:t>dan </a:t>
            </a:r>
            <a:r>
              <a:rPr sz="2400" i="1" spc="-5" dirty="0">
                <a:latin typeface="Arial"/>
                <a:cs typeface="Arial"/>
              </a:rPr>
              <a:t>seperti</a:t>
            </a:r>
            <a:r>
              <a:rPr sz="2400" spc="-5" dirty="0">
                <a:latin typeface="Arial"/>
                <a:cs typeface="Arial"/>
              </a:rPr>
              <a:t>;  </a:t>
            </a:r>
            <a:r>
              <a:rPr sz="2400" dirty="0">
                <a:latin typeface="Arial"/>
                <a:cs typeface="Arial"/>
              </a:rPr>
              <a:t>demikian juga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sebaliknya.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177" y="440689"/>
            <a:ext cx="315531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Franklin Gothic Medium"/>
                <a:cs typeface="Franklin Gothic Medium"/>
              </a:rPr>
              <a:t>Kalimat</a:t>
            </a:r>
            <a:r>
              <a:rPr b="0" spc="-65" dirty="0">
                <a:latin typeface="Franklin Gothic Medium"/>
                <a:cs typeface="Franklin Gothic Medium"/>
              </a:rPr>
              <a:t> </a:t>
            </a:r>
            <a:r>
              <a:rPr b="0" spc="-10" dirty="0">
                <a:latin typeface="Franklin Gothic Medium"/>
                <a:cs typeface="Franklin Gothic Medium"/>
              </a:rPr>
              <a:t>Lugas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50615" y="1956752"/>
            <a:ext cx="4192270" cy="2585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059180" algn="l"/>
              </a:tabLst>
            </a:pPr>
            <a:r>
              <a:rPr sz="2800" spc="-5" dirty="0">
                <a:latin typeface="Arial"/>
                <a:cs typeface="Arial"/>
              </a:rPr>
              <a:t>Sebuah kalimat dikatakan  lugas	manakala makna  kalimat tersebut dapat  diterima secara lugas atau  hadir apa adanya, bukan  merupakan makna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kiasan.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4865" y="443865"/>
            <a:ext cx="26746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Franklin Gothic Medium"/>
                <a:cs typeface="Franklin Gothic Medium"/>
              </a:rPr>
              <a:t>Kalimat</a:t>
            </a:r>
            <a:r>
              <a:rPr sz="3200" b="0" spc="-75" dirty="0">
                <a:latin typeface="Franklin Gothic Medium"/>
                <a:cs typeface="Franklin Gothic Medium"/>
              </a:rPr>
              <a:t> </a:t>
            </a:r>
            <a:r>
              <a:rPr sz="3200" b="0" spc="-5" dirty="0">
                <a:latin typeface="Franklin Gothic Medium"/>
                <a:cs typeface="Franklin Gothic Medium"/>
              </a:rPr>
              <a:t>Hemat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79177" y="1673542"/>
            <a:ext cx="4312285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Kalimat </a:t>
            </a:r>
            <a:r>
              <a:rPr sz="2400" dirty="0">
                <a:latin typeface="Arial"/>
                <a:cs typeface="Arial"/>
              </a:rPr>
              <a:t>baku </a:t>
            </a:r>
            <a:r>
              <a:rPr sz="2400" spc="-5" dirty="0">
                <a:latin typeface="Arial"/>
                <a:cs typeface="Arial"/>
              </a:rPr>
              <a:t>tidak </a:t>
            </a:r>
            <a:r>
              <a:rPr sz="2400" dirty="0">
                <a:latin typeface="Arial"/>
                <a:cs typeface="Arial"/>
              </a:rPr>
              <a:t>ada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yang  berawal dengan </a:t>
            </a:r>
            <a:r>
              <a:rPr sz="2400" spc="-5" dirty="0">
                <a:latin typeface="Arial"/>
                <a:cs typeface="Arial"/>
              </a:rPr>
              <a:t>kata </a:t>
            </a:r>
            <a:r>
              <a:rPr sz="2400" i="1" dirty="0">
                <a:latin typeface="Arial"/>
                <a:cs typeface="Arial"/>
              </a:rPr>
              <a:t>dan</a:t>
            </a:r>
            <a:r>
              <a:rPr sz="2400" dirty="0">
                <a:latin typeface="Arial"/>
                <a:cs typeface="Arial"/>
              </a:rPr>
              <a:t>,  </a:t>
            </a:r>
            <a:r>
              <a:rPr sz="2400" i="1" spc="-5" dirty="0">
                <a:latin typeface="Arial"/>
                <a:cs typeface="Arial"/>
              </a:rPr>
              <a:t>sedangkan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dirty="0">
                <a:latin typeface="Arial"/>
                <a:cs typeface="Arial"/>
              </a:rPr>
              <a:t>dan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sehingga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469900" marR="15621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Setiap </a:t>
            </a:r>
            <a:r>
              <a:rPr sz="2400" dirty="0">
                <a:latin typeface="Arial"/>
                <a:cs typeface="Arial"/>
              </a:rPr>
              <a:t>bagian pada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kalimat  lugas memiliki </a:t>
            </a:r>
            <a:r>
              <a:rPr sz="2400" spc="-5" dirty="0">
                <a:latin typeface="Arial"/>
                <a:cs typeface="Arial"/>
              </a:rPr>
              <a:t>fungsi  gramatikal.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8085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Unsur rincian dalam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kalimat  majemuk baku memiliki  kesejajaran </a:t>
            </a:r>
            <a:r>
              <a:rPr sz="2400" spc="-5" dirty="0">
                <a:latin typeface="Arial"/>
                <a:cs typeface="Arial"/>
              </a:rPr>
              <a:t>bentuk </a:t>
            </a:r>
            <a:r>
              <a:rPr sz="2400" dirty="0">
                <a:latin typeface="Arial"/>
                <a:cs typeface="Arial"/>
              </a:rPr>
              <a:t>dan  kesejajaran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makna.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22052" y="1086802"/>
            <a:ext cx="27158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Franklin Gothic Medium"/>
                <a:cs typeface="Franklin Gothic Medium"/>
              </a:rPr>
              <a:t>Kalimat</a:t>
            </a:r>
            <a:r>
              <a:rPr sz="3200" b="0" spc="-65" dirty="0">
                <a:latin typeface="Franklin Gothic Medium"/>
                <a:cs typeface="Franklin Gothic Medium"/>
              </a:rPr>
              <a:t> </a:t>
            </a:r>
            <a:r>
              <a:rPr sz="3200" b="0" spc="-5" dirty="0">
                <a:latin typeface="Franklin Gothic Medium"/>
                <a:cs typeface="Franklin Gothic Medium"/>
              </a:rPr>
              <a:t>Sejajar</a:t>
            </a:r>
            <a:endParaRPr sz="3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1907" y="2375217"/>
            <a:ext cx="4505960" cy="30226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76250" marR="903605" indent="-463550">
              <a:lnSpc>
                <a:spcPts val="2590"/>
              </a:lnSpc>
              <a:spcBef>
                <a:spcPts val="425"/>
              </a:spcBef>
              <a:buAutoNum type="arabicPeriod"/>
              <a:tabLst>
                <a:tab pos="475615" algn="l"/>
                <a:tab pos="476250" algn="l"/>
              </a:tabLst>
            </a:pPr>
            <a:r>
              <a:rPr sz="2400" dirty="0">
                <a:latin typeface="Arial"/>
                <a:cs typeface="Arial"/>
              </a:rPr>
              <a:t>Memiliki </a:t>
            </a:r>
            <a:r>
              <a:rPr sz="2400" spc="-5" dirty="0">
                <a:latin typeface="Arial"/>
                <a:cs typeface="Arial"/>
              </a:rPr>
              <a:t>keutuhan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atau  kesatuan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gagasan.</a:t>
            </a:r>
            <a:endParaRPr sz="2400">
              <a:latin typeface="Arial"/>
              <a:cs typeface="Arial"/>
            </a:endParaRPr>
          </a:p>
          <a:p>
            <a:pPr marL="476250" marR="869315" indent="-463550">
              <a:lnSpc>
                <a:spcPts val="2590"/>
              </a:lnSpc>
              <a:buAutoNum type="arabicPeriod"/>
              <a:tabLst>
                <a:tab pos="475615" algn="l"/>
                <a:tab pos="476250" algn="l"/>
              </a:tabLst>
            </a:pPr>
            <a:r>
              <a:rPr sz="2400" dirty="0">
                <a:latin typeface="Arial"/>
                <a:cs typeface="Arial"/>
              </a:rPr>
              <a:t>Memiliki </a:t>
            </a:r>
            <a:r>
              <a:rPr sz="2400" spc="-5" dirty="0">
                <a:latin typeface="Arial"/>
                <a:cs typeface="Arial"/>
              </a:rPr>
              <a:t>perpautan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dan  kepaduan.</a:t>
            </a:r>
            <a:endParaRPr sz="2400">
              <a:latin typeface="Arial"/>
              <a:cs typeface="Arial"/>
            </a:endParaRPr>
          </a:p>
          <a:p>
            <a:pPr marL="476250" marR="394970" indent="-463550">
              <a:lnSpc>
                <a:spcPts val="2590"/>
              </a:lnSpc>
              <a:buAutoNum type="arabicPeriod"/>
              <a:tabLst>
                <a:tab pos="475615" algn="l"/>
                <a:tab pos="476250" algn="l"/>
              </a:tabLst>
            </a:pPr>
            <a:r>
              <a:rPr sz="2400" dirty="0">
                <a:latin typeface="Arial"/>
                <a:cs typeface="Arial"/>
              </a:rPr>
              <a:t>Memiliki </a:t>
            </a:r>
            <a:r>
              <a:rPr sz="2400" spc="-5" dirty="0">
                <a:latin typeface="Arial"/>
                <a:cs typeface="Arial"/>
              </a:rPr>
              <a:t>pemusatan  perhatian atau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penekanan.</a:t>
            </a:r>
            <a:endParaRPr sz="2400">
              <a:latin typeface="Arial"/>
              <a:cs typeface="Arial"/>
            </a:endParaRPr>
          </a:p>
          <a:p>
            <a:pPr marL="476250" indent="-463550">
              <a:lnSpc>
                <a:spcPts val="2405"/>
              </a:lnSpc>
              <a:buAutoNum type="arabicPeriod"/>
              <a:tabLst>
                <a:tab pos="475615" algn="l"/>
                <a:tab pos="476250" algn="l"/>
              </a:tabLst>
            </a:pPr>
            <a:r>
              <a:rPr sz="2400" dirty="0">
                <a:latin typeface="Arial"/>
                <a:cs typeface="Arial"/>
              </a:rPr>
              <a:t>Memiliki</a:t>
            </a:r>
            <a:r>
              <a:rPr sz="2400" spc="-5" dirty="0">
                <a:latin typeface="Arial"/>
                <a:cs typeface="Arial"/>
              </a:rPr>
              <a:t> kehematan.</a:t>
            </a:r>
            <a:endParaRPr sz="2400">
              <a:latin typeface="Arial"/>
              <a:cs typeface="Arial"/>
            </a:endParaRPr>
          </a:p>
          <a:p>
            <a:pPr marL="476250" indent="-463550">
              <a:lnSpc>
                <a:spcPts val="2590"/>
              </a:lnSpc>
              <a:buAutoNum type="arabicPeriod"/>
              <a:tabLst>
                <a:tab pos="475615" algn="l"/>
                <a:tab pos="476250" algn="l"/>
              </a:tabLst>
            </a:pPr>
            <a:r>
              <a:rPr sz="2400" dirty="0">
                <a:latin typeface="Arial"/>
                <a:cs typeface="Arial"/>
              </a:rPr>
              <a:t>Memiliki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kevariasian.</a:t>
            </a:r>
            <a:endParaRPr sz="2400">
              <a:latin typeface="Arial"/>
              <a:cs typeface="Arial"/>
            </a:endParaRPr>
          </a:p>
          <a:p>
            <a:pPr marL="476250" indent="-463550">
              <a:lnSpc>
                <a:spcPts val="2735"/>
              </a:lnSpc>
              <a:buAutoNum type="arabicPeriod"/>
              <a:tabLst>
                <a:tab pos="475615" algn="l"/>
                <a:tab pos="476250" algn="l"/>
              </a:tabLst>
            </a:pPr>
            <a:r>
              <a:rPr sz="2400" spc="-5" dirty="0">
                <a:latin typeface="Arial"/>
                <a:cs typeface="Arial"/>
              </a:rPr>
              <a:t>Kesejajaran atau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paralelisme.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22052" y="1086802"/>
            <a:ext cx="391985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Franklin Gothic Medium"/>
                <a:cs typeface="Franklin Gothic Medium"/>
              </a:rPr>
              <a:t>Ciri-ciri Kalimat</a:t>
            </a:r>
            <a:r>
              <a:rPr sz="3200" b="0" spc="-35" dirty="0">
                <a:latin typeface="Franklin Gothic Medium"/>
                <a:cs typeface="Franklin Gothic Medium"/>
              </a:rPr>
              <a:t> </a:t>
            </a:r>
            <a:r>
              <a:rPr sz="3200" b="0" spc="-10" dirty="0">
                <a:latin typeface="Franklin Gothic Medium"/>
                <a:cs typeface="Franklin Gothic Medium"/>
              </a:rPr>
              <a:t>Efektif</a:t>
            </a:r>
            <a:endParaRPr sz="3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1907" y="2250122"/>
            <a:ext cx="4293870" cy="3865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8025" marR="5080" indent="-69532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707390" algn="l"/>
                <a:tab pos="708025" algn="l"/>
              </a:tabLst>
            </a:pPr>
            <a:r>
              <a:rPr sz="2800" spc="-5" dirty="0">
                <a:latin typeface="Franklin Gothic Medium Cond"/>
                <a:cs typeface="Franklin Gothic Medium Cond"/>
              </a:rPr>
              <a:t>Siang kemarin Aji di rumah  menanak nasi,  membetulkan genteng, dan  perubahan tugas.</a:t>
            </a:r>
            <a:endParaRPr sz="2800">
              <a:latin typeface="Franklin Gothic Medium Cond"/>
              <a:cs typeface="Franklin Gothic Medium Cond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Franklin Gothic Medium Cond"/>
              <a:buAutoNum type="arabicPeriod"/>
            </a:pPr>
            <a:endParaRPr sz="2900">
              <a:latin typeface="Times New Roman"/>
              <a:cs typeface="Times New Roman"/>
            </a:endParaRPr>
          </a:p>
          <a:p>
            <a:pPr marL="708025" marR="5080" indent="-695325">
              <a:lnSpc>
                <a:spcPct val="100000"/>
              </a:lnSpc>
              <a:buAutoNum type="arabicPeriod"/>
              <a:tabLst>
                <a:tab pos="707390" algn="l"/>
                <a:tab pos="708025" algn="l"/>
              </a:tabLst>
            </a:pPr>
            <a:r>
              <a:rPr sz="2800" spc="-5" dirty="0">
                <a:latin typeface="Franklin Gothic Medium Cond"/>
                <a:cs typeface="Franklin Gothic Medium Cond"/>
              </a:rPr>
              <a:t>Siang kemarin Aji di rumah  menanak nasi,  membetulkan genteng, dan  mengubah tugas.</a:t>
            </a:r>
            <a:endParaRPr sz="2800">
              <a:latin typeface="Franklin Gothic Medium Cond"/>
              <a:cs typeface="Franklin Gothic Medium Cond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22052" y="1086802"/>
            <a:ext cx="391858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Franklin Gothic Medium"/>
                <a:cs typeface="Franklin Gothic Medium"/>
              </a:rPr>
              <a:t>Mana Kalimat</a:t>
            </a:r>
            <a:r>
              <a:rPr sz="3200" b="0" spc="-50" dirty="0">
                <a:latin typeface="Franklin Gothic Medium"/>
                <a:cs typeface="Franklin Gothic Medium"/>
              </a:rPr>
              <a:t> </a:t>
            </a:r>
            <a:r>
              <a:rPr sz="3200" b="0" spc="-10" dirty="0">
                <a:latin typeface="Franklin Gothic Medium"/>
                <a:cs typeface="Franklin Gothic Medium"/>
              </a:rPr>
              <a:t>Efektif?</a:t>
            </a:r>
            <a:endParaRPr sz="3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1907" y="2250122"/>
            <a:ext cx="4402455" cy="3865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8025" marR="200025" indent="-69532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707390" algn="l"/>
                <a:tab pos="708025" algn="l"/>
              </a:tabLst>
            </a:pPr>
            <a:r>
              <a:rPr sz="2800" spc="-5" dirty="0">
                <a:latin typeface="Franklin Gothic Medium Cond"/>
                <a:cs typeface="Franklin Gothic Medium Cond"/>
              </a:rPr>
              <a:t>Dalam seminar itu , </a:t>
            </a:r>
            <a:r>
              <a:rPr sz="2800" spc="5" dirty="0">
                <a:latin typeface="Franklin Gothic Medium Cond"/>
                <a:cs typeface="Franklin Gothic Medium Cond"/>
              </a:rPr>
              <a:t>Prof  </a:t>
            </a:r>
            <a:r>
              <a:rPr sz="2800" spc="10" dirty="0">
                <a:latin typeface="Franklin Gothic Medium Cond"/>
                <a:cs typeface="Franklin Gothic Medium Cond"/>
              </a:rPr>
              <a:t>Haryono </a:t>
            </a:r>
            <a:r>
              <a:rPr sz="2800" spc="-5" dirty="0">
                <a:latin typeface="Franklin Gothic Medium Cond"/>
                <a:cs typeface="Franklin Gothic Medium Cond"/>
              </a:rPr>
              <a:t>membahas </a:t>
            </a:r>
            <a:r>
              <a:rPr sz="2800" spc="5" dirty="0">
                <a:latin typeface="Franklin Gothic Medium Cond"/>
                <a:cs typeface="Franklin Gothic Medium Cond"/>
              </a:rPr>
              <a:t>peran  </a:t>
            </a:r>
            <a:r>
              <a:rPr sz="2800" spc="-5" dirty="0">
                <a:latin typeface="Franklin Gothic Medium Cond"/>
                <a:cs typeface="Franklin Gothic Medium Cond"/>
              </a:rPr>
              <a:t>Kurikulum </a:t>
            </a:r>
            <a:r>
              <a:rPr sz="2800" spc="-40" dirty="0">
                <a:latin typeface="Franklin Gothic Medium Cond"/>
                <a:cs typeface="Franklin Gothic Medium Cond"/>
              </a:rPr>
              <a:t>2013 </a:t>
            </a:r>
            <a:r>
              <a:rPr sz="2800" spc="-5" dirty="0">
                <a:latin typeface="Franklin Gothic Medium Cond"/>
                <a:cs typeface="Franklin Gothic Medium Cond"/>
              </a:rPr>
              <a:t>dalam  </a:t>
            </a:r>
            <a:r>
              <a:rPr sz="2800" spc="-15" dirty="0">
                <a:latin typeface="Franklin Gothic Medium Cond"/>
                <a:cs typeface="Franklin Gothic Medium Cond"/>
              </a:rPr>
              <a:t>upaya </a:t>
            </a:r>
            <a:r>
              <a:rPr sz="2800" dirty="0">
                <a:latin typeface="Franklin Gothic Medium Cond"/>
                <a:cs typeface="Franklin Gothic Medium Cond"/>
              </a:rPr>
              <a:t>mencerdaskan </a:t>
            </a:r>
            <a:r>
              <a:rPr sz="2800" spc="-5" dirty="0">
                <a:latin typeface="Franklin Gothic Medium Cond"/>
                <a:cs typeface="Franklin Gothic Medium Cond"/>
              </a:rPr>
              <a:t>anak  bangsa.</a:t>
            </a:r>
            <a:endParaRPr sz="2800">
              <a:latin typeface="Franklin Gothic Medium Cond"/>
              <a:cs typeface="Franklin Gothic Medium Cond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Franklin Gothic Medium Cond"/>
              <a:buAutoNum type="arabicPeriod"/>
            </a:pPr>
            <a:endParaRPr sz="2900">
              <a:latin typeface="Times New Roman"/>
              <a:cs typeface="Times New Roman"/>
            </a:endParaRPr>
          </a:p>
          <a:p>
            <a:pPr marL="708025" marR="5080" indent="-695325" algn="just">
              <a:lnSpc>
                <a:spcPct val="100000"/>
              </a:lnSpc>
              <a:buAutoNum type="arabicPeriod"/>
              <a:tabLst>
                <a:tab pos="708025" algn="l"/>
              </a:tabLst>
            </a:pPr>
            <a:r>
              <a:rPr sz="2800" spc="-5" dirty="0">
                <a:latin typeface="Franklin Gothic Medium Cond"/>
                <a:cs typeface="Franklin Gothic Medium Cond"/>
              </a:rPr>
              <a:t>Dalam buku ini </a:t>
            </a:r>
            <a:r>
              <a:rPr sz="2800" dirty="0">
                <a:latin typeface="Franklin Gothic Medium Cond"/>
                <a:cs typeface="Franklin Gothic Medium Cond"/>
              </a:rPr>
              <a:t>terkandung  pelajaran </a:t>
            </a:r>
            <a:r>
              <a:rPr sz="2800" spc="-5" dirty="0">
                <a:latin typeface="Franklin Gothic Medium Cond"/>
                <a:cs typeface="Franklin Gothic Medium Cond"/>
              </a:rPr>
              <a:t>hidup </a:t>
            </a:r>
            <a:r>
              <a:rPr sz="2800" spc="-10" dirty="0">
                <a:latin typeface="Franklin Gothic Medium Cond"/>
                <a:cs typeface="Franklin Gothic Medium Cond"/>
              </a:rPr>
              <a:t>yang </a:t>
            </a:r>
            <a:r>
              <a:rPr sz="2800" spc="-5" dirty="0">
                <a:latin typeface="Franklin Gothic Medium Cond"/>
                <a:cs typeface="Franklin Gothic Medium Cond"/>
              </a:rPr>
              <a:t>sangat  mendalam.</a:t>
            </a:r>
            <a:endParaRPr sz="2800">
              <a:latin typeface="Franklin Gothic Medium Cond"/>
              <a:cs typeface="Franklin Gothic Medium Cond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22052" y="1086802"/>
            <a:ext cx="47548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latin typeface="Franklin Gothic Medium"/>
                <a:cs typeface="Franklin Gothic Medium"/>
              </a:rPr>
              <a:t>Apakah </a:t>
            </a:r>
            <a:r>
              <a:rPr sz="3200" b="0" spc="-5" dirty="0">
                <a:latin typeface="Franklin Gothic Medium"/>
                <a:cs typeface="Franklin Gothic Medium"/>
              </a:rPr>
              <a:t>kalimat </a:t>
            </a:r>
            <a:r>
              <a:rPr sz="3200" b="0" dirty="0">
                <a:latin typeface="Franklin Gothic Medium"/>
                <a:cs typeface="Franklin Gothic Medium"/>
              </a:rPr>
              <a:t>ini</a:t>
            </a:r>
            <a:r>
              <a:rPr sz="3200" b="0" spc="-25" dirty="0">
                <a:latin typeface="Franklin Gothic Medium"/>
                <a:cs typeface="Franklin Gothic Medium"/>
              </a:rPr>
              <a:t> </a:t>
            </a:r>
            <a:r>
              <a:rPr sz="3200" b="0" spc="-10" dirty="0">
                <a:latin typeface="Franklin Gothic Medium"/>
                <a:cs typeface="Franklin Gothic Medium"/>
              </a:rPr>
              <a:t>efektif?</a:t>
            </a:r>
            <a:endParaRPr sz="3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4927" y="797877"/>
            <a:ext cx="313753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5" dirty="0">
                <a:latin typeface="Franklin Gothic Medium"/>
                <a:cs typeface="Franklin Gothic Medium"/>
              </a:rPr>
              <a:t>Posisi</a:t>
            </a:r>
            <a:r>
              <a:rPr b="0" spc="-65" dirty="0">
                <a:latin typeface="Franklin Gothic Medium"/>
                <a:cs typeface="Franklin Gothic Medium"/>
              </a:rPr>
              <a:t> </a:t>
            </a:r>
            <a:r>
              <a:rPr b="0" spc="-10" dirty="0">
                <a:latin typeface="Franklin Gothic Medium"/>
                <a:cs typeface="Franklin Gothic Medium"/>
              </a:rPr>
              <a:t>Kalimat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36365" y="2028824"/>
            <a:ext cx="2016125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526415" algn="l"/>
                <a:tab pos="527050" algn="l"/>
              </a:tabLst>
            </a:pPr>
            <a:r>
              <a:rPr sz="3200" spc="-5" dirty="0">
                <a:latin typeface="Arial"/>
                <a:cs typeface="Arial"/>
              </a:rPr>
              <a:t>Fonem</a:t>
            </a:r>
            <a:endParaRPr sz="320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buFont typeface="Wingdings"/>
              <a:buChar char=""/>
              <a:tabLst>
                <a:tab pos="526415" algn="l"/>
                <a:tab pos="527050" algn="l"/>
              </a:tabLst>
            </a:pPr>
            <a:r>
              <a:rPr sz="3200" spc="-5" dirty="0">
                <a:latin typeface="Arial"/>
                <a:cs typeface="Arial"/>
              </a:rPr>
              <a:t>Morfem</a:t>
            </a:r>
            <a:endParaRPr sz="320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buFont typeface="Wingdings"/>
              <a:buChar char=""/>
              <a:tabLst>
                <a:tab pos="526415" algn="l"/>
                <a:tab pos="527050" algn="l"/>
              </a:tabLst>
            </a:pPr>
            <a:r>
              <a:rPr sz="3200" spc="-5" dirty="0">
                <a:latin typeface="Arial"/>
                <a:cs typeface="Arial"/>
              </a:rPr>
              <a:t>Kata</a:t>
            </a:r>
            <a:endParaRPr sz="320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buFont typeface="Wingdings"/>
              <a:buChar char=""/>
              <a:tabLst>
                <a:tab pos="526415" algn="l"/>
                <a:tab pos="527050" algn="l"/>
              </a:tabLst>
            </a:pPr>
            <a:r>
              <a:rPr sz="3200" spc="-5" dirty="0">
                <a:latin typeface="Arial"/>
                <a:cs typeface="Arial"/>
              </a:rPr>
              <a:t>Frasa</a:t>
            </a:r>
            <a:endParaRPr sz="320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buFont typeface="Wingdings"/>
              <a:buChar char=""/>
              <a:tabLst>
                <a:tab pos="526415" algn="l"/>
                <a:tab pos="527050" algn="l"/>
              </a:tabLst>
            </a:pPr>
            <a:r>
              <a:rPr sz="3200" spc="-5" dirty="0">
                <a:latin typeface="Arial"/>
                <a:cs typeface="Arial"/>
              </a:rPr>
              <a:t>Klausa</a:t>
            </a:r>
            <a:endParaRPr sz="320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buFont typeface="Wingdings"/>
              <a:buChar char=""/>
              <a:tabLst>
                <a:tab pos="526415" algn="l"/>
                <a:tab pos="527050" algn="l"/>
              </a:tabLst>
            </a:pPr>
            <a:r>
              <a:rPr sz="3200" b="1" spc="-5" dirty="0">
                <a:latin typeface="Arial"/>
                <a:cs typeface="Arial"/>
              </a:rPr>
              <a:t>Kalimat</a:t>
            </a:r>
            <a:endParaRPr sz="3200">
              <a:latin typeface="Arial"/>
              <a:cs typeface="Arial"/>
            </a:endParaRPr>
          </a:p>
          <a:p>
            <a:pPr marL="527050" indent="-514350">
              <a:lnSpc>
                <a:spcPct val="100000"/>
              </a:lnSpc>
              <a:buFont typeface="Wingdings"/>
              <a:buChar char=""/>
              <a:tabLst>
                <a:tab pos="526415" algn="l"/>
                <a:tab pos="527050" algn="l"/>
              </a:tabLst>
            </a:pPr>
            <a:r>
              <a:rPr sz="3200" spc="-125" dirty="0">
                <a:latin typeface="Arial"/>
                <a:cs typeface="Arial"/>
              </a:rPr>
              <a:t>W</a:t>
            </a:r>
            <a:r>
              <a:rPr sz="3200" spc="-5" dirty="0">
                <a:latin typeface="Arial"/>
                <a:cs typeface="Arial"/>
              </a:rPr>
              <a:t>acan</a:t>
            </a:r>
            <a:r>
              <a:rPr sz="3200" dirty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63265" marR="5080" indent="-695325">
              <a:lnSpc>
                <a:spcPct val="100000"/>
              </a:lnSpc>
              <a:spcBef>
                <a:spcPts val="95"/>
              </a:spcBef>
              <a:tabLst>
                <a:tab pos="3262629" algn="l"/>
              </a:tabLst>
            </a:pPr>
            <a:r>
              <a:rPr spc="-5" dirty="0"/>
              <a:t>1.	Buatlah sebuah wacana  </a:t>
            </a:r>
            <a:r>
              <a:rPr dirty="0"/>
              <a:t>sederhana </a:t>
            </a:r>
            <a:r>
              <a:rPr spc="-10" dirty="0"/>
              <a:t>yang  </a:t>
            </a:r>
            <a:r>
              <a:rPr spc="-5" dirty="0"/>
              <a:t>mengandung paling tidak  </a:t>
            </a:r>
            <a:r>
              <a:rPr spc="-55" dirty="0"/>
              <a:t>10</a:t>
            </a:r>
            <a:r>
              <a:rPr spc="-5" dirty="0"/>
              <a:t> kalimat.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22052" y="1086802"/>
            <a:ext cx="113220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35" dirty="0">
                <a:latin typeface="Franklin Gothic Medium"/>
                <a:cs typeface="Franklin Gothic Medium"/>
              </a:rPr>
              <a:t>Tugas:</a:t>
            </a:r>
            <a:endParaRPr sz="3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0615" y="3772534"/>
            <a:ext cx="204723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i="1" spc="-40" dirty="0">
                <a:latin typeface="Arial"/>
                <a:cs typeface="Arial"/>
              </a:rPr>
              <a:t>Terima</a:t>
            </a:r>
            <a:r>
              <a:rPr sz="2400" b="0" i="1" spc="-85" dirty="0">
                <a:latin typeface="Arial"/>
                <a:cs typeface="Arial"/>
              </a:rPr>
              <a:t> </a:t>
            </a:r>
            <a:r>
              <a:rPr sz="2400" b="0" i="1" dirty="0">
                <a:latin typeface="Arial"/>
                <a:cs typeface="Arial"/>
              </a:rPr>
              <a:t>kasih…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4927" y="1083627"/>
            <a:ext cx="424624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>
                <a:latin typeface="Franklin Gothic Medium"/>
                <a:cs typeface="Franklin Gothic Medium"/>
              </a:rPr>
              <a:t>Pengertian</a:t>
            </a:r>
            <a:r>
              <a:rPr b="0" spc="-75" dirty="0">
                <a:latin typeface="Franklin Gothic Medium"/>
                <a:cs typeface="Franklin Gothic Medium"/>
              </a:rPr>
              <a:t> </a:t>
            </a:r>
            <a:r>
              <a:rPr b="0" spc="-10" dirty="0">
                <a:latin typeface="Franklin Gothic Medium"/>
                <a:cs typeface="Franklin Gothic Medium"/>
              </a:rPr>
              <a:t>Kalimat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36365" y="2144712"/>
            <a:ext cx="4047490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Kalimat merupakan  kelompok kata atau  rangkaian kata yang  sekurang-kurangnya  berstruktur subjek dan  predikat.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4927" y="1083627"/>
            <a:ext cx="424624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>
                <a:latin typeface="Franklin Gothic Medium"/>
                <a:cs typeface="Franklin Gothic Medium"/>
              </a:rPr>
              <a:t>Pengertian</a:t>
            </a:r>
            <a:r>
              <a:rPr b="0" spc="-75" dirty="0">
                <a:latin typeface="Franklin Gothic Medium"/>
                <a:cs typeface="Franklin Gothic Medium"/>
              </a:rPr>
              <a:t> </a:t>
            </a:r>
            <a:r>
              <a:rPr b="0" spc="-10" dirty="0">
                <a:latin typeface="Franklin Gothic Medium"/>
                <a:cs typeface="Franklin Gothic Medium"/>
              </a:rPr>
              <a:t>Kalimat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36365" y="2157412"/>
            <a:ext cx="4481830" cy="3684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Kridalaksana: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Satuan bahasa yang secara relatif  berdiri sendiri, </a:t>
            </a:r>
            <a:r>
              <a:rPr sz="2000" spc="-10" dirty="0">
                <a:latin typeface="Arial"/>
                <a:cs typeface="Arial"/>
              </a:rPr>
              <a:t>mempunyai </a:t>
            </a:r>
            <a:r>
              <a:rPr sz="2000" spc="-5" dirty="0">
                <a:latin typeface="Arial"/>
                <a:cs typeface="Arial"/>
              </a:rPr>
              <a:t>pola  intonasi final, dan secara aktual  </a:t>
            </a:r>
            <a:r>
              <a:rPr sz="2000" spc="-10" dirty="0">
                <a:latin typeface="Arial"/>
                <a:cs typeface="Arial"/>
              </a:rPr>
              <a:t>maupun </a:t>
            </a:r>
            <a:r>
              <a:rPr sz="2000" spc="-5" dirty="0">
                <a:latin typeface="Arial"/>
                <a:cs typeface="Arial"/>
              </a:rPr>
              <a:t>potensial terdiri dari klausa;  klausa </a:t>
            </a:r>
            <a:r>
              <a:rPr sz="2000" spc="-10" dirty="0">
                <a:latin typeface="Arial"/>
                <a:cs typeface="Arial"/>
              </a:rPr>
              <a:t>bebas </a:t>
            </a:r>
            <a:r>
              <a:rPr sz="2000" spc="-5" dirty="0">
                <a:latin typeface="Arial"/>
                <a:cs typeface="Arial"/>
              </a:rPr>
              <a:t>yang </a:t>
            </a:r>
            <a:r>
              <a:rPr sz="2000" spc="-10" dirty="0">
                <a:latin typeface="Arial"/>
                <a:cs typeface="Arial"/>
              </a:rPr>
              <a:t>menjadi </a:t>
            </a:r>
            <a:r>
              <a:rPr sz="2000" spc="-5" dirty="0">
                <a:latin typeface="Arial"/>
                <a:cs typeface="Arial"/>
              </a:rPr>
              <a:t>bagian  kognitif </a:t>
            </a:r>
            <a:r>
              <a:rPr sz="2000" spc="-10" dirty="0">
                <a:latin typeface="Arial"/>
                <a:cs typeface="Arial"/>
              </a:rPr>
              <a:t>percakapan; </a:t>
            </a:r>
            <a:r>
              <a:rPr sz="2000" spc="-5" dirty="0">
                <a:latin typeface="Arial"/>
                <a:cs typeface="Arial"/>
              </a:rPr>
              <a:t>satuan proposisi  yang merupakan </a:t>
            </a:r>
            <a:r>
              <a:rPr sz="2000" spc="-10" dirty="0">
                <a:latin typeface="Arial"/>
                <a:cs typeface="Arial"/>
              </a:rPr>
              <a:t>gabungan </a:t>
            </a:r>
            <a:r>
              <a:rPr sz="2000" spc="-5" dirty="0">
                <a:latin typeface="Arial"/>
                <a:cs typeface="Arial"/>
              </a:rPr>
              <a:t>klausa atau  merupakan satu klausa, yang  </a:t>
            </a:r>
            <a:r>
              <a:rPr sz="2000" spc="-10" dirty="0">
                <a:latin typeface="Arial"/>
                <a:cs typeface="Arial"/>
              </a:rPr>
              <a:t>membentuk </a:t>
            </a:r>
            <a:r>
              <a:rPr sz="2000" spc="-5" dirty="0">
                <a:latin typeface="Arial"/>
                <a:cs typeface="Arial"/>
              </a:rPr>
              <a:t>satuan bebas; jawaban  minimal, seruan, salam, dan  </a:t>
            </a:r>
            <a:r>
              <a:rPr sz="2000" spc="-10" dirty="0">
                <a:latin typeface="Arial"/>
                <a:cs typeface="Arial"/>
              </a:rPr>
              <a:t>sebagainya.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6552"/>
            <a:ext cx="3250692" cy="2642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4927" y="1083627"/>
            <a:ext cx="298577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Franklin Gothic Medium"/>
                <a:cs typeface="Franklin Gothic Medium"/>
              </a:rPr>
              <a:t>Kalimat</a:t>
            </a:r>
            <a:r>
              <a:rPr b="0" spc="-65" dirty="0">
                <a:latin typeface="Franklin Gothic Medium"/>
                <a:cs typeface="Franklin Gothic Medium"/>
              </a:rPr>
              <a:t> </a:t>
            </a:r>
            <a:r>
              <a:rPr b="0" spc="-15" dirty="0">
                <a:latin typeface="Franklin Gothic Medium"/>
                <a:cs typeface="Franklin Gothic Medium"/>
              </a:rPr>
              <a:t>Baku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36365" y="2150427"/>
            <a:ext cx="4410710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Kalimat baku dapat  dilihat dari strukturnya,  kelogisannya,  kelugasannya,  kehematan penggunaan  kata-katanya, serta  kesejajaran pola unsur-  unsur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pembentuknya.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177" y="440689"/>
            <a:ext cx="419798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Franklin Gothic Medium"/>
                <a:cs typeface="Franklin Gothic Medium"/>
              </a:rPr>
              <a:t>Jenis </a:t>
            </a:r>
            <a:r>
              <a:rPr b="0" spc="-10" dirty="0">
                <a:latin typeface="Franklin Gothic Medium"/>
                <a:cs typeface="Franklin Gothic Medium"/>
              </a:rPr>
              <a:t>Kalimat</a:t>
            </a:r>
            <a:r>
              <a:rPr b="0" spc="-50" dirty="0">
                <a:latin typeface="Franklin Gothic Medium"/>
                <a:cs typeface="Franklin Gothic Medium"/>
              </a:rPr>
              <a:t> </a:t>
            </a:r>
            <a:r>
              <a:rPr b="0" spc="-15" dirty="0">
                <a:latin typeface="Franklin Gothic Medium"/>
                <a:cs typeface="Franklin Gothic Medium"/>
              </a:rPr>
              <a:t>Baku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22052" y="1668462"/>
            <a:ext cx="3893820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9900" algn="l"/>
              </a:tabLst>
            </a:pPr>
            <a:r>
              <a:rPr sz="3200" spc="-5" dirty="0">
                <a:latin typeface="Arial"/>
                <a:cs typeface="Arial"/>
              </a:rPr>
              <a:t>Kalimat berstruktur  ideal.</a:t>
            </a:r>
            <a:endParaRPr sz="32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3200" spc="-5" dirty="0">
                <a:latin typeface="Arial"/>
                <a:cs typeface="Arial"/>
              </a:rPr>
              <a:t>Kalimat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logis.</a:t>
            </a:r>
            <a:endParaRPr sz="32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3200" spc="-5" dirty="0">
                <a:latin typeface="Arial"/>
                <a:cs typeface="Arial"/>
              </a:rPr>
              <a:t>Kalimat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lugas.</a:t>
            </a:r>
            <a:endParaRPr sz="32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3200" spc="-5" dirty="0">
                <a:latin typeface="Arial"/>
                <a:cs typeface="Arial"/>
              </a:rPr>
              <a:t>Kalimat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hemat</a:t>
            </a:r>
            <a:endParaRPr sz="32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3200" spc="-5" dirty="0">
                <a:latin typeface="Arial"/>
                <a:cs typeface="Arial"/>
              </a:rPr>
              <a:t>Kalimat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sejajar.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1709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Kalimat  Berstruktur</a:t>
            </a:r>
            <a:r>
              <a:rPr spc="-75" dirty="0"/>
              <a:t> </a:t>
            </a:r>
            <a:r>
              <a:rPr spc="-5" dirty="0"/>
              <a:t>Ideal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50615" y="2687637"/>
            <a:ext cx="449834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tabLst>
                <a:tab pos="469265" algn="l"/>
                <a:tab pos="1181100" algn="l"/>
                <a:tab pos="2789555" algn="l"/>
              </a:tabLst>
            </a:pPr>
            <a:r>
              <a:rPr sz="2400" dirty="0">
                <a:latin typeface="Arial"/>
                <a:cs typeface="Arial"/>
              </a:rPr>
              <a:t>1.	Jika	merupakan kalimat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aktif,  </a:t>
            </a:r>
            <a:r>
              <a:rPr sz="2400" dirty="0">
                <a:latin typeface="Arial"/>
                <a:cs typeface="Arial"/>
              </a:rPr>
              <a:t>kalimat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tersebut	berprefiks  </a:t>
            </a:r>
            <a:r>
              <a:rPr sz="2400" i="1" spc="-15" dirty="0">
                <a:latin typeface="Arial"/>
                <a:cs typeface="Arial"/>
              </a:rPr>
              <a:t>ber- </a:t>
            </a:r>
            <a:r>
              <a:rPr sz="2400" spc="-5" dirty="0">
                <a:latin typeface="Arial"/>
                <a:cs typeface="Arial"/>
              </a:rPr>
              <a:t>atau </a:t>
            </a:r>
            <a:r>
              <a:rPr sz="2400" i="1" dirty="0">
                <a:latin typeface="Arial"/>
                <a:cs typeface="Arial"/>
              </a:rPr>
              <a:t>me-.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177" y="438784"/>
            <a:ext cx="197294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</a:t>
            </a:r>
            <a:r>
              <a:rPr spc="-10" dirty="0"/>
              <a:t>t</a:t>
            </a:r>
            <a:r>
              <a:rPr spc="-5" dirty="0"/>
              <a:t>oh: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50615" y="1887854"/>
            <a:ext cx="482092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TIDAK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BAKU:</a:t>
            </a:r>
            <a:endParaRPr sz="2400">
              <a:latin typeface="Arial"/>
              <a:cs typeface="Arial"/>
            </a:endParaRPr>
          </a:p>
          <a:p>
            <a:pPr marL="435609" indent="-422909">
              <a:lnSpc>
                <a:spcPct val="100000"/>
              </a:lnSpc>
              <a:buAutoNum type="alphaLcPeriod"/>
              <a:tabLst>
                <a:tab pos="434975" algn="l"/>
                <a:tab pos="435609" algn="l"/>
              </a:tabLst>
            </a:pPr>
            <a:r>
              <a:rPr sz="2400" spc="-5" dirty="0">
                <a:latin typeface="Arial"/>
                <a:cs typeface="Arial"/>
              </a:rPr>
              <a:t>Saya telah </a:t>
            </a:r>
            <a:r>
              <a:rPr sz="2400" dirty="0">
                <a:latin typeface="Arial"/>
                <a:cs typeface="Arial"/>
              </a:rPr>
              <a:t>bicara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kepadanya.</a:t>
            </a:r>
            <a:endParaRPr sz="2400">
              <a:latin typeface="Arial"/>
              <a:cs typeface="Arial"/>
            </a:endParaRPr>
          </a:p>
          <a:p>
            <a:pPr marL="435609" indent="-422909">
              <a:lnSpc>
                <a:spcPct val="100000"/>
              </a:lnSpc>
              <a:buAutoNum type="alphaLcPeriod"/>
              <a:tabLst>
                <a:tab pos="434975" algn="l"/>
                <a:tab pos="435609" algn="l"/>
              </a:tabLst>
            </a:pPr>
            <a:r>
              <a:rPr sz="2400" spc="-5" dirty="0">
                <a:latin typeface="Arial"/>
                <a:cs typeface="Arial"/>
              </a:rPr>
              <a:t>Saya telah </a:t>
            </a:r>
            <a:r>
              <a:rPr sz="2400" dirty="0">
                <a:latin typeface="Arial"/>
                <a:cs typeface="Arial"/>
              </a:rPr>
              <a:t>baca surat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itu.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BAKU:</a:t>
            </a:r>
            <a:endParaRPr sz="2400">
              <a:latin typeface="Arial"/>
              <a:cs typeface="Arial"/>
            </a:endParaRPr>
          </a:p>
          <a:p>
            <a:pPr marL="351155" indent="-338455">
              <a:lnSpc>
                <a:spcPct val="100000"/>
              </a:lnSpc>
              <a:buAutoNum type="alphaLcPeriod"/>
              <a:tabLst>
                <a:tab pos="351155" algn="l"/>
              </a:tabLst>
            </a:pPr>
            <a:r>
              <a:rPr sz="2400" spc="-5" dirty="0">
                <a:latin typeface="Arial"/>
                <a:cs typeface="Arial"/>
              </a:rPr>
              <a:t>Saya telah </a:t>
            </a:r>
            <a:r>
              <a:rPr sz="2400" dirty="0">
                <a:latin typeface="Arial"/>
                <a:cs typeface="Arial"/>
              </a:rPr>
              <a:t>berbicara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kepadanya.</a:t>
            </a:r>
            <a:endParaRPr sz="2400">
              <a:latin typeface="Arial"/>
              <a:cs typeface="Arial"/>
            </a:endParaRPr>
          </a:p>
          <a:p>
            <a:pPr marL="351155" indent="-338455">
              <a:lnSpc>
                <a:spcPct val="100000"/>
              </a:lnSpc>
              <a:buAutoNum type="alphaLcPeriod"/>
              <a:tabLst>
                <a:tab pos="351155" algn="l"/>
              </a:tabLst>
            </a:pPr>
            <a:r>
              <a:rPr sz="2400" spc="-5" dirty="0">
                <a:latin typeface="Arial"/>
                <a:cs typeface="Arial"/>
              </a:rPr>
              <a:t>Saya telah </a:t>
            </a:r>
            <a:r>
              <a:rPr sz="2400" dirty="0">
                <a:latin typeface="Arial"/>
                <a:cs typeface="Arial"/>
              </a:rPr>
              <a:t>membaca surat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itu.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1709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Kalimat  Berstruktur</a:t>
            </a:r>
            <a:r>
              <a:rPr spc="-75" dirty="0"/>
              <a:t> </a:t>
            </a:r>
            <a:r>
              <a:rPr spc="-5" dirty="0"/>
              <a:t>Ideal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50615" y="2396490"/>
            <a:ext cx="453326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tabLst>
                <a:tab pos="469265" algn="l"/>
                <a:tab pos="1282700" algn="l"/>
                <a:tab pos="1909445" algn="l"/>
              </a:tabLst>
            </a:pPr>
            <a:r>
              <a:rPr sz="2400" dirty="0">
                <a:latin typeface="Arial"/>
                <a:cs typeface="Arial"/>
              </a:rPr>
              <a:t>2.	Dalam </a:t>
            </a:r>
            <a:r>
              <a:rPr sz="2400" spc="-5" dirty="0">
                <a:latin typeface="Arial"/>
                <a:cs typeface="Arial"/>
              </a:rPr>
              <a:t>bentuk </a:t>
            </a:r>
            <a:r>
              <a:rPr sz="2400" dirty="0">
                <a:latin typeface="Arial"/>
                <a:cs typeface="Arial"/>
              </a:rPr>
              <a:t>kalimat  majemuk </a:t>
            </a:r>
            <a:r>
              <a:rPr sz="2400" spc="-5" dirty="0">
                <a:latin typeface="Arial"/>
                <a:cs typeface="Arial"/>
              </a:rPr>
              <a:t>(tidak </a:t>
            </a:r>
            <a:r>
              <a:rPr sz="2400" dirty="0">
                <a:latin typeface="Arial"/>
                <a:cs typeface="Arial"/>
              </a:rPr>
              <a:t>campuran),  kalimat </a:t>
            </a:r>
            <a:r>
              <a:rPr sz="2400" spc="-5" dirty="0">
                <a:latin typeface="Arial"/>
                <a:cs typeface="Arial"/>
              </a:rPr>
              <a:t>dikatakan </a:t>
            </a:r>
            <a:r>
              <a:rPr sz="2400" dirty="0">
                <a:latin typeface="Arial"/>
                <a:cs typeface="Arial"/>
              </a:rPr>
              <a:t>berstruktur  ideal	jika	hanya  menggunakan </a:t>
            </a:r>
            <a:r>
              <a:rPr sz="2400" spc="-5" dirty="0">
                <a:latin typeface="Arial"/>
                <a:cs typeface="Arial"/>
              </a:rPr>
              <a:t>satu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konjungsi.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392</Words>
  <Application>Microsoft Office PowerPoint</Application>
  <PresentationFormat>On-screen Show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Posisi Kalimat</vt:lpstr>
      <vt:lpstr>Pengertian Kalimat</vt:lpstr>
      <vt:lpstr>Pengertian Kalimat</vt:lpstr>
      <vt:lpstr>Kalimat Baku</vt:lpstr>
      <vt:lpstr>Jenis Kalimat Baku</vt:lpstr>
      <vt:lpstr>Kalimat  Berstruktur Ideal</vt:lpstr>
      <vt:lpstr>Contoh:</vt:lpstr>
      <vt:lpstr>Kalimat  Berstruktur Ideal</vt:lpstr>
      <vt:lpstr>Contoh:</vt:lpstr>
      <vt:lpstr>Kalimat  Berstruktur Ideal</vt:lpstr>
      <vt:lpstr>Kalimat  Berstruktur Ideal</vt:lpstr>
      <vt:lpstr>Kalimat Logis</vt:lpstr>
      <vt:lpstr>Kalimat Lugas</vt:lpstr>
      <vt:lpstr>Kalimat Hemat</vt:lpstr>
      <vt:lpstr>Kalimat Sejajar</vt:lpstr>
      <vt:lpstr>Ciri-ciri Kalimat Efektif</vt:lpstr>
      <vt:lpstr>Mana Kalimat Efektif?</vt:lpstr>
      <vt:lpstr>Apakah kalimat ini efektif?</vt:lpstr>
      <vt:lpstr>Tugas:</vt:lpstr>
      <vt:lpstr>Terima kasih…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Acer</cp:lastModifiedBy>
  <cp:revision>2</cp:revision>
  <dcterms:created xsi:type="dcterms:W3CDTF">2020-08-05T06:47:15Z</dcterms:created>
  <dcterms:modified xsi:type="dcterms:W3CDTF">2020-08-05T07:29:05Z</dcterms:modified>
</cp:coreProperties>
</file>