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7" r:id="rId3"/>
    <p:sldId id="293" r:id="rId4"/>
    <p:sldId id="282" r:id="rId5"/>
    <p:sldId id="283" r:id="rId6"/>
    <p:sldId id="281" r:id="rId7"/>
    <p:sldId id="284" r:id="rId8"/>
    <p:sldId id="296" r:id="rId9"/>
    <p:sldId id="297" r:id="rId10"/>
    <p:sldId id="285" r:id="rId11"/>
    <p:sldId id="298" r:id="rId12"/>
    <p:sldId id="299" r:id="rId13"/>
    <p:sldId id="300" r:id="rId14"/>
    <p:sldId id="304" r:id="rId15"/>
    <p:sldId id="301" r:id="rId16"/>
    <p:sldId id="302" r:id="rId17"/>
    <p:sldId id="303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1" autoAdjust="0"/>
  </p:normalViewPr>
  <p:slideViewPr>
    <p:cSldViewPr>
      <p:cViewPr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512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877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899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768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369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295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268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360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984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174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576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259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566943" y="2790824"/>
            <a:ext cx="59809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Periodic table</a:t>
            </a:r>
            <a:endParaRPr lang="id-ID" sz="5400" dirty="0">
              <a:solidFill>
                <a:srgbClr val="FF0000"/>
              </a:solidFill>
            </a:endParaRPr>
          </a:p>
        </p:txBody>
      </p:sp>
      <p:pic>
        <p:nvPicPr>
          <p:cNvPr id="6" name="Picture 4" descr="Mendeleev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4" t="53263" r="1687" b="4269"/>
          <a:stretch/>
        </p:blipFill>
        <p:spPr bwMode="auto">
          <a:xfrm>
            <a:off x="6320985" y="4728950"/>
            <a:ext cx="2797791" cy="21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3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Periodic properties</a:t>
            </a:r>
            <a:endParaRPr lang="id-I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3568" y="1556792"/>
            <a:ext cx="8280920" cy="481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Atomic and ionic </a:t>
            </a:r>
            <a:r>
              <a:rPr lang="id-ID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radius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Ionization energy</a:t>
            </a:r>
            <a:endParaRPr lang="id-ID" sz="28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d-ID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Electron Afinity</a:t>
            </a:r>
            <a:endParaRPr lang="id-ID" sz="28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Electronegativity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71" y="3962028"/>
            <a:ext cx="4123629" cy="288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Atomic radius</a:t>
            </a:r>
            <a:endParaRPr lang="id-I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2" y="836713"/>
            <a:ext cx="677551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5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ionic radius</a:t>
            </a:r>
            <a:endParaRPr lang="id-I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44" y="1340768"/>
            <a:ext cx="69246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4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Ionization energy</a:t>
            </a:r>
            <a:endParaRPr lang="id-I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8861" y="1124744"/>
            <a:ext cx="85061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IE = energy required to remove an electron from an atom (in the gas phase).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11716" y="2233383"/>
            <a:ext cx="8290145" cy="20952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Mg (g)  + 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738 kJ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---&gt;  Mg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+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(g) + e-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This is called the FIRST I</a:t>
            </a:r>
            <a:r>
              <a:rPr lang="id-ID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Mg</a:t>
            </a:r>
            <a:r>
              <a:rPr lang="en-US" sz="20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+ 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(g)  + 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1451 kJ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---&gt;  Mg</a:t>
            </a:r>
            <a:r>
              <a:rPr lang="en-US" sz="20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2+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(g) + e-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This is the SECOND </a:t>
            </a:r>
            <a:r>
              <a:rPr lang="id-ID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IE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>
              <a:buFontTx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730" y="4328627"/>
            <a:ext cx="5652120" cy="250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Ionization energy</a:t>
            </a:r>
            <a:endParaRPr lang="id-I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43608" y="1124744"/>
            <a:ext cx="6531002" cy="5733256"/>
            <a:chOff x="1043608" y="1124744"/>
            <a:chExt cx="6531002" cy="573325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802" y="1124744"/>
              <a:ext cx="6000808" cy="5733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043608" y="1124744"/>
              <a:ext cx="936104" cy="1584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6646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Electron afinity</a:t>
            </a:r>
            <a:endParaRPr lang="id-I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124744"/>
            <a:ext cx="8424936" cy="96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Electron affinity is the energy change when an electron is added to an atom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50564"/>
            <a:ext cx="5652120" cy="250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affinity electron anim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14774" r="22232" b="28711"/>
          <a:stretch/>
        </p:blipFill>
        <p:spPr bwMode="auto">
          <a:xfrm>
            <a:off x="2779856" y="1700808"/>
            <a:ext cx="5036024" cy="2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Electronegativity</a:t>
            </a:r>
            <a:endParaRPr lang="id-I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064" y="968534"/>
            <a:ext cx="8424936" cy="96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Electronegativity is a measure of the tendency of an atom to attract a bonding pair of electrons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7" y="1996556"/>
            <a:ext cx="8388350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4931990"/>
            <a:ext cx="4319972" cy="191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4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id-I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Periodic proper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2350"/>
            <a:ext cx="85344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0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Periodic table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cathode ray tube with mag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0375" y="1206149"/>
            <a:ext cx="830485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000" b="1" dirty="0" smtClean="0">
                <a:latin typeface="Comic Sans MS" pitchFamily="66" charset="0"/>
              </a:rPr>
              <a:t>The </a:t>
            </a:r>
            <a:r>
              <a:rPr lang="en-US" altLang="en-US" sz="2000" b="1" dirty="0">
                <a:latin typeface="Comic Sans MS" pitchFamily="66" charset="0"/>
              </a:rPr>
              <a:t>periodic table can be used as a guide for electron </a:t>
            </a:r>
            <a:r>
              <a:rPr lang="en-US" altLang="en-US" sz="2000" b="1" dirty="0" smtClean="0">
                <a:latin typeface="Comic Sans MS" pitchFamily="66" charset="0"/>
              </a:rPr>
              <a:t>configurations.</a:t>
            </a:r>
            <a:endParaRPr lang="id-ID" altLang="en-US" sz="2000" b="1" dirty="0" smtClean="0">
              <a:latin typeface="Comic Sans MS" pitchFamily="66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000" b="1" dirty="0" smtClean="0">
                <a:latin typeface="Comic Sans MS" pitchFamily="66" charset="0"/>
              </a:rPr>
              <a:t>The </a:t>
            </a:r>
            <a:r>
              <a:rPr lang="en-US" altLang="en-US" sz="2000" b="1" dirty="0">
                <a:latin typeface="Comic Sans MS" pitchFamily="66" charset="0"/>
              </a:rPr>
              <a:t>period number is the value of </a:t>
            </a:r>
            <a:r>
              <a:rPr lang="en-US" altLang="en-US" sz="2000" b="1" i="1" dirty="0" smtClean="0">
                <a:latin typeface="Comic Sans MS" pitchFamily="66" charset="0"/>
              </a:rPr>
              <a:t>n</a:t>
            </a:r>
            <a:r>
              <a:rPr lang="en-US" altLang="en-US" sz="2000" b="1" dirty="0" smtClean="0">
                <a:latin typeface="Comic Sans MS" pitchFamily="66" charset="0"/>
              </a:rPr>
              <a:t>.</a:t>
            </a:r>
            <a:endParaRPr lang="id-ID" altLang="en-US" sz="2000" b="1" dirty="0" smtClean="0">
              <a:latin typeface="Comic Sans MS" pitchFamily="66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000" b="1" dirty="0" smtClean="0">
                <a:latin typeface="Comic Sans MS" pitchFamily="66" charset="0"/>
              </a:rPr>
              <a:t>Groups </a:t>
            </a:r>
            <a:r>
              <a:rPr lang="en-US" altLang="en-US" sz="2000" b="1" dirty="0">
                <a:latin typeface="Comic Sans MS" pitchFamily="66" charset="0"/>
              </a:rPr>
              <a:t>1A and 2A have the </a:t>
            </a:r>
            <a:r>
              <a:rPr lang="en-US" altLang="en-US" sz="2000" b="1" i="1" dirty="0">
                <a:latin typeface="Comic Sans MS" pitchFamily="66" charset="0"/>
              </a:rPr>
              <a:t>s</a:t>
            </a:r>
            <a:r>
              <a:rPr lang="en-US" altLang="en-US" sz="2000" b="1" dirty="0">
                <a:latin typeface="Comic Sans MS" pitchFamily="66" charset="0"/>
              </a:rPr>
              <a:t>-orbital </a:t>
            </a:r>
            <a:r>
              <a:rPr lang="en-US" altLang="en-US" sz="2000" b="1" dirty="0" smtClean="0">
                <a:latin typeface="Comic Sans MS" pitchFamily="66" charset="0"/>
              </a:rPr>
              <a:t>filled.</a:t>
            </a:r>
            <a:endParaRPr lang="id-ID" altLang="en-US" sz="2000" b="1" dirty="0" smtClean="0">
              <a:latin typeface="Comic Sans MS" pitchFamily="66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000" b="1" dirty="0" smtClean="0">
                <a:latin typeface="Comic Sans MS" pitchFamily="66" charset="0"/>
              </a:rPr>
              <a:t>Groups </a:t>
            </a:r>
            <a:r>
              <a:rPr lang="en-US" altLang="en-US" sz="2000" b="1" dirty="0">
                <a:latin typeface="Comic Sans MS" pitchFamily="66" charset="0"/>
              </a:rPr>
              <a:t>3A - 8A have the </a:t>
            </a:r>
            <a:r>
              <a:rPr lang="en-US" altLang="en-US" sz="2000" b="1" i="1" dirty="0">
                <a:latin typeface="Comic Sans MS" pitchFamily="66" charset="0"/>
              </a:rPr>
              <a:t>p</a:t>
            </a:r>
            <a:r>
              <a:rPr lang="en-US" altLang="en-US" sz="2000" b="1" dirty="0">
                <a:latin typeface="Comic Sans MS" pitchFamily="66" charset="0"/>
              </a:rPr>
              <a:t>-orbital </a:t>
            </a:r>
            <a:r>
              <a:rPr lang="en-US" altLang="en-US" sz="2000" b="1" dirty="0" smtClean="0">
                <a:latin typeface="Comic Sans MS" pitchFamily="66" charset="0"/>
              </a:rPr>
              <a:t>filled.</a:t>
            </a:r>
            <a:endParaRPr lang="id-ID" altLang="en-US" sz="2000" b="1" dirty="0" smtClean="0">
              <a:latin typeface="Comic Sans MS" pitchFamily="66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000" b="1" dirty="0" smtClean="0">
                <a:latin typeface="Comic Sans MS" pitchFamily="66" charset="0"/>
              </a:rPr>
              <a:t>Groups </a:t>
            </a:r>
            <a:r>
              <a:rPr lang="en-US" altLang="en-US" sz="2000" b="1" dirty="0">
                <a:latin typeface="Comic Sans MS" pitchFamily="66" charset="0"/>
              </a:rPr>
              <a:t>3B - 2B have the </a:t>
            </a:r>
            <a:r>
              <a:rPr lang="en-US" altLang="en-US" sz="2000" b="1" i="1" dirty="0">
                <a:latin typeface="Comic Sans MS" pitchFamily="66" charset="0"/>
              </a:rPr>
              <a:t>d</a:t>
            </a:r>
            <a:r>
              <a:rPr lang="en-US" altLang="en-US" sz="2000" b="1" dirty="0">
                <a:latin typeface="Comic Sans MS" pitchFamily="66" charset="0"/>
              </a:rPr>
              <a:t>-orbital </a:t>
            </a:r>
            <a:r>
              <a:rPr lang="en-US" altLang="en-US" sz="2000" b="1" dirty="0" smtClean="0">
                <a:latin typeface="Comic Sans MS" pitchFamily="66" charset="0"/>
              </a:rPr>
              <a:t>filled.</a:t>
            </a:r>
            <a:endParaRPr lang="id-ID" altLang="en-US" sz="2000" b="1" dirty="0" smtClean="0">
              <a:latin typeface="Comic Sans MS" pitchFamily="66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000" b="1" dirty="0" smtClean="0">
                <a:latin typeface="Comic Sans MS" pitchFamily="66" charset="0"/>
              </a:rPr>
              <a:t>The </a:t>
            </a:r>
            <a:r>
              <a:rPr lang="en-US" altLang="en-US" sz="2000" b="1" dirty="0">
                <a:latin typeface="Comic Sans MS" pitchFamily="66" charset="0"/>
              </a:rPr>
              <a:t>lanthanides and actinides have the </a:t>
            </a:r>
            <a:r>
              <a:rPr lang="en-US" altLang="en-US" sz="2000" b="1" i="1" dirty="0">
                <a:latin typeface="Comic Sans MS" pitchFamily="66" charset="0"/>
              </a:rPr>
              <a:t>f</a:t>
            </a:r>
            <a:r>
              <a:rPr lang="en-US" altLang="en-US" sz="2000" b="1" dirty="0">
                <a:latin typeface="Comic Sans MS" pitchFamily="66" charset="0"/>
              </a:rPr>
              <a:t>-orbital filled.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755" y="4870202"/>
            <a:ext cx="1416970" cy="19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0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Periodic table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cathode ray tube with mag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" name="Content Placeholder 4" descr="fg06_0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" b="9413"/>
          <a:stretch>
            <a:fillRect/>
          </a:stretch>
        </p:blipFill>
        <p:spPr>
          <a:xfrm>
            <a:off x="316199" y="1340768"/>
            <a:ext cx="849808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1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G06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2" y="692696"/>
            <a:ext cx="7848600" cy="601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Periodic table</a:t>
            </a:r>
            <a:endParaRPr lang="id-ID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Valence electrons</a:t>
            </a:r>
            <a:endParaRPr lang="id-I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10900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b="1" dirty="0">
                <a:latin typeface="Comic Sans MS" pitchFamily="66" charset="0"/>
              </a:rPr>
              <a:t>Valence electrons are the electrons in the outer </a:t>
            </a:r>
            <a:r>
              <a:rPr lang="en-US" altLang="en-US" sz="2000" b="1" dirty="0" smtClean="0">
                <a:latin typeface="Comic Sans MS" pitchFamily="66" charset="0"/>
              </a:rPr>
              <a:t>shell</a:t>
            </a:r>
            <a:r>
              <a:rPr lang="id-ID" altLang="en-US" sz="2000" b="1" dirty="0" smtClean="0">
                <a:latin typeface="Comic Sans MS" pitchFamily="66" charset="0"/>
              </a:rPr>
              <a:t> </a:t>
            </a:r>
            <a:r>
              <a:rPr lang="en-US" altLang="en-US" sz="2000" b="1" dirty="0" smtClean="0">
                <a:latin typeface="Comic Sans MS" pitchFamily="66" charset="0"/>
              </a:rPr>
              <a:t>that </a:t>
            </a:r>
            <a:r>
              <a:rPr lang="en-US" altLang="en-US" sz="2000" b="1" dirty="0">
                <a:latin typeface="Comic Sans MS" pitchFamily="66" charset="0"/>
              </a:rPr>
              <a:t>bond with other </a:t>
            </a:r>
            <a:r>
              <a:rPr lang="en-US" altLang="en-US" sz="2000" b="1" dirty="0" smtClean="0">
                <a:latin typeface="Comic Sans MS" pitchFamily="66" charset="0"/>
              </a:rPr>
              <a:t>atoms</a:t>
            </a:r>
            <a:endParaRPr lang="id-ID" altLang="en-US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b="1" dirty="0">
                <a:latin typeface="Comic Sans MS" pitchFamily="66" charset="0"/>
              </a:rPr>
              <a:t>Core electrons: electrons in [Noble Gas].</a:t>
            </a:r>
          </a:p>
          <a:p>
            <a:pPr algn="just">
              <a:lnSpc>
                <a:spcPct val="150000"/>
              </a:lnSpc>
            </a:pPr>
            <a:r>
              <a:rPr lang="en-US" altLang="en-US" sz="2000" b="1" dirty="0">
                <a:latin typeface="Comic Sans MS" pitchFamily="66" charset="0"/>
              </a:rPr>
              <a:t>Valence electrons: electrons outside of [Noble </a:t>
            </a:r>
            <a:r>
              <a:rPr lang="en-US" altLang="en-US" sz="2000" b="1" dirty="0" smtClean="0">
                <a:latin typeface="Comic Sans MS" pitchFamily="66" charset="0"/>
              </a:rPr>
              <a:t>Gas</a:t>
            </a:r>
            <a:r>
              <a:rPr lang="id-ID" altLang="en-US" sz="2000" b="1" dirty="0">
                <a:latin typeface="Comic Sans MS" pitchFamily="66" charset="0"/>
              </a:rPr>
              <a:t>]</a:t>
            </a:r>
            <a:endParaRPr lang="en-US" altLang="en-US" sz="2000" b="1" dirty="0"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7" r="77081" b="8332"/>
          <a:stretch/>
        </p:blipFill>
        <p:spPr>
          <a:xfrm>
            <a:off x="537587" y="3476761"/>
            <a:ext cx="1748413" cy="2720926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9359" r="46522"/>
          <a:stretch/>
        </p:blipFill>
        <p:spPr>
          <a:xfrm>
            <a:off x="2674034" y="3048000"/>
            <a:ext cx="2278966" cy="3315286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3"/>
          <a:stretch/>
        </p:blipFill>
        <p:spPr>
          <a:xfrm>
            <a:off x="5334000" y="3024634"/>
            <a:ext cx="3581400" cy="3657600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26281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Octet rule</a:t>
            </a:r>
            <a:endParaRPr lang="id-I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395536" y="1319965"/>
            <a:ext cx="8568952" cy="1821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900" b="1" dirty="0">
                <a:latin typeface="Comic Sans MS" pitchFamily="66" charset="0"/>
              </a:rPr>
              <a:t>The octet rule states that atoms like to have 8 valence electrons</a:t>
            </a:r>
            <a:r>
              <a:rPr lang="en-US" sz="2900" b="1" dirty="0" smtClean="0">
                <a:latin typeface="Comic Sans MS" pitchFamily="66" charset="0"/>
              </a:rPr>
              <a:t>.</a:t>
            </a:r>
            <a:endParaRPr lang="en-US" sz="2900" b="1" dirty="0">
              <a:latin typeface="Comic Sans MS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900" b="1" dirty="0">
                <a:latin typeface="Comic Sans MS" pitchFamily="66" charset="0"/>
              </a:rPr>
              <a:t>Atoms that have 8 outer shell electrons are stable and non reactive.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2" b="23614"/>
          <a:stretch/>
        </p:blipFill>
        <p:spPr>
          <a:xfrm>
            <a:off x="1327212" y="2884809"/>
            <a:ext cx="6705600" cy="3581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/>
          <p:cNvSpPr/>
          <p:nvPr/>
        </p:nvSpPr>
        <p:spPr>
          <a:xfrm>
            <a:off x="2771800" y="2884809"/>
            <a:ext cx="1512168" cy="544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49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Lewis structures</a:t>
            </a:r>
            <a:endParaRPr lang="id-I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469787"/>
            <a:ext cx="888682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Nuclear charge</a:t>
            </a:r>
            <a:endParaRPr lang="id-I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Image result for effective nuclear ch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93132"/>
            <a:ext cx="5553075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0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Nuclear charge</a:t>
            </a:r>
            <a:endParaRPr lang="id-I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3" y="1475120"/>
            <a:ext cx="3103115" cy="93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83968" y="1484784"/>
            <a:ext cx="4457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en-US" b="1" dirty="0" smtClean="0">
                <a:latin typeface="Comic Sans MS" pitchFamily="66" charset="0"/>
              </a:rPr>
              <a:t>Z</a:t>
            </a:r>
            <a:r>
              <a:rPr lang="id-ID" altLang="en-US" b="1" baseline="-25000" dirty="0" smtClean="0">
                <a:latin typeface="Comic Sans MS" pitchFamily="66" charset="0"/>
              </a:rPr>
              <a:t>eff</a:t>
            </a:r>
            <a:r>
              <a:rPr lang="id-ID" altLang="en-US" b="1" dirty="0" smtClean="0">
                <a:latin typeface="Comic Sans MS" pitchFamily="66" charset="0"/>
              </a:rPr>
              <a:t>	: Effective nuclear charge</a:t>
            </a:r>
          </a:p>
          <a:p>
            <a:r>
              <a:rPr lang="id-ID" b="1" dirty="0" smtClean="0">
                <a:latin typeface="Comic Sans MS" pitchFamily="66" charset="0"/>
              </a:rPr>
              <a:t>Z	: Number of proton</a:t>
            </a:r>
          </a:p>
          <a:p>
            <a:r>
              <a:rPr lang="el-GR" b="1" dirty="0">
                <a:latin typeface="Comic Sans MS" pitchFamily="66" charset="0"/>
              </a:rPr>
              <a:t>σ</a:t>
            </a:r>
            <a:r>
              <a:rPr lang="id-ID" b="1" dirty="0" smtClean="0">
                <a:latin typeface="Comic Sans MS" pitchFamily="66" charset="0"/>
              </a:rPr>
              <a:t>	: Core electrons </a:t>
            </a:r>
            <a:endParaRPr lang="id-ID" dirty="0"/>
          </a:p>
        </p:txBody>
      </p:sp>
      <p:pic>
        <p:nvPicPr>
          <p:cNvPr id="7" name="Picture 2" descr="Image result for effective nuclear char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0"/>
          <a:stretch/>
        </p:blipFill>
        <p:spPr bwMode="auto">
          <a:xfrm>
            <a:off x="683568" y="2636912"/>
            <a:ext cx="8058150" cy="34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8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250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</cp:lastModifiedBy>
  <cp:revision>101</cp:revision>
  <dcterms:created xsi:type="dcterms:W3CDTF">2019-08-22T11:25:16Z</dcterms:created>
  <dcterms:modified xsi:type="dcterms:W3CDTF">2020-10-08T09:54:27Z</dcterms:modified>
</cp:coreProperties>
</file>