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0" r:id="rId26"/>
    <p:sldId id="286" r:id="rId27"/>
    <p:sldId id="287" r:id="rId28"/>
    <p:sldId id="285" r:id="rId29"/>
    <p:sldId id="288" r:id="rId30"/>
    <p:sldId id="289" r:id="rId31"/>
    <p:sldId id="290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4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2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4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5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2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7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D472-BA0F-4E07-8CE2-8C643BDEEF4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D1CD-9303-448D-870B-AF614432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THALLOPHYTA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DIVISI  FUNGI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8515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Myxochytridiales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4966349"/>
          </a:xfrm>
        </p:spPr>
        <p:txBody>
          <a:bodyPr/>
          <a:lstStyle/>
          <a:p>
            <a:r>
              <a:rPr lang="en-US" dirty="0" err="1" smtClean="0"/>
              <a:t>Sel-selnya</a:t>
            </a:r>
            <a:r>
              <a:rPr lang="en-US" dirty="0" smtClean="0"/>
              <a:t> </a:t>
            </a:r>
            <a:r>
              <a:rPr lang="en-US" dirty="0" err="1" smtClean="0"/>
              <a:t>telanjang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terpisah-pisah</a:t>
            </a:r>
            <a:endParaRPr lang="en-US" dirty="0" smtClean="0"/>
          </a:p>
          <a:p>
            <a:r>
              <a:rPr lang="en-US" dirty="0" err="1" smtClean="0"/>
              <a:t>Parasit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air/</a:t>
            </a:r>
            <a:r>
              <a:rPr lang="en-US" dirty="0" err="1" smtClean="0"/>
              <a:t>darat</a:t>
            </a:r>
            <a:endParaRPr lang="en-US" dirty="0" smtClean="0"/>
          </a:p>
          <a:p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kembara</a:t>
            </a:r>
            <a:r>
              <a:rPr lang="en-US" dirty="0" smtClean="0"/>
              <a:t> dg 1 </a:t>
            </a:r>
            <a:r>
              <a:rPr lang="en-US" dirty="0" err="1" smtClean="0"/>
              <a:t>atau</a:t>
            </a:r>
            <a:r>
              <a:rPr lang="en-US" dirty="0" smtClean="0"/>
              <a:t> 2 </a:t>
            </a:r>
            <a:r>
              <a:rPr lang="en-US" dirty="0" err="1" smtClean="0"/>
              <a:t>flagel</a:t>
            </a:r>
            <a:r>
              <a:rPr lang="en-US" dirty="0" smtClean="0"/>
              <a:t>, </a:t>
            </a:r>
            <a:r>
              <a:rPr lang="en-US" dirty="0" err="1" smtClean="0"/>
              <a:t>protoplasma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berdinding</a:t>
            </a:r>
            <a:r>
              <a:rPr lang="en-US" dirty="0" smtClean="0"/>
              <a:t>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tingkatannya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Myxomycetes</a:t>
            </a:r>
            <a:endParaRPr lang="en-US" dirty="0" smtClean="0"/>
          </a:p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cendawan</a:t>
            </a:r>
            <a:r>
              <a:rPr lang="en-US" dirty="0" smtClean="0"/>
              <a:t> </a:t>
            </a:r>
            <a:r>
              <a:rPr lang="en-US" dirty="0" err="1" smtClean="0"/>
              <a:t>purba</a:t>
            </a:r>
            <a:r>
              <a:rPr lang="en-US" dirty="0" smtClean="0"/>
              <a:t> (</a:t>
            </a:r>
            <a:r>
              <a:rPr lang="en-US" dirty="0" err="1" smtClean="0"/>
              <a:t>Archimycetes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Ada 2 </a:t>
            </a:r>
            <a:r>
              <a:rPr lang="en-US" dirty="0" err="1" smtClean="0"/>
              <a:t>suku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Olpidiaceae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Plasmodiophoraceae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7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US" dirty="0"/>
              <a:t>a.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Olpidiaceae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89" y="1661374"/>
            <a:ext cx="10515600" cy="4953470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vegetative </a:t>
            </a:r>
            <a:r>
              <a:rPr lang="en-US" dirty="0" err="1" smtClean="0"/>
              <a:t>telanjang</a:t>
            </a:r>
            <a:r>
              <a:rPr lang="en-US" dirty="0" smtClean="0"/>
              <a:t>,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mjd</a:t>
            </a:r>
            <a:r>
              <a:rPr lang="en-US" dirty="0" smtClean="0"/>
              <a:t> zoosporangium</a:t>
            </a:r>
          </a:p>
          <a:p>
            <a:r>
              <a:rPr lang="en-US" dirty="0" err="1" smtClean="0"/>
              <a:t>Zoospora</a:t>
            </a:r>
            <a:r>
              <a:rPr lang="en-US" dirty="0" smtClean="0"/>
              <a:t> </a:t>
            </a:r>
            <a:r>
              <a:rPr lang="en-US" dirty="0" err="1" smtClean="0"/>
              <a:t>berflagel</a:t>
            </a:r>
            <a:r>
              <a:rPr lang="en-US" dirty="0" smtClean="0"/>
              <a:t> 1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(</a:t>
            </a:r>
            <a:r>
              <a:rPr lang="en-US" dirty="0" err="1" smtClean="0"/>
              <a:t>opistokon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Olpidium</a:t>
            </a:r>
            <a:r>
              <a:rPr lang="en-US" dirty="0" smtClean="0"/>
              <a:t> </a:t>
            </a:r>
            <a:r>
              <a:rPr lang="en-US" dirty="0" err="1" smtClean="0"/>
              <a:t>brassicae</a:t>
            </a:r>
            <a:r>
              <a:rPr lang="en-US" dirty="0" smtClean="0"/>
              <a:t>, O </a:t>
            </a:r>
            <a:r>
              <a:rPr lang="en-US" dirty="0" err="1" smtClean="0"/>
              <a:t>synchtrii</a:t>
            </a:r>
            <a:endParaRPr lang="en-US" dirty="0"/>
          </a:p>
        </p:txBody>
      </p:sp>
      <p:pic>
        <p:nvPicPr>
          <p:cNvPr id="3074" name="Picture 2" descr="Olpidium brassicae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31" y="3152271"/>
            <a:ext cx="3810000" cy="29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9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245" y="399245"/>
            <a:ext cx="5620555" cy="598867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Zoospora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dg </a:t>
            </a:r>
            <a:r>
              <a:rPr lang="en-US" dirty="0" err="1" smtClean="0"/>
              <a:t>melisiskan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disekresikan</a:t>
            </a:r>
            <a:r>
              <a:rPr lang="en-US" dirty="0" smtClean="0"/>
              <a:t>, </a:t>
            </a:r>
            <a:r>
              <a:rPr lang="en-US" dirty="0" err="1" smtClean="0"/>
              <a:t>tbentuk</a:t>
            </a:r>
            <a:r>
              <a:rPr lang="en-US" dirty="0" smtClean="0"/>
              <a:t> </a:t>
            </a:r>
            <a:r>
              <a:rPr lang="en-US" dirty="0" err="1" smtClean="0"/>
              <a:t>lobang</a:t>
            </a:r>
            <a:r>
              <a:rPr lang="en-US" dirty="0" smtClean="0"/>
              <a:t>, </a:t>
            </a:r>
            <a:r>
              <a:rPr lang="en-US" dirty="0" err="1" smtClean="0"/>
              <a:t>hdp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parasite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bentk</a:t>
            </a:r>
            <a:r>
              <a:rPr lang="en-US" dirty="0" smtClean="0"/>
              <a:t> </a:t>
            </a:r>
            <a:r>
              <a:rPr lang="en-US" dirty="0" err="1" smtClean="0"/>
              <a:t>ameboid</a:t>
            </a:r>
            <a:endParaRPr lang="en-US" dirty="0" smtClean="0"/>
          </a:p>
          <a:p>
            <a:r>
              <a:rPr lang="en-US" dirty="0" err="1" smtClean="0"/>
              <a:t>Ameboid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berkali2 </a:t>
            </a:r>
            <a:r>
              <a:rPr lang="en-US" dirty="0" err="1" smtClean="0"/>
              <a:t>mbtk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kitin</a:t>
            </a:r>
            <a:r>
              <a:rPr lang="en-US" dirty="0" smtClean="0"/>
              <a:t>,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tonjolan</a:t>
            </a:r>
            <a:endParaRPr lang="en-US" dirty="0" smtClean="0"/>
          </a:p>
          <a:p>
            <a:r>
              <a:rPr lang="en-US" dirty="0" err="1" smtClean="0"/>
              <a:t>Zoospora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tonjolan</a:t>
            </a:r>
            <a:r>
              <a:rPr lang="en-US" dirty="0" smtClean="0"/>
              <a:t>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lain</a:t>
            </a:r>
          </a:p>
          <a:p>
            <a:r>
              <a:rPr lang="en-US" dirty="0" err="1" smtClean="0"/>
              <a:t>Zoospora</a:t>
            </a:r>
            <a:r>
              <a:rPr lang="en-US" dirty="0" smtClean="0"/>
              <a:t> </a:t>
            </a:r>
            <a:r>
              <a:rPr lang="en-US" dirty="0" err="1" smtClean="0"/>
              <a:t>jg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berkopulasi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telanjang</a:t>
            </a:r>
            <a:r>
              <a:rPr lang="en-US" dirty="0" smtClean="0"/>
              <a:t> dg 2 </a:t>
            </a:r>
            <a:r>
              <a:rPr lang="en-US" dirty="0" err="1" smtClean="0"/>
              <a:t>flagel</a:t>
            </a:r>
            <a:endParaRPr lang="en-US" dirty="0" smtClean="0"/>
          </a:p>
          <a:p>
            <a:r>
              <a:rPr lang="en-US" dirty="0" err="1" smtClean="0"/>
              <a:t>Kedua</a:t>
            </a:r>
            <a:r>
              <a:rPr lang="en-US" dirty="0" smtClean="0"/>
              <a:t> inti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bersatu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semi di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skl</a:t>
            </a:r>
            <a:r>
              <a:rPr lang="en-US" dirty="0" smtClean="0"/>
              <a:t> </a:t>
            </a:r>
            <a:r>
              <a:rPr lang="en-US" dirty="0" err="1" smtClean="0"/>
              <a:t>zoospora</a:t>
            </a:r>
            <a:endParaRPr lang="en-US" dirty="0"/>
          </a:p>
        </p:txBody>
      </p:sp>
      <p:pic>
        <p:nvPicPr>
          <p:cNvPr id="5" name="Picture 2" descr="Fungal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52" y="257578"/>
            <a:ext cx="6076950" cy="62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r>
              <a:rPr lang="en-US" dirty="0"/>
              <a:t>b.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Plasmodiophoraceae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914" y="1223493"/>
            <a:ext cx="4494726" cy="4953470"/>
          </a:xfrm>
        </p:spPr>
        <p:txBody>
          <a:bodyPr/>
          <a:lstStyle/>
          <a:p>
            <a:r>
              <a:rPr lang="en-US" dirty="0" err="1"/>
              <a:t>Sel</a:t>
            </a:r>
            <a:r>
              <a:rPr lang="en-US" dirty="0"/>
              <a:t> vegetative </a:t>
            </a:r>
            <a:r>
              <a:rPr lang="en-US" dirty="0" err="1"/>
              <a:t>telanjang</a:t>
            </a:r>
            <a:r>
              <a:rPr lang="en-US" dirty="0"/>
              <a:t>, </a:t>
            </a:r>
          </a:p>
          <a:p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terpisah-pisah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mengumpul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plasmodium </a:t>
            </a:r>
            <a:r>
              <a:rPr lang="en-US" dirty="0" err="1"/>
              <a:t>berinti</a:t>
            </a:r>
            <a:r>
              <a:rPr lang="en-US" dirty="0"/>
              <a:t> </a:t>
            </a:r>
            <a:r>
              <a:rPr lang="en-US" dirty="0" err="1"/>
              <a:t>banyak</a:t>
            </a:r>
            <a:endParaRPr lang="en-US" dirty="0"/>
          </a:p>
          <a:p>
            <a:r>
              <a:rPr lang="en-US" dirty="0" err="1"/>
              <a:t>Zoospora</a:t>
            </a:r>
            <a:r>
              <a:rPr lang="en-US" dirty="0"/>
              <a:t> </a:t>
            </a:r>
            <a:r>
              <a:rPr lang="en-US" dirty="0" err="1"/>
              <a:t>berflagel</a:t>
            </a:r>
            <a:r>
              <a:rPr lang="en-US" dirty="0"/>
              <a:t> 1 atau2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heterokon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ile:08 08 life cycle, Plasmodiophora brassicae in cabbage,  Plasmodiophoromycetes (M. Piepenbring).pn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07" y="953038"/>
            <a:ext cx="5493073" cy="53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2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dirty="0" err="1"/>
              <a:t>Chytridiales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267459"/>
          </a:xfrm>
        </p:spPr>
        <p:txBody>
          <a:bodyPr/>
          <a:lstStyle/>
          <a:p>
            <a:r>
              <a:rPr lang="en-US" dirty="0" err="1" smtClean="0"/>
              <a:t>Chytridiales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tingkatannya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saprofit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parasite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air</a:t>
            </a:r>
          </a:p>
          <a:p>
            <a:r>
              <a:rPr lang="en-US" dirty="0" err="1" smtClean="0"/>
              <a:t>Sel</a:t>
            </a:r>
            <a:r>
              <a:rPr lang="en-US" dirty="0" smtClean="0"/>
              <a:t> –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berdinding</a:t>
            </a:r>
            <a:r>
              <a:rPr lang="en-US" dirty="0" smtClean="0"/>
              <a:t> </a:t>
            </a:r>
            <a:r>
              <a:rPr lang="en-US" dirty="0" err="1" smtClean="0"/>
              <a:t>kitin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Rhizophidiaceae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i="1" dirty="0" err="1" smtClean="0"/>
              <a:t>Rhizophidium</a:t>
            </a:r>
            <a:r>
              <a:rPr lang="en-US" i="1" dirty="0" smtClean="0"/>
              <a:t> </a:t>
            </a:r>
            <a:r>
              <a:rPr lang="en-US" i="1" dirty="0" err="1" smtClean="0"/>
              <a:t>pollinis</a:t>
            </a:r>
            <a:endParaRPr lang="en-US" i="1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n-US" i="1" dirty="0" err="1" smtClean="0"/>
              <a:t>Polypagus</a:t>
            </a:r>
            <a:r>
              <a:rPr lang="en-US" i="1" dirty="0" smtClean="0"/>
              <a:t> </a:t>
            </a:r>
            <a:r>
              <a:rPr lang="en-US" i="1" dirty="0" err="1" smtClean="0"/>
              <a:t>euglenae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4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701" y="618186"/>
            <a:ext cx="5350099" cy="59114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</a:t>
            </a:r>
            <a:r>
              <a:rPr lang="en-US" i="1" dirty="0" err="1"/>
              <a:t>Rhizophidium</a:t>
            </a:r>
            <a:r>
              <a:rPr lang="en-US" i="1" dirty="0"/>
              <a:t> </a:t>
            </a:r>
            <a:r>
              <a:rPr lang="en-US" i="1" dirty="0" err="1" smtClean="0"/>
              <a:t>pollinis</a:t>
            </a:r>
            <a:endParaRPr lang="en-US" i="1" dirty="0" smtClean="0"/>
          </a:p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air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houstorium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serbuk</a:t>
            </a:r>
            <a:r>
              <a:rPr lang="en-US" dirty="0" smtClean="0"/>
              <a:t> sari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pinus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</a:t>
            </a:r>
          </a:p>
          <a:p>
            <a:r>
              <a:rPr lang="en-US" dirty="0" err="1" smtClean="0"/>
              <a:t>Pembiakan</a:t>
            </a:r>
            <a:r>
              <a:rPr lang="en-US" dirty="0" smtClean="0"/>
              <a:t> </a:t>
            </a:r>
            <a:r>
              <a:rPr lang="en-US" dirty="0" err="1" smtClean="0"/>
              <a:t>aseksual</a:t>
            </a:r>
            <a:r>
              <a:rPr lang="en-US" dirty="0" smtClean="0"/>
              <a:t> dg zoospore </a:t>
            </a:r>
            <a:r>
              <a:rPr lang="en-US" dirty="0" err="1" smtClean="0"/>
              <a:t>berfagel</a:t>
            </a:r>
            <a:r>
              <a:rPr lang="en-US" dirty="0" smtClean="0"/>
              <a:t> </a:t>
            </a:r>
            <a:r>
              <a:rPr lang="en-US" dirty="0" err="1" smtClean="0"/>
              <a:t>opistokon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18185"/>
            <a:ext cx="5483180" cy="5558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 </a:t>
            </a:r>
            <a:r>
              <a:rPr lang="en-US" i="1" dirty="0" err="1" smtClean="0"/>
              <a:t>Polyphagus</a:t>
            </a:r>
            <a:r>
              <a:rPr lang="en-US" i="1" dirty="0" smtClean="0"/>
              <a:t> </a:t>
            </a:r>
            <a:r>
              <a:rPr lang="en-US" i="1" dirty="0" err="1" smtClean="0"/>
              <a:t>euglenae</a:t>
            </a:r>
            <a:endParaRPr lang="en-US" i="1" dirty="0" smtClean="0"/>
          </a:p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parasite </a:t>
            </a:r>
            <a:r>
              <a:rPr lang="en-US" dirty="0" err="1" smtClean="0"/>
              <a:t>pada</a:t>
            </a:r>
            <a:r>
              <a:rPr lang="en-US" dirty="0" smtClean="0"/>
              <a:t> euglena</a:t>
            </a:r>
          </a:p>
          <a:p>
            <a:r>
              <a:rPr lang="en-US" dirty="0" err="1" smtClean="0"/>
              <a:t>Sel-selnya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mjd</a:t>
            </a:r>
            <a:r>
              <a:rPr lang="en-US" dirty="0" smtClean="0"/>
              <a:t> </a:t>
            </a:r>
            <a:r>
              <a:rPr lang="en-US" dirty="0" err="1" smtClean="0"/>
              <a:t>gametangium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r>
              <a:rPr lang="en-US" dirty="0" smtClean="0"/>
              <a:t> &amp; </a:t>
            </a:r>
            <a:r>
              <a:rPr lang="en-US" dirty="0" err="1" smtClean="0"/>
              <a:t>betina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berkopulasi</a:t>
            </a:r>
            <a:endParaRPr lang="en-US" dirty="0" smtClean="0"/>
          </a:p>
          <a:p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berinti</a:t>
            </a:r>
            <a:r>
              <a:rPr lang="en-US" dirty="0" smtClean="0"/>
              <a:t> 2 dg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endParaRPr lang="en-US" dirty="0" smtClean="0"/>
          </a:p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perkecambahan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 inti </a:t>
            </a:r>
            <a:r>
              <a:rPr lang="en-US" dirty="0" err="1" smtClean="0"/>
              <a:t>bersatu</a:t>
            </a:r>
            <a:r>
              <a:rPr lang="en-US" dirty="0" smtClean="0"/>
              <a:t>,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reduksikmd</a:t>
            </a:r>
            <a:r>
              <a:rPr lang="en-US" dirty="0" smtClean="0"/>
              <a:t>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zoospore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 descr="Rhizophydium pollinis fungus, Ficomiceti, pollen parasite, drawing. News  Photo - Getty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4" y="4063284"/>
            <a:ext cx="2833593" cy="26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ytridiomycota Chytridiomycetes Chytridiales Synchytrium endobioticum  Olpidium brassicae Polyphag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37" y="3889421"/>
            <a:ext cx="2556742" cy="27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913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dirty="0" err="1"/>
              <a:t>Blastocladiales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133774"/>
          </a:xfrm>
        </p:spPr>
        <p:txBody>
          <a:bodyPr/>
          <a:lstStyle/>
          <a:p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tanah-tanah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endParaRPr lang="en-US" dirty="0"/>
          </a:p>
          <a:p>
            <a:r>
              <a:rPr lang="en-US" dirty="0" err="1" smtClean="0"/>
              <a:t>Miselium</a:t>
            </a:r>
            <a:r>
              <a:rPr lang="en-US" dirty="0" smtClean="0"/>
              <a:t> </a:t>
            </a:r>
            <a:r>
              <a:rPr lang="en-US" dirty="0" err="1" smtClean="0"/>
              <a:t>bercabang-cabang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berdinding</a:t>
            </a:r>
            <a:r>
              <a:rPr lang="en-US" dirty="0" smtClean="0"/>
              <a:t> </a:t>
            </a:r>
            <a:r>
              <a:rPr lang="en-US" dirty="0" err="1" smtClean="0"/>
              <a:t>kitin</a:t>
            </a:r>
            <a:endParaRPr lang="en-US" dirty="0" smtClean="0"/>
          </a:p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aseksual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tjd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2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terpisah</a:t>
            </a:r>
            <a:endParaRPr lang="en-US" dirty="0" smtClean="0"/>
          </a:p>
          <a:p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bergiliran</a:t>
            </a:r>
            <a:r>
              <a:rPr lang="en-US" dirty="0" smtClean="0"/>
              <a:t> </a:t>
            </a:r>
            <a:r>
              <a:rPr lang="en-US" dirty="0" err="1" smtClean="0"/>
              <a:t>scr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endParaRPr lang="en-US" dirty="0" smtClean="0"/>
          </a:p>
          <a:p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zoospore dg 1 </a:t>
            </a:r>
            <a:r>
              <a:rPr lang="en-US" dirty="0" err="1" smtClean="0"/>
              <a:t>flagel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/>
              <a:t> </a:t>
            </a:r>
            <a:r>
              <a:rPr lang="en-US" dirty="0" err="1" smtClean="0"/>
              <a:t>opistokon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berkitin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Chytridiales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i="1" dirty="0" err="1" smtClean="0"/>
              <a:t>Blastocladiella</a:t>
            </a:r>
            <a:r>
              <a:rPr lang="en-US" i="1" dirty="0" smtClean="0"/>
              <a:t> </a:t>
            </a:r>
            <a:r>
              <a:rPr lang="en-US" i="1" dirty="0" err="1" smtClean="0"/>
              <a:t>emersonii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Allomyces</a:t>
            </a:r>
            <a:r>
              <a:rPr lang="en-US" i="1" dirty="0" smtClean="0"/>
              <a:t> </a:t>
            </a:r>
            <a:r>
              <a:rPr lang="en-US" i="1" dirty="0" err="1" smtClean="0"/>
              <a:t>macrogynus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692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llomyces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30" y="525283"/>
            <a:ext cx="5135539" cy="53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life cycle of Blastocladiella emersonii. See detailed description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5" y="682580"/>
            <a:ext cx="4705350" cy="50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1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Monoblepharidales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492"/>
            <a:ext cx="10515600" cy="5267459"/>
          </a:xfrm>
        </p:spPr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benang-benang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spt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, </a:t>
            </a:r>
            <a:r>
              <a:rPr lang="en-US" dirty="0" err="1" smtClean="0"/>
              <a:t>berinti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bercabang-cabang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bersekat</a:t>
            </a:r>
            <a:endParaRPr lang="en-US" dirty="0" smtClean="0"/>
          </a:p>
          <a:p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selulosa</a:t>
            </a:r>
            <a:endParaRPr lang="en-US" dirty="0" smtClean="0"/>
          </a:p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sisa-sisa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 smtClean="0"/>
          </a:p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aseksual</a:t>
            </a:r>
            <a:r>
              <a:rPr lang="en-US" dirty="0" smtClean="0"/>
              <a:t> dg zoospore </a:t>
            </a:r>
            <a:r>
              <a:rPr lang="en-US" dirty="0" err="1" smtClean="0"/>
              <a:t>berflagel</a:t>
            </a:r>
            <a:r>
              <a:rPr lang="en-US" dirty="0" smtClean="0"/>
              <a:t> 1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opistokon</a:t>
            </a:r>
            <a:r>
              <a:rPr lang="en-US" dirty="0" smtClean="0"/>
              <a:t> &amp;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sporangium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gada</a:t>
            </a:r>
            <a:endParaRPr lang="en-US" dirty="0" smtClean="0"/>
          </a:p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dg </a:t>
            </a:r>
            <a:r>
              <a:rPr lang="en-US" dirty="0" err="1" smtClean="0"/>
              <a:t>oogami</a:t>
            </a:r>
            <a:r>
              <a:rPr lang="en-US" dirty="0" smtClean="0"/>
              <a:t>. </a:t>
            </a:r>
            <a:r>
              <a:rPr lang="en-US" dirty="0" err="1" smtClean="0"/>
              <a:t>Oogonium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hifa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sekat</a:t>
            </a:r>
            <a:r>
              <a:rPr lang="en-US" dirty="0" smtClean="0"/>
              <a:t>. </a:t>
            </a:r>
            <a:r>
              <a:rPr lang="en-US" dirty="0" err="1" smtClean="0"/>
              <a:t>Anteridium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oogonium</a:t>
            </a:r>
            <a:r>
              <a:rPr lang="en-US" dirty="0" smtClean="0"/>
              <a:t> dg spermatozoid </a:t>
            </a:r>
            <a:r>
              <a:rPr lang="en-US" dirty="0" err="1" smtClean="0"/>
              <a:t>berflagel</a:t>
            </a:r>
            <a:r>
              <a:rPr lang="en-US" dirty="0" smtClean="0"/>
              <a:t> 1. </a:t>
            </a:r>
            <a:r>
              <a:rPr lang="en-US" dirty="0" err="1" smtClean="0"/>
              <a:t>Peleburan</a:t>
            </a:r>
            <a:r>
              <a:rPr lang="en-US" dirty="0" smtClean="0"/>
              <a:t>  inti </a:t>
            </a:r>
            <a:r>
              <a:rPr lang="en-US" dirty="0" err="1" smtClean="0"/>
              <a:t>tjd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oogonium</a:t>
            </a:r>
            <a:r>
              <a:rPr lang="en-US" dirty="0" smtClean="0"/>
              <a:t>.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oogonium</a:t>
            </a:r>
            <a:r>
              <a:rPr lang="en-US" dirty="0" smtClean="0"/>
              <a:t>, </a:t>
            </a:r>
            <a:r>
              <a:rPr lang="en-US" dirty="0" err="1" smtClean="0"/>
              <a:t>jk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oogonium</a:t>
            </a:r>
            <a:r>
              <a:rPr lang="en-US" dirty="0" smtClean="0"/>
              <a:t>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berdinding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berduri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1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428"/>
            <a:ext cx="10515600" cy="5584535"/>
          </a:xfrm>
        </p:spPr>
        <p:txBody>
          <a:bodyPr/>
          <a:lstStyle/>
          <a:p>
            <a:r>
              <a:rPr lang="en-US" dirty="0" smtClean="0"/>
              <a:t>Ada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meninggalkan</a:t>
            </a:r>
            <a:r>
              <a:rPr lang="en-US" dirty="0" smtClean="0"/>
              <a:t> </a:t>
            </a:r>
            <a:r>
              <a:rPr lang="en-US" dirty="0" err="1" smtClean="0"/>
              <a:t>oogonium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dg </a:t>
            </a:r>
            <a:r>
              <a:rPr lang="en-US" dirty="0" err="1" smtClean="0"/>
              <a:t>flagelnya</a:t>
            </a:r>
            <a:endParaRPr lang="en-US" dirty="0" smtClean="0"/>
          </a:p>
          <a:p>
            <a:r>
              <a:rPr lang="en-US" dirty="0" err="1" smtClean="0"/>
              <a:t>Gamet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sporangium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pergiliran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i="1" dirty="0" err="1" smtClean="0"/>
              <a:t>Monoblepharis</a:t>
            </a:r>
            <a:r>
              <a:rPr lang="en-US" i="1" dirty="0" smtClean="0"/>
              <a:t> insignis</a:t>
            </a:r>
            <a:endParaRPr lang="en-US" i="1" dirty="0"/>
          </a:p>
        </p:txBody>
      </p:sp>
      <p:sp>
        <p:nvSpPr>
          <p:cNvPr id="4" name="AutoShape 4" descr="The genus Monoblephar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61689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Nama </a:t>
            </a:r>
            <a:r>
              <a:rPr lang="en-US" dirty="0" err="1" smtClean="0"/>
              <a:t>umum</a:t>
            </a:r>
            <a:r>
              <a:rPr lang="en-US" dirty="0" smtClean="0"/>
              <a:t> fungi </a:t>
            </a:r>
            <a:r>
              <a:rPr lang="en-US" dirty="0" err="1" smtClean="0"/>
              <a:t>adl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, </a:t>
            </a:r>
            <a:r>
              <a:rPr lang="en-US" dirty="0" err="1" smtClean="0"/>
              <a:t>nama</a:t>
            </a:r>
            <a:r>
              <a:rPr lang="en-US" dirty="0" smtClean="0"/>
              <a:t> lain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kapang</a:t>
            </a:r>
            <a:r>
              <a:rPr lang="en-US" dirty="0" smtClean="0"/>
              <a:t>, </a:t>
            </a:r>
            <a:r>
              <a:rPr lang="en-US" dirty="0" err="1" smtClean="0"/>
              <a:t>cendawan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supa</a:t>
            </a:r>
            <a:r>
              <a:rPr lang="en-US" dirty="0" smtClean="0"/>
              <a:t> (</a:t>
            </a:r>
            <a:r>
              <a:rPr lang="en-US" dirty="0" err="1" smtClean="0"/>
              <a:t>suung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thallophyta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kromatophora</a:t>
            </a:r>
            <a:r>
              <a:rPr lang="en-US" dirty="0" smtClean="0"/>
              <a:t>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fungi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tingkatannya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vegetative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benang-benang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hifa</a:t>
            </a:r>
            <a:endParaRPr lang="en-US" dirty="0" smtClean="0"/>
          </a:p>
          <a:p>
            <a:r>
              <a:rPr lang="en-US" dirty="0" err="1" smtClean="0"/>
              <a:t>Jalinan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hifa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meselium</a:t>
            </a:r>
            <a:endParaRPr lang="en-US" dirty="0" smtClean="0"/>
          </a:p>
          <a:p>
            <a:r>
              <a:rPr lang="en-US" dirty="0" err="1" smtClean="0"/>
              <a:t>Hifa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bersekat-sekat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smtClean="0"/>
              <a:t>Se-</a:t>
            </a:r>
            <a:r>
              <a:rPr lang="en-US" dirty="0" err="1" smtClean="0"/>
              <a:t>sel</a:t>
            </a:r>
            <a:r>
              <a:rPr lang="en-US" dirty="0" smtClean="0"/>
              <a:t> talus </a:t>
            </a:r>
            <a:r>
              <a:rPr lang="en-US" dirty="0" err="1" smtClean="0"/>
              <a:t>bermembran</a:t>
            </a:r>
            <a:r>
              <a:rPr lang="en-US" dirty="0" smtClean="0"/>
              <a:t> </a:t>
            </a:r>
            <a:r>
              <a:rPr lang="en-US" dirty="0" err="1" smtClean="0"/>
              <a:t>kitin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selulosa</a:t>
            </a:r>
            <a:endParaRPr lang="en-US" dirty="0" smtClean="0"/>
          </a:p>
          <a:p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hifa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meselium</a:t>
            </a:r>
            <a:r>
              <a:rPr lang="en-US" dirty="0" smtClean="0"/>
              <a:t>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menyimpannya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glikogen</a:t>
            </a:r>
            <a:r>
              <a:rPr lang="en-US" dirty="0" smtClean="0"/>
              <a:t>, </a:t>
            </a:r>
            <a:r>
              <a:rPr lang="en-US" dirty="0" err="1" smtClean="0"/>
              <a:t>lemak</a:t>
            </a:r>
            <a:r>
              <a:rPr lang="en-US" dirty="0" smtClean="0"/>
              <a:t>, </a:t>
            </a:r>
            <a:r>
              <a:rPr lang="en-US" dirty="0" err="1" smtClean="0"/>
              <a:t>manit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ureum</a:t>
            </a:r>
            <a:endParaRPr lang="en-US" dirty="0" smtClean="0"/>
          </a:p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saprofit</a:t>
            </a:r>
            <a:r>
              <a:rPr lang="en-US" dirty="0" smtClean="0"/>
              <a:t>, parasite, </a:t>
            </a:r>
            <a:r>
              <a:rPr lang="en-US" dirty="0" err="1" smtClean="0"/>
              <a:t>ada</a:t>
            </a:r>
            <a:r>
              <a:rPr lang="en-US" dirty="0" smtClean="0"/>
              <a:t> yang di air </a:t>
            </a:r>
            <a:r>
              <a:rPr lang="en-US" dirty="0" err="1" smtClean="0"/>
              <a:t>tawar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di </a:t>
            </a:r>
            <a:r>
              <a:rPr lang="en-US" dirty="0" err="1" smtClean="0"/>
              <a:t>darat</a:t>
            </a:r>
            <a:endParaRPr lang="en-US" dirty="0" smtClean="0"/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dg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mjd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teletospora</a:t>
            </a:r>
            <a:r>
              <a:rPr lang="en-US" dirty="0" smtClean="0"/>
              <a:t>, </a:t>
            </a:r>
            <a:r>
              <a:rPr lang="en-US" dirty="0" err="1" smtClean="0"/>
              <a:t>klamidospora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gemma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sklerotium</a:t>
            </a:r>
            <a:r>
              <a:rPr lang="en-US" dirty="0" smtClean="0"/>
              <a:t> (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umbi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5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5. </a:t>
            </a:r>
            <a:r>
              <a:rPr lang="en-US" dirty="0" err="1"/>
              <a:t>Oomycetales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287"/>
            <a:ext cx="10515600" cy="518048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miselium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hifa-hifa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bersekat</a:t>
            </a:r>
            <a:r>
              <a:rPr lang="en-US" dirty="0" smtClean="0"/>
              <a:t>, </a:t>
            </a:r>
            <a:r>
              <a:rPr lang="en-US" dirty="0" err="1" smtClean="0"/>
              <a:t>bercabang</a:t>
            </a:r>
            <a:r>
              <a:rPr lang="en-US" dirty="0" smtClean="0"/>
              <a:t> – </a:t>
            </a:r>
            <a:r>
              <a:rPr lang="en-US" dirty="0" err="1" smtClean="0"/>
              <a:t>cabang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berinti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endParaRPr lang="en-US" dirty="0" smtClean="0"/>
          </a:p>
          <a:p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selulosa</a:t>
            </a:r>
            <a:endParaRPr lang="en-US" dirty="0" smtClean="0"/>
          </a:p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saprofit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parasite di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darat</a:t>
            </a:r>
            <a:endParaRPr lang="en-US" dirty="0" smtClean="0"/>
          </a:p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aseksual</a:t>
            </a:r>
            <a:r>
              <a:rPr lang="en-US" dirty="0" smtClean="0"/>
              <a:t> dg zoospore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air, </a:t>
            </a:r>
            <a:r>
              <a:rPr lang="en-US" dirty="0" err="1" smtClean="0"/>
              <a:t>dengan</a:t>
            </a:r>
            <a:r>
              <a:rPr lang="en-US" dirty="0" smtClean="0"/>
              <a:t> sporangium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konidium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darat</a:t>
            </a:r>
            <a:endParaRPr lang="en-US" dirty="0" smtClean="0"/>
          </a:p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oogami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yang </a:t>
            </a:r>
            <a:r>
              <a:rPr lang="en-US" dirty="0" err="1" smtClean="0"/>
              <a:t>tercakup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Saprolegniaceae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Peronosporaceae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Phyaceae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9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 fontScale="90000"/>
          </a:bodyPr>
          <a:lstStyle/>
          <a:p>
            <a:r>
              <a:rPr lang="en-US" dirty="0"/>
              <a:t>a.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Saprolegniaceae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9403"/>
            <a:ext cx="5181600" cy="4837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r>
              <a:rPr lang="en-US" i="1" dirty="0" err="1" smtClean="0"/>
              <a:t>Saprolegnia</a:t>
            </a:r>
            <a:r>
              <a:rPr lang="en-US" i="1" dirty="0" smtClean="0"/>
              <a:t> </a:t>
            </a:r>
            <a:r>
              <a:rPr lang="en-US" i="1" dirty="0" err="1" smtClean="0"/>
              <a:t>parasitica</a:t>
            </a:r>
            <a:endParaRPr lang="en-US" i="1" dirty="0" smtClean="0"/>
          </a:p>
          <a:p>
            <a:r>
              <a:rPr lang="en-US" i="1" dirty="0" smtClean="0"/>
              <a:t>S. </a:t>
            </a:r>
            <a:r>
              <a:rPr lang="en-US" i="1" dirty="0" err="1" smtClean="0"/>
              <a:t>litoralis</a:t>
            </a:r>
            <a:endParaRPr lang="en-US" i="1" dirty="0" smtClean="0"/>
          </a:p>
          <a:p>
            <a:r>
              <a:rPr lang="en-US" i="1" dirty="0" err="1" smtClean="0"/>
              <a:t>Achyla</a:t>
            </a:r>
            <a:r>
              <a:rPr lang="en-US" i="1" dirty="0" smtClean="0"/>
              <a:t> </a:t>
            </a:r>
            <a:r>
              <a:rPr lang="en-US" i="1" dirty="0" err="1" smtClean="0"/>
              <a:t>prolifera</a:t>
            </a:r>
            <a:endParaRPr lang="en-US" i="1" dirty="0" smtClean="0"/>
          </a:p>
          <a:p>
            <a:r>
              <a:rPr lang="en-US" i="1" dirty="0" err="1" smtClean="0"/>
              <a:t>Aphanomyces</a:t>
            </a:r>
            <a:r>
              <a:rPr lang="en-US" i="1" dirty="0" smtClean="0"/>
              <a:t> </a:t>
            </a:r>
            <a:r>
              <a:rPr lang="en-US" i="1" dirty="0" err="1" smtClean="0"/>
              <a:t>stellatus</a:t>
            </a:r>
            <a:endParaRPr lang="en-US" i="1" dirty="0"/>
          </a:p>
        </p:txBody>
      </p:sp>
      <p:pic>
        <p:nvPicPr>
          <p:cNvPr id="6146" name="Picture 2" descr="Saprolegnia parasitica: hyphae bearing oogonia with subcentric oospores... 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34" y="3928055"/>
            <a:ext cx="2559766" cy="25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prolegnia - Wikipedia bahasa Indonesia, ensiklopedia beb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171977"/>
            <a:ext cx="25717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gure 4 from Identification de composés naturels contre Saprolegnia sp.,  un champignon pathogène en aquaculture | Semantic Sch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41479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chlya prolifera: a – zoosporangia and zoospores, b – hyphae bearing... | 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2" y="4056845"/>
            <a:ext cx="3170483" cy="23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phanomyces stellatus: a – zoosporangia with zoospores, b – oogonia... |  Download Scientific Diagr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85" y="3732357"/>
            <a:ext cx="3048000" cy="27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70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r>
              <a:rPr lang="en-US" dirty="0"/>
              <a:t>b.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Peronosporaceae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8946"/>
            <a:ext cx="5181600" cy="5108017"/>
          </a:xfrm>
        </p:spPr>
        <p:txBody>
          <a:bodyPr/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parasite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i="1" dirty="0" err="1" smtClean="0"/>
              <a:t>Plasmophora</a:t>
            </a:r>
            <a:r>
              <a:rPr lang="en-US" i="1" dirty="0" smtClean="0"/>
              <a:t> </a:t>
            </a:r>
            <a:r>
              <a:rPr lang="en-US" i="1" dirty="0" err="1" smtClean="0"/>
              <a:t>viticola</a:t>
            </a:r>
            <a:r>
              <a:rPr lang="en-US" i="1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anggur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miseliumnya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houstorium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menghisap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–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endParaRPr lang="en-US" dirty="0"/>
          </a:p>
        </p:txBody>
      </p:sp>
      <p:pic>
        <p:nvPicPr>
          <p:cNvPr id="7170" name="Picture 2" descr="Cycle biologique de Plasmopara viticola, responsable du mildiou de la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80" y="888642"/>
            <a:ext cx="5330825" cy="56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lasmopara viticola (PLASVI)[Photos]| EPPO Global Data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2" y="4073716"/>
            <a:ext cx="3044735" cy="24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53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txBody>
          <a:bodyPr>
            <a:normAutofit fontScale="90000"/>
          </a:bodyPr>
          <a:lstStyle/>
          <a:p>
            <a:r>
              <a:rPr lang="en-US" dirty="0"/>
              <a:t>c.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Phyaceae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9098"/>
            <a:ext cx="5181600" cy="524170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parasite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contohnya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1. </a:t>
            </a:r>
            <a:r>
              <a:rPr lang="en-US" i="1" dirty="0" err="1" smtClean="0"/>
              <a:t>Phytophora</a:t>
            </a:r>
            <a:r>
              <a:rPr lang="en-US" i="1" dirty="0" smtClean="0"/>
              <a:t> </a:t>
            </a:r>
            <a:r>
              <a:rPr lang="en-US" i="1" dirty="0" err="1" smtClean="0"/>
              <a:t>nicotianae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lanas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tembakau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2. </a:t>
            </a:r>
            <a:r>
              <a:rPr lang="en-US" i="1" dirty="0" smtClean="0"/>
              <a:t>P. </a:t>
            </a:r>
            <a:r>
              <a:rPr lang="en-US" i="1" dirty="0" err="1" smtClean="0"/>
              <a:t>infektans</a:t>
            </a:r>
            <a:r>
              <a:rPr lang="en-US" dirty="0" smtClean="0"/>
              <a:t>, </a:t>
            </a:r>
            <a:r>
              <a:rPr lang="en-US" dirty="0" err="1" smtClean="0"/>
              <a:t>busuk</a:t>
            </a:r>
            <a:r>
              <a:rPr lang="en-US" dirty="0" smtClean="0"/>
              <a:t> </a:t>
            </a:r>
            <a:r>
              <a:rPr lang="en-US" dirty="0" err="1" smtClean="0"/>
              <a:t>kentang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3. </a:t>
            </a:r>
            <a:r>
              <a:rPr lang="en-US" i="1" dirty="0" err="1" smtClean="0"/>
              <a:t>P.palmivora</a:t>
            </a:r>
            <a:r>
              <a:rPr lang="en-US" dirty="0" smtClean="0"/>
              <a:t>,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kelapa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4. </a:t>
            </a:r>
            <a:r>
              <a:rPr lang="en-US" i="1" dirty="0" smtClean="0"/>
              <a:t>P. </a:t>
            </a:r>
            <a:r>
              <a:rPr lang="en-US" i="1" dirty="0" err="1" smtClean="0"/>
              <a:t>faberi</a:t>
            </a:r>
            <a:r>
              <a:rPr lang="en-US" dirty="0" smtClean="0"/>
              <a:t>,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karet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5. </a:t>
            </a:r>
            <a:r>
              <a:rPr lang="en-US" i="1" dirty="0" err="1" smtClean="0"/>
              <a:t>Phytium</a:t>
            </a:r>
            <a:r>
              <a:rPr lang="en-US" i="1" dirty="0" smtClean="0"/>
              <a:t> </a:t>
            </a:r>
            <a:r>
              <a:rPr lang="en-US" i="1" dirty="0" err="1" smtClean="0"/>
              <a:t>debaryanum</a:t>
            </a:r>
            <a:r>
              <a:rPr lang="en-US" dirty="0" smtClean="0"/>
              <a:t>, </a:t>
            </a:r>
            <a:r>
              <a:rPr lang="en-US" dirty="0" err="1" smtClean="0"/>
              <a:t>merusak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bibit</a:t>
            </a:r>
            <a:r>
              <a:rPr lang="en-US" dirty="0" smtClean="0"/>
              <a:t> </a:t>
            </a:r>
            <a:r>
              <a:rPr lang="en-US" dirty="0" err="1" smtClean="0"/>
              <a:t>tembakau</a:t>
            </a:r>
            <a:endParaRPr lang="en-US" dirty="0"/>
          </a:p>
        </p:txBody>
      </p:sp>
      <p:pic>
        <p:nvPicPr>
          <p:cNvPr id="1026" name="Picture 2" descr="Let's Do GrEeN aCt!on noW!!: Phytophthora Infe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70" y="249460"/>
            <a:ext cx="2667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ytophthora palmivora | ID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04" y="249460"/>
            <a:ext cx="2484496" cy="32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MNIA - phytophth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626" y="3928056"/>
            <a:ext cx="2365174" cy="24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G. 22,.—Pythium de baryanum. i, seedlings of cress [Le- pidizim sativutn)  attacked by the fungus ; 2, mycelium bearing conidia at the tips of the  branches ; 3, sporangia in diffe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9" y="2485624"/>
            <a:ext cx="2748243" cy="36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387921" y="2189408"/>
            <a:ext cx="489397" cy="218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11629623" y="2068736"/>
            <a:ext cx="296214" cy="33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1600567" y="5164427"/>
            <a:ext cx="296214" cy="33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6861" y="6254841"/>
            <a:ext cx="296214" cy="33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33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ytophthora nicotiana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7" y="283335"/>
            <a:ext cx="7494477" cy="63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47786" y="1030310"/>
            <a:ext cx="3168203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Phytophora nicotianae life cycle</a:t>
            </a:r>
          </a:p>
        </p:txBody>
      </p:sp>
    </p:spTree>
    <p:extLst>
      <p:ext uri="{BB962C8B-B14F-4D97-AF65-F5344CB8AC3E}">
        <p14:creationId xmlns:p14="http://schemas.microsoft.com/office/powerpoint/2010/main" val="1080974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US" dirty="0"/>
              <a:t>6. </a:t>
            </a:r>
            <a:r>
              <a:rPr lang="en-US" dirty="0" err="1"/>
              <a:t>Zygomycetales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977"/>
            <a:ext cx="10515600" cy="5004986"/>
          </a:xfrm>
        </p:spPr>
        <p:txBody>
          <a:bodyPr/>
          <a:lstStyle/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saprofit</a:t>
            </a:r>
            <a:r>
              <a:rPr lang="en-US" dirty="0" smtClean="0"/>
              <a:t>, </a:t>
            </a:r>
            <a:r>
              <a:rPr lang="en-US" dirty="0" err="1" smtClean="0"/>
              <a:t>miselium</a:t>
            </a:r>
            <a:r>
              <a:rPr lang="en-US" dirty="0" smtClean="0"/>
              <a:t> </a:t>
            </a:r>
            <a:r>
              <a:rPr lang="en-US" dirty="0" err="1" smtClean="0"/>
              <a:t>bercabang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bersekat</a:t>
            </a:r>
            <a:endParaRPr lang="en-US" dirty="0" smtClean="0"/>
          </a:p>
          <a:p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kitin</a:t>
            </a:r>
            <a:endParaRPr lang="en-US" dirty="0" smtClean="0"/>
          </a:p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aseksual</a:t>
            </a:r>
            <a:r>
              <a:rPr lang="en-US" dirty="0" smtClean="0"/>
              <a:t> dg </a:t>
            </a:r>
            <a:r>
              <a:rPr lang="en-US" dirty="0" err="1" smtClean="0"/>
              <a:t>spora</a:t>
            </a:r>
            <a:r>
              <a:rPr lang="en-US" dirty="0" smtClean="0"/>
              <a:t> </a:t>
            </a:r>
            <a:r>
              <a:rPr lang="en-US" dirty="0" err="1" smtClean="0"/>
              <a:t>berdinding</a:t>
            </a:r>
            <a:r>
              <a:rPr lang="en-US" dirty="0" smtClean="0"/>
              <a:t> &amp;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tersebar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 smtClean="0"/>
          </a:p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dg </a:t>
            </a:r>
            <a:r>
              <a:rPr lang="en-US" dirty="0" err="1" smtClean="0"/>
              <a:t>gametaangium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n </a:t>
            </a:r>
            <a:r>
              <a:rPr lang="en-US" dirty="0" err="1" smtClean="0"/>
              <a:t>berinti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gametangiogami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Mucoraceae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Endogonaceae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Entomorphthoraceae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50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r>
              <a:rPr lang="en-US" dirty="0"/>
              <a:t>a.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Mucoraceae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84856"/>
            <a:ext cx="5181600" cy="4992107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pd</a:t>
            </a:r>
            <a:r>
              <a:rPr lang="en-US" dirty="0"/>
              <a:t> </a:t>
            </a:r>
            <a:r>
              <a:rPr lang="en-US" dirty="0" err="1"/>
              <a:t>kotoran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, roti,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Hifa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miseliumnya</a:t>
            </a:r>
            <a:r>
              <a:rPr lang="en-US" dirty="0"/>
              <a:t> dg sporangium di </a:t>
            </a:r>
            <a:r>
              <a:rPr lang="en-US" dirty="0" err="1"/>
              <a:t>ujungnya</a:t>
            </a:r>
            <a:endParaRPr lang="en-US" dirty="0"/>
          </a:p>
          <a:p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, </a:t>
            </a:r>
            <a:r>
              <a:rPr lang="en-US" dirty="0" err="1"/>
              <a:t>berdinding</a:t>
            </a:r>
            <a:r>
              <a:rPr lang="en-US" dirty="0"/>
              <a:t>, </a:t>
            </a:r>
            <a:r>
              <a:rPr lang="en-US" dirty="0" err="1"/>
              <a:t>berinti</a:t>
            </a:r>
            <a:r>
              <a:rPr lang="en-US" dirty="0"/>
              <a:t> </a:t>
            </a:r>
            <a:r>
              <a:rPr lang="en-US" dirty="0" err="1"/>
              <a:t>banyak</a:t>
            </a:r>
            <a:endParaRPr lang="en-US" dirty="0"/>
          </a:p>
          <a:p>
            <a:r>
              <a:rPr lang="en-US" dirty="0"/>
              <a:t>Sporangium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hifa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di </a:t>
            </a:r>
            <a:r>
              <a:rPr lang="en-US" dirty="0" err="1"/>
              <a:t>topang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sekat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sporangium, </a:t>
            </a:r>
            <a:r>
              <a:rPr lang="en-US" dirty="0" err="1"/>
              <a:t>tonjolan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kolumela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sporangium dg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mjd</a:t>
            </a:r>
            <a:r>
              <a:rPr lang="en-US" dirty="0"/>
              <a:t> </a:t>
            </a:r>
            <a:r>
              <a:rPr lang="en-US" dirty="0" err="1"/>
              <a:t>miselium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68946"/>
            <a:ext cx="5181600" cy="5108017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Berumah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</a:t>
            </a:r>
          </a:p>
          <a:p>
            <a:r>
              <a:rPr lang="en-US" dirty="0" err="1"/>
              <a:t>Pembiakan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en-US" dirty="0" err="1"/>
              <a:t>tjd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hifa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bersatu</a:t>
            </a:r>
            <a:endParaRPr lang="en-US" dirty="0"/>
          </a:p>
          <a:p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hifa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bersentuhan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sekat</a:t>
            </a:r>
            <a:r>
              <a:rPr lang="en-US" dirty="0"/>
              <a:t> &amp; </a:t>
            </a:r>
            <a:r>
              <a:rPr lang="en-US" dirty="0" err="1"/>
              <a:t>terbentuklah</a:t>
            </a:r>
            <a:r>
              <a:rPr lang="en-US" dirty="0"/>
              <a:t> </a:t>
            </a:r>
            <a:r>
              <a:rPr lang="en-US" dirty="0" err="1"/>
              <a:t>gametangium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bentuk</a:t>
            </a:r>
            <a:endParaRPr lang="en-US" dirty="0"/>
          </a:p>
          <a:p>
            <a:r>
              <a:rPr lang="en-US" dirty="0" err="1"/>
              <a:t>Gametangium</a:t>
            </a:r>
            <a:r>
              <a:rPr lang="en-US" dirty="0"/>
              <a:t> </a:t>
            </a:r>
            <a:r>
              <a:rPr lang="en-US" dirty="0" err="1"/>
              <a:t>kmd</a:t>
            </a:r>
            <a:r>
              <a:rPr lang="en-US" dirty="0"/>
              <a:t> </a:t>
            </a:r>
            <a:r>
              <a:rPr lang="en-US" dirty="0" err="1"/>
              <a:t>bersatu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zigot</a:t>
            </a:r>
            <a:r>
              <a:rPr lang="en-US" dirty="0"/>
              <a:t> </a:t>
            </a:r>
            <a:r>
              <a:rPr lang="en-US" dirty="0" err="1"/>
              <a:t>berdinding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 &amp; inti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berlainan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 td berpasang2an &amp; </a:t>
            </a:r>
            <a:r>
              <a:rPr lang="en-US" dirty="0" err="1"/>
              <a:t>bersatu</a:t>
            </a:r>
            <a:endParaRPr lang="en-US" dirty="0"/>
          </a:p>
          <a:p>
            <a:r>
              <a:rPr lang="en-US" dirty="0"/>
              <a:t>Dari </a:t>
            </a:r>
            <a:r>
              <a:rPr lang="en-US" dirty="0" err="1"/>
              <a:t>zigot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benang</a:t>
            </a:r>
            <a:r>
              <a:rPr lang="en-US" dirty="0"/>
              <a:t> dg sporangium di </a:t>
            </a:r>
            <a:r>
              <a:rPr lang="en-US" dirty="0" err="1"/>
              <a:t>ujungnya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7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 fontScale="90000"/>
          </a:bodyPr>
          <a:lstStyle/>
          <a:p>
            <a:r>
              <a:rPr lang="en-US" dirty="0"/>
              <a:t>a.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Mucoraceae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580" y="1171977"/>
            <a:ext cx="5337220" cy="5004986"/>
          </a:xfrm>
        </p:spPr>
        <p:txBody>
          <a:bodyPr/>
          <a:lstStyle/>
          <a:p>
            <a:r>
              <a:rPr lang="en-US" dirty="0"/>
              <a:t>Sporangium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berinti</a:t>
            </a:r>
            <a:r>
              <a:rPr lang="en-US" dirty="0"/>
              <a:t> 1 </a:t>
            </a:r>
            <a:r>
              <a:rPr lang="en-US" dirty="0" err="1"/>
              <a:t>bersifat</a:t>
            </a:r>
            <a:r>
              <a:rPr lang="en-US" dirty="0"/>
              <a:t> (+) </a:t>
            </a:r>
            <a:r>
              <a:rPr lang="en-US" dirty="0" err="1"/>
              <a:t>atau</a:t>
            </a:r>
            <a:r>
              <a:rPr lang="en-US" dirty="0"/>
              <a:t> (-)</a:t>
            </a:r>
          </a:p>
          <a:p>
            <a:r>
              <a:rPr lang="en-US" dirty="0" err="1"/>
              <a:t>Miselium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mjd</a:t>
            </a:r>
            <a:r>
              <a:rPr lang="en-US" dirty="0"/>
              <a:t> </a:t>
            </a:r>
            <a:r>
              <a:rPr lang="en-US" dirty="0" err="1"/>
              <a:t>miselium</a:t>
            </a:r>
            <a:r>
              <a:rPr lang="en-US" dirty="0"/>
              <a:t> (+) </a:t>
            </a:r>
            <a:r>
              <a:rPr lang="en-US" dirty="0" err="1"/>
              <a:t>atau</a:t>
            </a:r>
            <a:r>
              <a:rPr lang="en-US" dirty="0"/>
              <a:t> (-)</a:t>
            </a:r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i="1" dirty="0" err="1"/>
              <a:t>Mucor</a:t>
            </a:r>
            <a:r>
              <a:rPr lang="en-US" i="1" dirty="0"/>
              <a:t> </a:t>
            </a:r>
            <a:r>
              <a:rPr lang="en-US" i="1" dirty="0" err="1"/>
              <a:t>mucedo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i="1" dirty="0" err="1"/>
              <a:t>Rhizopus</a:t>
            </a:r>
            <a:r>
              <a:rPr lang="en-US" i="1" dirty="0"/>
              <a:t> stolonifera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i="1" dirty="0" err="1"/>
              <a:t>Chlamydomucor</a:t>
            </a:r>
            <a:r>
              <a:rPr lang="en-US" i="1" dirty="0"/>
              <a:t> </a:t>
            </a:r>
            <a:r>
              <a:rPr lang="en-US" i="1" dirty="0" err="1"/>
              <a:t>oryzae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1977"/>
            <a:ext cx="5181600" cy="5004986"/>
          </a:xfrm>
        </p:spPr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Mucoraceae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mp</a:t>
            </a:r>
            <a:r>
              <a:rPr lang="en-US" dirty="0"/>
              <a:t> sporangium dg </a:t>
            </a:r>
            <a:r>
              <a:rPr lang="en-US" dirty="0" err="1"/>
              <a:t>sdkt</a:t>
            </a:r>
            <a:r>
              <a:rPr lang="en-US" dirty="0"/>
              <a:t> </a:t>
            </a:r>
            <a:r>
              <a:rPr lang="en-US" dirty="0" err="1"/>
              <a:t>spora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stp</a:t>
            </a:r>
            <a:r>
              <a:rPr lang="en-US" dirty="0"/>
              <a:t> </a:t>
            </a:r>
            <a:r>
              <a:rPr lang="en-US" dirty="0" err="1"/>
              <a:t>sporangiumnya</a:t>
            </a:r>
            <a:r>
              <a:rPr lang="en-US" dirty="0"/>
              <a:t> </a:t>
            </a:r>
            <a:r>
              <a:rPr lang="en-US" dirty="0" err="1"/>
              <a:t>berinti</a:t>
            </a:r>
            <a:r>
              <a:rPr lang="en-US" dirty="0"/>
              <a:t> 1 </a:t>
            </a:r>
            <a:r>
              <a:rPr lang="en-US" dirty="0" err="1"/>
              <a:t>sj</a:t>
            </a:r>
            <a:r>
              <a:rPr lang="en-US" dirty="0"/>
              <a:t> dg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berlekatan</a:t>
            </a:r>
            <a:r>
              <a:rPr lang="en-US" dirty="0"/>
              <a:t>  </a:t>
            </a:r>
            <a:r>
              <a:rPr lang="en-US" dirty="0" err="1"/>
              <a:t>shg</a:t>
            </a:r>
            <a:r>
              <a:rPr lang="en-US" dirty="0"/>
              <a:t> </a:t>
            </a:r>
            <a:r>
              <a:rPr lang="en-US" dirty="0" err="1"/>
              <a:t>sdh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mjd</a:t>
            </a:r>
            <a:r>
              <a:rPr lang="en-US" dirty="0"/>
              <a:t> </a:t>
            </a:r>
            <a:r>
              <a:rPr lang="en-US" dirty="0" err="1"/>
              <a:t>konidium</a:t>
            </a:r>
            <a:endParaRPr lang="en-US" dirty="0"/>
          </a:p>
          <a:p>
            <a:r>
              <a:rPr lang="en-US" dirty="0" err="1"/>
              <a:t>Pd</a:t>
            </a:r>
            <a:r>
              <a:rPr lang="en-US" dirty="0"/>
              <a:t> </a:t>
            </a:r>
            <a:r>
              <a:rPr lang="en-US" dirty="0" err="1"/>
              <a:t>bbrp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ttn</a:t>
            </a:r>
            <a:r>
              <a:rPr lang="en-US" dirty="0"/>
              <a:t> </a:t>
            </a:r>
            <a:r>
              <a:rPr lang="en-US" dirty="0" err="1"/>
              <a:t>konidium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jk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ckp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&amp; </a:t>
            </a:r>
            <a:r>
              <a:rPr lang="en-US" dirty="0" err="1"/>
              <a:t>jk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endospore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 err="1"/>
              <a:t>Psilobolus</a:t>
            </a:r>
            <a:r>
              <a:rPr lang="en-US" i="1" dirty="0"/>
              <a:t> </a:t>
            </a:r>
            <a:r>
              <a:rPr lang="en-US" i="1" dirty="0" err="1"/>
              <a:t>crystallinus</a:t>
            </a:r>
            <a:r>
              <a:rPr lang="en-US" i="1" dirty="0"/>
              <a:t> </a:t>
            </a:r>
            <a:r>
              <a:rPr lang="en-US" dirty="0"/>
              <a:t>, </a:t>
            </a:r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berjumlah</a:t>
            </a:r>
            <a:r>
              <a:rPr lang="en-US" dirty="0"/>
              <a:t> ± 50.000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1 m</a:t>
            </a:r>
          </a:p>
        </p:txBody>
      </p:sp>
      <p:pic>
        <p:nvPicPr>
          <p:cNvPr id="4098" name="Picture 2" descr="Pilobolus crystallinus Fungus Spe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1" y="5074277"/>
            <a:ext cx="3192329" cy="16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884014" y="5473521"/>
            <a:ext cx="365460" cy="154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3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nfaat jamur rhizopus stolonifer bagi kehidupan - Brainly.co.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10" y="188049"/>
            <a:ext cx="3837063" cy="24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lamydomucor oryzae - Wikipedia bahasa Indonesia, ensiklopedia beb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0" y="2799619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ile:06 07 life cycle, Mucor sp., Mucorales, Zygomycota (M.  Piepenbring).pn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01" y="500705"/>
            <a:ext cx="5679583" cy="52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ucor mucedo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83" y="4043966"/>
            <a:ext cx="2918218" cy="23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20507" y="5988676"/>
            <a:ext cx="3322749" cy="425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Mucor</a:t>
            </a:r>
            <a:r>
              <a:rPr lang="en-US" dirty="0" smtClean="0"/>
              <a:t> </a:t>
            </a:r>
            <a:r>
              <a:rPr lang="en-US" dirty="0" err="1" smtClean="0"/>
              <a:t>mucedo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4363" y="5035639"/>
            <a:ext cx="2407322" cy="34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/>
              <a:t>Chlamydomucor oryzae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55564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188"/>
          </a:xfrm>
        </p:spPr>
        <p:txBody>
          <a:bodyPr>
            <a:normAutofit fontScale="90000"/>
          </a:bodyPr>
          <a:lstStyle/>
          <a:p>
            <a:r>
              <a:rPr lang="en-US" dirty="0"/>
              <a:t>b.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Endogonaceae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2889"/>
            <a:ext cx="10515600" cy="4464073"/>
          </a:xfrm>
        </p:spPr>
        <p:txBody>
          <a:bodyPr/>
          <a:lstStyle/>
          <a:p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sporocarp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2 – 3 cm, diameter 0,8 – 1,2 </a:t>
            </a:r>
            <a:r>
              <a:rPr lang="en-US" dirty="0" err="1" smtClean="0"/>
              <a:t>inci</a:t>
            </a:r>
            <a:r>
              <a:rPr lang="en-US" dirty="0" smtClean="0"/>
              <a:t>,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hifa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zigospora</a:t>
            </a:r>
            <a:r>
              <a:rPr lang="en-US" dirty="0" smtClean="0"/>
              <a:t> yang </a:t>
            </a:r>
            <a:r>
              <a:rPr lang="en-US" dirty="0" err="1" smtClean="0"/>
              <a:t>padat</a:t>
            </a:r>
            <a:endParaRPr lang="en-US" dirty="0" smtClean="0"/>
          </a:p>
          <a:p>
            <a:r>
              <a:rPr lang="en-US" dirty="0" err="1" smtClean="0"/>
              <a:t>Sporocarp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tnah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kaya humus/</a:t>
            </a:r>
            <a:r>
              <a:rPr lang="en-US" dirty="0" err="1" smtClean="0"/>
              <a:t>cetakan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/ </a:t>
            </a:r>
            <a:r>
              <a:rPr lang="en-US" dirty="0" err="1" smtClean="0"/>
              <a:t>lumut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i="1" dirty="0" err="1" smtClean="0"/>
              <a:t>Endogone</a:t>
            </a:r>
            <a:r>
              <a:rPr lang="en-US" i="1" dirty="0" smtClean="0"/>
              <a:t> </a:t>
            </a:r>
            <a:r>
              <a:rPr lang="en-US" i="1" dirty="0" err="1" smtClean="0"/>
              <a:t>pisiformis</a:t>
            </a:r>
            <a:endParaRPr lang="en-US" i="1" dirty="0" smtClean="0"/>
          </a:p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gametangium</a:t>
            </a:r>
            <a:r>
              <a:rPr lang="en-US" dirty="0" smtClean="0"/>
              <a:t> </a:t>
            </a:r>
            <a:r>
              <a:rPr lang="en-US" dirty="0" err="1" smtClean="0"/>
              <a:t>berkopulasi</a:t>
            </a:r>
            <a:r>
              <a:rPr lang="en-US" dirty="0" smtClean="0"/>
              <a:t>,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ujungnya</a:t>
            </a:r>
            <a:r>
              <a:rPr lang="en-US" dirty="0" smtClean="0"/>
              <a:t>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6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4582"/>
          </a:xfrm>
        </p:spPr>
        <p:txBody>
          <a:bodyPr>
            <a:normAutofit/>
          </a:bodyPr>
          <a:lstStyle/>
          <a:p>
            <a:r>
              <a:rPr lang="en-US" dirty="0" err="1" smtClean="0"/>
              <a:t>Reproduksi</a:t>
            </a:r>
            <a:r>
              <a:rPr lang="en-US" dirty="0" smtClean="0"/>
              <a:t>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Aseksual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spora</a:t>
            </a:r>
            <a:r>
              <a:rPr lang="en-US" dirty="0" smtClean="0"/>
              <a:t>( endospore, </a:t>
            </a:r>
            <a:r>
              <a:rPr lang="en-US" dirty="0" err="1" smtClean="0"/>
              <a:t>eksospora</a:t>
            </a:r>
            <a:r>
              <a:rPr lang="en-US" dirty="0" smtClean="0"/>
              <a:t>, zoospore)</a:t>
            </a:r>
          </a:p>
          <a:p>
            <a:r>
              <a:rPr lang="en-US" dirty="0" err="1" smtClean="0"/>
              <a:t>Atau</a:t>
            </a:r>
            <a:r>
              <a:rPr lang="en-US" dirty="0" smtClean="0"/>
              <a:t> dg </a:t>
            </a:r>
            <a:r>
              <a:rPr lang="en-US" dirty="0" err="1" smtClean="0"/>
              <a:t>konidium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sporangium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1 </a:t>
            </a:r>
            <a:r>
              <a:rPr lang="en-US" dirty="0" err="1" smtClean="0"/>
              <a:t>spora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Seksual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Isogami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Anisogami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 err="1" smtClean="0"/>
              <a:t>Gametangiogami</a:t>
            </a:r>
            <a:r>
              <a:rPr lang="en-US" dirty="0" smtClean="0"/>
              <a:t> (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gamet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Somatogami</a:t>
            </a:r>
            <a:r>
              <a:rPr lang="en-US" dirty="0" smtClean="0"/>
              <a:t> (</a:t>
            </a:r>
            <a:r>
              <a:rPr lang="en-US" dirty="0" err="1" smtClean="0"/>
              <a:t>perkawinan</a:t>
            </a:r>
            <a:r>
              <a:rPr lang="en-US" dirty="0" smtClean="0"/>
              <a:t> 2 </a:t>
            </a:r>
            <a:r>
              <a:rPr lang="en-US" dirty="0" err="1" smtClean="0"/>
              <a:t>sel</a:t>
            </a:r>
            <a:r>
              <a:rPr lang="en-US" dirty="0" smtClean="0"/>
              <a:t> talus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dogon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7" y="287282"/>
            <a:ext cx="2447035" cy="252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CoPortal - Endogone pis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24" y="287282"/>
            <a:ext cx="2431475" cy="252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shroom Observer: Name: Endogone pisiformis L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20" y="3027664"/>
            <a:ext cx="2449597" cy="25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dogone pisiformis | Sur mousse de sphaigne Les fructificat… | Flick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9" y="2924633"/>
            <a:ext cx="3007551" cy="25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ungi | bioearthworm | Pag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28" y="287282"/>
            <a:ext cx="5782171" cy="62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35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Entomorphthoraceae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586"/>
            <a:ext cx="10778544" cy="5009882"/>
          </a:xfrm>
        </p:spPr>
        <p:txBody>
          <a:bodyPr/>
          <a:lstStyle/>
          <a:p>
            <a:r>
              <a:rPr lang="en-US" dirty="0" err="1" smtClean="0"/>
              <a:t>Miselium</a:t>
            </a:r>
            <a:r>
              <a:rPr lang="en-US" dirty="0" smtClean="0"/>
              <a:t> </a:t>
            </a:r>
            <a:r>
              <a:rPr lang="en-US" dirty="0" err="1" smtClean="0"/>
              <a:t>bersekat-sekat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beraturan</a:t>
            </a:r>
            <a:r>
              <a:rPr lang="en-US" dirty="0" smtClean="0"/>
              <a:t>, inti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berinti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berinti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endParaRPr lang="en-US" dirty="0" smtClean="0"/>
          </a:p>
          <a:p>
            <a:r>
              <a:rPr lang="en-US" dirty="0" smtClean="0"/>
              <a:t>Rep. </a:t>
            </a:r>
            <a:r>
              <a:rPr lang="en-US" dirty="0" err="1" smtClean="0"/>
              <a:t>seksual</a:t>
            </a:r>
            <a:r>
              <a:rPr lang="en-US" dirty="0" smtClean="0"/>
              <a:t> dg </a:t>
            </a:r>
            <a:r>
              <a:rPr lang="en-US" dirty="0" err="1" smtClean="0"/>
              <a:t>gametangiogami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aseksual</a:t>
            </a:r>
            <a:r>
              <a:rPr lang="en-US" dirty="0" smtClean="0"/>
              <a:t> dg </a:t>
            </a:r>
            <a:r>
              <a:rPr lang="en-US" dirty="0" err="1" smtClean="0"/>
              <a:t>konidium</a:t>
            </a:r>
            <a:endParaRPr lang="en-US" dirty="0" smtClean="0"/>
          </a:p>
          <a:p>
            <a:r>
              <a:rPr lang="en-US" dirty="0" err="1" smtClean="0"/>
              <a:t>Konidium</a:t>
            </a:r>
            <a:r>
              <a:rPr lang="en-US" dirty="0" smtClean="0"/>
              <a:t> </a:t>
            </a:r>
            <a:r>
              <a:rPr lang="en-US" dirty="0" err="1" smtClean="0"/>
              <a:t>berinti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&amp; </a:t>
            </a:r>
            <a:r>
              <a:rPr lang="en-US" dirty="0" err="1" smtClean="0"/>
              <a:t>jk</a:t>
            </a:r>
            <a:r>
              <a:rPr lang="en-US" dirty="0" smtClean="0"/>
              <a:t> </a:t>
            </a:r>
            <a:r>
              <a:rPr lang="en-US" dirty="0" err="1" smtClean="0"/>
              <a:t>sdh</a:t>
            </a:r>
            <a:r>
              <a:rPr lang="en-US" dirty="0" smtClean="0"/>
              <a:t> </a:t>
            </a:r>
            <a:r>
              <a:rPr lang="en-US" dirty="0" err="1" smtClean="0"/>
              <a:t>masak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terlempar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lalat</a:t>
            </a:r>
            <a:r>
              <a:rPr lang="en-US" dirty="0" smtClean="0"/>
              <a:t>, </a:t>
            </a:r>
            <a:r>
              <a:rPr lang="en-US" dirty="0" err="1" smtClean="0"/>
              <a:t>konidium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berkecambah</a:t>
            </a:r>
            <a:r>
              <a:rPr lang="en-US" dirty="0" smtClean="0"/>
              <a:t> </a:t>
            </a:r>
            <a:r>
              <a:rPr lang="en-US" dirty="0" err="1" smtClean="0"/>
              <a:t>mjd</a:t>
            </a:r>
            <a:r>
              <a:rPr lang="en-US" dirty="0" smtClean="0"/>
              <a:t> </a:t>
            </a:r>
            <a:r>
              <a:rPr lang="en-US" dirty="0" err="1" smtClean="0"/>
              <a:t>buluh</a:t>
            </a:r>
            <a:r>
              <a:rPr lang="en-US" dirty="0" smtClean="0"/>
              <a:t>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lalat</a:t>
            </a:r>
            <a:r>
              <a:rPr lang="en-US" dirty="0" smtClean="0"/>
              <a:t>, </a:t>
            </a:r>
            <a:r>
              <a:rPr lang="en-US" dirty="0" err="1" smtClean="0"/>
              <a:t>jk</a:t>
            </a:r>
            <a:r>
              <a:rPr lang="en-US" dirty="0" smtClean="0"/>
              <a:t> </a:t>
            </a:r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lalay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konidium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bangkai</a:t>
            </a:r>
            <a:r>
              <a:rPr lang="en-US" dirty="0" smtClean="0"/>
              <a:t> </a:t>
            </a:r>
            <a:r>
              <a:rPr lang="en-US" dirty="0" err="1" smtClean="0"/>
              <a:t>lalat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i="1" dirty="0" err="1" smtClean="0"/>
              <a:t>Entomophthora</a:t>
            </a:r>
            <a:r>
              <a:rPr lang="en-US" i="1" dirty="0" smtClean="0"/>
              <a:t> </a:t>
            </a:r>
            <a:r>
              <a:rPr lang="en-US" i="1" dirty="0" err="1" smtClean="0"/>
              <a:t>muscae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29550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omophthora muscae - di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90" y="479777"/>
            <a:ext cx="4713668" cy="57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tomophthora muscae fungus | Zombie fly... What a way to go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6" y="479778"/>
            <a:ext cx="3373236" cy="26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tomophthora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42" y="3364265"/>
            <a:ext cx="3530981" cy="32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ungi on insects - Fungi Pictures - Arbtalk | The Social Network For  Arboris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66" y="479778"/>
            <a:ext cx="3012628" cy="26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6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kelas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Myxomycetes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Phycomycetes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Eumycetes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Myxomycetes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645"/>
            <a:ext cx="10515600" cy="486331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klorofil</a:t>
            </a:r>
            <a:endParaRPr lang="en-US" dirty="0" smtClean="0"/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filogenetik</a:t>
            </a:r>
            <a:r>
              <a:rPr lang="en-US" dirty="0" smtClean="0"/>
              <a:t> </a:t>
            </a:r>
            <a:r>
              <a:rPr lang="en-US" dirty="0" err="1" smtClean="0"/>
              <a:t>tergolong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jamur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lendir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vegetative,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protoplasma</a:t>
            </a:r>
            <a:r>
              <a:rPr lang="en-US" dirty="0" smtClean="0"/>
              <a:t> </a:t>
            </a:r>
            <a:r>
              <a:rPr lang="en-US" dirty="0" err="1" smtClean="0"/>
              <a:t>telanjang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spt</a:t>
            </a:r>
            <a:r>
              <a:rPr lang="en-US" dirty="0" smtClean="0"/>
              <a:t> amoeba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Plasmodium</a:t>
            </a:r>
          </a:p>
          <a:p>
            <a:r>
              <a:rPr lang="en-US" dirty="0" smtClean="0"/>
              <a:t>Plasmodium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sporangium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spora</a:t>
            </a:r>
            <a:endParaRPr lang="en-US" dirty="0" smtClean="0"/>
          </a:p>
          <a:p>
            <a:r>
              <a:rPr lang="en-US" dirty="0" err="1" smtClean="0"/>
              <a:t>Spora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berkecambah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air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substrat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kembara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miksoflagellata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Setela</a:t>
            </a:r>
            <a:r>
              <a:rPr lang="en-US" dirty="0" smtClean="0"/>
              <a:t> </a:t>
            </a:r>
            <a:r>
              <a:rPr lang="en-US" dirty="0" err="1" smtClean="0"/>
              <a:t>flagel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, </a:t>
            </a:r>
            <a:r>
              <a:rPr lang="en-US" dirty="0" err="1" smtClean="0"/>
              <a:t>miksoflagellata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mjd</a:t>
            </a:r>
            <a:r>
              <a:rPr lang="en-US" dirty="0" smtClean="0"/>
              <a:t> </a:t>
            </a:r>
            <a:r>
              <a:rPr lang="en-US" dirty="0" err="1" smtClean="0"/>
              <a:t>miksoamoeba</a:t>
            </a:r>
            <a:r>
              <a:rPr lang="en-US" dirty="0" smtClean="0"/>
              <a:t>, </a:t>
            </a:r>
            <a:r>
              <a:rPr lang="en-US" dirty="0" err="1" smtClean="0"/>
              <a:t>kmd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generative </a:t>
            </a:r>
            <a:r>
              <a:rPr lang="en-US" dirty="0" err="1" smtClean="0"/>
              <a:t>tjd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miksoamoeba</a:t>
            </a:r>
            <a:r>
              <a:rPr lang="en-US" dirty="0" smtClean="0"/>
              <a:t>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amebazigot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9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3792"/>
            <a:ext cx="10515600" cy="5885645"/>
          </a:xfrm>
        </p:spPr>
        <p:txBody>
          <a:bodyPr/>
          <a:lstStyle/>
          <a:p>
            <a:r>
              <a:rPr lang="en-US" dirty="0" err="1" smtClean="0"/>
              <a:t>Amoebzigot</a:t>
            </a:r>
            <a:r>
              <a:rPr lang="en-US" dirty="0" smtClean="0"/>
              <a:t> dg </a:t>
            </a:r>
            <a:r>
              <a:rPr lang="en-US" dirty="0" err="1" smtClean="0"/>
              <a:t>sesamanya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bersatu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plasmodium yang </a:t>
            </a:r>
            <a:r>
              <a:rPr lang="en-US" dirty="0" err="1" smtClean="0"/>
              <a:t>besar</a:t>
            </a:r>
            <a:r>
              <a:rPr lang="en-US" dirty="0" smtClean="0"/>
              <a:t> n </a:t>
            </a:r>
            <a:r>
              <a:rPr lang="en-US" dirty="0" err="1" smtClean="0"/>
              <a:t>berinti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Plasmodium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sporangium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yang </a:t>
            </a:r>
            <a:r>
              <a:rPr lang="en-US" dirty="0" err="1" smtClean="0"/>
              <a:t>berselaput</a:t>
            </a:r>
            <a:r>
              <a:rPr lang="en-US" dirty="0" smtClean="0"/>
              <a:t> </a:t>
            </a:r>
            <a:r>
              <a:rPr lang="en-US" dirty="0" err="1" smtClean="0"/>
              <a:t>kaku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kapur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peridium</a:t>
            </a:r>
            <a:r>
              <a:rPr lang="en-US" dirty="0" smtClean="0"/>
              <a:t>. Di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spora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bermembran</a:t>
            </a:r>
            <a:r>
              <a:rPr lang="en-US" dirty="0" smtClean="0"/>
              <a:t> keratin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selulosa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glikogen</a:t>
            </a:r>
            <a:endParaRPr lang="en-US" dirty="0" smtClean="0"/>
          </a:p>
          <a:p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tanah-tanah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,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daun-daun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gugur</a:t>
            </a:r>
            <a:r>
              <a:rPr lang="en-US" dirty="0" smtClean="0"/>
              <a:t>,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lapuk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merayap</a:t>
            </a:r>
            <a:r>
              <a:rPr lang="en-US" dirty="0" smtClean="0"/>
              <a:t> </a:t>
            </a:r>
            <a:r>
              <a:rPr lang="en-US" dirty="0" err="1" smtClean="0"/>
              <a:t>kemana</a:t>
            </a:r>
            <a:r>
              <a:rPr lang="en-US" dirty="0" smtClean="0"/>
              <a:t>-mana</a:t>
            </a:r>
          </a:p>
          <a:p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scara</a:t>
            </a:r>
            <a:r>
              <a:rPr lang="en-US" dirty="0" smtClean="0"/>
              <a:t> </a:t>
            </a:r>
            <a:r>
              <a:rPr lang="en-US" dirty="0" err="1" smtClean="0"/>
              <a:t>kemotaksis</a:t>
            </a:r>
            <a:r>
              <a:rPr lang="en-US" dirty="0" smtClean="0"/>
              <a:t>, </a:t>
            </a:r>
            <a:r>
              <a:rPr lang="en-US" dirty="0" err="1" smtClean="0"/>
              <a:t>hidritaksis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fototaksis</a:t>
            </a:r>
            <a:r>
              <a:rPr lang="en-US" dirty="0" smtClean="0"/>
              <a:t> negative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marga</a:t>
            </a:r>
            <a:r>
              <a:rPr lang="en-US" dirty="0" smtClean="0"/>
              <a:t>, plasma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buahnya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bulu-bulu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spt</a:t>
            </a:r>
            <a:r>
              <a:rPr lang="en-US" dirty="0" smtClean="0"/>
              <a:t> </a:t>
            </a:r>
            <a:r>
              <a:rPr lang="en-US" dirty="0" err="1" smtClean="0"/>
              <a:t>jala</a:t>
            </a:r>
            <a:r>
              <a:rPr lang="en-US" dirty="0" smtClean="0"/>
              <a:t>/serabut2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kapitilium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sporangium </a:t>
            </a:r>
            <a:r>
              <a:rPr lang="en-US" dirty="0" err="1" smtClean="0"/>
              <a:t>masak</a:t>
            </a:r>
            <a:r>
              <a:rPr lang="en-US" dirty="0" smtClean="0"/>
              <a:t>, </a:t>
            </a:r>
            <a:r>
              <a:rPr lang="en-US" dirty="0" err="1" smtClean="0"/>
              <a:t>peridium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spora</a:t>
            </a:r>
            <a:r>
              <a:rPr lang="en-US" dirty="0" smtClean="0"/>
              <a:t> </a:t>
            </a:r>
            <a:r>
              <a:rPr lang="en-US" dirty="0" err="1" smtClean="0"/>
              <a:t>terhembus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kapitilium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1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takson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, </a:t>
            </a:r>
            <a:r>
              <a:rPr lang="en-US" dirty="0" err="1" smtClean="0"/>
              <a:t>susunan</a:t>
            </a:r>
            <a:r>
              <a:rPr lang="en-US" dirty="0" smtClean="0"/>
              <a:t>,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sporangium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</a:t>
            </a:r>
            <a:r>
              <a:rPr lang="en-US" i="1" dirty="0" err="1" smtClean="0"/>
              <a:t>Fuligo</a:t>
            </a:r>
            <a:r>
              <a:rPr lang="en-US" i="1" dirty="0" smtClean="0"/>
              <a:t> </a:t>
            </a:r>
            <a:r>
              <a:rPr lang="en-US" i="1" dirty="0" err="1" smtClean="0"/>
              <a:t>septica</a:t>
            </a:r>
            <a:r>
              <a:rPr lang="en-US" dirty="0" smtClean="0"/>
              <a:t>,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lender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orak</a:t>
            </a:r>
            <a:r>
              <a:rPr lang="en-US" dirty="0" smtClean="0"/>
              <a:t> </a:t>
            </a:r>
            <a:r>
              <a:rPr lang="en-US" dirty="0" err="1" smtClean="0"/>
              <a:t>arik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warnanya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kekuningan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empuk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 </a:t>
            </a:r>
            <a:r>
              <a:rPr lang="en-US" i="1" dirty="0" err="1" smtClean="0"/>
              <a:t>Dictyostelium</a:t>
            </a:r>
            <a:r>
              <a:rPr lang="en-US" i="1" dirty="0" smtClean="0"/>
              <a:t> </a:t>
            </a:r>
            <a:r>
              <a:rPr lang="en-US" i="1" dirty="0" err="1" smtClean="0"/>
              <a:t>discoideum</a:t>
            </a:r>
            <a:r>
              <a:rPr lang="en-US" dirty="0" smtClean="0"/>
              <a:t>, </a:t>
            </a:r>
            <a:r>
              <a:rPr lang="en-US" dirty="0" err="1" smtClean="0"/>
              <a:t>miksoameba</a:t>
            </a:r>
            <a:r>
              <a:rPr lang="en-US" dirty="0" smtClean="0"/>
              <a:t> </a:t>
            </a:r>
            <a:r>
              <a:rPr lang="en-US" dirty="0" err="1" smtClean="0"/>
              <a:t>berkumpul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mjd</a:t>
            </a:r>
            <a:r>
              <a:rPr lang="en-US" dirty="0" smtClean="0"/>
              <a:t>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hy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pseudoplasmodium</a:t>
            </a:r>
            <a:r>
              <a:rPr lang="en-US" dirty="0" smtClean="0"/>
              <a:t> dg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yang </a:t>
            </a:r>
            <a:r>
              <a:rPr lang="en-US" dirty="0" err="1" smtClean="0"/>
              <a:t>berspora</a:t>
            </a:r>
            <a:endParaRPr lang="en-US" dirty="0"/>
          </a:p>
        </p:txBody>
      </p:sp>
      <p:pic>
        <p:nvPicPr>
          <p:cNvPr id="1026" name="Picture 2" descr="Berkas:Fuligo septica bl1.JPG - Wikipedia bahasa Indonesia, ensiklopedia  beb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0" y="3953243"/>
            <a:ext cx="3985627" cy="26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Dictyostelium discoideum fb 2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61" y="3953243"/>
            <a:ext cx="3952531" cy="265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7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Phycomycetes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859"/>
            <a:ext cx="10515600" cy="4567104"/>
          </a:xfrm>
        </p:spPr>
        <p:txBody>
          <a:bodyPr/>
          <a:lstStyle/>
          <a:p>
            <a:r>
              <a:rPr lang="en-US" dirty="0" smtClean="0"/>
              <a:t>Talus </a:t>
            </a:r>
            <a:r>
              <a:rPr lang="en-US" dirty="0" err="1" smtClean="0"/>
              <a:t>sifonal</a:t>
            </a:r>
            <a:r>
              <a:rPr lang="en-US" dirty="0" smtClean="0"/>
              <a:t>, </a:t>
            </a:r>
            <a:r>
              <a:rPr lang="en-US" dirty="0" err="1" smtClean="0"/>
              <a:t>bercabang-cabang</a:t>
            </a:r>
            <a:r>
              <a:rPr lang="en-US" dirty="0" smtClean="0"/>
              <a:t>, </a:t>
            </a:r>
            <a:r>
              <a:rPr lang="en-US" dirty="0" err="1" smtClean="0"/>
              <a:t>multinukleat</a:t>
            </a:r>
            <a:r>
              <a:rPr lang="en-US" dirty="0" smtClean="0"/>
              <a:t>,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bersekat-sekat</a:t>
            </a:r>
            <a:endParaRPr lang="en-US" dirty="0" smtClean="0"/>
          </a:p>
          <a:p>
            <a:r>
              <a:rPr lang="en-US" dirty="0" smtClean="0"/>
              <a:t>Yang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tingkatannya</a:t>
            </a:r>
            <a:r>
              <a:rPr lang="en-US" dirty="0" smtClean="0"/>
              <a:t>, talus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uninukleat</a:t>
            </a:r>
            <a:endParaRPr lang="en-US" dirty="0" smtClean="0"/>
          </a:p>
          <a:p>
            <a:r>
              <a:rPr lang="en-US" dirty="0" err="1" smtClean="0"/>
              <a:t>Pembiakan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dg </a:t>
            </a:r>
            <a:r>
              <a:rPr lang="en-US" dirty="0" err="1" smtClean="0"/>
              <a:t>isogami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zigospora</a:t>
            </a:r>
            <a:endParaRPr lang="en-US" dirty="0" smtClean="0"/>
          </a:p>
          <a:p>
            <a:r>
              <a:rPr lang="en-US" dirty="0" err="1" smtClean="0"/>
              <a:t>Pembiakan</a:t>
            </a:r>
            <a:r>
              <a:rPr lang="en-US" dirty="0" smtClean="0"/>
              <a:t> </a:t>
            </a:r>
            <a:r>
              <a:rPr lang="en-US" dirty="0" err="1" smtClean="0"/>
              <a:t>aseksual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zoospore</a:t>
            </a:r>
          </a:p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saprofit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parasite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air,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darat</a:t>
            </a:r>
            <a:endParaRPr lang="en-US" dirty="0" smtClean="0"/>
          </a:p>
          <a:p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dg </a:t>
            </a:r>
            <a:r>
              <a:rPr lang="en-US" dirty="0" err="1" smtClean="0"/>
              <a:t>ganggang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jamur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ganggang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1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251"/>
            <a:ext cx="10515600" cy="4927712"/>
          </a:xfrm>
        </p:spPr>
        <p:txBody>
          <a:bodyPr/>
          <a:lstStyle/>
          <a:p>
            <a:r>
              <a:rPr lang="en-US" dirty="0" err="1" smtClean="0"/>
              <a:t>Meliputi</a:t>
            </a:r>
            <a:r>
              <a:rPr lang="en-US" dirty="0" smtClean="0"/>
              <a:t> 6 </a:t>
            </a:r>
            <a:r>
              <a:rPr lang="en-US" dirty="0" err="1" smtClean="0"/>
              <a:t>bangsa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Myxochytridiales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Chytridiales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</a:t>
            </a:r>
            <a:r>
              <a:rPr lang="en-US" dirty="0" err="1" smtClean="0"/>
              <a:t>Blastocladiales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4. </a:t>
            </a:r>
            <a:r>
              <a:rPr lang="en-US" dirty="0" err="1" smtClean="0"/>
              <a:t>Monoblepharidales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5. </a:t>
            </a:r>
            <a:r>
              <a:rPr lang="en-US" dirty="0" err="1" smtClean="0"/>
              <a:t>Oomycetales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6. </a:t>
            </a:r>
            <a:r>
              <a:rPr lang="en-US" dirty="0" err="1" smtClean="0"/>
              <a:t>Zygomycetales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9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1497</Words>
  <Application>Microsoft Office PowerPoint</Application>
  <PresentationFormat>Widescreen</PresentationFormat>
  <Paragraphs>193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THALLOPHYTA</vt:lpstr>
      <vt:lpstr>PowerPoint Presentation</vt:lpstr>
      <vt:lpstr>Reproduksi Fungi</vt:lpstr>
      <vt:lpstr>Klasifikasi Fungi</vt:lpstr>
      <vt:lpstr>1.  Kelas Myxomycetes</vt:lpstr>
      <vt:lpstr>PowerPoint Presentation</vt:lpstr>
      <vt:lpstr>PowerPoint Presentation</vt:lpstr>
      <vt:lpstr>2. Kelas Phycomycetes</vt:lpstr>
      <vt:lpstr>PowerPoint Presentation</vt:lpstr>
      <vt:lpstr>1. Myxochytridiales</vt:lpstr>
      <vt:lpstr>a. suku Olpidiaceae</vt:lpstr>
      <vt:lpstr>PowerPoint Presentation</vt:lpstr>
      <vt:lpstr>b. suku Plasmodiophoraceae</vt:lpstr>
      <vt:lpstr>2. Chytridiales</vt:lpstr>
      <vt:lpstr>PowerPoint Presentation</vt:lpstr>
      <vt:lpstr>3. Blastocladiales  </vt:lpstr>
      <vt:lpstr>PowerPoint Presentation</vt:lpstr>
      <vt:lpstr>4. Monoblepharidales</vt:lpstr>
      <vt:lpstr>PowerPoint Presentation</vt:lpstr>
      <vt:lpstr>5. Oomycetales </vt:lpstr>
      <vt:lpstr>a. suku Saprolegniaceae</vt:lpstr>
      <vt:lpstr>b. suku Peronosporaceae</vt:lpstr>
      <vt:lpstr>c. suku Phyaceae</vt:lpstr>
      <vt:lpstr>PowerPoint Presentation</vt:lpstr>
      <vt:lpstr>6. Zygomycetales</vt:lpstr>
      <vt:lpstr>a. suku Mucoraceae</vt:lpstr>
      <vt:lpstr>a. suku Mucoraceae</vt:lpstr>
      <vt:lpstr>PowerPoint Presentation</vt:lpstr>
      <vt:lpstr>b. suku Endogonaceae </vt:lpstr>
      <vt:lpstr>PowerPoint Presentation</vt:lpstr>
      <vt:lpstr>c. suku Entomorphthoraceae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 THALLOPHYTA</dc:title>
  <dc:creator>User</dc:creator>
  <cp:lastModifiedBy>User</cp:lastModifiedBy>
  <cp:revision>72</cp:revision>
  <dcterms:created xsi:type="dcterms:W3CDTF">2021-04-03T03:05:35Z</dcterms:created>
  <dcterms:modified xsi:type="dcterms:W3CDTF">2023-01-31T13:18:26Z</dcterms:modified>
</cp:coreProperties>
</file>