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9" r:id="rId9"/>
    <p:sldId id="270" r:id="rId10"/>
    <p:sldId id="277" r:id="rId11"/>
    <p:sldId id="272" r:id="rId12"/>
    <p:sldId id="278" r:id="rId13"/>
    <p:sldId id="273" r:id="rId14"/>
    <p:sldId id="274" r:id="rId15"/>
    <p:sldId id="276" r:id="rId16"/>
    <p:sldId id="279" r:id="rId17"/>
    <p:sldId id="280" r:id="rId18"/>
    <p:sldId id="28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3FC1-D79B-4DAC-A428-356AB2BCBB3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C2E9-7E97-4FD1-AAE2-2D9A03500EE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2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11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26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877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4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45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43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66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56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23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2B5953-FE39-4688-9A7C-D59DB4D46AD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2752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3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27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264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6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3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2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99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38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89E8-3EF0-4D0D-86DD-D55F1C107DFA}" type="datetimeFigureOut">
              <a:rPr lang="id-ID" smtClean="0"/>
              <a:t>13/11/2020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BA9B-87C3-4C9F-85C3-1DDB6C6FDF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6145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Sungai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Danau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6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8877" y="5111613"/>
            <a:ext cx="644996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latin typeface="Arial" panose="020B0604020202020204" pitchFamily="34" charset="0"/>
              </a:rPr>
              <a:t>Melalui partisipasi masyarakat </a:t>
            </a:r>
            <a:r>
              <a:rPr lang="id-ID" dirty="0" smtClean="0">
                <a:latin typeface="Arial" panose="020B0604020202020204" pitchFamily="34" charset="0"/>
              </a:rPr>
              <a:t>maka keseimbangan </a:t>
            </a:r>
            <a:r>
              <a:rPr lang="id-ID" dirty="0">
                <a:latin typeface="Arial" panose="020B0604020202020204" pitchFamily="34" charset="0"/>
              </a:rPr>
              <a:t>ekologi di sekitar </a:t>
            </a:r>
            <a:r>
              <a:rPr lang="id-ID" dirty="0" smtClean="0">
                <a:latin typeface="Arial" panose="020B0604020202020204" pitchFamily="34" charset="0"/>
              </a:rPr>
              <a:t>sungai/danau tetap </a:t>
            </a:r>
            <a:r>
              <a:rPr lang="id-ID" dirty="0">
                <a:latin typeface="Arial" panose="020B0604020202020204" pitchFamily="34" charset="0"/>
              </a:rPr>
              <a:t>terpelihara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885766" y="2988838"/>
            <a:ext cx="773307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Dibutuhkan perencanaan terkait </a:t>
            </a: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 Pengembangan Ekowisata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Sungai/Danau dalam Pengembangan Partisipasi Masyarakat.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6901" y="558288"/>
            <a:ext cx="897193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Ekowisata memberikan peluang untuk mendapatkan keuntungan bagi penyelenggara, pemerintah dan masyarakat setempat, melalui kegiatan-kegiatan yang non ekstraktif, sehingga meningkatkan perekonomian daerah setempat dan dapat menjamin kesinambungan usaha.</a:t>
            </a:r>
          </a:p>
        </p:txBody>
      </p:sp>
    </p:spTree>
    <p:extLst>
      <p:ext uri="{BB962C8B-B14F-4D97-AF65-F5344CB8AC3E}">
        <p14:creationId xmlns:p14="http://schemas.microsoft.com/office/powerpoint/2010/main" val="29058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645" y="1502158"/>
            <a:ext cx="10087897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800" dirty="0" smtClean="0"/>
              <a:t>Peran </a:t>
            </a:r>
            <a:r>
              <a:rPr lang="id-ID" sz="2800" dirty="0"/>
              <a:t>utama </a:t>
            </a:r>
            <a:r>
              <a:rPr lang="id-ID" sz="2800" dirty="0" smtClean="0"/>
              <a:t>pemerintah </a:t>
            </a:r>
            <a:r>
              <a:rPr lang="id-ID" sz="2800" dirty="0"/>
              <a:t>daerah (termasuk pemerintah desa) dalam mengembangkan pariwisata </a:t>
            </a:r>
            <a:r>
              <a:rPr lang="id-ID" sz="2800" dirty="0" smtClean="0"/>
              <a:t>:</a:t>
            </a:r>
          </a:p>
          <a:p>
            <a:endParaRPr lang="id-ID" sz="2800" dirty="0"/>
          </a:p>
          <a:p>
            <a:r>
              <a:rPr lang="id-ID" sz="2800" dirty="0" smtClean="0"/>
              <a:t>Berupa </a:t>
            </a:r>
            <a:r>
              <a:rPr lang="id-ID" sz="2800" dirty="0"/>
              <a:t>pengembangan kebijakan, fasilitas dan kerja sama dengan berbagai pihak. </a:t>
            </a:r>
            <a:endParaRPr lang="id-ID" sz="2800" dirty="0" smtClean="0"/>
          </a:p>
          <a:p>
            <a:endParaRPr lang="id-ID" sz="2800" dirty="0"/>
          </a:p>
          <a:p>
            <a:r>
              <a:rPr lang="id-ID" sz="2800" dirty="0"/>
              <a:t>Persepsi pemerintah daerah terhadap pengembangan ekowisata menjadi dasar </a:t>
            </a:r>
            <a:r>
              <a:rPr lang="id-ID" sz="2800" dirty="0" smtClean="0"/>
              <a:t>pengembangan </a:t>
            </a:r>
            <a:r>
              <a:rPr lang="id-ID" sz="2800" dirty="0"/>
              <a:t>kebijakan, infrastruktur, dan kerja sama semua pihak. </a:t>
            </a:r>
          </a:p>
        </p:txBody>
      </p:sp>
    </p:spTree>
    <p:extLst>
      <p:ext uri="{BB962C8B-B14F-4D97-AF65-F5344CB8AC3E}">
        <p14:creationId xmlns:p14="http://schemas.microsoft.com/office/powerpoint/2010/main" val="4071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542" y="579280"/>
            <a:ext cx="10731909" cy="30839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Pengelolaan Sungai Ciliwung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yang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dilakukan secara terintegrasi dan tidak lepas dari peran kelembagaan Pemerintah dan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stakeholder yang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mendukungnya. </a:t>
            </a:r>
            <a:endParaRPr lang="id-ID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id-ID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Pemanfaatan bantaran Sungai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Ciliwung sebagai objek pengembangan ekowisata membutuhkan peran serta masyarakat agar dapat berkelanjutan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id-ID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Pelibatan peran serta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masyarakat dalam perencanaan pembangunan sangat penting, guna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</a:rPr>
              <a:t>menumbuhkan rasa tanggung jawab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masyarakat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terhadap objek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</a:rPr>
              <a:t>wisata yang ada di daerahnya sehingga perlu diketahui bagaimana tingkat partisipasi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masyarakat sekitar.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9" y="3950375"/>
            <a:ext cx="3940278" cy="262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60" y="3950375"/>
            <a:ext cx="3717523" cy="262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5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8" y="688452"/>
            <a:ext cx="954220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000" dirty="0" smtClean="0">
                <a:solidFill>
                  <a:schemeClr val="bg1"/>
                </a:solidFill>
              </a:rPr>
              <a:t>Pengelolaan </a:t>
            </a:r>
            <a:r>
              <a:rPr lang="id-ID" sz="2000" dirty="0">
                <a:solidFill>
                  <a:schemeClr val="bg1"/>
                </a:solidFill>
              </a:rPr>
              <a:t>potensi </a:t>
            </a:r>
            <a:r>
              <a:rPr lang="id-ID" sz="2000" dirty="0" smtClean="0">
                <a:solidFill>
                  <a:schemeClr val="bg1"/>
                </a:solidFill>
              </a:rPr>
              <a:t>ekowisata tidak hanya </a:t>
            </a:r>
            <a:r>
              <a:rPr lang="id-ID" sz="2000" dirty="0">
                <a:solidFill>
                  <a:schemeClr val="bg1"/>
                </a:solidFill>
              </a:rPr>
              <a:t>berdasarkan keinginan </a:t>
            </a:r>
            <a:r>
              <a:rPr lang="id-ID" sz="2000" dirty="0" smtClean="0">
                <a:solidFill>
                  <a:schemeClr val="bg1"/>
                </a:solidFill>
              </a:rPr>
              <a:t>manajer </a:t>
            </a:r>
            <a:r>
              <a:rPr lang="id-ID" sz="2000" dirty="0">
                <a:solidFill>
                  <a:schemeClr val="bg1"/>
                </a:solidFill>
              </a:rPr>
              <a:t>tetapi juga dapat menduga </a:t>
            </a:r>
            <a:r>
              <a:rPr lang="id-ID" sz="2000" dirty="0" smtClean="0">
                <a:solidFill>
                  <a:schemeClr val="bg1"/>
                </a:solidFill>
              </a:rPr>
              <a:t>keinginan </a:t>
            </a:r>
            <a:r>
              <a:rPr lang="id-ID" sz="2000" dirty="0">
                <a:solidFill>
                  <a:schemeClr val="bg1"/>
                </a:solidFill>
              </a:rPr>
              <a:t>klien/pengunjung dengan </a:t>
            </a:r>
            <a:r>
              <a:rPr lang="id-ID" sz="2000" dirty="0" smtClean="0">
                <a:solidFill>
                  <a:schemeClr val="bg1"/>
                </a:solidFill>
              </a:rPr>
              <a:t>cara </a:t>
            </a:r>
            <a:r>
              <a:rPr lang="id-ID" sz="2000" dirty="0">
                <a:solidFill>
                  <a:schemeClr val="bg1"/>
                </a:solidFill>
              </a:rPr>
              <a:t>survey jumlah </a:t>
            </a:r>
            <a:r>
              <a:rPr lang="id-ID" sz="2000" dirty="0" smtClean="0">
                <a:solidFill>
                  <a:schemeClr val="bg1"/>
                </a:solidFill>
              </a:rPr>
              <a:t>pengguna atau </a:t>
            </a:r>
            <a:r>
              <a:rPr lang="id-ID" sz="2000" dirty="0">
                <a:solidFill>
                  <a:schemeClr val="bg1"/>
                </a:solidFill>
              </a:rPr>
              <a:t>daya dukung (DD), dimana DD </a:t>
            </a:r>
            <a:r>
              <a:rPr lang="id-ID" sz="2000" dirty="0" smtClean="0">
                <a:solidFill>
                  <a:schemeClr val="bg1"/>
                </a:solidFill>
              </a:rPr>
              <a:t>= </a:t>
            </a:r>
            <a:r>
              <a:rPr lang="id-ID" sz="2000" dirty="0">
                <a:solidFill>
                  <a:schemeClr val="bg1"/>
                </a:solidFill>
              </a:rPr>
              <a:t>f(populasi, area, waktu). 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  <a:p>
            <a:r>
              <a:rPr lang="id-ID" sz="2000" dirty="0" smtClean="0">
                <a:solidFill>
                  <a:schemeClr val="bg1"/>
                </a:solidFill>
              </a:rPr>
              <a:t>Untuk memperkirakan </a:t>
            </a:r>
            <a:r>
              <a:rPr lang="id-ID" sz="2000" dirty="0">
                <a:solidFill>
                  <a:schemeClr val="bg1"/>
                </a:solidFill>
              </a:rPr>
              <a:t>kebutuhan ruang </a:t>
            </a:r>
            <a:r>
              <a:rPr lang="id-ID" sz="2000" dirty="0" smtClean="0">
                <a:solidFill>
                  <a:schemeClr val="bg1"/>
                </a:solidFill>
              </a:rPr>
              <a:t>sebuah </a:t>
            </a:r>
            <a:r>
              <a:rPr lang="id-ID" sz="2000" dirty="0">
                <a:solidFill>
                  <a:schemeClr val="bg1"/>
                </a:solidFill>
              </a:rPr>
              <a:t>aktivitas rekreasi atau daya </a:t>
            </a:r>
            <a:r>
              <a:rPr lang="id-ID" sz="2000" dirty="0" smtClean="0">
                <a:solidFill>
                  <a:schemeClr val="bg1"/>
                </a:solidFill>
              </a:rPr>
              <a:t>tampung </a:t>
            </a:r>
            <a:r>
              <a:rPr lang="id-ID" sz="2000" dirty="0">
                <a:solidFill>
                  <a:schemeClr val="bg1"/>
                </a:solidFill>
              </a:rPr>
              <a:t>pengunjung digunakan </a:t>
            </a:r>
            <a:r>
              <a:rPr lang="id-ID" sz="2000" dirty="0" smtClean="0">
                <a:solidFill>
                  <a:schemeClr val="bg1"/>
                </a:solidFill>
              </a:rPr>
              <a:t>formulasi </a:t>
            </a:r>
            <a:r>
              <a:rPr lang="id-ID" sz="2000" dirty="0">
                <a:solidFill>
                  <a:schemeClr val="bg1"/>
                </a:solidFill>
              </a:rPr>
              <a:t>menurut Douglass (1982</a:t>
            </a:r>
            <a:r>
              <a:rPr lang="id-ID" sz="2000" dirty="0" smtClean="0">
                <a:solidFill>
                  <a:schemeClr val="bg1"/>
                </a:solidFill>
              </a:rPr>
              <a:t>):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925" t="41834" r="8550" b="28730"/>
          <a:stretch/>
        </p:blipFill>
        <p:spPr>
          <a:xfrm>
            <a:off x="3406878" y="3441094"/>
            <a:ext cx="4793226" cy="299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2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06" t="32963" r="5830" b="22077"/>
          <a:stretch/>
        </p:blipFill>
        <p:spPr>
          <a:xfrm>
            <a:off x="781664" y="1017637"/>
            <a:ext cx="10648336" cy="446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2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43" t="12399" r="37682" b="10786"/>
          <a:stretch/>
        </p:blipFill>
        <p:spPr>
          <a:xfrm>
            <a:off x="250723" y="88493"/>
            <a:ext cx="11356258" cy="66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681316" y="1007807"/>
            <a:ext cx="8534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id-ID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Sifat alami lingkungan perairan</a:t>
            </a:r>
            <a:endParaRPr lang="id-ID" alt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d-ID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530225" lvl="4" indent="-530225">
              <a:lnSpc>
                <a:spcPct val="150000"/>
              </a:lnSpc>
              <a:buFontTx/>
              <a:buAutoNum type="arabicPeriod"/>
            </a:pP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Dinamis dan sensitif</a:t>
            </a:r>
          </a:p>
          <a:p>
            <a:pPr marL="530225" lvl="4" indent="-530225">
              <a:lnSpc>
                <a:spcPct val="150000"/>
              </a:lnSpc>
              <a:buFontTx/>
              <a:buAutoNum type="arabicPeriod"/>
            </a:pP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Saling berhubungan (Interconnected)</a:t>
            </a:r>
          </a:p>
          <a:p>
            <a:pPr marL="530225" lvl="4" indent="-530225">
              <a:lnSpc>
                <a:spcPct val="150000"/>
              </a:lnSpc>
              <a:buFontTx/>
              <a:buAutoNum type="arabicPeriod"/>
            </a:pP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Sebagai pusat penampung limbah, dapat memberikan dampak </a:t>
            </a:r>
            <a:r>
              <a:rPr lang="id-ID" altLang="id-ID" dirty="0" smtClean="0">
                <a:solidFill>
                  <a:schemeClr val="bg1"/>
                </a:solidFill>
                <a:cs typeface="Arial" panose="020B0604020202020204" pitchFamily="34" charset="0"/>
              </a:rPr>
              <a:t>negatif </a:t>
            </a: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terhadap pemanfaatan dan sebaliknya</a:t>
            </a:r>
          </a:p>
          <a:p>
            <a:pPr marL="530225" lvl="4" indent="-530225">
              <a:lnSpc>
                <a:spcPct val="150000"/>
              </a:lnSpc>
              <a:buFontTx/>
              <a:buAutoNum type="arabicPeriod"/>
            </a:pP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Ekosistem yg terbuka</a:t>
            </a:r>
          </a:p>
          <a:p>
            <a:pPr marL="530225" lvl="4" indent="-530225">
              <a:lnSpc>
                <a:spcPct val="150000"/>
              </a:lnSpc>
              <a:buFontTx/>
              <a:buAutoNum type="arabicPeriod"/>
            </a:pP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Merupakan milik umum (</a:t>
            </a:r>
            <a:r>
              <a:rPr lang="id-ID" altLang="id-ID" i="1" dirty="0">
                <a:solidFill>
                  <a:schemeClr val="bg1"/>
                </a:solidFill>
                <a:cs typeface="Arial" panose="020B0604020202020204" pitchFamily="34" charset="0"/>
              </a:rPr>
              <a:t>common property</a:t>
            </a:r>
            <a:r>
              <a:rPr lang="id-ID" altLang="id-ID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 lvl="2">
              <a:buFontTx/>
              <a:buChar char="•"/>
            </a:pPr>
            <a:endParaRPr lang="en-US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id-ID" sz="20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id-ID" dirty="0">
                <a:latin typeface="Arial Black" panose="020B0A04020102020204" pitchFamily="34" charset="0"/>
              </a:rPr>
              <a:t>	</a:t>
            </a:r>
            <a:endParaRPr lang="en-US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id-ID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15845" y="771833"/>
            <a:ext cx="8534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id-ID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Konflik pemanfaatan dan isu sektoral</a:t>
            </a:r>
            <a:endParaRPr lang="id-ID" alt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d-ID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Isu klasik: pertentangan antara perlindungan konservasi dan pembangunan (industri) atau antara ekologi dan ekonomi</a:t>
            </a: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Ekowisata sangat sensitif terhadap keberadaan industri lain</a:t>
            </a: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Banyak industri tidak kompatibel dengan ekowisata (terutama perikanan komersial, pelabuhan, eksploitasi minyak lepas pantai) </a:t>
            </a: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Konflik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intrasektoral (dengan pariwisata konvensional)</a:t>
            </a: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Komplikasi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dengan hak adat, kearifan lokan dll</a:t>
            </a:r>
          </a:p>
          <a:p>
            <a:pPr marL="442913" lvl="4" indent="-4429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Gap antara daerah pusat dan pinggiran pembangunan wisata dapat menjadi masalah dalam pengembangan ekowisata</a:t>
            </a:r>
          </a:p>
          <a:p>
            <a:pPr lvl="4"/>
            <a:endParaRPr lang="en-US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id-ID" sz="20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id-ID" dirty="0">
                <a:latin typeface="Arial Black" panose="020B0A04020102020204" pitchFamily="34" charset="0"/>
              </a:rPr>
              <a:t>	</a:t>
            </a:r>
            <a:endParaRPr lang="en-US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id-ID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32039" y="565355"/>
            <a:ext cx="85344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id-ID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d-ID" altLang="id-ID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Issue </a:t>
            </a:r>
            <a:r>
              <a:rPr lang="id-ID" altLang="id-ID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regulasi</a:t>
            </a:r>
            <a:endParaRPr lang="id-ID" alt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d-ID" altLang="id-ID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Terlalu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sektoral dan kurang koordinasi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 Perencanaan tidak mencakup ekowisata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Tidak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kompatibel dengan prasarana yg ada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Kurangnya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dukungan dari </a:t>
            </a: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otoritas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yg lebih tinggi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Penolakan berpartisipasi 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Perbedaan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penafsiran terhadap aturan nasional dan internasional</a:t>
            </a:r>
          </a:p>
          <a:p>
            <a:pPr marL="354013" lvl="4" indent="-354013">
              <a:lnSpc>
                <a:spcPct val="150000"/>
              </a:lnSpc>
              <a:buFontTx/>
              <a:buAutoNum type="arabicPeriod"/>
            </a:pP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Kegagalan </a:t>
            </a:r>
            <a:r>
              <a:rPr lang="id-ID" altLang="id-ID" sz="2000" dirty="0">
                <a:solidFill>
                  <a:schemeClr val="bg1"/>
                </a:solidFill>
                <a:cs typeface="Arial" panose="020B0604020202020204" pitchFamily="34" charset="0"/>
              </a:rPr>
              <a:t>perencana dalam mengapresiasi dinamika </a:t>
            </a:r>
            <a:r>
              <a:rPr lang="id-ID" altLang="id-ID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darat/laut</a:t>
            </a:r>
            <a:endParaRPr lang="en-US" altLang="id-ID" sz="20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id-ID" dirty="0">
                <a:latin typeface="Arial Black" panose="020B0A04020102020204" pitchFamily="34" charset="0"/>
              </a:rPr>
              <a:t>	</a:t>
            </a:r>
            <a:endParaRPr lang="en-US" altLang="id-ID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id-ID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1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6048" y="2613374"/>
            <a:ext cx="6111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 KASIH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8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87564" y="1154113"/>
            <a:ext cx="3241675" cy="31226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1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b="1" i="1" dirty="0">
                <a:latin typeface="Arial Black" panose="020B0A04020102020204" pitchFamily="34" charset="0"/>
              </a:rPr>
              <a:t>SUMBERDAYA FISIK :</a:t>
            </a:r>
          </a:p>
          <a:p>
            <a:r>
              <a:rPr lang="en-US" altLang="id-ID" b="1" i="1" dirty="0">
                <a:solidFill>
                  <a:srgbClr val="006600"/>
                </a:solidFill>
              </a:rPr>
              <a:t>A.  AIR TAWAR</a:t>
            </a:r>
          </a:p>
          <a:p>
            <a:pPr>
              <a:buFontTx/>
              <a:buChar char="-"/>
            </a:pPr>
            <a:r>
              <a:rPr lang="en-US" altLang="id-ID" dirty="0"/>
              <a:t>DANAU; WADUK</a:t>
            </a:r>
          </a:p>
          <a:p>
            <a:pPr>
              <a:buFontTx/>
              <a:buChar char="-"/>
            </a:pPr>
            <a:r>
              <a:rPr lang="en-US" altLang="id-ID" dirty="0"/>
              <a:t>SUNGAI</a:t>
            </a:r>
          </a:p>
          <a:p>
            <a:pPr>
              <a:buFontTx/>
              <a:buChar char="-"/>
            </a:pPr>
            <a:r>
              <a:rPr lang="en-US" altLang="id-ID" dirty="0"/>
              <a:t>RAWA</a:t>
            </a:r>
          </a:p>
          <a:p>
            <a:pPr>
              <a:buFontTx/>
              <a:buChar char="-"/>
            </a:pPr>
            <a:r>
              <a:rPr lang="en-US" altLang="id-ID" dirty="0"/>
              <a:t>EMBUNG, SITU</a:t>
            </a:r>
          </a:p>
          <a:p>
            <a:endParaRPr lang="en-US" altLang="id-ID" dirty="0"/>
          </a:p>
          <a:p>
            <a:r>
              <a:rPr lang="en-US" altLang="id-ID" dirty="0">
                <a:solidFill>
                  <a:srgbClr val="002060"/>
                </a:solidFill>
              </a:rPr>
              <a:t>B.  </a:t>
            </a:r>
            <a:r>
              <a:rPr lang="en-US" altLang="id-ID" dirty="0">
                <a:solidFill>
                  <a:srgbClr val="000099"/>
                </a:solidFill>
              </a:rPr>
              <a:t>AIR PAYAU / ASIN</a:t>
            </a:r>
          </a:p>
          <a:p>
            <a:pPr>
              <a:buFontTx/>
              <a:buChar char="-"/>
            </a:pPr>
            <a:r>
              <a:rPr lang="en-US" altLang="id-ID" dirty="0"/>
              <a:t>  PANTAI; PPK</a:t>
            </a:r>
          </a:p>
          <a:p>
            <a:pPr>
              <a:buFontTx/>
              <a:buChar char="-"/>
            </a:pPr>
            <a:r>
              <a:rPr lang="en-US" altLang="id-ID" dirty="0"/>
              <a:t>  ESTUARI</a:t>
            </a:r>
          </a:p>
          <a:p>
            <a:r>
              <a:rPr lang="en-US" altLang="id-ID" dirty="0"/>
              <a:t>-  </a:t>
            </a:r>
            <a:r>
              <a:rPr lang="id-ID" altLang="id-ID" dirty="0" smtClean="0"/>
              <a:t>  </a:t>
            </a:r>
            <a:r>
              <a:rPr lang="en-US" altLang="id-ID" dirty="0" smtClean="0"/>
              <a:t>LAUT</a:t>
            </a:r>
            <a:endParaRPr lang="en-US" altLang="id-ID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16725" y="1200151"/>
            <a:ext cx="3455988" cy="3122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2425" indent="-352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d-ID" b="1" i="1">
                <a:latin typeface="Arial Black" panose="020B0A04020102020204" pitchFamily="34" charset="0"/>
              </a:rPr>
              <a:t>SUMBERDAYA</a:t>
            </a:r>
            <a:r>
              <a:rPr lang="en-US" altLang="id-ID" i="1">
                <a:latin typeface="Arial Black" panose="020B0A04020102020204" pitchFamily="34" charset="0"/>
              </a:rPr>
              <a:t> HAYATI :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TERUMBU KARANG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MANGROVE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PADANG LAMUN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TUMBUHAN AIR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IKAN DEMERSAL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IKAN PELAGIS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IKAN KARANG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MAMALIA AIR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MOLUSKA</a:t>
            </a:r>
          </a:p>
          <a:p>
            <a:r>
              <a:rPr lang="en-US" altLang="id-ID" b="1">
                <a:solidFill>
                  <a:srgbClr val="336600"/>
                </a:solidFill>
              </a:rPr>
              <a:t>-  ECHINODERMATA</a:t>
            </a:r>
            <a:endParaRPr lang="en-US" altLang="id-ID">
              <a:solidFill>
                <a:srgbClr val="3366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341813" y="333376"/>
            <a:ext cx="3816350" cy="65087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/>
              <a:t>SUMBERDAYA ALAM DAN LINGKUNGAN PERAIRAN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096001" y="979489"/>
            <a:ext cx="574675" cy="2592387"/>
          </a:xfrm>
          <a:prstGeom prst="curvedRightArrow">
            <a:avLst>
              <a:gd name="adj1" fmla="val 90221"/>
              <a:gd name="adj2" fmla="val 18044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5446713" y="998539"/>
            <a:ext cx="576262" cy="2592387"/>
          </a:xfrm>
          <a:prstGeom prst="curvedLeftArrow">
            <a:avLst>
              <a:gd name="adj1" fmla="val 89973"/>
              <a:gd name="adj2" fmla="val 179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511676" y="5514976"/>
            <a:ext cx="2879725" cy="65087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b="1"/>
              <a:t>BENTUK, </a:t>
            </a:r>
          </a:p>
          <a:p>
            <a:pPr algn="ctr"/>
            <a:r>
              <a:rPr lang="en-US" altLang="id-ID" b="1"/>
              <a:t>KUANTITAS, KUALITAS</a:t>
            </a: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4295775" y="4292600"/>
            <a:ext cx="3455988" cy="1081088"/>
          </a:xfrm>
          <a:prstGeom prst="downArrowCallout">
            <a:avLst>
              <a:gd name="adj1" fmla="val 79919"/>
              <a:gd name="adj2" fmla="val 7991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7391400" y="4868863"/>
            <a:ext cx="3098800" cy="1916112"/>
          </a:xfrm>
          <a:prstGeom prst="leftArrowCallout">
            <a:avLst>
              <a:gd name="adj1" fmla="val 25000"/>
              <a:gd name="adj2" fmla="val 25000"/>
              <a:gd name="adj3" fmla="val 26954"/>
              <a:gd name="adj4" fmla="val 6666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8543925" y="5445125"/>
            <a:ext cx="19446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id-ID" b="1" i="1"/>
              <a:t>KESESUAIAN</a:t>
            </a:r>
          </a:p>
          <a:p>
            <a:pPr algn="ctr">
              <a:spcBef>
                <a:spcPct val="5000"/>
              </a:spcBef>
            </a:pPr>
            <a:r>
              <a:rPr lang="en-US" altLang="id-ID" b="1" i="1"/>
              <a:t>DAYA DUKUNG</a:t>
            </a:r>
          </a:p>
        </p:txBody>
      </p:sp>
    </p:spTree>
    <p:extLst>
      <p:ext uri="{BB962C8B-B14F-4D97-AF65-F5344CB8AC3E}">
        <p14:creationId xmlns:p14="http://schemas.microsoft.com/office/powerpoint/2010/main" val="15544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3271" y="2296027"/>
            <a:ext cx="10323871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2000" b="1" dirty="0" smtClean="0"/>
              <a:t>Ekowisata</a:t>
            </a:r>
            <a:r>
              <a:rPr lang="id-ID" sz="2000" dirty="0" smtClean="0"/>
              <a:t> </a:t>
            </a:r>
            <a:r>
              <a:rPr lang="id-ID" sz="2000" dirty="0"/>
              <a:t>sebagai </a:t>
            </a:r>
            <a:r>
              <a:rPr lang="id-ID" sz="2000" dirty="0" smtClean="0"/>
              <a:t>sebuah </a:t>
            </a:r>
            <a:r>
              <a:rPr lang="id-ID" sz="2000" dirty="0"/>
              <a:t>perjalanan yang </a:t>
            </a:r>
            <a:r>
              <a:rPr lang="id-ID" sz="2000" b="1" dirty="0"/>
              <a:t>bertanggung jawab </a:t>
            </a:r>
            <a:r>
              <a:rPr lang="id-ID" sz="2000" dirty="0"/>
              <a:t>ke wilayah </a:t>
            </a:r>
            <a:r>
              <a:rPr lang="id-ID" sz="2000" dirty="0" smtClean="0"/>
              <a:t>alami/buatan </a:t>
            </a:r>
            <a:r>
              <a:rPr lang="id-ID" sz="2000" dirty="0"/>
              <a:t>yang terjaga </a:t>
            </a:r>
            <a:r>
              <a:rPr lang="id-ID" sz="2000" dirty="0" smtClean="0"/>
              <a:t>lingkungannya </a:t>
            </a:r>
            <a:r>
              <a:rPr lang="id-ID" sz="2000" dirty="0"/>
              <a:t>dan meningkatkan kesejahteraan penduduk lokal</a:t>
            </a:r>
            <a:r>
              <a:rPr lang="id-ID" sz="2000" dirty="0" smtClean="0"/>
              <a:t>.</a:t>
            </a:r>
          </a:p>
          <a:p>
            <a:pPr>
              <a:lnSpc>
                <a:spcPct val="120000"/>
              </a:lnSpc>
            </a:pPr>
            <a:endParaRPr lang="id-ID" dirty="0" smtClean="0"/>
          </a:p>
          <a:p>
            <a:pPr>
              <a:lnSpc>
                <a:spcPct val="120000"/>
              </a:lnSpc>
            </a:pPr>
            <a:r>
              <a:rPr lang="id-ID" sz="2000" dirty="0" smtClean="0"/>
              <a:t>Inti </a:t>
            </a:r>
            <a:r>
              <a:rPr lang="id-ID" sz="2000" dirty="0"/>
              <a:t>utama dalam </a:t>
            </a:r>
            <a:r>
              <a:rPr lang="id-ID" sz="2000" dirty="0" smtClean="0"/>
              <a:t>konsep </a:t>
            </a:r>
            <a:r>
              <a:rPr lang="id-ID" sz="2000" dirty="0"/>
              <a:t>ekowisata adalah </a:t>
            </a:r>
            <a:r>
              <a:rPr lang="id-ID" sz="2000" dirty="0" smtClean="0"/>
              <a:t>: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id-ID" sz="2000" dirty="0" smtClean="0"/>
              <a:t>melindungi </a:t>
            </a:r>
            <a:r>
              <a:rPr lang="id-ID" sz="2000" dirty="0"/>
              <a:t>dan memperkaya ekosistem, </a:t>
            </a:r>
            <a:endParaRPr lang="id-ID" sz="2000" dirty="0" smtClean="0"/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id-ID" sz="2000" dirty="0" smtClean="0"/>
              <a:t>menghargai budaya </a:t>
            </a:r>
            <a:r>
              <a:rPr lang="id-ID" sz="2000" dirty="0"/>
              <a:t>lokal dan menyediakan keuntungan yang nyata kepada komunitas tuan rumah, </a:t>
            </a:r>
          </a:p>
          <a:p>
            <a:pPr>
              <a:lnSpc>
                <a:spcPct val="120000"/>
              </a:lnSpc>
            </a:pPr>
            <a:r>
              <a:rPr lang="id-ID" sz="2000" dirty="0"/>
              <a:t>3) memberikan pendidikan sekaligus kegiatan yang menyenangkan kepada </a:t>
            </a:r>
            <a:r>
              <a:rPr lang="id-ID" sz="2000" dirty="0" smtClean="0"/>
              <a:t>ekowisatawan </a:t>
            </a:r>
          </a:p>
          <a:p>
            <a:pPr>
              <a:lnSpc>
                <a:spcPct val="120000"/>
              </a:lnSpc>
            </a:pPr>
            <a:r>
              <a:rPr lang="id-ID" sz="2000" dirty="0"/>
              <a:t> </a:t>
            </a:r>
            <a:r>
              <a:rPr lang="id-ID" sz="2000" dirty="0" smtClean="0"/>
              <a:t>   yang datang</a:t>
            </a:r>
            <a:endParaRPr lang="id-ID" sz="20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870449" y="650108"/>
            <a:ext cx="2449513" cy="4667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d-ID" alt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en-US" alt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WISATA</a:t>
            </a:r>
            <a:endParaRPr lang="en-US" alt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51313" y="1719263"/>
            <a:ext cx="3744912" cy="406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sz="2000" b="1"/>
              <a:t>JASA-JASA LINGKUNGAN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75275" y="2205039"/>
            <a:ext cx="1296988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00601" y="3024189"/>
            <a:ext cx="2447925" cy="376237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b="1">
                <a:latin typeface="Castellar" panose="020A0402060406010301" pitchFamily="18" charset="0"/>
              </a:rPr>
              <a:t>A M E N I T  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800601" y="4268789"/>
            <a:ext cx="2447925" cy="528637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sz="2800" b="1">
                <a:latin typeface="Arial Black" panose="020B0A04020102020204" pitchFamily="34" charset="0"/>
              </a:rPr>
              <a:t>KEPUASAN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75275" y="3500439"/>
            <a:ext cx="1296988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75275" y="4868864"/>
            <a:ext cx="1296988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51314" y="5657851"/>
            <a:ext cx="3743325" cy="65087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b="1">
                <a:latin typeface="Castellar" panose="020A0402060406010301" pitchFamily="18" charset="0"/>
              </a:rPr>
              <a:t>PENGUNJUNG WISATA MAU MEMBAYAR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70451" y="369889"/>
            <a:ext cx="2449513" cy="46672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 sz="2400" b="1">
                <a:latin typeface="Agency FB" panose="020B0503020202020204" pitchFamily="34" charset="0"/>
              </a:rPr>
              <a:t>OBYEK WISATA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5446714" y="920750"/>
            <a:ext cx="129698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3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04" t="11996" r="21927" b="14415"/>
          <a:stretch/>
        </p:blipFill>
        <p:spPr>
          <a:xfrm>
            <a:off x="609600" y="274639"/>
            <a:ext cx="10972800" cy="62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03" t="11792" r="21474" b="17038"/>
          <a:stretch/>
        </p:blipFill>
        <p:spPr>
          <a:xfrm>
            <a:off x="639097" y="525362"/>
            <a:ext cx="10967884" cy="59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24" t="11593" r="21700" b="11190"/>
          <a:stretch/>
        </p:blipFill>
        <p:spPr>
          <a:xfrm>
            <a:off x="609600" y="274639"/>
            <a:ext cx="10972800" cy="6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715" y="1140821"/>
            <a:ext cx="10532807" cy="1905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2000" dirty="0" smtClean="0"/>
              <a:t>Objek </a:t>
            </a:r>
            <a:r>
              <a:rPr lang="id-ID" sz="2000" dirty="0"/>
              <a:t>wisata ini belum ada peningkatan pengembangan </a:t>
            </a:r>
            <a:r>
              <a:rPr lang="id-ID" sz="2000" dirty="0" smtClean="0"/>
              <a:t>yang </a:t>
            </a:r>
            <a:r>
              <a:rPr lang="id-ID" sz="2000" dirty="0"/>
              <a:t>baik, terutama </a:t>
            </a:r>
            <a:r>
              <a:rPr lang="id-ID" sz="2000" dirty="0" smtClean="0"/>
              <a:t>dari 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id-ID" sz="2000" dirty="0" smtClean="0"/>
              <a:t>Kebersihan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id-ID" sz="2000" dirty="0" smtClean="0"/>
              <a:t>Keamanan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id-ID" sz="2000" dirty="0"/>
              <a:t>P</a:t>
            </a:r>
            <a:r>
              <a:rPr lang="id-ID" sz="2000" dirty="0" smtClean="0"/>
              <a:t>enataan </a:t>
            </a:r>
            <a:r>
              <a:rPr lang="id-ID" sz="2000" dirty="0"/>
              <a:t>yang kurang </a:t>
            </a:r>
            <a:r>
              <a:rPr lang="id-ID" sz="2000" dirty="0" smtClean="0"/>
              <a:t>diperhatikan </a:t>
            </a:r>
            <a:r>
              <a:rPr lang="id-ID" sz="2000" dirty="0"/>
              <a:t>serta sarana dan prasarana yang masih kurang, sehingga belum </a:t>
            </a:r>
            <a:r>
              <a:rPr lang="id-ID" sz="2000" dirty="0" smtClean="0"/>
              <a:t>memberikan </a:t>
            </a:r>
            <a:r>
              <a:rPr lang="id-ID" sz="2000" dirty="0"/>
              <a:t>hasil yang </a:t>
            </a:r>
            <a:r>
              <a:rPr lang="id-ID" sz="2000" dirty="0" smtClean="0"/>
              <a:t>maksimal</a:t>
            </a:r>
            <a:r>
              <a:rPr lang="id-ID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1543" y="4694741"/>
            <a:ext cx="60960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d-ID" sz="2000" dirty="0" smtClean="0"/>
              <a:t>Memperbaiki </a:t>
            </a:r>
            <a:r>
              <a:rPr lang="id-ID" sz="2000" dirty="0"/>
              <a:t>sarana dan prasarana objek wisata, membentuk kelompok sadar </a:t>
            </a:r>
          </a:p>
          <a:p>
            <a:r>
              <a:rPr lang="id-ID" sz="2000" dirty="0"/>
              <a:t>wisata dan memberikan penyuluhan kepada masyarakat </a:t>
            </a:r>
            <a:r>
              <a:rPr lang="id-ID" sz="2000" dirty="0" smtClean="0"/>
              <a:t>sekitar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1560871" y="286950"/>
            <a:ext cx="9217742" cy="46166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b="1" dirty="0" smtClean="0">
                <a:latin typeface="Arial" panose="020B0604020202020204" pitchFamily="34" charset="0"/>
              </a:rPr>
              <a:t>Permasalahan yang sering terjadi pada kawasan objek wisata </a:t>
            </a:r>
            <a:endParaRPr lang="id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861375" y="3590796"/>
            <a:ext cx="447667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2800" b="1" dirty="0" smtClean="0"/>
              <a:t>Perlu </a:t>
            </a:r>
            <a:r>
              <a:rPr lang="id-ID" sz="2800" b="1" dirty="0"/>
              <a:t>dikelola secara baik</a:t>
            </a:r>
          </a:p>
        </p:txBody>
      </p:sp>
      <p:sp>
        <p:nvSpPr>
          <p:cNvPr id="7" name="Bent-Up Arrow 6"/>
          <p:cNvSpPr/>
          <p:nvPr/>
        </p:nvSpPr>
        <p:spPr>
          <a:xfrm rot="5400000">
            <a:off x="1600868" y="3090470"/>
            <a:ext cx="920657" cy="1000652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Bent-Up Arrow 7"/>
          <p:cNvSpPr/>
          <p:nvPr/>
        </p:nvSpPr>
        <p:spPr>
          <a:xfrm rot="5400000">
            <a:off x="3818042" y="4334251"/>
            <a:ext cx="920657" cy="1000652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2091" y="456438"/>
            <a:ext cx="9178413" cy="2640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Wisatawan yang senang akan berkunjung </a:t>
            </a: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 tempat apabila merasa aman, tentram, tidak takut. </a:t>
            </a:r>
            <a:endParaRPr lang="id-ID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id-ID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Keamanan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 kondisi </a:t>
            </a: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memberikan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suasana tentram bagi wisatawan, bebas </a:t>
            </a: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takut dan tidak khawatir akan keselamatan jiwa, raga dan harta milik, </a:t>
            </a:r>
            <a:r>
              <a:rPr lang="id-ID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bebas 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ancaman gangguan dan tindakan kekerasan.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294967" y="2020528"/>
            <a:ext cx="1814052" cy="302342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091" y="4372460"/>
            <a:ext cx="482763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3600" b="1" dirty="0"/>
              <a:t>Willingness to Pay</a:t>
            </a:r>
            <a:r>
              <a:rPr lang="id-ID" sz="3600" dirty="0"/>
              <a:t> 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5209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321</TotalTime>
  <Words>642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Agency FB</vt:lpstr>
      <vt:lpstr>Arial</vt:lpstr>
      <vt:lpstr>Arial Black</vt:lpstr>
      <vt:lpstr>Calibri</vt:lpstr>
      <vt:lpstr>Castellar</vt:lpstr>
      <vt:lpstr>Trebuchet MS</vt:lpstr>
      <vt:lpstr>Wingdings</vt:lpstr>
      <vt:lpstr>Berlin</vt:lpstr>
      <vt:lpstr>Pengelolaan Wisata Sungai dan Danau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Wisata Sungai dan Danau</dc:title>
  <dc:creator>Windows User</dc:creator>
  <cp:lastModifiedBy>Windows User</cp:lastModifiedBy>
  <cp:revision>20</cp:revision>
  <dcterms:created xsi:type="dcterms:W3CDTF">2020-11-12T12:59:51Z</dcterms:created>
  <dcterms:modified xsi:type="dcterms:W3CDTF">2020-11-13T07:47:05Z</dcterms:modified>
</cp:coreProperties>
</file>