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18288000" cy="10287000"/>
  <p:embeddedFontLst>
    <p:embeddedFont>
      <p:font typeface="QOHQFS+Poppins-Medium"/>
      <p:regular r:id="rId17"/>
    </p:embeddedFont>
    <p:embeddedFont>
      <p:font typeface="PROKHG+Poppins-Regular"/>
      <p:regular r:id="rId18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font" Target="fonts/font1.fntdata" /><Relationship Id="rId18" Type="http://schemas.openxmlformats.org/officeDocument/2006/relationships/font" Target="fonts/font2.fntdata" /><Relationship Id="rId2" Type="http://schemas.openxmlformats.org/officeDocument/2006/relationships/tableStyles" Target="tableStyles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581372" y="581713"/>
            <a:ext cx="1627505" cy="482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ffffff"/>
                </a:solidFill>
                <a:latin typeface="QOHQFS+Poppins-Medium"/>
                <a:cs typeface="QOHQFS+Poppins-Medium"/>
              </a:rPr>
              <a:t>KELOMPO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242346" y="984789"/>
            <a:ext cx="955738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ffffff"/>
                </a:solidFill>
                <a:latin typeface="QOHQFS+Poppins-Medium"/>
                <a:cs typeface="QOHQFS+Poppins-Medium"/>
              </a:rPr>
              <a:t>4</a:t>
            </a:r>
            <a:r>
              <a:rPr dirty="0" sz="1500" spc="6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1500" spc="30">
                <a:solidFill>
                  <a:srgbClr val="ffffff"/>
                </a:solidFill>
                <a:latin typeface="QOHQFS+Poppins-Medium"/>
                <a:cs typeface="QOHQFS+Poppins-Medium"/>
              </a:rPr>
              <a:t>(EMPA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26602" y="3112220"/>
            <a:ext cx="8206241" cy="30829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" marR="0">
              <a:lnSpc>
                <a:spcPts val="176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600">
                <a:solidFill>
                  <a:srgbClr val="ffffff"/>
                </a:solidFill>
                <a:latin typeface="QOHQFS+Poppins-Medium"/>
                <a:cs typeface="QOHQFS+Poppins-Medium"/>
              </a:rPr>
              <a:t>METODE</a:t>
            </a:r>
          </a:p>
          <a:p>
            <a:pPr marL="0" marR="0">
              <a:lnSpc>
                <a:spcPts val="7306"/>
              </a:lnSpc>
              <a:spcBef>
                <a:spcPts val="0"/>
              </a:spcBef>
              <a:spcAft>
                <a:spcPts val="0"/>
              </a:spcAft>
            </a:pPr>
            <a:r>
              <a:rPr dirty="0" sz="5200" spc="11">
                <a:solidFill>
                  <a:srgbClr val="ffffff"/>
                </a:solidFill>
                <a:latin typeface="QOHQFS+Poppins-Medium"/>
                <a:cs typeface="QOHQFS+Poppins-Medium"/>
              </a:rPr>
              <a:t>DALAM</a:t>
            </a:r>
            <a:r>
              <a:rPr dirty="0" sz="5200" spc="1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5200" spc="11">
                <a:solidFill>
                  <a:srgbClr val="ffffff"/>
                </a:solidFill>
                <a:latin typeface="QOHQFS+Poppins-Medium"/>
                <a:cs typeface="QOHQFS+Poppins-Medium"/>
              </a:rPr>
              <a:t>PEMBELAJARAN</a:t>
            </a:r>
            <a:r>
              <a:rPr dirty="0" sz="52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5200">
                <a:solidFill>
                  <a:srgbClr val="ffffff"/>
                </a:solidFill>
                <a:latin typeface="QOHQFS+Poppins-Medium"/>
                <a:cs typeface="QOHQFS+Poppins-Medium"/>
              </a:rPr>
              <a:t>P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135200" y="7356771"/>
            <a:ext cx="4570007" cy="97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17299" marR="0">
              <a:lnSpc>
                <a:spcPts val="2451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 spc="82">
                <a:solidFill>
                  <a:srgbClr val="ffffff"/>
                </a:solidFill>
                <a:latin typeface="PROKHG+Poppins-Regular"/>
                <a:cs typeface="PROKHG+Poppins-Regular"/>
              </a:rPr>
              <a:t>Hartati</a:t>
            </a:r>
            <a:r>
              <a:rPr dirty="0" sz="1750" spc="81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750" spc="82">
                <a:solidFill>
                  <a:srgbClr val="ffffff"/>
                </a:solidFill>
                <a:latin typeface="PROKHG+Poppins-Regular"/>
                <a:cs typeface="PROKHG+Poppins-Regular"/>
              </a:rPr>
              <a:t>Mukti</a:t>
            </a:r>
            <a:r>
              <a:rPr dirty="0" sz="1750" spc="81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750" spc="82">
                <a:solidFill>
                  <a:srgbClr val="ffffff"/>
                </a:solidFill>
                <a:latin typeface="PROKHG+Poppins-Regular"/>
                <a:cs typeface="PROKHG+Poppins-Regular"/>
              </a:rPr>
              <a:t>2113053131</a:t>
            </a:r>
          </a:p>
          <a:p>
            <a:pPr marL="0" marR="0">
              <a:lnSpc>
                <a:spcPts val="2451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 spc="82">
                <a:solidFill>
                  <a:srgbClr val="ffffff"/>
                </a:solidFill>
                <a:latin typeface="PROKHG+Poppins-Regular"/>
                <a:cs typeface="PROKHG+Poppins-Regular"/>
              </a:rPr>
              <a:t>Alwan</a:t>
            </a:r>
            <a:r>
              <a:rPr dirty="0" sz="1750" spc="81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750" spc="82">
                <a:solidFill>
                  <a:srgbClr val="ffffff"/>
                </a:solidFill>
                <a:latin typeface="PROKHG+Poppins-Regular"/>
                <a:cs typeface="PROKHG+Poppins-Regular"/>
              </a:rPr>
              <a:t>Naufal</a:t>
            </a:r>
            <a:r>
              <a:rPr dirty="0" sz="1750" spc="81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750" spc="82">
                <a:solidFill>
                  <a:srgbClr val="ffffff"/>
                </a:solidFill>
                <a:latin typeface="PROKHG+Poppins-Regular"/>
                <a:cs typeface="PROKHG+Poppins-Regular"/>
              </a:rPr>
              <a:t>Akmaluddin</a:t>
            </a:r>
            <a:r>
              <a:rPr dirty="0" sz="1750" spc="81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750" spc="82">
                <a:solidFill>
                  <a:srgbClr val="ffffff"/>
                </a:solidFill>
                <a:latin typeface="PROKHG+Poppins-Regular"/>
                <a:cs typeface="PROKHG+Poppins-Regular"/>
              </a:rPr>
              <a:t>2113053192</a:t>
            </a:r>
          </a:p>
          <a:p>
            <a:pPr marL="567812" marR="0">
              <a:lnSpc>
                <a:spcPts val="2451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 spc="81">
                <a:solidFill>
                  <a:srgbClr val="ffffff"/>
                </a:solidFill>
                <a:latin typeface="PROKHG+Poppins-Regular"/>
                <a:cs typeface="PROKHG+Poppins-Regular"/>
              </a:rPr>
              <a:t>Sherly</a:t>
            </a:r>
            <a:r>
              <a:rPr dirty="0" sz="1750" spc="81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750" spc="81">
                <a:solidFill>
                  <a:srgbClr val="ffffff"/>
                </a:solidFill>
                <a:latin typeface="PROKHG+Poppins-Regular"/>
                <a:cs typeface="PROKHG+Poppins-Regular"/>
              </a:rPr>
              <a:t>Safta</a:t>
            </a:r>
            <a:r>
              <a:rPr dirty="0" sz="1750" spc="81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750" spc="81">
                <a:solidFill>
                  <a:srgbClr val="ffffff"/>
                </a:solidFill>
                <a:latin typeface="PROKHG+Poppins-Regular"/>
                <a:cs typeface="PROKHG+Poppins-Regular"/>
              </a:rPr>
              <a:t>Rifa</a:t>
            </a:r>
            <a:r>
              <a:rPr dirty="0" sz="1750" spc="82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750" spc="82">
                <a:solidFill>
                  <a:srgbClr val="ffffff"/>
                </a:solidFill>
                <a:latin typeface="PROKHG+Poppins-Regular"/>
                <a:cs typeface="PROKHG+Poppins-Regular"/>
              </a:rPr>
              <a:t>2113053142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32636" y="9684602"/>
            <a:ext cx="5453379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PROKHG+Poppins-Regular"/>
                <a:cs typeface="PROKHG+Poppins-Regular"/>
              </a:rPr>
              <a:t>Metro</a:t>
            </a:r>
            <a:r>
              <a:rPr dirty="0" sz="20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PROKHG+Poppins-Regular"/>
                <a:cs typeface="PROKHG+Poppins-Regular"/>
              </a:rPr>
              <a:t>Selatan,</a:t>
            </a:r>
            <a:r>
              <a:rPr dirty="0" sz="20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PROKHG+Poppins-Regular"/>
                <a:cs typeface="PROKHG+Poppins-Regular"/>
              </a:rPr>
              <a:t>Kota</a:t>
            </a:r>
            <a:r>
              <a:rPr dirty="0" sz="20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PROKHG+Poppins-Regular"/>
                <a:cs typeface="PROKHG+Poppins-Regular"/>
              </a:rPr>
              <a:t>Metro,</a:t>
            </a:r>
            <a:r>
              <a:rPr dirty="0" sz="20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PROKHG+Poppins-Regular"/>
                <a:cs typeface="PROKHG+Poppins-Regular"/>
              </a:rPr>
              <a:t>Lampung,</a:t>
            </a:r>
            <a:r>
              <a:rPr dirty="0" sz="20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2000">
                <a:solidFill>
                  <a:srgbClr val="ffffff"/>
                </a:solidFill>
                <a:latin typeface="PROKHG+Poppins-Regular"/>
                <a:cs typeface="PROKHG+Poppins-Regular"/>
              </a:rPr>
              <a:t>2023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28700" y="406166"/>
            <a:ext cx="1330833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QOHQFS+Poppins-Medium"/>
                <a:cs typeface="QOHQFS+Poppins-Medium"/>
              </a:rPr>
              <a:t>KELOMPOK</a:t>
            </a:r>
            <a:r>
              <a:rPr dirty="0" sz="1500">
                <a:solidFill>
                  <a:srgbClr val="000000"/>
                </a:solidFill>
                <a:latin typeface="QOHQFS+Poppins-Medium"/>
                <a:cs typeface="QOHQFS+Poppins-Medium"/>
              </a:rPr>
              <a:t> </a:t>
            </a:r>
            <a:r>
              <a:rPr dirty="0" sz="1500">
                <a:solidFill>
                  <a:srgbClr val="000000"/>
                </a:solidFill>
                <a:latin typeface="QOHQFS+Poppins-Medium"/>
                <a:cs typeface="QOHQFS+Poppins-Medium"/>
              </a:rPr>
              <a:t>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25816" y="1478957"/>
            <a:ext cx="9276940" cy="7754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805"/>
              </a:lnSpc>
              <a:spcBef>
                <a:spcPts val="0"/>
              </a:spcBef>
              <a:spcAft>
                <a:spcPts val="0"/>
              </a:spcAft>
            </a:pPr>
            <a:r>
              <a:rPr dirty="0" sz="4150">
                <a:solidFill>
                  <a:srgbClr val="170b3b"/>
                </a:solidFill>
                <a:latin typeface="PROKHG+Poppins-Regular"/>
                <a:cs typeface="PROKHG+Poppins-Regular"/>
              </a:rPr>
              <a:t>METODE</a:t>
            </a:r>
            <a:r>
              <a:rPr dirty="0" sz="4150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4150">
                <a:solidFill>
                  <a:srgbClr val="170b3b"/>
                </a:solidFill>
                <a:latin typeface="PROKHG+Poppins-Regular"/>
                <a:cs typeface="PROKHG+Poppins-Regular"/>
              </a:rPr>
              <a:t>DALAM</a:t>
            </a:r>
            <a:r>
              <a:rPr dirty="0" sz="4150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4150">
                <a:solidFill>
                  <a:srgbClr val="170b3b"/>
                </a:solidFill>
                <a:latin typeface="PROKHG+Poppins-Regular"/>
                <a:cs typeface="PROKHG+Poppins-Regular"/>
              </a:rPr>
              <a:t>PEMBELAJARAN</a:t>
            </a:r>
            <a:r>
              <a:rPr dirty="0" sz="4150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4150">
                <a:solidFill>
                  <a:srgbClr val="170b3b"/>
                </a:solidFill>
                <a:latin typeface="PROKHG+Poppins-Regular"/>
                <a:cs typeface="PROKHG+Poppins-Regular"/>
              </a:rPr>
              <a:t>PKN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454019" y="3447014"/>
            <a:ext cx="3757441" cy="4626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QOHQFS+Poppins-Medium"/>
                <a:cs typeface="QOHQFS+Poppins-Medium"/>
              </a:rPr>
              <a:t>Pembelajaran</a:t>
            </a:r>
            <a:r>
              <a:rPr dirty="0" sz="24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400">
                <a:solidFill>
                  <a:srgbClr val="ffffff"/>
                </a:solidFill>
                <a:latin typeface="QOHQFS+Poppins-Medium"/>
                <a:cs typeface="QOHQFS+Poppins-Medium"/>
              </a:rPr>
              <a:t>Interaktif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23955" y="3484340"/>
            <a:ext cx="2925709" cy="4710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 spc="-10">
                <a:solidFill>
                  <a:srgbClr val="ffffff"/>
                </a:solidFill>
                <a:latin typeface="QOHQFS+Poppins-Medium"/>
                <a:cs typeface="QOHQFS+Poppins-Medium"/>
              </a:rPr>
              <a:t>Metode</a:t>
            </a:r>
            <a:r>
              <a:rPr dirty="0" sz="245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450">
                <a:solidFill>
                  <a:srgbClr val="ffffff"/>
                </a:solidFill>
                <a:latin typeface="QOHQFS+Poppins-Medium"/>
                <a:cs typeface="QOHQFS+Poppins-Medium"/>
              </a:rPr>
              <a:t>Discovery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37638" y="4145693"/>
            <a:ext cx="6944283" cy="1158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39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Robert</a:t>
            </a:r>
            <a:r>
              <a:rPr dirty="0" sz="2100" spc="730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B,</a:t>
            </a:r>
            <a:r>
              <a:rPr dirty="0" sz="2100" spc="717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menyatakan</a:t>
            </a:r>
            <a:r>
              <a:rPr dirty="0" sz="2100" spc="753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bahwa</a:t>
            </a:r>
            <a:r>
              <a:rPr dirty="0" sz="2100" spc="744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discovery</a:t>
            </a:r>
            <a:r>
              <a:rPr dirty="0" sz="2100" spc="736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adalah</a:t>
            </a:r>
          </a:p>
          <a:p>
            <a:pPr marL="0" marR="0">
              <a:lnSpc>
                <a:spcPts val="29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proses</a:t>
            </a:r>
            <a:r>
              <a:rPr dirty="0" sz="2100" spc="4820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mental</a:t>
            </a:r>
            <a:r>
              <a:rPr dirty="0" sz="2100" spc="4800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dimana</a:t>
            </a:r>
            <a:r>
              <a:rPr dirty="0" sz="2100" spc="4815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anak/individu</a:t>
            </a:r>
          </a:p>
          <a:p>
            <a:pPr marL="0" marR="0">
              <a:lnSpc>
                <a:spcPts val="2939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mengasimilasi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konsep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dan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prinsip.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44000" y="4145693"/>
            <a:ext cx="8620971" cy="1531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39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Pembelajaran</a:t>
            </a:r>
            <a:r>
              <a:rPr dirty="0" sz="2100" spc="1934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interaktif</a:t>
            </a:r>
            <a:r>
              <a:rPr dirty="0" sz="2100" spc="1914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merupakan</a:t>
            </a:r>
            <a:r>
              <a:rPr dirty="0" sz="2100" spc="1945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pembelajaran</a:t>
            </a:r>
            <a:r>
              <a:rPr dirty="0" sz="2100" spc="1942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yang</a:t>
            </a:r>
          </a:p>
          <a:p>
            <a:pPr marL="0" marR="0">
              <a:lnSpc>
                <a:spcPts val="29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digunakan</a:t>
            </a:r>
            <a:r>
              <a:rPr dirty="0" sz="2100" spc="709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guru</a:t>
            </a:r>
            <a:r>
              <a:rPr dirty="0" sz="2100" spc="688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pada</a:t>
            </a:r>
            <a:r>
              <a:rPr dirty="0" sz="2100" spc="688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saat</a:t>
            </a:r>
            <a:r>
              <a:rPr dirty="0" sz="2100" spc="678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menyajikan</a:t>
            </a:r>
            <a:r>
              <a:rPr dirty="0" sz="2100" spc="698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bahan</a:t>
            </a:r>
            <a:r>
              <a:rPr dirty="0" sz="2100" spc="694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pelajaran</a:t>
            </a:r>
            <a:r>
              <a:rPr dirty="0" sz="2100" spc="696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di</a:t>
            </a:r>
          </a:p>
          <a:p>
            <a:pPr marL="0" marR="0">
              <a:lnSpc>
                <a:spcPts val="2939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mana</a:t>
            </a:r>
            <a:r>
              <a:rPr dirty="0" sz="2100" spc="1246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guru</a:t>
            </a:r>
            <a:r>
              <a:rPr dirty="0" sz="2100" spc="1252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pemeran</a:t>
            </a:r>
            <a:r>
              <a:rPr dirty="0" sz="2100" spc="1247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utama</a:t>
            </a:r>
            <a:r>
              <a:rPr dirty="0" sz="2100" spc="1243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dalam</a:t>
            </a:r>
            <a:r>
              <a:rPr dirty="0" sz="2100" spc="1240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menciptakan</a:t>
            </a:r>
            <a:r>
              <a:rPr dirty="0" sz="2100" spc="1256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situasi</a:t>
            </a:r>
          </a:p>
          <a:p>
            <a:pPr marL="0" marR="0">
              <a:lnSpc>
                <a:spcPts val="29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interaktif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yang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edukatif.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98306" y="5465915"/>
            <a:ext cx="3928900" cy="4710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 spc="-10">
                <a:solidFill>
                  <a:srgbClr val="ffffff"/>
                </a:solidFill>
                <a:latin typeface="QOHQFS+Poppins-Medium"/>
                <a:cs typeface="QOHQFS+Poppins-Medium"/>
              </a:rPr>
              <a:t>Metode</a:t>
            </a:r>
            <a:r>
              <a:rPr dirty="0" sz="245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450">
                <a:solidFill>
                  <a:srgbClr val="ffffff"/>
                </a:solidFill>
                <a:latin typeface="QOHQFS+Poppins-Medium"/>
                <a:cs typeface="QOHQFS+Poppins-Medium"/>
              </a:rPr>
              <a:t>Problem</a:t>
            </a:r>
            <a:r>
              <a:rPr dirty="0" sz="2450" spc="-11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450">
                <a:solidFill>
                  <a:srgbClr val="ffffff"/>
                </a:solidFill>
                <a:latin typeface="QOHQFS+Poppins-Medium"/>
                <a:cs typeface="QOHQFS+Poppins-Medium"/>
              </a:rPr>
              <a:t>Solving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371624" y="5940259"/>
            <a:ext cx="4331875" cy="4285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7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ffffff"/>
                </a:solidFill>
                <a:latin typeface="QOHQFS+Poppins-Medium"/>
                <a:cs typeface="QOHQFS+Poppins-Medium"/>
              </a:rPr>
              <a:t>Pembelajaran</a:t>
            </a:r>
            <a:r>
              <a:rPr dirty="0" sz="22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200">
                <a:solidFill>
                  <a:srgbClr val="ffffff"/>
                </a:solidFill>
                <a:latin typeface="QOHQFS+Poppins-Medium"/>
                <a:cs typeface="QOHQFS+Poppins-Medium"/>
              </a:rPr>
              <a:t>tidak</a:t>
            </a:r>
            <a:r>
              <a:rPr dirty="0" sz="22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200">
                <a:solidFill>
                  <a:srgbClr val="ffffff"/>
                </a:solidFill>
                <a:latin typeface="QOHQFS+Poppins-Medium"/>
                <a:cs typeface="QOHQFS+Poppins-Medium"/>
              </a:rPr>
              <a:t>langsung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37638" y="6134201"/>
            <a:ext cx="6945919" cy="784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39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Problem</a:t>
            </a:r>
            <a:r>
              <a:rPr dirty="0" sz="2100" spc="1173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solving</a:t>
            </a:r>
            <a:r>
              <a:rPr dirty="0" sz="2100" spc="1177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merupakan</a:t>
            </a:r>
            <a:r>
              <a:rPr dirty="0" sz="2100" spc="1203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kegiatan</a:t>
            </a:r>
            <a:r>
              <a:rPr dirty="0" sz="2100" spc="1188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mencari</a:t>
            </a:r>
          </a:p>
          <a:p>
            <a:pPr marL="0" marR="0">
              <a:lnSpc>
                <a:spcPts val="29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pemecahan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suatu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masalah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secara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rasional.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144000" y="6691561"/>
            <a:ext cx="6947399" cy="1158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39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Secara</a:t>
            </a:r>
            <a:r>
              <a:rPr dirty="0" sz="2100" spc="663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umum,</a:t>
            </a:r>
            <a:r>
              <a:rPr dirty="0" sz="2100" spc="653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pembelajaran</a:t>
            </a:r>
            <a:r>
              <a:rPr dirty="0" sz="2100" spc="676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tidak</a:t>
            </a:r>
            <a:r>
              <a:rPr dirty="0" sz="2100" spc="655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langsung</a:t>
            </a:r>
            <a:r>
              <a:rPr dirty="0" sz="2100" spc="678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ini</a:t>
            </a:r>
          </a:p>
          <a:p>
            <a:pPr marL="0" marR="0">
              <a:lnSpc>
                <a:spcPts val="29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menggunakan</a:t>
            </a:r>
            <a:r>
              <a:rPr dirty="0" sz="2100" spc="1051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pendekatan</a:t>
            </a:r>
            <a:r>
              <a:rPr dirty="0" sz="2100" spc="1035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siswa</a:t>
            </a:r>
            <a:r>
              <a:rPr dirty="0" sz="2100" spc="1014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aktif,</a:t>
            </a:r>
            <a:r>
              <a:rPr dirty="0" sz="2100" spc="1002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bersifat</a:t>
            </a:r>
          </a:p>
          <a:p>
            <a:pPr marL="0" marR="0">
              <a:lnSpc>
                <a:spcPts val="2939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dua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arah,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dan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peran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siswa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lebih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dominan.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398306" y="7324596"/>
            <a:ext cx="3900891" cy="4626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QOHQFS+Poppins-Medium"/>
                <a:cs typeface="QOHQFS+Poppins-Medium"/>
              </a:rPr>
              <a:t>Pembelajaran</a:t>
            </a:r>
            <a:r>
              <a:rPr dirty="0" sz="24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400">
                <a:solidFill>
                  <a:srgbClr val="ffffff"/>
                </a:solidFill>
                <a:latin typeface="QOHQFS+Poppins-Medium"/>
                <a:cs typeface="QOHQFS+Poppins-Medium"/>
              </a:rPr>
              <a:t>Langsung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28700" y="7894111"/>
            <a:ext cx="6956986" cy="1531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39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Seacar</a:t>
            </a:r>
            <a:r>
              <a:rPr dirty="0" sz="2100" spc="872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umum,</a:t>
            </a:r>
            <a:r>
              <a:rPr dirty="0" sz="2100" spc="861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pembelajaran</a:t>
            </a:r>
            <a:r>
              <a:rPr dirty="0" sz="2100" spc="885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langsung</a:t>
            </a:r>
            <a:r>
              <a:rPr dirty="0" sz="2100" spc="888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((Direct</a:t>
            </a:r>
          </a:p>
          <a:p>
            <a:pPr marL="0" marR="0">
              <a:lnSpc>
                <a:spcPts val="29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Instruction)</a:t>
            </a:r>
            <a:r>
              <a:rPr dirty="0" sz="2100" spc="3001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ini</a:t>
            </a:r>
            <a:r>
              <a:rPr dirty="0" sz="2100" spc="2981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menggunakan</a:t>
            </a:r>
            <a:r>
              <a:rPr dirty="0" sz="2100" spc="3032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pendekatan</a:t>
            </a:r>
          </a:p>
          <a:p>
            <a:pPr marL="0" marR="0">
              <a:lnSpc>
                <a:spcPts val="2939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ekspositori,</a:t>
            </a:r>
            <a:r>
              <a:rPr dirty="0" sz="2100" spc="864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bersifat</a:t>
            </a:r>
            <a:r>
              <a:rPr dirty="0" sz="2100" spc="852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satu</a:t>
            </a:r>
            <a:r>
              <a:rPr dirty="0" sz="2100" spc="857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arah,</a:t>
            </a:r>
            <a:r>
              <a:rPr dirty="0" sz="2100" spc="863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dan</a:t>
            </a:r>
            <a:r>
              <a:rPr dirty="0" sz="2100" spc="861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peran</a:t>
            </a:r>
            <a:r>
              <a:rPr dirty="0" sz="2100" spc="864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guru</a:t>
            </a:r>
          </a:p>
          <a:p>
            <a:pPr marL="0" marR="0">
              <a:lnSpc>
                <a:spcPts val="29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sangat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dominan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322481" y="2599099"/>
            <a:ext cx="3254036" cy="7400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527"/>
              </a:lnSpc>
              <a:spcBef>
                <a:spcPts val="0"/>
              </a:spcBef>
              <a:spcAft>
                <a:spcPts val="0"/>
              </a:spcAft>
            </a:pPr>
            <a:r>
              <a:rPr dirty="0" sz="3950">
                <a:solidFill>
                  <a:srgbClr val="170b3b"/>
                </a:solidFill>
                <a:latin typeface="QOHQFS+Poppins-Medium"/>
                <a:cs typeface="QOHQFS+Poppins-Medium"/>
              </a:rPr>
              <a:t>KELOMPOK</a:t>
            </a:r>
            <a:r>
              <a:rPr dirty="0" sz="3950">
                <a:solidFill>
                  <a:srgbClr val="170b3b"/>
                </a:solidFill>
                <a:latin typeface="QOHQFS+Poppins-Medium"/>
                <a:cs typeface="QOHQFS+Poppins-Medium"/>
              </a:rPr>
              <a:t> </a:t>
            </a:r>
            <a:r>
              <a:rPr dirty="0" sz="3950">
                <a:solidFill>
                  <a:srgbClr val="170b3b"/>
                </a:solidFill>
                <a:latin typeface="QOHQFS+Poppins-Medium"/>
                <a:cs typeface="QOHQFS+Poppins-Medium"/>
              </a:rPr>
              <a:t>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997545" y="3232192"/>
            <a:ext cx="1895755" cy="4593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16"/>
              </a:lnSpc>
              <a:spcBef>
                <a:spcPts val="0"/>
              </a:spcBef>
              <a:spcAft>
                <a:spcPts val="0"/>
              </a:spcAft>
            </a:pPr>
            <a:r>
              <a:rPr dirty="0" sz="2350" spc="83">
                <a:solidFill>
                  <a:srgbClr val="170b3b"/>
                </a:solidFill>
                <a:latin typeface="QOHQFS+Poppins-Medium"/>
                <a:cs typeface="QOHQFS+Poppins-Medium"/>
              </a:rPr>
              <a:t>TEAM</a:t>
            </a:r>
            <a:r>
              <a:rPr dirty="0" sz="2350" spc="82">
                <a:solidFill>
                  <a:srgbClr val="170b3b"/>
                </a:solidFill>
                <a:latin typeface="QOHQFS+Poppins-Medium"/>
                <a:cs typeface="QOHQFS+Poppins-Medium"/>
              </a:rPr>
              <a:t> </a:t>
            </a:r>
            <a:r>
              <a:rPr dirty="0" sz="2350" spc="86">
                <a:solidFill>
                  <a:srgbClr val="170b3b"/>
                </a:solidFill>
                <a:latin typeface="QOHQFS+Poppins-Medium"/>
                <a:cs typeface="QOHQFS+Poppins-Medium"/>
              </a:rPr>
              <a:t>FOUR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850403" y="4182216"/>
            <a:ext cx="7457896" cy="16022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315"/>
              </a:lnSpc>
              <a:spcBef>
                <a:spcPts val="0"/>
              </a:spcBef>
              <a:spcAft>
                <a:spcPts val="0"/>
              </a:spcAft>
            </a:pPr>
            <a:r>
              <a:rPr dirty="0" sz="8800">
                <a:solidFill>
                  <a:srgbClr val="170b3b"/>
                </a:solidFill>
                <a:latin typeface="PROKHG+Poppins-Regular"/>
                <a:cs typeface="PROKHG+Poppins-Regular"/>
              </a:rPr>
              <a:t>TERIMAKASIH!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110575" y="6095618"/>
            <a:ext cx="6084157" cy="10892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9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spc="457">
                <a:solidFill>
                  <a:srgbClr val="170b3b"/>
                </a:solidFill>
                <a:latin typeface="QOHQFS+Poppins-Medium"/>
                <a:cs typeface="QOHQFS+Poppins-Medium"/>
              </a:rPr>
              <a:t>IKAN</a:t>
            </a:r>
            <a:r>
              <a:rPr dirty="0" sz="3200" spc="455">
                <a:solidFill>
                  <a:srgbClr val="170b3b"/>
                </a:solidFill>
                <a:latin typeface="QOHQFS+Poppins-Medium"/>
                <a:cs typeface="QOHQFS+Poppins-Medium"/>
              </a:rPr>
              <a:t> </a:t>
            </a:r>
            <a:r>
              <a:rPr dirty="0" sz="3200" spc="457">
                <a:solidFill>
                  <a:srgbClr val="170b3b"/>
                </a:solidFill>
                <a:latin typeface="QOHQFS+Poppins-Medium"/>
                <a:cs typeface="QOHQFS+Poppins-Medium"/>
              </a:rPr>
              <a:t>HIU</a:t>
            </a:r>
            <a:r>
              <a:rPr dirty="0" sz="3200" spc="457">
                <a:solidFill>
                  <a:srgbClr val="170b3b"/>
                </a:solidFill>
                <a:latin typeface="QOHQFS+Poppins-Medium"/>
                <a:cs typeface="QOHQFS+Poppins-Medium"/>
              </a:rPr>
              <a:t> </a:t>
            </a:r>
            <a:r>
              <a:rPr dirty="0" sz="3200" spc="459">
                <a:solidFill>
                  <a:srgbClr val="170b3b"/>
                </a:solidFill>
                <a:latin typeface="QOHQFS+Poppins-Medium"/>
                <a:cs typeface="QOHQFS+Poppins-Medium"/>
              </a:rPr>
              <a:t>MAKAN</a:t>
            </a:r>
            <a:r>
              <a:rPr dirty="0" sz="3200" spc="455">
                <a:solidFill>
                  <a:srgbClr val="170b3b"/>
                </a:solidFill>
                <a:latin typeface="QOHQFS+Poppins-Medium"/>
                <a:cs typeface="QOHQFS+Poppins-Medium"/>
              </a:rPr>
              <a:t> </a:t>
            </a:r>
            <a:r>
              <a:rPr dirty="0" sz="3200" spc="459">
                <a:solidFill>
                  <a:srgbClr val="170b3b"/>
                </a:solidFill>
                <a:latin typeface="QOHQFS+Poppins-Medium"/>
                <a:cs typeface="QOHQFS+Poppins-Medium"/>
              </a:rPr>
              <a:t>TOMAT</a:t>
            </a:r>
          </a:p>
          <a:p>
            <a:pPr marL="691519" marR="0">
              <a:lnSpc>
                <a:spcPts val="3782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spc="459">
                <a:solidFill>
                  <a:srgbClr val="170b3b"/>
                </a:solidFill>
                <a:latin typeface="QOHQFS+Poppins-Medium"/>
                <a:cs typeface="QOHQFS+Poppins-Medium"/>
              </a:rPr>
              <a:t>YOKK</a:t>
            </a:r>
            <a:r>
              <a:rPr dirty="0" sz="3200" spc="453">
                <a:solidFill>
                  <a:srgbClr val="170b3b"/>
                </a:solidFill>
                <a:latin typeface="QOHQFS+Poppins-Medium"/>
                <a:cs typeface="QOHQFS+Poppins-Medium"/>
              </a:rPr>
              <a:t> </a:t>
            </a:r>
            <a:r>
              <a:rPr dirty="0" sz="3200" spc="457">
                <a:solidFill>
                  <a:srgbClr val="170b3b"/>
                </a:solidFill>
                <a:latin typeface="QOHQFS+Poppins-Medium"/>
                <a:cs typeface="QOHQFS+Poppins-Medium"/>
              </a:rPr>
              <a:t>TANYA</a:t>
            </a:r>
            <a:r>
              <a:rPr dirty="0" sz="3200" spc="455">
                <a:solidFill>
                  <a:srgbClr val="170b3b"/>
                </a:solidFill>
                <a:latin typeface="QOHQFS+Poppins-Medium"/>
                <a:cs typeface="QOHQFS+Poppins-Medium"/>
              </a:rPr>
              <a:t> </a:t>
            </a:r>
            <a:r>
              <a:rPr dirty="0" sz="3200" spc="459">
                <a:solidFill>
                  <a:srgbClr val="170b3b"/>
                </a:solidFill>
                <a:latin typeface="QOHQFS+Poppins-Medium"/>
                <a:cs typeface="QOHQFS+Poppins-Medium"/>
              </a:rPr>
              <a:t>MATT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223236" y="9332239"/>
            <a:ext cx="4275887" cy="358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PROKHG+Poppins-Regular"/>
                <a:cs typeface="PROKHG+Poppins-Regular"/>
              </a:rPr>
              <a:t>Metro</a:t>
            </a:r>
            <a:r>
              <a:rPr dirty="0" sz="18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PROKHG+Poppins-Regular"/>
                <a:cs typeface="PROKHG+Poppins-Regular"/>
              </a:rPr>
              <a:t>Selatan,</a:t>
            </a:r>
            <a:r>
              <a:rPr dirty="0" sz="18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PROKHG+Poppins-Regular"/>
                <a:cs typeface="PROKHG+Poppins-Regular"/>
              </a:rPr>
              <a:t>Kota</a:t>
            </a:r>
            <a:r>
              <a:rPr dirty="0" sz="18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PROKHG+Poppins-Regular"/>
                <a:cs typeface="PROKHG+Poppins-Regular"/>
              </a:rPr>
              <a:t>Metro,</a:t>
            </a:r>
            <a:r>
              <a:rPr dirty="0" sz="18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PROKHG+Poppins-Regular"/>
                <a:cs typeface="PROKHG+Poppins-Regular"/>
              </a:rPr>
              <a:t>Lampung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081412" y="406166"/>
            <a:ext cx="1330831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QOHQFS+Poppins-Medium"/>
                <a:cs typeface="QOHQFS+Poppins-Medium"/>
              </a:rPr>
              <a:t>KELOMPOK</a:t>
            </a:r>
            <a:r>
              <a:rPr dirty="0" sz="1500">
                <a:solidFill>
                  <a:srgbClr val="000000"/>
                </a:solidFill>
                <a:latin typeface="QOHQFS+Poppins-Medium"/>
                <a:cs typeface="QOHQFS+Poppins-Medium"/>
              </a:rPr>
              <a:t> </a:t>
            </a:r>
            <a:r>
              <a:rPr dirty="0" sz="1500">
                <a:solidFill>
                  <a:srgbClr val="000000"/>
                </a:solidFill>
                <a:latin typeface="QOHQFS+Poppins-Medium"/>
                <a:cs typeface="QOHQFS+Poppins-Medium"/>
              </a:rPr>
              <a:t>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4000" y="965430"/>
            <a:ext cx="8556118" cy="1282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0">
                <a:solidFill>
                  <a:srgbClr val="170b3b"/>
                </a:solidFill>
                <a:latin typeface="QOHQFS+Poppins-Medium"/>
                <a:cs typeface="QOHQFS+Poppins-Medium"/>
              </a:rPr>
              <a:t>Rumusan</a:t>
            </a:r>
            <a:r>
              <a:rPr dirty="0" sz="7000">
                <a:solidFill>
                  <a:srgbClr val="170b3b"/>
                </a:solidFill>
                <a:latin typeface="QOHQFS+Poppins-Medium"/>
                <a:cs typeface="QOHQFS+Poppins-Medium"/>
              </a:rPr>
              <a:t> </a:t>
            </a:r>
            <a:r>
              <a:rPr dirty="0" sz="7000">
                <a:solidFill>
                  <a:srgbClr val="170b3b"/>
                </a:solidFill>
                <a:latin typeface="QOHQFS+Poppins-Medium"/>
                <a:cs typeface="QOHQFS+Poppins-Medium"/>
              </a:rPr>
              <a:t>Masalah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047290" y="2757320"/>
            <a:ext cx="7025385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1.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Apa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pengertian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metode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pembelajaran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dalam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PKN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047292" y="4402427"/>
            <a:ext cx="7104952" cy="749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2.</a:t>
            </a:r>
            <a:r>
              <a:rPr dirty="0" sz="2000" spc="426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Bagaimana</a:t>
            </a:r>
            <a:r>
              <a:rPr dirty="0" sz="2000" spc="405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karakteristik</a:t>
            </a:r>
            <a:r>
              <a:rPr dirty="0" sz="2000" spc="401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anak</a:t>
            </a:r>
            <a:r>
              <a:rPr dirty="0" sz="2000" spc="417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usia</a:t>
            </a:r>
            <a:r>
              <a:rPr dirty="0" sz="2000" spc="419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sekolah</a:t>
            </a:r>
            <a:r>
              <a:rPr dirty="0" sz="2000" spc="417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dasar</a:t>
            </a:r>
          </a:p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(SD)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dalam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mata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pelajaran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PKN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047292" y="6076417"/>
            <a:ext cx="7072800" cy="749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3.</a:t>
            </a:r>
            <a:r>
              <a:rPr dirty="0" sz="2000" spc="38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Bagaimana</a:t>
            </a:r>
            <a:r>
              <a:rPr dirty="0" sz="2000" spc="345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pemilihan</a:t>
            </a:r>
            <a:r>
              <a:rPr dirty="0" sz="2000" spc="359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metode</a:t>
            </a:r>
            <a:r>
              <a:rPr dirty="0" sz="2000" spc="378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pembelajaran</a:t>
            </a:r>
            <a:r>
              <a:rPr dirty="0" sz="2000" spc="341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PKN</a:t>
            </a:r>
          </a:p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di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SD?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047292" y="7751940"/>
            <a:ext cx="7074498" cy="749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4.</a:t>
            </a:r>
            <a:r>
              <a:rPr dirty="0" sz="2000" spc="748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Apa</a:t>
            </a:r>
            <a:r>
              <a:rPr dirty="0" sz="2000" spc="73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saja</a:t>
            </a:r>
            <a:r>
              <a:rPr dirty="0" sz="2000" spc="715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metode</a:t>
            </a:r>
            <a:r>
              <a:rPr dirty="0" sz="2000" spc="738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yang</a:t>
            </a:r>
            <a:r>
              <a:rPr dirty="0" sz="2000" spc="725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dapat</a:t>
            </a:r>
            <a:r>
              <a:rPr dirty="0" sz="2000" spc="717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diajarkan</a:t>
            </a:r>
            <a:r>
              <a:rPr dirty="0" sz="2000" spc="707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dalam</a:t>
            </a:r>
          </a:p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pembelajaran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PKN?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081412" y="406166"/>
            <a:ext cx="1330831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QOHQFS+Poppins-Medium"/>
                <a:cs typeface="QOHQFS+Poppins-Medium"/>
              </a:rPr>
              <a:t>KELOMPOK</a:t>
            </a:r>
            <a:r>
              <a:rPr dirty="0" sz="1500">
                <a:solidFill>
                  <a:srgbClr val="000000"/>
                </a:solidFill>
                <a:latin typeface="QOHQFS+Poppins-Medium"/>
                <a:cs typeface="QOHQFS+Poppins-Medium"/>
              </a:rPr>
              <a:t> </a:t>
            </a:r>
            <a:r>
              <a:rPr dirty="0" sz="1500">
                <a:solidFill>
                  <a:srgbClr val="000000"/>
                </a:solidFill>
                <a:latin typeface="QOHQFS+Poppins-Medium"/>
                <a:cs typeface="QOHQFS+Poppins-Medium"/>
              </a:rPr>
              <a:t>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8700" y="885768"/>
            <a:ext cx="9750764" cy="17303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662"/>
              </a:lnSpc>
              <a:spcBef>
                <a:spcPts val="0"/>
              </a:spcBef>
              <a:spcAft>
                <a:spcPts val="0"/>
              </a:spcAft>
            </a:pPr>
            <a:r>
              <a:rPr dirty="0" sz="4750">
                <a:solidFill>
                  <a:srgbClr val="170b3b"/>
                </a:solidFill>
                <a:latin typeface="QOHQFS+Poppins-Medium"/>
                <a:cs typeface="QOHQFS+Poppins-Medium"/>
              </a:rPr>
              <a:t>APA</a:t>
            </a:r>
            <a:r>
              <a:rPr dirty="0" sz="4750">
                <a:solidFill>
                  <a:srgbClr val="170b3b"/>
                </a:solidFill>
                <a:latin typeface="QOHQFS+Poppins-Medium"/>
                <a:cs typeface="QOHQFS+Poppins-Medium"/>
              </a:rPr>
              <a:t> </a:t>
            </a:r>
            <a:r>
              <a:rPr dirty="0" sz="4750">
                <a:solidFill>
                  <a:srgbClr val="170b3b"/>
                </a:solidFill>
                <a:latin typeface="QOHQFS+Poppins-Medium"/>
                <a:cs typeface="QOHQFS+Poppins-Medium"/>
              </a:rPr>
              <a:t>ITU</a:t>
            </a:r>
            <a:r>
              <a:rPr dirty="0" sz="4750">
                <a:solidFill>
                  <a:srgbClr val="170b3b"/>
                </a:solidFill>
                <a:latin typeface="QOHQFS+Poppins-Medium"/>
                <a:cs typeface="QOHQFS+Poppins-Medium"/>
              </a:rPr>
              <a:t> </a:t>
            </a:r>
            <a:r>
              <a:rPr dirty="0" sz="4750">
                <a:solidFill>
                  <a:srgbClr val="170b3b"/>
                </a:solidFill>
                <a:latin typeface="QOHQFS+Poppins-Medium"/>
                <a:cs typeface="QOHQFS+Poppins-Medium"/>
              </a:rPr>
              <a:t>METODE</a:t>
            </a:r>
            <a:r>
              <a:rPr dirty="0" sz="4750">
                <a:solidFill>
                  <a:srgbClr val="170b3b"/>
                </a:solidFill>
                <a:latin typeface="QOHQFS+Poppins-Medium"/>
                <a:cs typeface="QOHQFS+Poppins-Medium"/>
              </a:rPr>
              <a:t> </a:t>
            </a:r>
            <a:r>
              <a:rPr dirty="0" sz="4750">
                <a:solidFill>
                  <a:srgbClr val="170b3b"/>
                </a:solidFill>
                <a:latin typeface="QOHQFS+Poppins-Medium"/>
                <a:cs typeface="QOHQFS+Poppins-Medium"/>
              </a:rPr>
              <a:t>PEMBELAJARAN</a:t>
            </a:r>
          </a:p>
          <a:p>
            <a:pPr marL="0" marR="0">
              <a:lnSpc>
                <a:spcPts val="6661"/>
              </a:lnSpc>
              <a:spcBef>
                <a:spcPts val="0"/>
              </a:spcBef>
              <a:spcAft>
                <a:spcPts val="0"/>
              </a:spcAft>
            </a:pPr>
            <a:r>
              <a:rPr dirty="0" sz="4750">
                <a:solidFill>
                  <a:srgbClr val="170b3b"/>
                </a:solidFill>
                <a:latin typeface="QOHQFS+Poppins-Medium"/>
                <a:cs typeface="QOHQFS+Poppins-Medium"/>
              </a:rPr>
              <a:t>DALAM</a:t>
            </a:r>
            <a:r>
              <a:rPr dirty="0" sz="4750">
                <a:solidFill>
                  <a:srgbClr val="170b3b"/>
                </a:solidFill>
                <a:latin typeface="QOHQFS+Poppins-Medium"/>
                <a:cs typeface="QOHQFS+Poppins-Medium"/>
              </a:rPr>
              <a:t> </a:t>
            </a:r>
            <a:r>
              <a:rPr dirty="0" sz="4750">
                <a:solidFill>
                  <a:srgbClr val="170b3b"/>
                </a:solidFill>
                <a:latin typeface="QOHQFS+Poppins-Medium"/>
                <a:cs typeface="QOHQFS+Poppins-Medium"/>
              </a:rPr>
              <a:t>PKN?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8801" y="2892421"/>
            <a:ext cx="1304368" cy="4646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170b3b"/>
                </a:solidFill>
                <a:latin typeface="PROKHG+Poppins-Regular"/>
                <a:cs typeface="PROKHG+Poppins-Regular"/>
              </a:rPr>
              <a:t>Metode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10553" y="2892421"/>
            <a:ext cx="2332945" cy="4646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170b3b"/>
                </a:solidFill>
                <a:latin typeface="PROKHG+Poppins-Regular"/>
                <a:cs typeface="PROKHG+Poppins-Regular"/>
              </a:rPr>
              <a:t>pembelajaran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984023" y="2892421"/>
            <a:ext cx="1246175" cy="4646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170b3b"/>
                </a:solidFill>
                <a:latin typeface="PROKHG+Poppins-Regular"/>
                <a:cs typeface="PROKHG+Poppins-Regular"/>
              </a:rPr>
              <a:t>adalah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868501" y="2892421"/>
            <a:ext cx="862897" cy="4646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170b3b"/>
                </a:solidFill>
                <a:latin typeface="PROKHG+Poppins-Regular"/>
                <a:cs typeface="PROKHG+Poppins-Regular"/>
              </a:rPr>
              <a:t>cara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368860" y="2892421"/>
            <a:ext cx="1005179" cy="4646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170b3b"/>
                </a:solidFill>
                <a:latin typeface="PROKHG+Poppins-Regular"/>
                <a:cs typeface="PROKHG+Poppins-Regular"/>
              </a:rPr>
              <a:t>untuk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68801" y="3319013"/>
            <a:ext cx="9646313" cy="17581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170b3b"/>
                </a:solidFill>
                <a:latin typeface="PROKHG+Poppins-Regular"/>
                <a:cs typeface="PROKHG+Poppins-Regular"/>
              </a:rPr>
              <a:t>mengimplementasikan</a:t>
            </a:r>
            <a:r>
              <a:rPr dirty="0" sz="2400" spc="1436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400">
                <a:solidFill>
                  <a:srgbClr val="170b3b"/>
                </a:solidFill>
                <a:latin typeface="PROKHG+Poppins-Regular"/>
                <a:cs typeface="PROKHG+Poppins-Regular"/>
              </a:rPr>
              <a:t>strategi</a:t>
            </a:r>
            <a:r>
              <a:rPr dirty="0" sz="2400" spc="1422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400">
                <a:solidFill>
                  <a:srgbClr val="170b3b"/>
                </a:solidFill>
                <a:latin typeface="PROKHG+Poppins-Regular"/>
                <a:cs typeface="PROKHG+Poppins-Regular"/>
              </a:rPr>
              <a:t>pembelajaran</a:t>
            </a:r>
            <a:r>
              <a:rPr dirty="0" sz="2400" spc="1440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400">
                <a:solidFill>
                  <a:srgbClr val="170b3b"/>
                </a:solidFill>
                <a:latin typeface="PROKHG+Poppins-Regular"/>
                <a:cs typeface="PROKHG+Poppins-Regular"/>
              </a:rPr>
              <a:t>(Sanjaya:</a:t>
            </a:r>
          </a:p>
          <a:p>
            <a:pPr marL="0" marR="0">
              <a:lnSpc>
                <a:spcPts val="33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170b3b"/>
                </a:solidFill>
                <a:latin typeface="PROKHG+Poppins-Regular"/>
                <a:cs typeface="PROKHG+Poppins-Regular"/>
              </a:rPr>
              <a:t>2010)</a:t>
            </a:r>
          </a:p>
          <a:p>
            <a:pPr marL="0" marR="0">
              <a:lnSpc>
                <a:spcPts val="3218"/>
              </a:lnSpc>
              <a:spcBef>
                <a:spcPts val="388"/>
              </a:spcBef>
              <a:spcAft>
                <a:spcPts val="0"/>
              </a:spcAft>
            </a:pPr>
            <a:r>
              <a:rPr dirty="0" sz="2300">
                <a:solidFill>
                  <a:srgbClr val="170b3b"/>
                </a:solidFill>
                <a:latin typeface="PROKHG+Poppins-Regular"/>
                <a:cs typeface="PROKHG+Poppins-Regular"/>
              </a:rPr>
              <a:t>Faktor</a:t>
            </a:r>
            <a:r>
              <a:rPr dirty="0" sz="2300" spc="346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300">
                <a:solidFill>
                  <a:srgbClr val="170b3b"/>
                </a:solidFill>
                <a:latin typeface="PROKHG+Poppins-Regular"/>
                <a:cs typeface="PROKHG+Poppins-Regular"/>
              </a:rPr>
              <a:t>yang</a:t>
            </a:r>
            <a:r>
              <a:rPr dirty="0" sz="2300" spc="333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300">
                <a:solidFill>
                  <a:srgbClr val="170b3b"/>
                </a:solidFill>
                <a:latin typeface="PROKHG+Poppins-Regular"/>
                <a:cs typeface="PROKHG+Poppins-Regular"/>
              </a:rPr>
              <a:t>mempengaruhi</a:t>
            </a:r>
            <a:r>
              <a:rPr dirty="0" sz="2300" spc="323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300">
                <a:solidFill>
                  <a:srgbClr val="170b3b"/>
                </a:solidFill>
                <a:latin typeface="PROKHG+Poppins-Regular"/>
                <a:cs typeface="PROKHG+Poppins-Regular"/>
              </a:rPr>
              <a:t>keberhasilan</a:t>
            </a:r>
            <a:r>
              <a:rPr dirty="0" sz="2300" spc="329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300">
                <a:solidFill>
                  <a:srgbClr val="170b3b"/>
                </a:solidFill>
                <a:latin typeface="PROKHG+Poppins-Regular"/>
                <a:cs typeface="PROKHG+Poppins-Regular"/>
              </a:rPr>
              <a:t>proses</a:t>
            </a:r>
            <a:r>
              <a:rPr dirty="0" sz="2300" spc="338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300">
                <a:solidFill>
                  <a:srgbClr val="170b3b"/>
                </a:solidFill>
                <a:latin typeface="PROKHG+Poppins-Regular"/>
                <a:cs typeface="PROKHG+Poppins-Regular"/>
              </a:rPr>
              <a:t>pembelajaran</a:t>
            </a:r>
          </a:p>
          <a:p>
            <a:pPr marL="0" marR="0">
              <a:lnSpc>
                <a:spcPts val="3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170b3b"/>
                </a:solidFill>
                <a:latin typeface="PROKHG+Poppins-Regular"/>
                <a:cs typeface="PROKHG+Poppins-Regular"/>
              </a:rPr>
              <a:t>antara</a:t>
            </a:r>
            <a:r>
              <a:rPr dirty="0" sz="2300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300">
                <a:solidFill>
                  <a:srgbClr val="170b3b"/>
                </a:solidFill>
                <a:latin typeface="PROKHG+Poppins-Regular"/>
                <a:cs typeface="PROKHG+Poppins-Regular"/>
              </a:rPr>
              <a:t>lain: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883331" y="5176759"/>
            <a:ext cx="831312" cy="429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78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170b3b"/>
                </a:solidFill>
                <a:latin typeface="PROKHG+Poppins-Regular"/>
                <a:cs typeface="PROKHG+Poppins-Regular"/>
              </a:rPr>
              <a:t>Guru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883331" y="6081533"/>
            <a:ext cx="948607" cy="429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78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170b3b"/>
                </a:solidFill>
                <a:latin typeface="PROKHG+Poppins-Regular"/>
                <a:cs typeface="PROKHG+Poppins-Regular"/>
              </a:rPr>
              <a:t>Siswa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883331" y="6946521"/>
            <a:ext cx="1528936" cy="429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78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170b3b"/>
                </a:solidFill>
                <a:latin typeface="PROKHG+Poppins-Regular"/>
                <a:cs typeface="PROKHG+Poppins-Regular"/>
              </a:rPr>
              <a:t>Kurikulum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883331" y="7746286"/>
            <a:ext cx="1766877" cy="429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78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170b3b"/>
                </a:solidFill>
                <a:latin typeface="PROKHG+Poppins-Regular"/>
                <a:cs typeface="PROKHG+Poppins-Regular"/>
              </a:rPr>
              <a:t>Lingkungan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28700" y="406166"/>
            <a:ext cx="1330833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QOHQFS+Poppins-Medium"/>
                <a:cs typeface="QOHQFS+Poppins-Medium"/>
              </a:rPr>
              <a:t>KELOMPOK</a:t>
            </a:r>
            <a:r>
              <a:rPr dirty="0" sz="1500">
                <a:solidFill>
                  <a:srgbClr val="000000"/>
                </a:solidFill>
                <a:latin typeface="QOHQFS+Poppins-Medium"/>
                <a:cs typeface="QOHQFS+Poppins-Medium"/>
              </a:rPr>
              <a:t> </a:t>
            </a:r>
            <a:r>
              <a:rPr dirty="0" sz="1500">
                <a:solidFill>
                  <a:srgbClr val="000000"/>
                </a:solidFill>
                <a:latin typeface="QOHQFS+Poppins-Medium"/>
                <a:cs typeface="QOHQFS+Poppins-Medium"/>
              </a:rPr>
              <a:t>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8700" y="2018472"/>
            <a:ext cx="7149591" cy="146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0">
                <a:solidFill>
                  <a:srgbClr val="170b3b"/>
                </a:solidFill>
                <a:latin typeface="PROKHG+Poppins-Regular"/>
                <a:cs typeface="PROKHG+Poppins-Regular"/>
              </a:rPr>
              <a:t>MENURUT</a:t>
            </a:r>
            <a:r>
              <a:rPr dirty="0" sz="8000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8000">
                <a:solidFill>
                  <a:srgbClr val="170b3b"/>
                </a:solidFill>
                <a:latin typeface="PROKHG+Poppins-Regular"/>
                <a:cs typeface="PROKHG+Poppins-Regular"/>
              </a:rPr>
              <a:t>AHLI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09669" y="4161368"/>
            <a:ext cx="4164711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QOHQFS+Poppins-Medium"/>
                <a:cs typeface="QOHQFS+Poppins-Medium"/>
              </a:rPr>
              <a:t>Giyoto</a:t>
            </a:r>
            <a:r>
              <a:rPr dirty="0" sz="3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3000">
                <a:solidFill>
                  <a:srgbClr val="ffffff"/>
                </a:solidFill>
                <a:latin typeface="QOHQFS+Poppins-Medium"/>
                <a:cs typeface="QOHQFS+Poppins-Medium"/>
              </a:rPr>
              <a:t>&amp;</a:t>
            </a:r>
            <a:r>
              <a:rPr dirty="0" sz="3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3000">
                <a:solidFill>
                  <a:srgbClr val="ffffff"/>
                </a:solidFill>
                <a:latin typeface="QOHQFS+Poppins-Medium"/>
                <a:cs typeface="QOHQFS+Poppins-Medium"/>
              </a:rPr>
              <a:t>Fauzi</a:t>
            </a:r>
            <a:r>
              <a:rPr dirty="0" sz="3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3000">
                <a:solidFill>
                  <a:srgbClr val="ffffff"/>
                </a:solidFill>
                <a:latin typeface="QOHQFS+Poppins-Medium"/>
                <a:cs typeface="QOHQFS+Poppins-Medium"/>
              </a:rPr>
              <a:t>(2013)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69184" y="4989679"/>
            <a:ext cx="6946713" cy="3025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39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Metode</a:t>
            </a:r>
            <a:r>
              <a:rPr dirty="0" sz="2100" spc="1272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pembelajaran</a:t>
            </a:r>
            <a:r>
              <a:rPr dirty="0" sz="2100" spc="1293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yang</a:t>
            </a:r>
            <a:r>
              <a:rPr dirty="0" sz="2100" spc="1284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dapat</a:t>
            </a:r>
            <a:r>
              <a:rPr dirty="0" sz="2100" spc="1280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digunakan</a:t>
            </a:r>
          </a:p>
          <a:p>
            <a:pPr marL="0" marR="0">
              <a:lnSpc>
                <a:spcPts val="29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dalam</a:t>
            </a:r>
            <a:r>
              <a:rPr dirty="0" sz="2100" spc="165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proses</a:t>
            </a:r>
            <a:r>
              <a:rPr dirty="0" sz="2100" spc="176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pembelajaran</a:t>
            </a:r>
            <a:r>
              <a:rPr dirty="0" sz="2100" spc="187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di</a:t>
            </a:r>
            <a:r>
              <a:rPr dirty="0" sz="2100" spc="157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kelas,</a:t>
            </a:r>
            <a:r>
              <a:rPr dirty="0" sz="2100" spc="161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diantaranya</a:t>
            </a:r>
          </a:p>
          <a:p>
            <a:pPr marL="0" marR="0">
              <a:lnSpc>
                <a:spcPts val="2939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adalah</a:t>
            </a:r>
            <a:r>
              <a:rPr dirty="0" sz="2100" spc="1407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metode</a:t>
            </a:r>
            <a:r>
              <a:rPr dirty="0" sz="2100" spc="1389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debat,</a:t>
            </a:r>
            <a:r>
              <a:rPr dirty="0" sz="2100" spc="1393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role</a:t>
            </a:r>
            <a:r>
              <a:rPr dirty="0" sz="2100" spc="1389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playing,</a:t>
            </a:r>
            <a:r>
              <a:rPr dirty="0" sz="2100" spc="1401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problem</a:t>
            </a:r>
          </a:p>
          <a:p>
            <a:pPr marL="0" marR="0">
              <a:lnSpc>
                <a:spcPts val="29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solving,</a:t>
            </a:r>
            <a:r>
              <a:rPr dirty="0" sz="2100" spc="1443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PBI,</a:t>
            </a:r>
            <a:r>
              <a:rPr dirty="0" sz="2100" spc="1427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picture</a:t>
            </a:r>
            <a:r>
              <a:rPr dirty="0" sz="2100" spc="1444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and</a:t>
            </a:r>
            <a:r>
              <a:rPr dirty="0" sz="2100" spc="1453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picture,</a:t>
            </a:r>
            <a:r>
              <a:rPr dirty="0" sz="2100" spc="1442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NHT,</a:t>
            </a:r>
            <a:r>
              <a:rPr dirty="0" sz="2100" spc="1431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group</a:t>
            </a:r>
          </a:p>
          <a:p>
            <a:pPr marL="0" marR="0">
              <a:lnSpc>
                <a:spcPts val="2939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investigation,</a:t>
            </a:r>
            <a:r>
              <a:rPr dirty="0" sz="2100" spc="1294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jigsaw,</a:t>
            </a:r>
            <a:r>
              <a:rPr dirty="0" sz="2100" spc="1301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TGT,</a:t>
            </a:r>
            <a:r>
              <a:rPr dirty="0" sz="2100" spc="1289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STAD,</a:t>
            </a:r>
            <a:r>
              <a:rPr dirty="0" sz="2100" spc="1289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example</a:t>
            </a:r>
            <a:r>
              <a:rPr dirty="0" sz="2100" spc="1282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non</a:t>
            </a:r>
          </a:p>
          <a:p>
            <a:pPr marL="0" marR="0">
              <a:lnSpc>
                <a:spcPts val="2939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example,</a:t>
            </a:r>
            <a:r>
              <a:rPr dirty="0" sz="2100" spc="179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lesson</a:t>
            </a:r>
            <a:r>
              <a:rPr dirty="0" sz="2100" spc="200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study,</a:t>
            </a:r>
            <a:r>
              <a:rPr dirty="0" sz="2100" spc="202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ceramah,</a:t>
            </a:r>
            <a:r>
              <a:rPr dirty="0" sz="2100" spc="202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curah</a:t>
            </a:r>
            <a:r>
              <a:rPr dirty="0" sz="2100" spc="208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pendapat,</a:t>
            </a:r>
          </a:p>
          <a:p>
            <a:pPr marL="0" marR="0">
              <a:lnSpc>
                <a:spcPts val="29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demonstrasi,</a:t>
            </a:r>
            <a:r>
              <a:rPr dirty="0" sz="2100" spc="897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inquiry,</a:t>
            </a:r>
            <a:r>
              <a:rPr dirty="0" sz="2100" spc="889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problem</a:t>
            </a:r>
            <a:r>
              <a:rPr dirty="0" sz="2100" spc="889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terbuka</a:t>
            </a:r>
            <a:r>
              <a:rPr dirty="0" sz="2100" spc="897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dan</a:t>
            </a:r>
            <a:r>
              <a:rPr dirty="0" sz="2100" spc="890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lain</a:t>
            </a:r>
          </a:p>
          <a:p>
            <a:pPr marL="0" marR="0">
              <a:lnSpc>
                <a:spcPts val="2939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sebagainya.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28700" y="406166"/>
            <a:ext cx="1330833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ffffff"/>
                </a:solidFill>
                <a:latin typeface="QOHQFS+Poppins-Medium"/>
                <a:cs typeface="QOHQFS+Poppins-Medium"/>
              </a:rPr>
              <a:t>KELOMPOK</a:t>
            </a:r>
            <a:r>
              <a:rPr dirty="0" sz="15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1500">
                <a:solidFill>
                  <a:srgbClr val="ffffff"/>
                </a:solidFill>
                <a:latin typeface="QOHQFS+Poppins-Medium"/>
                <a:cs typeface="QOHQFS+Poppins-Medium"/>
              </a:rPr>
              <a:t>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37233" y="1254804"/>
            <a:ext cx="13430364" cy="19814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650"/>
              </a:lnSpc>
              <a:spcBef>
                <a:spcPts val="0"/>
              </a:spcBef>
              <a:spcAft>
                <a:spcPts val="0"/>
              </a:spcAft>
            </a:pPr>
            <a:r>
              <a:rPr dirty="0" sz="5450">
                <a:solidFill>
                  <a:srgbClr val="ffffff"/>
                </a:solidFill>
                <a:latin typeface="QOHQFS+Poppins-Medium"/>
                <a:cs typeface="QOHQFS+Poppins-Medium"/>
              </a:rPr>
              <a:t>KARAKTERISTIK</a:t>
            </a:r>
            <a:r>
              <a:rPr dirty="0" sz="545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5450">
                <a:solidFill>
                  <a:srgbClr val="ffffff"/>
                </a:solidFill>
                <a:latin typeface="QOHQFS+Poppins-Medium"/>
                <a:cs typeface="QOHQFS+Poppins-Medium"/>
              </a:rPr>
              <a:t>SISWA</a:t>
            </a:r>
            <a:r>
              <a:rPr dirty="0" sz="545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5450">
                <a:solidFill>
                  <a:srgbClr val="ffffff"/>
                </a:solidFill>
                <a:latin typeface="QOHQFS+Poppins-Medium"/>
                <a:cs typeface="QOHQFS+Poppins-Medium"/>
              </a:rPr>
              <a:t>SD</a:t>
            </a:r>
            <a:r>
              <a:rPr dirty="0" sz="545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5450" spc="10">
                <a:solidFill>
                  <a:srgbClr val="ffffff"/>
                </a:solidFill>
                <a:latin typeface="QOHQFS+Poppins-Medium"/>
                <a:cs typeface="QOHQFS+Poppins-Medium"/>
              </a:rPr>
              <a:t>DALAM</a:t>
            </a:r>
            <a:r>
              <a:rPr dirty="0" sz="545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5450" spc="10">
                <a:solidFill>
                  <a:srgbClr val="ffffff"/>
                </a:solidFill>
                <a:latin typeface="QOHQFS+Poppins-Medium"/>
                <a:cs typeface="QOHQFS+Poppins-Medium"/>
              </a:rPr>
              <a:t>MATA</a:t>
            </a:r>
          </a:p>
          <a:p>
            <a:pPr marL="3914734" marR="0">
              <a:lnSpc>
                <a:spcPts val="7650"/>
              </a:lnSpc>
              <a:spcBef>
                <a:spcPts val="0"/>
              </a:spcBef>
              <a:spcAft>
                <a:spcPts val="0"/>
              </a:spcAft>
            </a:pPr>
            <a:r>
              <a:rPr dirty="0" sz="5450">
                <a:solidFill>
                  <a:srgbClr val="ffffff"/>
                </a:solidFill>
                <a:latin typeface="QOHQFS+Poppins-Medium"/>
                <a:cs typeface="QOHQFS+Poppins-Medium"/>
              </a:rPr>
              <a:t>PELAJARAN</a:t>
            </a:r>
            <a:r>
              <a:rPr dirty="0" sz="545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5450">
                <a:solidFill>
                  <a:srgbClr val="ffffff"/>
                </a:solidFill>
                <a:latin typeface="QOHQFS+Poppins-Medium"/>
                <a:cs typeface="QOHQFS+Poppins-Medium"/>
              </a:rPr>
              <a:t>PKN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28700" y="3666256"/>
            <a:ext cx="10920415" cy="11183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53"/>
              </a:lnSpc>
              <a:spcBef>
                <a:spcPts val="0"/>
              </a:spcBef>
              <a:spcAft>
                <a:spcPts val="0"/>
              </a:spcAft>
            </a:pPr>
            <a:r>
              <a:rPr dirty="0" sz="3050">
                <a:solidFill>
                  <a:srgbClr val="170b3b"/>
                </a:solidFill>
                <a:latin typeface="QOHQFS+Poppins-Medium"/>
                <a:cs typeface="QOHQFS+Poppins-Medium"/>
              </a:rPr>
              <a:t>Menurut</a:t>
            </a:r>
            <a:r>
              <a:rPr dirty="0" sz="3050">
                <a:solidFill>
                  <a:srgbClr val="170b3b"/>
                </a:solidFill>
                <a:latin typeface="QOHQFS+Poppins-Medium"/>
                <a:cs typeface="QOHQFS+Poppins-Medium"/>
              </a:rPr>
              <a:t> </a:t>
            </a:r>
            <a:r>
              <a:rPr dirty="0" sz="3050">
                <a:solidFill>
                  <a:srgbClr val="170b3b"/>
                </a:solidFill>
                <a:latin typeface="QOHQFS+Poppins-Medium"/>
                <a:cs typeface="QOHQFS+Poppins-Medium"/>
              </a:rPr>
              <a:t>Havinghurst</a:t>
            </a:r>
            <a:r>
              <a:rPr dirty="0" sz="3050">
                <a:solidFill>
                  <a:srgbClr val="170b3b"/>
                </a:solidFill>
                <a:latin typeface="QOHQFS+Poppins-Medium"/>
                <a:cs typeface="QOHQFS+Poppins-Medium"/>
              </a:rPr>
              <a:t> </a:t>
            </a:r>
            <a:r>
              <a:rPr dirty="0" sz="3050">
                <a:solidFill>
                  <a:srgbClr val="170b3b"/>
                </a:solidFill>
                <a:latin typeface="QOHQFS+Poppins-Medium"/>
                <a:cs typeface="QOHQFS+Poppins-Medium"/>
              </a:rPr>
              <a:t>fisik</a:t>
            </a:r>
            <a:r>
              <a:rPr dirty="0" sz="3050">
                <a:solidFill>
                  <a:srgbClr val="170b3b"/>
                </a:solidFill>
                <a:latin typeface="QOHQFS+Poppins-Medium"/>
                <a:cs typeface="QOHQFS+Poppins-Medium"/>
              </a:rPr>
              <a:t> </a:t>
            </a:r>
            <a:r>
              <a:rPr dirty="0" sz="3050">
                <a:solidFill>
                  <a:srgbClr val="170b3b"/>
                </a:solidFill>
                <a:latin typeface="QOHQFS+Poppins-Medium"/>
                <a:cs typeface="QOHQFS+Poppins-Medium"/>
              </a:rPr>
              <a:t>yang</a:t>
            </a:r>
            <a:r>
              <a:rPr dirty="0" sz="3050">
                <a:solidFill>
                  <a:srgbClr val="170b3b"/>
                </a:solidFill>
                <a:latin typeface="QOHQFS+Poppins-Medium"/>
                <a:cs typeface="QOHQFS+Poppins-Medium"/>
              </a:rPr>
              <a:t> </a:t>
            </a:r>
            <a:r>
              <a:rPr dirty="0" sz="3050">
                <a:solidFill>
                  <a:srgbClr val="170b3b"/>
                </a:solidFill>
                <a:latin typeface="QOHQFS+Poppins-Medium"/>
                <a:cs typeface="QOHQFS+Poppins-Medium"/>
              </a:rPr>
              <a:t>diperlukan</a:t>
            </a:r>
            <a:r>
              <a:rPr dirty="0" sz="3050">
                <a:solidFill>
                  <a:srgbClr val="170b3b"/>
                </a:solidFill>
                <a:latin typeface="QOHQFS+Poppins-Medium"/>
                <a:cs typeface="QOHQFS+Poppins-Medium"/>
              </a:rPr>
              <a:t> </a:t>
            </a:r>
            <a:r>
              <a:rPr dirty="0" sz="3050">
                <a:solidFill>
                  <a:srgbClr val="170b3b"/>
                </a:solidFill>
                <a:latin typeface="QOHQFS+Poppins-Medium"/>
                <a:cs typeface="QOHQFS+Poppins-Medium"/>
              </a:rPr>
              <a:t>usia</a:t>
            </a:r>
            <a:r>
              <a:rPr dirty="0" sz="3050">
                <a:solidFill>
                  <a:srgbClr val="170b3b"/>
                </a:solidFill>
                <a:latin typeface="QOHQFS+Poppins-Medium"/>
                <a:cs typeface="QOHQFS+Poppins-Medium"/>
              </a:rPr>
              <a:t> </a:t>
            </a:r>
            <a:r>
              <a:rPr dirty="0" sz="3050">
                <a:solidFill>
                  <a:srgbClr val="170b3b"/>
                </a:solidFill>
                <a:latin typeface="QOHQFS+Poppins-Medium"/>
                <a:cs typeface="QOHQFS+Poppins-Medium"/>
              </a:rPr>
              <a:t>sekolah</a:t>
            </a:r>
          </a:p>
          <a:p>
            <a:pPr marL="0" marR="0">
              <a:lnSpc>
                <a:spcPts val="4252"/>
              </a:lnSpc>
              <a:spcBef>
                <a:spcPts val="0"/>
              </a:spcBef>
              <a:spcAft>
                <a:spcPts val="0"/>
              </a:spcAft>
            </a:pPr>
            <a:r>
              <a:rPr dirty="0" sz="3050">
                <a:solidFill>
                  <a:srgbClr val="170b3b"/>
                </a:solidFill>
                <a:latin typeface="QOHQFS+Poppins-Medium"/>
                <a:cs typeface="QOHQFS+Poppins-Medium"/>
              </a:rPr>
              <a:t>dasar</a:t>
            </a:r>
            <a:r>
              <a:rPr dirty="0" sz="3050">
                <a:solidFill>
                  <a:srgbClr val="170b3b"/>
                </a:solidFill>
                <a:latin typeface="QOHQFS+Poppins-Medium"/>
                <a:cs typeface="QOHQFS+Poppins-Medium"/>
              </a:rPr>
              <a:t> </a:t>
            </a:r>
            <a:r>
              <a:rPr dirty="0" sz="3050">
                <a:solidFill>
                  <a:srgbClr val="170b3b"/>
                </a:solidFill>
                <a:latin typeface="QOHQFS+Poppins-Medium"/>
                <a:cs typeface="QOHQFS+Poppins-Medium"/>
              </a:rPr>
              <a:t>meliputi: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69044" y="5051331"/>
            <a:ext cx="4828764" cy="606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Menguasai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keterampilan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fisik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yang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diperlukan</a:t>
            </a:r>
          </a:p>
          <a:p>
            <a:pPr marL="490634" marR="0">
              <a:lnSpc>
                <a:spcPts val="2238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dalam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permainan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dan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aktivitas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fisik.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105053" y="5051331"/>
            <a:ext cx="4967260" cy="606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Belajar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membaca,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menulis,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dan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berhitung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agar</a:t>
            </a:r>
          </a:p>
          <a:p>
            <a:pPr marL="262092" marR="0">
              <a:lnSpc>
                <a:spcPts val="2238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mampu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berpartisipasi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dalam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masyarakat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125513" y="6144235"/>
            <a:ext cx="4922990" cy="6067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Memperoleh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sejumlah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konsep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yang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diperlukan</a:t>
            </a:r>
          </a:p>
          <a:p>
            <a:pPr marL="1372361" marR="0">
              <a:lnSpc>
                <a:spcPts val="2238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untuk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berfikir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efektif.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843356" y="6270818"/>
            <a:ext cx="2382751" cy="3224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Membina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hidup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sehat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714496" y="7227531"/>
            <a:ext cx="3618246" cy="606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Mengembangkan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kata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hati,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moral</a:t>
            </a:r>
          </a:p>
          <a:p>
            <a:pPr marL="1009540" marR="0">
              <a:lnSpc>
                <a:spcPts val="2238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dan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nilai-nilai.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662469" y="7419885"/>
            <a:ext cx="4741849" cy="3224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Belajar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bergaul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dan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bekerja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dalam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kelompok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717879" y="8281916"/>
            <a:ext cx="4519686" cy="606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Belajar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menjalankan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peranan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sosial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sesuai</a:t>
            </a:r>
          </a:p>
          <a:p>
            <a:pPr marL="1093751" marR="0">
              <a:lnSpc>
                <a:spcPts val="2238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dengan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jenis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kelamin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922541" y="8312280"/>
            <a:ext cx="3331101" cy="3224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Mencapai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kemandirian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pribadi.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081412" y="406166"/>
            <a:ext cx="1330831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QOHQFS+Poppins-Medium"/>
                <a:cs typeface="QOHQFS+Poppins-Medium"/>
              </a:rPr>
              <a:t>KELOMPOK</a:t>
            </a:r>
            <a:r>
              <a:rPr dirty="0" sz="1500">
                <a:solidFill>
                  <a:srgbClr val="000000"/>
                </a:solidFill>
                <a:latin typeface="QOHQFS+Poppins-Medium"/>
                <a:cs typeface="QOHQFS+Poppins-Medium"/>
              </a:rPr>
              <a:t> </a:t>
            </a:r>
            <a:r>
              <a:rPr dirty="0" sz="1500">
                <a:solidFill>
                  <a:srgbClr val="000000"/>
                </a:solidFill>
                <a:latin typeface="QOHQFS+Poppins-Medium"/>
                <a:cs typeface="QOHQFS+Poppins-Medium"/>
              </a:rPr>
              <a:t>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78617" y="1690915"/>
            <a:ext cx="6159787" cy="784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39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Guru</a:t>
            </a:r>
            <a:r>
              <a:rPr dirty="0" sz="2100" spc="819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dituntut</a:t>
            </a:r>
            <a:r>
              <a:rPr dirty="0" sz="2100" spc="811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untuk</a:t>
            </a:r>
            <a:r>
              <a:rPr dirty="0" sz="2100" spc="815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memberikan</a:t>
            </a:r>
            <a:r>
              <a:rPr dirty="0" sz="2100" spc="818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bantuan</a:t>
            </a:r>
          </a:p>
          <a:p>
            <a:pPr marL="0" marR="0">
              <a:lnSpc>
                <a:spcPts val="29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100">
                <a:solidFill>
                  <a:srgbClr val="170b3b"/>
                </a:solidFill>
                <a:latin typeface="PROKHG+Poppins-Regular"/>
                <a:cs typeface="PROKHG+Poppins-Regular"/>
              </a:rPr>
              <a:t>berupa: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311951" y="2905702"/>
            <a:ext cx="2873668" cy="146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61089" marR="0">
              <a:lnSpc>
                <a:spcPts val="22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Melaksanakan</a:t>
            </a:r>
          </a:p>
          <a:p>
            <a:pPr marL="383353" marR="0">
              <a:lnSpc>
                <a:spcPts val="2244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pembelajaran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yang</a:t>
            </a:r>
          </a:p>
          <a:p>
            <a:pPr marL="111845" marR="0">
              <a:lnSpc>
                <a:spcPts val="22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menberikan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kesempatan</a:t>
            </a:r>
          </a:p>
          <a:p>
            <a:pPr marL="0" marR="0">
              <a:lnSpc>
                <a:spcPts val="2243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kepada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siswa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untuk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belaja</a:t>
            </a:r>
          </a:p>
          <a:p>
            <a:pPr marL="364253" marR="0">
              <a:lnSpc>
                <a:spcPts val="22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bergaul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dan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bekerja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134474" y="3259871"/>
            <a:ext cx="2436971" cy="17779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31797" marR="0">
              <a:lnSpc>
                <a:spcPts val="27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ffffff"/>
                </a:solidFill>
                <a:latin typeface="PROKHG+Poppins-Regular"/>
                <a:cs typeface="PROKHG+Poppins-Regular"/>
              </a:rPr>
              <a:t>Menciptakan</a:t>
            </a:r>
          </a:p>
          <a:p>
            <a:pPr marL="0" marR="0">
              <a:lnSpc>
                <a:spcPts val="27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950">
                <a:solidFill>
                  <a:srgbClr val="ffffff"/>
                </a:solidFill>
                <a:latin typeface="PROKHG+Poppins-Regular"/>
                <a:cs typeface="PROKHG+Poppins-Regular"/>
              </a:rPr>
              <a:t>lingkungan</a:t>
            </a:r>
            <a:r>
              <a:rPr dirty="0" sz="195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950">
                <a:solidFill>
                  <a:srgbClr val="ffffff"/>
                </a:solidFill>
                <a:latin typeface="PROKHG+Poppins-Regular"/>
                <a:cs typeface="PROKHG+Poppins-Regular"/>
              </a:rPr>
              <a:t>teman</a:t>
            </a:r>
          </a:p>
          <a:p>
            <a:pPr marL="327878" marR="0">
              <a:lnSpc>
                <a:spcPts val="27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ffffff"/>
                </a:solidFill>
                <a:latin typeface="PROKHG+Poppins-Regular"/>
                <a:cs typeface="PROKHG+Poppins-Regular"/>
              </a:rPr>
              <a:t>sebaya</a:t>
            </a:r>
            <a:r>
              <a:rPr dirty="0" sz="195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950">
                <a:solidFill>
                  <a:srgbClr val="ffffff"/>
                </a:solidFill>
                <a:latin typeface="PROKHG+Poppins-Regular"/>
                <a:cs typeface="PROKHG+Poppins-Regular"/>
              </a:rPr>
              <a:t>yang</a:t>
            </a:r>
          </a:p>
          <a:p>
            <a:pPr marL="301631" marR="0">
              <a:lnSpc>
                <a:spcPts val="27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950">
                <a:solidFill>
                  <a:srgbClr val="ffffff"/>
                </a:solidFill>
                <a:latin typeface="PROKHG+Poppins-Regular"/>
                <a:cs typeface="PROKHG+Poppins-Regular"/>
              </a:rPr>
              <a:t>mengajarkan</a:t>
            </a:r>
          </a:p>
          <a:p>
            <a:pPr marL="46031" marR="0">
              <a:lnSpc>
                <a:spcPts val="27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ffffff"/>
                </a:solidFill>
                <a:latin typeface="PROKHG+Poppins-Regular"/>
                <a:cs typeface="PROKHG+Poppins-Regular"/>
              </a:rPr>
              <a:t>keterampilan</a:t>
            </a:r>
            <a:r>
              <a:rPr dirty="0" sz="195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950">
                <a:solidFill>
                  <a:srgbClr val="ffffff"/>
                </a:solidFill>
                <a:latin typeface="PROKHG+Poppins-Regular"/>
                <a:cs typeface="PROKHG+Poppins-Regular"/>
              </a:rPr>
              <a:t>fisik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5823" y="3956101"/>
            <a:ext cx="8798624" cy="2225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00112" marR="0">
              <a:lnSpc>
                <a:spcPts val="8609"/>
              </a:lnSpc>
              <a:spcBef>
                <a:spcPts val="0"/>
              </a:spcBef>
              <a:spcAft>
                <a:spcPts val="0"/>
              </a:spcAft>
            </a:pPr>
            <a:r>
              <a:rPr dirty="0" sz="6150">
                <a:solidFill>
                  <a:srgbClr val="ffffff"/>
                </a:solidFill>
                <a:latin typeface="QOHQFS+Poppins-Medium"/>
                <a:cs typeface="QOHQFS+Poppins-Medium"/>
              </a:rPr>
              <a:t>Upaya</a:t>
            </a:r>
            <a:r>
              <a:rPr dirty="0" sz="615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6150">
                <a:solidFill>
                  <a:srgbClr val="ffffff"/>
                </a:solidFill>
                <a:latin typeface="QOHQFS+Poppins-Medium"/>
                <a:cs typeface="QOHQFS+Poppins-Medium"/>
              </a:rPr>
              <a:t>mencapai</a:t>
            </a:r>
          </a:p>
          <a:p>
            <a:pPr marL="0" marR="0">
              <a:lnSpc>
                <a:spcPts val="8609"/>
              </a:lnSpc>
              <a:spcBef>
                <a:spcPts val="0"/>
              </a:spcBef>
              <a:spcAft>
                <a:spcPts val="0"/>
              </a:spcAft>
            </a:pPr>
            <a:r>
              <a:rPr dirty="0" sz="6150">
                <a:solidFill>
                  <a:srgbClr val="ffffff"/>
                </a:solidFill>
                <a:latin typeface="QOHQFS+Poppins-Medium"/>
                <a:cs typeface="QOHQFS+Poppins-Medium"/>
              </a:rPr>
              <a:t>tugas</a:t>
            </a:r>
            <a:r>
              <a:rPr dirty="0" sz="615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6150">
                <a:solidFill>
                  <a:srgbClr val="ffffff"/>
                </a:solidFill>
                <a:latin typeface="QOHQFS+Poppins-Medium"/>
                <a:cs typeface="QOHQFS+Poppins-Medium"/>
              </a:rPr>
              <a:t>perkembangan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518293" y="4330641"/>
            <a:ext cx="2538979" cy="8930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dengan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teman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sebaya,</a:t>
            </a:r>
          </a:p>
          <a:p>
            <a:pPr marL="73783" marR="0">
              <a:lnSpc>
                <a:spcPts val="2244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sehingga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kepribadian</a:t>
            </a:r>
          </a:p>
          <a:p>
            <a:pPr marL="753" marR="0">
              <a:lnSpc>
                <a:spcPts val="22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sosialnya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berkembang.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490681" y="6594347"/>
            <a:ext cx="2686983" cy="23144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9274" marR="0">
              <a:lnSpc>
                <a:spcPts val="22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Melaksanakan</a:t>
            </a:r>
          </a:p>
          <a:p>
            <a:pPr marL="251539" marR="0">
              <a:lnSpc>
                <a:spcPts val="224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pembelajaran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yang</a:t>
            </a:r>
          </a:p>
          <a:p>
            <a:pPr marL="0" marR="0">
              <a:lnSpc>
                <a:spcPts val="22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dapat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mengembangkan</a:t>
            </a:r>
          </a:p>
          <a:p>
            <a:pPr marL="40363" marR="0">
              <a:lnSpc>
                <a:spcPts val="224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nilai-nilai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sehigga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siswa</a:t>
            </a:r>
          </a:p>
          <a:p>
            <a:pPr marL="179274" marR="0">
              <a:lnSpc>
                <a:spcPts val="22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mampu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menentukan</a:t>
            </a:r>
          </a:p>
          <a:p>
            <a:pPr marL="101527" marR="0">
              <a:lnSpc>
                <a:spcPts val="22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pilihan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yang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stabil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dan</a:t>
            </a:r>
          </a:p>
          <a:p>
            <a:pPr marL="22192" marR="0">
              <a:lnSpc>
                <a:spcPts val="224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menjadi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pegangan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bag</a:t>
            </a:r>
          </a:p>
          <a:p>
            <a:pPr marL="1090426" marR="0">
              <a:lnSpc>
                <a:spcPts val="22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diri.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015483" y="6675757"/>
            <a:ext cx="2677941" cy="21290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7925" marR="0">
              <a:lnSpc>
                <a:spcPts val="2351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spc="-14">
                <a:solidFill>
                  <a:srgbClr val="ffffff"/>
                </a:solidFill>
                <a:latin typeface="PROKHG+Poppins-Regular"/>
                <a:cs typeface="PROKHG+Poppins-Regular"/>
              </a:rPr>
              <a:t>Mengembangkan</a:t>
            </a:r>
          </a:p>
          <a:p>
            <a:pPr marL="0" marR="0">
              <a:lnSpc>
                <a:spcPts val="2351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spc="-10">
                <a:solidFill>
                  <a:srgbClr val="ffffff"/>
                </a:solidFill>
                <a:latin typeface="PROKHG+Poppins-Regular"/>
                <a:cs typeface="PROKHG+Poppins-Regular"/>
              </a:rPr>
              <a:t>kegiatan</a:t>
            </a:r>
            <a:r>
              <a:rPr dirty="0" sz="17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700" spc="-11">
                <a:solidFill>
                  <a:srgbClr val="ffffff"/>
                </a:solidFill>
                <a:latin typeface="PROKHG+Poppins-Regular"/>
                <a:cs typeface="PROKHG+Poppins-Regular"/>
              </a:rPr>
              <a:t>pembelajaran</a:t>
            </a:r>
          </a:p>
          <a:p>
            <a:pPr marL="221375" marR="0">
              <a:lnSpc>
                <a:spcPts val="2351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spc="-11">
                <a:solidFill>
                  <a:srgbClr val="ffffff"/>
                </a:solidFill>
                <a:latin typeface="PROKHG+Poppins-Regular"/>
                <a:cs typeface="PROKHG+Poppins-Regular"/>
              </a:rPr>
              <a:t>yankg</a:t>
            </a:r>
            <a:r>
              <a:rPr dirty="0" sz="17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700" spc="-12">
                <a:solidFill>
                  <a:srgbClr val="ffffff"/>
                </a:solidFill>
                <a:latin typeface="PROKHG+Poppins-Regular"/>
                <a:cs typeface="PROKHG+Poppins-Regular"/>
              </a:rPr>
              <a:t>memberikan</a:t>
            </a:r>
          </a:p>
          <a:p>
            <a:pPr marL="261142" marR="0">
              <a:lnSpc>
                <a:spcPts val="2351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spc="-12">
                <a:solidFill>
                  <a:srgbClr val="ffffff"/>
                </a:solidFill>
                <a:latin typeface="PROKHG+Poppins-Regular"/>
                <a:cs typeface="PROKHG+Poppins-Regular"/>
              </a:rPr>
              <a:t>pengalaman</a:t>
            </a:r>
            <a:r>
              <a:rPr dirty="0" sz="17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700" spc="-12">
                <a:solidFill>
                  <a:srgbClr val="ffffff"/>
                </a:solidFill>
                <a:latin typeface="PROKHG+Poppins-Regular"/>
                <a:cs typeface="PROKHG+Poppins-Regular"/>
              </a:rPr>
              <a:t>yang</a:t>
            </a:r>
          </a:p>
          <a:p>
            <a:pPr marL="99171" marR="0">
              <a:lnSpc>
                <a:spcPts val="2351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spc="-10">
                <a:solidFill>
                  <a:srgbClr val="ffffff"/>
                </a:solidFill>
                <a:latin typeface="PROKHG+Poppins-Regular"/>
                <a:cs typeface="PROKHG+Poppins-Regular"/>
              </a:rPr>
              <a:t>konkrit</a:t>
            </a:r>
            <a:r>
              <a:rPr dirty="0" sz="17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PROKHG+Poppins-Regular"/>
                <a:cs typeface="PROKHG+Poppins-Regular"/>
              </a:rPr>
              <a:t>atau</a:t>
            </a:r>
            <a:r>
              <a:rPr dirty="0" sz="17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700" spc="-11">
                <a:solidFill>
                  <a:srgbClr val="ffffff"/>
                </a:solidFill>
                <a:latin typeface="PROKHG+Poppins-Regular"/>
                <a:cs typeface="PROKHG+Poppins-Regular"/>
              </a:rPr>
              <a:t>langsung</a:t>
            </a:r>
          </a:p>
          <a:p>
            <a:pPr marL="174644" marR="0">
              <a:lnSpc>
                <a:spcPts val="2351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spc="-10">
                <a:solidFill>
                  <a:srgbClr val="ffffff"/>
                </a:solidFill>
                <a:latin typeface="PROKHG+Poppins-Regular"/>
                <a:cs typeface="PROKHG+Poppins-Regular"/>
              </a:rPr>
              <a:t>dalam</a:t>
            </a:r>
            <a:r>
              <a:rPr dirty="0" sz="1700" spc="-15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700" spc="-15">
                <a:solidFill>
                  <a:srgbClr val="ffffff"/>
                </a:solidFill>
                <a:latin typeface="PROKHG+Poppins-Regular"/>
                <a:cs typeface="PROKHG+Poppins-Regular"/>
              </a:rPr>
              <a:t>membangun</a:t>
            </a:r>
          </a:p>
          <a:p>
            <a:pPr marL="854745" marR="0">
              <a:lnSpc>
                <a:spcPts val="2351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spc="-11">
                <a:solidFill>
                  <a:srgbClr val="ffffff"/>
                </a:solidFill>
                <a:latin typeface="PROKHG+Poppins-Regular"/>
                <a:cs typeface="PROKHG+Poppins-Regular"/>
              </a:rPr>
              <a:t>konsep.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745949" y="403659"/>
            <a:ext cx="1330831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QOHQFS+Poppins-Medium"/>
                <a:cs typeface="QOHQFS+Poppins-Medium"/>
              </a:rPr>
              <a:t>KELOMPOK</a:t>
            </a:r>
            <a:r>
              <a:rPr dirty="0" sz="1500">
                <a:solidFill>
                  <a:srgbClr val="000000"/>
                </a:solidFill>
                <a:latin typeface="QOHQFS+Poppins-Medium"/>
                <a:cs typeface="QOHQFS+Poppins-Medium"/>
              </a:rPr>
              <a:t> </a:t>
            </a:r>
            <a:r>
              <a:rPr dirty="0" sz="1500">
                <a:solidFill>
                  <a:srgbClr val="000000"/>
                </a:solidFill>
                <a:latin typeface="QOHQFS+Poppins-Medium"/>
                <a:cs typeface="QOHQFS+Poppins-Medium"/>
              </a:rPr>
              <a:t>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50252" y="1833190"/>
            <a:ext cx="8368940" cy="889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spc="-10">
                <a:solidFill>
                  <a:srgbClr val="170b3b"/>
                </a:solidFill>
                <a:latin typeface="QOHQFS+Poppins-Medium"/>
                <a:cs typeface="QOHQFS+Poppins-Medium"/>
              </a:rPr>
              <a:t>Apa</a:t>
            </a:r>
            <a:r>
              <a:rPr dirty="0" sz="4800">
                <a:solidFill>
                  <a:srgbClr val="170b3b"/>
                </a:solidFill>
                <a:latin typeface="QOHQFS+Poppins-Medium"/>
                <a:cs typeface="QOHQFS+Poppins-Medium"/>
              </a:rPr>
              <a:t> </a:t>
            </a:r>
            <a:r>
              <a:rPr dirty="0" sz="4800">
                <a:solidFill>
                  <a:srgbClr val="170b3b"/>
                </a:solidFill>
                <a:latin typeface="QOHQFS+Poppins-Medium"/>
                <a:cs typeface="QOHQFS+Poppins-Medium"/>
              </a:rPr>
              <a:t>Metode</a:t>
            </a:r>
            <a:r>
              <a:rPr dirty="0" sz="4800">
                <a:solidFill>
                  <a:srgbClr val="170b3b"/>
                </a:solidFill>
                <a:latin typeface="QOHQFS+Poppins-Medium"/>
                <a:cs typeface="QOHQFS+Poppins-Medium"/>
              </a:rPr>
              <a:t> </a:t>
            </a:r>
            <a:r>
              <a:rPr dirty="0" sz="4800">
                <a:solidFill>
                  <a:srgbClr val="170b3b"/>
                </a:solidFill>
                <a:latin typeface="QOHQFS+Poppins-Medium"/>
                <a:cs typeface="QOHQFS+Poppins-Medium"/>
              </a:rPr>
              <a:t>Pembelajaran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410046" y="2684090"/>
            <a:ext cx="4051579" cy="889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170b3b"/>
                </a:solidFill>
                <a:latin typeface="QOHQFS+Poppins-Medium"/>
                <a:cs typeface="QOHQFS+Poppins-Medium"/>
              </a:rPr>
              <a:t>yang</a:t>
            </a:r>
            <a:r>
              <a:rPr dirty="0" sz="4800">
                <a:solidFill>
                  <a:srgbClr val="170b3b"/>
                </a:solidFill>
                <a:latin typeface="QOHQFS+Poppins-Medium"/>
                <a:cs typeface="QOHQFS+Poppins-Medium"/>
              </a:rPr>
              <a:t> </a:t>
            </a:r>
            <a:r>
              <a:rPr dirty="0" sz="4800">
                <a:solidFill>
                  <a:srgbClr val="170b3b"/>
                </a:solidFill>
                <a:latin typeface="QOHQFS+Poppins-Medium"/>
                <a:cs typeface="QOHQFS+Poppins-Medium"/>
              </a:rPr>
              <a:t>cocok?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683066" y="4779526"/>
            <a:ext cx="7543355" cy="2527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0707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Pada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tahun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1999,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di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Indonesia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mulai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diperkenalkan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meto</a:t>
            </a:r>
          </a:p>
          <a:p>
            <a:pPr marL="34131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pembelajaran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PKN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yang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dikembangkan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dari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metode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ink</a:t>
            </a:r>
          </a:p>
          <a:p>
            <a:pPr marL="203993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Metode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pembelajaran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yang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dimaksud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dinamakan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Mod</a:t>
            </a:r>
          </a:p>
          <a:p>
            <a:pPr marL="304006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Pembelajaran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PKN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berbasis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portofolio.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Pembelajaran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in</a:t>
            </a:r>
          </a:p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mengajak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peserta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didik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untuk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bekerjasama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dengan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tem</a:t>
            </a:r>
          </a:p>
          <a:p>
            <a:pPr marL="244492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temannya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di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kelas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dan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dengan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bantuan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guru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serta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par</a:t>
            </a:r>
          </a:p>
          <a:p>
            <a:pPr marL="46037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relawan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agar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tercapai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tugas-tugas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pembelajaran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2000">
                <a:solidFill>
                  <a:srgbClr val="ffffff"/>
                </a:solidFill>
                <a:latin typeface="QOHQFS+Poppins-Medium"/>
                <a:cs typeface="QOHQFS+Poppins-Medium"/>
              </a:rPr>
              <a:t>terseb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801608" y="194071"/>
            <a:ext cx="372808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ffffff"/>
                </a:solidFill>
                <a:latin typeface="QOHQFS+Poppins-Medium"/>
                <a:cs typeface="QOHQFS+Poppins-Medium"/>
              </a:rPr>
              <a:t>KE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8700" y="1336960"/>
            <a:ext cx="9673042" cy="16585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53"/>
              </a:lnSpc>
              <a:spcBef>
                <a:spcPts val="0"/>
              </a:spcBef>
              <a:spcAft>
                <a:spcPts val="0"/>
              </a:spcAft>
            </a:pPr>
            <a:r>
              <a:rPr dirty="0" sz="3050">
                <a:solidFill>
                  <a:srgbClr val="ffffff"/>
                </a:solidFill>
                <a:latin typeface="QOHQFS+Poppins-Medium"/>
                <a:cs typeface="QOHQFS+Poppins-Medium"/>
              </a:rPr>
              <a:t>Dalam</a:t>
            </a:r>
            <a:r>
              <a:rPr dirty="0" sz="305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3050">
                <a:solidFill>
                  <a:srgbClr val="ffffff"/>
                </a:solidFill>
                <a:latin typeface="QOHQFS+Poppins-Medium"/>
                <a:cs typeface="QOHQFS+Poppins-Medium"/>
              </a:rPr>
              <a:t>usaha</a:t>
            </a:r>
            <a:r>
              <a:rPr dirty="0" sz="305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3050">
                <a:solidFill>
                  <a:srgbClr val="ffffff"/>
                </a:solidFill>
                <a:latin typeface="QOHQFS+Poppins-Medium"/>
                <a:cs typeface="QOHQFS+Poppins-Medium"/>
              </a:rPr>
              <a:t>mencapai</a:t>
            </a:r>
            <a:r>
              <a:rPr dirty="0" sz="305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3050">
                <a:solidFill>
                  <a:srgbClr val="ffffff"/>
                </a:solidFill>
                <a:latin typeface="QOHQFS+Poppins-Medium"/>
                <a:cs typeface="QOHQFS+Poppins-Medium"/>
              </a:rPr>
              <a:t>tugas</a:t>
            </a:r>
            <a:r>
              <a:rPr dirty="0" sz="305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3050">
                <a:solidFill>
                  <a:srgbClr val="ffffff"/>
                </a:solidFill>
                <a:latin typeface="QOHQFS+Poppins-Medium"/>
                <a:cs typeface="QOHQFS+Poppins-Medium"/>
              </a:rPr>
              <a:t>pembelajaran</a:t>
            </a:r>
            <a:r>
              <a:rPr dirty="0" sz="305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3050">
                <a:solidFill>
                  <a:srgbClr val="ffffff"/>
                </a:solidFill>
                <a:latin typeface="QOHQFS+Poppins-Medium"/>
                <a:cs typeface="QOHQFS+Poppins-Medium"/>
              </a:rPr>
              <a:t>ini</a:t>
            </a:r>
          </a:p>
          <a:p>
            <a:pPr marL="0" marR="0">
              <a:lnSpc>
                <a:spcPts val="4252"/>
              </a:lnSpc>
              <a:spcBef>
                <a:spcPts val="0"/>
              </a:spcBef>
              <a:spcAft>
                <a:spcPts val="0"/>
              </a:spcAft>
            </a:pPr>
            <a:r>
              <a:rPr dirty="0" sz="3050">
                <a:solidFill>
                  <a:srgbClr val="ffffff"/>
                </a:solidFill>
                <a:latin typeface="QOHQFS+Poppins-Medium"/>
                <a:cs typeface="QOHQFS+Poppins-Medium"/>
              </a:rPr>
              <a:t>ditempuh</a:t>
            </a:r>
            <a:r>
              <a:rPr dirty="0" sz="305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3050">
                <a:solidFill>
                  <a:srgbClr val="ffffff"/>
                </a:solidFill>
                <a:latin typeface="QOHQFS+Poppins-Medium"/>
                <a:cs typeface="QOHQFS+Poppins-Medium"/>
              </a:rPr>
              <a:t>melalui</a:t>
            </a:r>
            <a:r>
              <a:rPr dirty="0" sz="305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3050">
                <a:solidFill>
                  <a:srgbClr val="ffffff"/>
                </a:solidFill>
                <a:latin typeface="QOHQFS+Poppins-Medium"/>
                <a:cs typeface="QOHQFS+Poppins-Medium"/>
              </a:rPr>
              <a:t>enam</a:t>
            </a:r>
            <a:r>
              <a:rPr dirty="0" sz="305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3050">
                <a:solidFill>
                  <a:srgbClr val="ffffff"/>
                </a:solidFill>
                <a:latin typeface="QOHQFS+Poppins-Medium"/>
                <a:cs typeface="QOHQFS+Poppins-Medium"/>
              </a:rPr>
              <a:t>tahap</a:t>
            </a:r>
            <a:r>
              <a:rPr dirty="0" sz="305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3050">
                <a:solidFill>
                  <a:srgbClr val="ffffff"/>
                </a:solidFill>
                <a:latin typeface="QOHQFS+Poppins-Medium"/>
                <a:cs typeface="QOHQFS+Poppins-Medium"/>
              </a:rPr>
              <a:t>kegiatan</a:t>
            </a:r>
            <a:r>
              <a:rPr dirty="0" sz="3050">
                <a:solidFill>
                  <a:srgbClr val="ffffff"/>
                </a:solidFill>
                <a:latin typeface="QOHQFS+Poppins-Medium"/>
                <a:cs typeface="QOHQFS+Poppins-Medium"/>
              </a:rPr>
              <a:t> </a:t>
            </a:r>
            <a:r>
              <a:rPr dirty="0" sz="3050">
                <a:solidFill>
                  <a:srgbClr val="ffffff"/>
                </a:solidFill>
                <a:latin typeface="QOHQFS+Poppins-Medium"/>
                <a:cs typeface="QOHQFS+Poppins-Medium"/>
              </a:rPr>
              <a:t>sebagai</a:t>
            </a:r>
          </a:p>
          <a:p>
            <a:pPr marL="0" marR="0">
              <a:lnSpc>
                <a:spcPts val="4253"/>
              </a:lnSpc>
              <a:spcBef>
                <a:spcPts val="0"/>
              </a:spcBef>
              <a:spcAft>
                <a:spcPts val="0"/>
              </a:spcAft>
            </a:pPr>
            <a:r>
              <a:rPr dirty="0" sz="3050">
                <a:solidFill>
                  <a:srgbClr val="ffffff"/>
                </a:solidFill>
                <a:latin typeface="QOHQFS+Poppins-Medium"/>
                <a:cs typeface="QOHQFS+Poppins-Medium"/>
              </a:rPr>
              <a:t>berikut: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18236" y="3911640"/>
            <a:ext cx="4457750" cy="606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Mengidentifikasi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masalah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kebijakan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publik</a:t>
            </a:r>
          </a:p>
          <a:p>
            <a:pPr marL="1410558" marR="0">
              <a:lnSpc>
                <a:spcPts val="2238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di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masyarakat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43758" y="5104672"/>
            <a:ext cx="3690946" cy="3224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Memilih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satu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masalah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untuk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kajian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89222" y="5280355"/>
            <a:ext cx="2746454" cy="1462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Membuat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portofolio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kelas</a:t>
            </a:r>
          </a:p>
          <a:p>
            <a:pPr marL="205500" marR="0">
              <a:lnSpc>
                <a:spcPts val="2238"/>
              </a:lnSpc>
              <a:spcBef>
                <a:spcPts val="6789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Menyajikan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portofolio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349397" y="5389025"/>
            <a:ext cx="676125" cy="3224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kelas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52414" y="6278101"/>
            <a:ext cx="3847312" cy="606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0273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Mengumpulkan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informasi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tentang</a:t>
            </a:r>
          </a:p>
          <a:p>
            <a:pPr marL="0" marR="0">
              <a:lnSpc>
                <a:spcPts val="2238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masalah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yang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akan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dikaji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oleh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kelas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576327" y="7442318"/>
            <a:ext cx="3323384" cy="606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Refleksi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terhadap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 </a:t>
            </a: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pengamatan</a:t>
            </a:r>
          </a:p>
          <a:p>
            <a:pPr marL="1204753" marR="0">
              <a:lnSpc>
                <a:spcPts val="2238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PROKHG+Poppins-Regular"/>
                <a:cs typeface="PROKHG+Poppins-Regular"/>
              </a:rPr>
              <a:t>belajar.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081412" y="406166"/>
            <a:ext cx="1330831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QOHQFS+Poppins-Medium"/>
                <a:cs typeface="QOHQFS+Poppins-Medium"/>
              </a:rPr>
              <a:t>KELOMPOK</a:t>
            </a:r>
            <a:r>
              <a:rPr dirty="0" sz="1500">
                <a:solidFill>
                  <a:srgbClr val="000000"/>
                </a:solidFill>
                <a:latin typeface="QOHQFS+Poppins-Medium"/>
                <a:cs typeface="QOHQFS+Poppins-Medium"/>
              </a:rPr>
              <a:t> </a:t>
            </a:r>
            <a:r>
              <a:rPr dirty="0" sz="1500">
                <a:solidFill>
                  <a:srgbClr val="000000"/>
                </a:solidFill>
                <a:latin typeface="QOHQFS+Poppins-Medium"/>
                <a:cs typeface="QOHQFS+Poppins-Medium"/>
              </a:rPr>
              <a:t>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8699" y="924039"/>
            <a:ext cx="11793253" cy="13689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238"/>
              </a:lnSpc>
              <a:spcBef>
                <a:spcPts val="0"/>
              </a:spcBef>
              <a:spcAft>
                <a:spcPts val="0"/>
              </a:spcAft>
            </a:pPr>
            <a:r>
              <a:rPr dirty="0" sz="3750">
                <a:solidFill>
                  <a:srgbClr val="170b3b"/>
                </a:solidFill>
                <a:latin typeface="QOHQFS+Poppins-Medium"/>
                <a:cs typeface="QOHQFS+Poppins-Medium"/>
              </a:rPr>
              <a:t>DALAM</a:t>
            </a:r>
            <a:r>
              <a:rPr dirty="0" sz="3750">
                <a:solidFill>
                  <a:srgbClr val="170b3b"/>
                </a:solidFill>
                <a:latin typeface="QOHQFS+Poppins-Medium"/>
                <a:cs typeface="QOHQFS+Poppins-Medium"/>
              </a:rPr>
              <a:t> </a:t>
            </a:r>
            <a:r>
              <a:rPr dirty="0" sz="3750">
                <a:solidFill>
                  <a:srgbClr val="170b3b"/>
                </a:solidFill>
                <a:latin typeface="QOHQFS+Poppins-Medium"/>
                <a:cs typeface="QOHQFS+Poppins-Medium"/>
              </a:rPr>
              <a:t>MEMILIH</a:t>
            </a:r>
            <a:r>
              <a:rPr dirty="0" sz="3750">
                <a:solidFill>
                  <a:srgbClr val="170b3b"/>
                </a:solidFill>
                <a:latin typeface="QOHQFS+Poppins-Medium"/>
                <a:cs typeface="QOHQFS+Poppins-Medium"/>
              </a:rPr>
              <a:t> </a:t>
            </a:r>
            <a:r>
              <a:rPr dirty="0" sz="3750">
                <a:solidFill>
                  <a:srgbClr val="170b3b"/>
                </a:solidFill>
                <a:latin typeface="QOHQFS+Poppins-Medium"/>
                <a:cs typeface="QOHQFS+Poppins-Medium"/>
              </a:rPr>
              <a:t>DAN</a:t>
            </a:r>
            <a:r>
              <a:rPr dirty="0" sz="3750">
                <a:solidFill>
                  <a:srgbClr val="170b3b"/>
                </a:solidFill>
                <a:latin typeface="QOHQFS+Poppins-Medium"/>
                <a:cs typeface="QOHQFS+Poppins-Medium"/>
              </a:rPr>
              <a:t> </a:t>
            </a:r>
            <a:r>
              <a:rPr dirty="0" sz="3750">
                <a:solidFill>
                  <a:srgbClr val="170b3b"/>
                </a:solidFill>
                <a:latin typeface="QOHQFS+Poppins-Medium"/>
                <a:cs typeface="QOHQFS+Poppins-Medium"/>
              </a:rPr>
              <a:t>MENENTUKAN</a:t>
            </a:r>
            <a:r>
              <a:rPr dirty="0" sz="3750">
                <a:solidFill>
                  <a:srgbClr val="170b3b"/>
                </a:solidFill>
                <a:latin typeface="QOHQFS+Poppins-Medium"/>
                <a:cs typeface="QOHQFS+Poppins-Medium"/>
              </a:rPr>
              <a:t> </a:t>
            </a:r>
            <a:r>
              <a:rPr dirty="0" sz="3750">
                <a:solidFill>
                  <a:srgbClr val="170b3b"/>
                </a:solidFill>
                <a:latin typeface="QOHQFS+Poppins-Medium"/>
                <a:cs typeface="QOHQFS+Poppins-Medium"/>
              </a:rPr>
              <a:t>METODE,</a:t>
            </a:r>
            <a:r>
              <a:rPr dirty="0" sz="3750">
                <a:solidFill>
                  <a:srgbClr val="170b3b"/>
                </a:solidFill>
                <a:latin typeface="QOHQFS+Poppins-Medium"/>
                <a:cs typeface="QOHQFS+Poppins-Medium"/>
              </a:rPr>
              <a:t> </a:t>
            </a:r>
            <a:r>
              <a:rPr dirty="0" sz="3750">
                <a:solidFill>
                  <a:srgbClr val="170b3b"/>
                </a:solidFill>
                <a:latin typeface="QOHQFS+Poppins-Medium"/>
                <a:cs typeface="QOHQFS+Poppins-Medium"/>
              </a:rPr>
              <a:t>GURU</a:t>
            </a:r>
          </a:p>
          <a:p>
            <a:pPr marL="0" marR="0">
              <a:lnSpc>
                <a:spcPts val="5238"/>
              </a:lnSpc>
              <a:spcBef>
                <a:spcPts val="51"/>
              </a:spcBef>
              <a:spcAft>
                <a:spcPts val="0"/>
              </a:spcAft>
            </a:pPr>
            <a:r>
              <a:rPr dirty="0" sz="3750">
                <a:solidFill>
                  <a:srgbClr val="170b3b"/>
                </a:solidFill>
                <a:latin typeface="QOHQFS+Poppins-Medium"/>
                <a:cs typeface="QOHQFS+Poppins-Medium"/>
              </a:rPr>
              <a:t>PERLU</a:t>
            </a:r>
            <a:r>
              <a:rPr dirty="0" sz="3750">
                <a:solidFill>
                  <a:srgbClr val="170b3b"/>
                </a:solidFill>
                <a:latin typeface="QOHQFS+Poppins-Medium"/>
                <a:cs typeface="QOHQFS+Poppins-Medium"/>
              </a:rPr>
              <a:t> </a:t>
            </a:r>
            <a:r>
              <a:rPr dirty="0" sz="3750">
                <a:solidFill>
                  <a:srgbClr val="170b3b"/>
                </a:solidFill>
                <a:latin typeface="QOHQFS+Poppins-Medium"/>
                <a:cs typeface="QOHQFS+Poppins-Medium"/>
              </a:rPr>
              <a:t>MEMPERTIMBANGKAN</a:t>
            </a:r>
            <a:r>
              <a:rPr dirty="0" sz="3750">
                <a:solidFill>
                  <a:srgbClr val="170b3b"/>
                </a:solidFill>
                <a:latin typeface="QOHQFS+Poppins-Medium"/>
                <a:cs typeface="QOHQFS+Poppins-Medium"/>
              </a:rPr>
              <a:t> </a:t>
            </a:r>
            <a:r>
              <a:rPr dirty="0" sz="3750">
                <a:solidFill>
                  <a:srgbClr val="170b3b"/>
                </a:solidFill>
                <a:latin typeface="QOHQFS+Poppins-Medium"/>
                <a:cs typeface="QOHQFS+Poppins-Medium"/>
              </a:rPr>
              <a:t>HAL-HAL</a:t>
            </a:r>
            <a:r>
              <a:rPr dirty="0" sz="3750">
                <a:solidFill>
                  <a:srgbClr val="170b3b"/>
                </a:solidFill>
                <a:latin typeface="QOHQFS+Poppins-Medium"/>
                <a:cs typeface="QOHQFS+Poppins-Medium"/>
              </a:rPr>
              <a:t> </a:t>
            </a:r>
            <a:r>
              <a:rPr dirty="0" sz="3750">
                <a:solidFill>
                  <a:srgbClr val="170b3b"/>
                </a:solidFill>
                <a:latin typeface="QOHQFS+Poppins-Medium"/>
                <a:cs typeface="QOHQFS+Poppins-Medium"/>
              </a:rPr>
              <a:t>BERIKUT: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42418" y="2928226"/>
            <a:ext cx="3650436" cy="2586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170b3b"/>
                </a:solidFill>
                <a:latin typeface="PROKHG+Poppins-Regular"/>
                <a:cs typeface="PROKHG+Poppins-Regular"/>
              </a:rPr>
              <a:t>Tujuan</a:t>
            </a:r>
            <a:r>
              <a:rPr dirty="0" sz="1800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1800">
                <a:solidFill>
                  <a:srgbClr val="170b3b"/>
                </a:solidFill>
                <a:latin typeface="PROKHG+Poppins-Regular"/>
                <a:cs typeface="PROKHG+Poppins-Regular"/>
              </a:rPr>
              <a:t>yang</a:t>
            </a:r>
            <a:r>
              <a:rPr dirty="0" sz="1800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1800">
                <a:solidFill>
                  <a:srgbClr val="170b3b"/>
                </a:solidFill>
                <a:latin typeface="PROKHG+Poppins-Regular"/>
                <a:cs typeface="PROKHG+Poppins-Regular"/>
              </a:rPr>
              <a:t>hendak</a:t>
            </a:r>
            <a:r>
              <a:rPr dirty="0" sz="1800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1800">
                <a:solidFill>
                  <a:srgbClr val="170b3b"/>
                </a:solidFill>
                <a:latin typeface="PROKHG+Poppins-Regular"/>
                <a:cs typeface="PROKHG+Poppins-Regular"/>
              </a:rPr>
              <a:t>dicapai</a:t>
            </a:r>
          </a:p>
          <a:p>
            <a:pPr marL="0" marR="0">
              <a:lnSpc>
                <a:spcPts val="2520"/>
              </a:lnSpc>
              <a:spcBef>
                <a:spcPts val="6252"/>
              </a:spcBef>
              <a:spcAft>
                <a:spcPts val="0"/>
              </a:spcAft>
            </a:pPr>
            <a:r>
              <a:rPr dirty="0" sz="1800">
                <a:solidFill>
                  <a:srgbClr val="170b3b"/>
                </a:solidFill>
                <a:latin typeface="PROKHG+Poppins-Regular"/>
                <a:cs typeface="PROKHG+Poppins-Regular"/>
              </a:rPr>
              <a:t>Kondisi</a:t>
            </a:r>
            <a:r>
              <a:rPr dirty="0" sz="1800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1800">
                <a:solidFill>
                  <a:srgbClr val="170b3b"/>
                </a:solidFill>
                <a:latin typeface="PROKHG+Poppins-Regular"/>
                <a:cs typeface="PROKHG+Poppins-Regular"/>
              </a:rPr>
              <a:t>dan</a:t>
            </a:r>
            <a:r>
              <a:rPr dirty="0" sz="1800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1800">
                <a:solidFill>
                  <a:srgbClr val="170b3b"/>
                </a:solidFill>
                <a:latin typeface="PROKHG+Poppins-Regular"/>
                <a:cs typeface="PROKHG+Poppins-Regular"/>
              </a:rPr>
              <a:t>Karakteristik</a:t>
            </a:r>
            <a:r>
              <a:rPr dirty="0" sz="1800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1800">
                <a:solidFill>
                  <a:srgbClr val="170b3b"/>
                </a:solidFill>
                <a:latin typeface="PROKHG+Poppins-Regular"/>
                <a:cs typeface="PROKHG+Poppins-Regular"/>
              </a:rPr>
              <a:t>Siswa</a:t>
            </a:r>
          </a:p>
          <a:p>
            <a:pPr marL="0" marR="0">
              <a:lnSpc>
                <a:spcPts val="2520"/>
              </a:lnSpc>
              <a:spcBef>
                <a:spcPts val="6252"/>
              </a:spcBef>
              <a:spcAft>
                <a:spcPts val="0"/>
              </a:spcAft>
            </a:pPr>
            <a:r>
              <a:rPr dirty="0" sz="1800">
                <a:solidFill>
                  <a:srgbClr val="170b3b"/>
                </a:solidFill>
                <a:latin typeface="PROKHG+Poppins-Regular"/>
                <a:cs typeface="PROKHG+Poppins-Regular"/>
              </a:rPr>
              <a:t>Sifat</a:t>
            </a:r>
            <a:r>
              <a:rPr dirty="0" sz="1800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1800">
                <a:solidFill>
                  <a:srgbClr val="170b3b"/>
                </a:solidFill>
                <a:latin typeface="PROKHG+Poppins-Regular"/>
                <a:cs typeface="PROKHG+Poppins-Regular"/>
              </a:rPr>
              <a:t>materi</a:t>
            </a:r>
            <a:r>
              <a:rPr dirty="0" sz="1800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1800">
                <a:solidFill>
                  <a:srgbClr val="170b3b"/>
                </a:solidFill>
                <a:latin typeface="PROKHG+Poppins-Regular"/>
                <a:cs typeface="PROKHG+Poppins-Regular"/>
              </a:rPr>
              <a:t>pembelajaran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42418" y="6334475"/>
            <a:ext cx="3925671" cy="15951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170b3b"/>
                </a:solidFill>
                <a:latin typeface="PROKHG+Poppins-Regular"/>
                <a:cs typeface="PROKHG+Poppins-Regular"/>
              </a:rPr>
              <a:t>Ketersediaan</a:t>
            </a:r>
            <a:r>
              <a:rPr dirty="0" sz="1800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1800">
                <a:solidFill>
                  <a:srgbClr val="170b3b"/>
                </a:solidFill>
                <a:latin typeface="PROKHG+Poppins-Regular"/>
                <a:cs typeface="PROKHG+Poppins-Regular"/>
              </a:rPr>
              <a:t>Fasilitas</a:t>
            </a:r>
            <a:r>
              <a:rPr dirty="0" sz="1800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1800">
                <a:solidFill>
                  <a:srgbClr val="170b3b"/>
                </a:solidFill>
                <a:latin typeface="PROKHG+Poppins-Regular"/>
                <a:cs typeface="PROKHG+Poppins-Regular"/>
              </a:rPr>
              <a:t>dan</a:t>
            </a:r>
            <a:r>
              <a:rPr dirty="0" sz="1800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1800">
                <a:solidFill>
                  <a:srgbClr val="170b3b"/>
                </a:solidFill>
                <a:latin typeface="PROKHG+Poppins-Regular"/>
                <a:cs typeface="PROKHG+Poppins-Regular"/>
              </a:rPr>
              <a:t>Media</a:t>
            </a:r>
          </a:p>
          <a:p>
            <a:pPr marL="0" marR="0">
              <a:lnSpc>
                <a:spcPts val="2520"/>
              </a:lnSpc>
              <a:spcBef>
                <a:spcPts val="7270"/>
              </a:spcBef>
              <a:spcAft>
                <a:spcPts val="0"/>
              </a:spcAft>
            </a:pPr>
            <a:r>
              <a:rPr dirty="0" sz="1800">
                <a:solidFill>
                  <a:srgbClr val="170b3b"/>
                </a:solidFill>
                <a:latin typeface="PROKHG+Poppins-Regular"/>
                <a:cs typeface="PROKHG+Poppins-Regular"/>
              </a:rPr>
              <a:t>Tingkat</a:t>
            </a:r>
            <a:r>
              <a:rPr dirty="0" sz="1800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1800">
                <a:solidFill>
                  <a:srgbClr val="170b3b"/>
                </a:solidFill>
                <a:latin typeface="PROKHG+Poppins-Regular"/>
                <a:cs typeface="PROKHG+Poppins-Regular"/>
              </a:rPr>
              <a:t>Partisipasi</a:t>
            </a:r>
            <a:r>
              <a:rPr dirty="0" sz="1800">
                <a:solidFill>
                  <a:srgbClr val="170b3b"/>
                </a:solidFill>
                <a:latin typeface="PROKHG+Poppins-Regular"/>
                <a:cs typeface="PROKHG+Poppins-Regular"/>
              </a:rPr>
              <a:t> </a:t>
            </a:r>
            <a:r>
              <a:rPr dirty="0" sz="1800">
                <a:solidFill>
                  <a:srgbClr val="170b3b"/>
                </a:solidFill>
                <a:latin typeface="PROKHG+Poppins-Regular"/>
                <a:cs typeface="PROKHG+Poppins-Regular"/>
              </a:rPr>
              <a:t>Siswa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2023-03-27T22:38:47-05:00</dcterms:modified>
</cp:coreProperties>
</file>