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7956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7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08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30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253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7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3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52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9/15/2021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5471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9657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4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72344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1848">
          <p15:clr>
            <a:srgbClr val="F26B43"/>
          </p15:clr>
        </p15:guide>
        <p15:guide id="4294967295" orient="horz" pos="3960">
          <p15:clr>
            <a:srgbClr val="F26B43"/>
          </p15:clr>
        </p15:guide>
        <p15:guide id="4294967295" orient="horz" pos="1536">
          <p15:clr>
            <a:srgbClr val="F26B43"/>
          </p15:clr>
        </p15:guide>
        <p15:guide id="4294967295" orient="horz" pos="3840">
          <p15:clr>
            <a:srgbClr val="F26B43"/>
          </p15:clr>
        </p15:guide>
        <p15:guide id="4294967295" pos="4416">
          <p15:clr>
            <a:srgbClr val="F26B43"/>
          </p15:clr>
        </p15:guide>
        <p15:guide id="4294967295" pos="4800">
          <p15:clr>
            <a:srgbClr val="F26B43"/>
          </p15:clr>
        </p15:guide>
        <p15:guide id="4294967295" orient="horz" pos="360">
          <p15:clr>
            <a:srgbClr val="F26B43"/>
          </p15:clr>
        </p15:guide>
        <p15:guide id="4294967295" pos="7368">
          <p15:clr>
            <a:srgbClr val="F26B43"/>
          </p15:clr>
        </p15:guide>
        <p15:guide id="4294967295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0203" y="4726546"/>
            <a:ext cx="3974227" cy="125659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Pengampu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 err="1"/>
              <a:t>Yustina</a:t>
            </a:r>
            <a:r>
              <a:rPr lang="en-US" dirty="0"/>
              <a:t> </a:t>
            </a:r>
            <a:r>
              <a:rPr lang="en-US" dirty="0" err="1"/>
              <a:t>Dwi</a:t>
            </a:r>
            <a:r>
              <a:rPr lang="en-US" dirty="0"/>
              <a:t> </a:t>
            </a:r>
            <a:r>
              <a:rPr lang="en-US" dirty="0" err="1"/>
              <a:t>Ekwandari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, </a:t>
            </a:r>
            <a:r>
              <a:rPr lang="en-US" dirty="0" err="1"/>
              <a:t>M.Hum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/>
              <a:t>Yusuf </a:t>
            </a:r>
            <a:r>
              <a:rPr lang="en-US" dirty="0" err="1"/>
              <a:t>Perdana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</a:t>
            </a:r>
            <a:r>
              <a:rPr lang="en-US" dirty="0" err="1"/>
              <a:t>M.Pd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37882" y="334851"/>
            <a:ext cx="5808372" cy="25886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lgerian" panose="04020705040A02060702" pitchFamily="82" charset="0"/>
              </a:rPr>
              <a:t>APANAGE, BEKEL, HINGGA KERESAHAN DI PEDESAAN</a:t>
            </a:r>
            <a:endParaRPr lang="id-ID" sz="4000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534141" y="1023867"/>
            <a:ext cx="4507605" cy="3349641"/>
          </a:xfrm>
        </p:spPr>
        <p:txBody>
          <a:bodyPr>
            <a:normAutofit/>
          </a:bodyPr>
          <a:lstStyle/>
          <a:p>
            <a:r>
              <a:rPr lang="id-ID" sz="2400" dirty="0" smtClean="0"/>
              <a:t>Nama Kelompok: </a:t>
            </a:r>
            <a:r>
              <a:rPr lang="id-ID" sz="2000" dirty="0" smtClean="0"/>
              <a:t/>
            </a:r>
            <a:br>
              <a:rPr lang="id-ID" sz="2000" dirty="0" smtClean="0"/>
            </a:br>
            <a:r>
              <a:rPr lang="en-US" sz="2000" dirty="0" err="1"/>
              <a:t>Destania</a:t>
            </a:r>
            <a:r>
              <a:rPr lang="en-US" sz="2000" dirty="0"/>
              <a:t> Melina </a:t>
            </a:r>
            <a:r>
              <a:rPr lang="en-US" sz="2000" dirty="0" err="1"/>
              <a:t>Putri</a:t>
            </a:r>
            <a:r>
              <a:rPr lang="en-US" sz="2000" dirty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2013033013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en-US" sz="2000" dirty="0" err="1"/>
              <a:t>Yanah</a:t>
            </a:r>
            <a:r>
              <a:rPr lang="en-US" sz="2000" dirty="0"/>
              <a:t> </a:t>
            </a:r>
            <a:r>
              <a:rPr lang="en-US" sz="2000" dirty="0" err="1"/>
              <a:t>Dewi</a:t>
            </a:r>
            <a:r>
              <a:rPr lang="en-US" sz="2000" dirty="0"/>
              <a:t> Lestari	</a:t>
            </a:r>
            <a:r>
              <a:rPr lang="id-ID" sz="2000" dirty="0" smtClean="0"/>
              <a:t> </a:t>
            </a:r>
            <a:r>
              <a:rPr lang="en-US" sz="2000" dirty="0" smtClean="0"/>
              <a:t>2013033032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en-US" sz="2000" dirty="0" err="1"/>
              <a:t>Rendi</a:t>
            </a:r>
            <a:r>
              <a:rPr lang="en-US" sz="2000" dirty="0"/>
              <a:t> </a:t>
            </a:r>
            <a:r>
              <a:rPr lang="en-US" sz="2000" dirty="0" err="1"/>
              <a:t>Budianto</a:t>
            </a:r>
            <a:r>
              <a:rPr lang="en-US" sz="2000" dirty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2013033033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en-US" sz="2000" dirty="0" err="1"/>
              <a:t>Hesti</a:t>
            </a:r>
            <a:r>
              <a:rPr lang="en-US" sz="2000" dirty="0"/>
              <a:t> </a:t>
            </a:r>
            <a:r>
              <a:rPr lang="en-US" sz="2000" dirty="0" err="1"/>
              <a:t>Ovalia</a:t>
            </a:r>
            <a:r>
              <a:rPr lang="en-US" sz="2000" dirty="0"/>
              <a:t>		</a:t>
            </a:r>
            <a:r>
              <a:rPr lang="id-ID" sz="2000" dirty="0" smtClean="0"/>
              <a:t> </a:t>
            </a:r>
            <a:r>
              <a:rPr lang="en-US" sz="2000" dirty="0" smtClean="0"/>
              <a:t>2013033035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en-US" sz="2000" dirty="0"/>
              <a:t>Elsa Dara </a:t>
            </a:r>
            <a:r>
              <a:rPr lang="en-US" sz="2000" dirty="0" err="1"/>
              <a:t>Puspita</a:t>
            </a:r>
            <a:r>
              <a:rPr lang="en-US" sz="2000" dirty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2013033037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en-US" sz="2000" dirty="0"/>
              <a:t>Arum </a:t>
            </a:r>
            <a:r>
              <a:rPr lang="en-US" sz="2000" dirty="0" err="1"/>
              <a:t>Mita</a:t>
            </a:r>
            <a:r>
              <a:rPr lang="en-US" sz="2000" dirty="0"/>
              <a:t> </a:t>
            </a:r>
            <a:r>
              <a:rPr lang="en-US" sz="2000" dirty="0" err="1" smtClean="0"/>
              <a:t>Prameswari</a:t>
            </a:r>
            <a:r>
              <a:rPr lang="id-ID" sz="2000" dirty="0"/>
              <a:t> </a:t>
            </a:r>
            <a:r>
              <a:rPr lang="en-US" sz="2000" dirty="0" smtClean="0"/>
              <a:t>2013033051</a:t>
            </a:r>
            <a:r>
              <a:rPr lang="id-ID" sz="1800" dirty="0"/>
              <a:t/>
            </a:r>
            <a:br>
              <a:rPr lang="id-ID" sz="1800" dirty="0"/>
            </a:br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234321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062" y="347432"/>
            <a:ext cx="11870028" cy="5890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DAFTAR PUSTAKA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800"/>
              </a:spcAft>
            </a:pPr>
            <a:r>
              <a:rPr lang="fi-FI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Soeratman, Darsiti. (1989). </a:t>
            </a:r>
            <a:r>
              <a:rPr lang="fi-FI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Kehidupan Dunia Keraton Surakarta 1830-1939. </a:t>
            </a:r>
            <a:r>
              <a:rPr lang="fi-FI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Yogyakarta: Taman Siswa. 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fi-FI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Suryo, Djoko. (1989). </a:t>
            </a:r>
            <a:r>
              <a:rPr lang="fi-FI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Sejarah Sosial Pedesaan di Keresidenan Semarang 1830-1900. </a:t>
            </a:r>
            <a:r>
              <a:rPr lang="fi-FI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Yogyakarta: UGM Press.</a:t>
            </a:r>
            <a:endParaRPr lang="id-ID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Gunanto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Adi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(2011).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Pemungutan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Praja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Mangkunegaran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1917-1942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Surakarta: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Sebelas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Maret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Kurnia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Ari. (2012).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Perbandingan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Klaten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1870-1900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Surakarta: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Sebelas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Maret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Mardiati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(2009). 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Perkebunan Kopi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Mangkunegaran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Pengaruhnya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Kehidupan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Wonogiri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Masa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Mangkunegara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IV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Surakarta: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Sebelas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Maret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Masruroh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Luluk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(2020).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Pembelajaran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SMA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Kelas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Siduarjo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Direktorat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SMA,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Direktorat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Jenderal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PAUD, DIKDAS,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DIKMEN.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Sajogyo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Pudjiwati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Sajogyo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(1990).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Sosiologi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Pedesaan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Jilid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I.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Yogyakarta: UGM Press.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Suhartono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(1991).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Pedesaan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Surakarta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Yogyakarta : PT. Tiara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Wacana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Yogya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Susanto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Henry &amp;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Rinaldo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Adi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Pratama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2019. KADIPATEN GUNUNG POLISI: UPAYA BELANDA DALAM MENGUASAI TANAH KASUNANAN SURAKARTA PADA ABAD KE-19.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Vol. 6, No. 2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Lampung :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Universitas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Lampung.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Widyatama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Bastian. (2015).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Agraria</a:t>
            </a: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Surakarta)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79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9364" y="1870944"/>
            <a:ext cx="6096000" cy="23471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sejarah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id-ID" sz="2000" dirty="0">
              <a:latin typeface="Algerian" panose="04020705040A0206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sejarah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id-ID" sz="2000" dirty="0">
              <a:latin typeface="Algerian" panose="04020705040A0206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keresahan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pedesaan</a:t>
            </a:r>
            <a:r>
              <a:rPr lang="en-US" sz="2000" dirty="0"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id-ID" sz="2000" dirty="0">
              <a:effectLst/>
              <a:latin typeface="Algerian" panose="04020705040A0206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16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3529" y="148550"/>
            <a:ext cx="5738879" cy="752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Sejarah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d-ID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24518" y="1151209"/>
            <a:ext cx="788616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unculnya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sistem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apanage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abad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XIX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eksploitasi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agraris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dimulai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tahun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1870 yang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satunya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Tanam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Paksa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Apanage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sendiri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dasarnya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pemberian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raja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putranya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bisa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naik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tahta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Namun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artikel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apanage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dimaksud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diberikan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raja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para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patuh-nya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disebut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bekel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id-ID" sz="2000" dirty="0"/>
              <a:t>(Suhartono,1991)</a:t>
            </a:r>
            <a:r>
              <a:rPr lang="en-US" sz="2000" dirty="0"/>
              <a:t>.</a:t>
            </a:r>
            <a:endParaRPr lang="id-ID" sz="2000" dirty="0"/>
          </a:p>
          <a:p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4391696" y="3617794"/>
            <a:ext cx="7199290" cy="25886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i="1" dirty="0" err="1"/>
              <a:t>apenage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.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pemerintahannya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ibalannya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i="1" dirty="0" err="1"/>
              <a:t>apenage</a:t>
            </a:r>
            <a:r>
              <a:rPr lang="en-US" dirty="0"/>
              <a:t>. Tanah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para </a:t>
            </a:r>
            <a:r>
              <a:rPr lang="en-US" i="1" dirty="0" err="1"/>
              <a:t>patuh</a:t>
            </a:r>
            <a:r>
              <a:rPr lang="en-US" dirty="0"/>
              <a:t>,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tanah-tanah</a:t>
            </a:r>
            <a:r>
              <a:rPr lang="en-US" dirty="0"/>
              <a:t> </a:t>
            </a:r>
            <a:r>
              <a:rPr lang="en-US" i="1" dirty="0" err="1"/>
              <a:t>apenage</a:t>
            </a:r>
            <a:r>
              <a:rPr lang="en-US" dirty="0"/>
              <a:t>. Tanah-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i="1" dirty="0" err="1"/>
              <a:t>apenage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para </a:t>
            </a:r>
            <a:r>
              <a:rPr lang="en-US" i="1" dirty="0" err="1"/>
              <a:t>patuh</a:t>
            </a:r>
            <a:r>
              <a:rPr lang="en-US" i="1" dirty="0"/>
              <a:t>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i="1" dirty="0" err="1"/>
              <a:t>nggadhuh</a:t>
            </a:r>
            <a:r>
              <a:rPr lang="en-US" i="1" dirty="0"/>
              <a:t> </a:t>
            </a:r>
            <a:r>
              <a:rPr lang="id-ID" dirty="0"/>
              <a:t>(Lihat Mare Bloch, 1961).</a:t>
            </a:r>
          </a:p>
        </p:txBody>
      </p:sp>
    </p:spTree>
    <p:extLst>
      <p:ext uri="{BB962C8B-B14F-4D97-AF65-F5344CB8AC3E}">
        <p14:creationId xmlns:p14="http://schemas.microsoft.com/office/powerpoint/2010/main" val="670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1073" y="153404"/>
            <a:ext cx="778051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Struktur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Apanage</a:t>
            </a:r>
            <a:endParaRPr lang="id-ID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/>
              <a:t>disinggung</a:t>
            </a:r>
            <a:r>
              <a:rPr lang="en-US" sz="2000" dirty="0"/>
              <a:t> di </a:t>
            </a:r>
            <a:r>
              <a:rPr lang="en-US" sz="2000" dirty="0" err="1"/>
              <a:t>muka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raja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pemilik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kerajaan</a:t>
            </a:r>
            <a:r>
              <a:rPr lang="en-US" sz="2000" dirty="0"/>
              <a:t>.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,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bumi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milik</a:t>
            </a:r>
            <a:r>
              <a:rPr lang="en-US" sz="2000" dirty="0"/>
              <a:t> raja,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petani</a:t>
            </a:r>
            <a:r>
              <a:rPr lang="en-US" sz="2000" dirty="0"/>
              <a:t> yang </a:t>
            </a:r>
            <a:r>
              <a:rPr lang="en-US" sz="2000" dirty="0" err="1"/>
              <a:t>mengerjakan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dirty="0" err="1"/>
              <a:t>narawita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i="1" dirty="0" err="1"/>
              <a:t>apanage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sebagian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. </a:t>
            </a:r>
            <a:r>
              <a:rPr lang="en-US" sz="2000" dirty="0" err="1"/>
              <a:t>Sebaliknya</a:t>
            </a:r>
            <a:r>
              <a:rPr lang="en-US" sz="2000" dirty="0"/>
              <a:t> </a:t>
            </a:r>
            <a:r>
              <a:rPr lang="en-US" sz="2000" dirty="0" err="1"/>
              <a:t>petani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penggarap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membayar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yang </a:t>
            </a:r>
            <a:r>
              <a:rPr lang="en-US" sz="2000" dirty="0" err="1"/>
              <a:t>dikerjakan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  <a:endParaRPr lang="id-ID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d-ID" dirty="0"/>
          </a:p>
        </p:txBody>
      </p:sp>
      <p:sp>
        <p:nvSpPr>
          <p:cNvPr id="3" name="Snip Diagonal Corner Rectangle 2"/>
          <p:cNvSpPr/>
          <p:nvPr/>
        </p:nvSpPr>
        <p:spPr>
          <a:xfrm>
            <a:off x="3979572" y="2936384"/>
            <a:ext cx="8049296" cy="3490174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/>
              <a:t>Penghapusan</a:t>
            </a:r>
            <a:r>
              <a:rPr lang="en-US" sz="2000" b="1" dirty="0"/>
              <a:t> </a:t>
            </a:r>
            <a:r>
              <a:rPr lang="en-US" sz="2000" b="1" dirty="0" err="1"/>
              <a:t>Sistem</a:t>
            </a:r>
            <a:r>
              <a:rPr lang="en-US" sz="2000" b="1" dirty="0"/>
              <a:t> </a:t>
            </a:r>
            <a:r>
              <a:rPr lang="en-US" sz="2000" b="1" dirty="0" err="1"/>
              <a:t>Apanage</a:t>
            </a:r>
            <a:endParaRPr lang="id-ID" sz="2000" dirty="0"/>
          </a:p>
          <a:p>
            <a:r>
              <a:rPr lang="en-US" sz="2000" dirty="0" err="1"/>
              <a:t>Berkembangnya</a:t>
            </a:r>
            <a:r>
              <a:rPr lang="en-US" sz="2000" dirty="0"/>
              <a:t> </a:t>
            </a:r>
            <a:r>
              <a:rPr lang="en-US" sz="2000" dirty="0" err="1"/>
              <a:t>perusahaan-perusahaan</a:t>
            </a:r>
            <a:r>
              <a:rPr lang="en-US" sz="2000" dirty="0"/>
              <a:t> </a:t>
            </a:r>
            <a:r>
              <a:rPr lang="en-US" sz="2000" dirty="0" err="1"/>
              <a:t>perkebunan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Kolonial</a:t>
            </a:r>
            <a:r>
              <a:rPr lang="en-US" sz="2000" dirty="0"/>
              <a:t>.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buktinya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1870-an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mengeluarkan</a:t>
            </a:r>
            <a:r>
              <a:rPr lang="en-US" sz="2000" dirty="0"/>
              <a:t> </a:t>
            </a:r>
            <a:r>
              <a:rPr lang="en-US" sz="2000" dirty="0" err="1"/>
              <a:t>kebijaksanaan</a:t>
            </a:r>
            <a:r>
              <a:rPr lang="en-US" sz="2000" dirty="0"/>
              <a:t> </a:t>
            </a:r>
            <a:r>
              <a:rPr lang="en-US" sz="2000" dirty="0" err="1"/>
              <a:t>menghapuskan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i="1" dirty="0" err="1"/>
              <a:t>apanage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menggantinya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penguasaan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perorangan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. 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seiring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perkebunan</a:t>
            </a:r>
            <a:r>
              <a:rPr lang="en-US" sz="2000" dirty="0"/>
              <a:t>,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Kolonial</a:t>
            </a:r>
            <a:r>
              <a:rPr lang="en-US" sz="2000" dirty="0"/>
              <a:t> </a:t>
            </a:r>
            <a:r>
              <a:rPr lang="en-US" sz="2000" dirty="0" err="1"/>
              <a:t>berusaha</a:t>
            </a:r>
            <a:r>
              <a:rPr lang="en-US" sz="2000" dirty="0"/>
              <a:t> </a:t>
            </a:r>
            <a:r>
              <a:rPr lang="en-US" sz="2000" dirty="0" err="1"/>
              <a:t>mendominasi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(</a:t>
            </a:r>
            <a:r>
              <a:rPr lang="en-US" sz="2000" dirty="0" err="1"/>
              <a:t>Sajogyo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Pudjiwati</a:t>
            </a:r>
            <a:r>
              <a:rPr lang="en-US" sz="2000" dirty="0"/>
              <a:t>, 1990: 36-43).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5046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4945487" y="193184"/>
            <a:ext cx="6864440" cy="3825026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err="1"/>
              <a:t>Dampak</a:t>
            </a:r>
            <a:r>
              <a:rPr lang="en-US" sz="3200" b="1" dirty="0"/>
              <a:t> </a:t>
            </a:r>
            <a:r>
              <a:rPr lang="en-US" sz="3200" b="1" dirty="0" err="1" smtClean="0"/>
              <a:t>Apanage</a:t>
            </a:r>
            <a:r>
              <a:rPr lang="id-ID" sz="3200" b="1" dirty="0" smtClean="0"/>
              <a:t> </a:t>
            </a:r>
          </a:p>
          <a:p>
            <a:pPr lvl="0"/>
            <a:endParaRPr lang="id-ID" sz="3200" b="1" dirty="0" smtClean="0"/>
          </a:p>
          <a:p>
            <a:pPr marL="457200" indent="-457200" algn="just">
              <a:buFont typeface="+mj-lt"/>
              <a:buAutoNum type="alphaLcParenR"/>
            </a:pPr>
            <a:r>
              <a:rPr lang="en-US" sz="2400" b="1" dirty="0" err="1"/>
              <a:t>Munculnya</a:t>
            </a:r>
            <a:r>
              <a:rPr lang="en-US" sz="2400" b="1" dirty="0"/>
              <a:t> </a:t>
            </a:r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Pemungutan</a:t>
            </a:r>
            <a:r>
              <a:rPr lang="en-US" sz="2400" b="1" dirty="0"/>
              <a:t> </a:t>
            </a:r>
            <a:r>
              <a:rPr lang="en-US" sz="2400" b="1" dirty="0" err="1"/>
              <a:t>Pajak</a:t>
            </a:r>
            <a:r>
              <a:rPr lang="en-US" sz="2400" b="1" dirty="0"/>
              <a:t> </a:t>
            </a:r>
            <a:r>
              <a:rPr lang="en-US" sz="2400" b="1" dirty="0" err="1"/>
              <a:t>Penghasilan</a:t>
            </a:r>
            <a:endParaRPr lang="id-ID" sz="2400" dirty="0"/>
          </a:p>
          <a:p>
            <a:pPr marL="457200" indent="-457200" algn="just">
              <a:buFont typeface="+mj-lt"/>
              <a:buAutoNum type="alphaLcParenR"/>
            </a:pPr>
            <a:r>
              <a:rPr lang="en-US" sz="2400" b="1" dirty="0"/>
              <a:t>Pembangunan </a:t>
            </a:r>
            <a:r>
              <a:rPr lang="en-US" sz="2400" b="1" dirty="0" err="1"/>
              <a:t>Industri</a:t>
            </a:r>
            <a:r>
              <a:rPr lang="en-US" sz="2400" b="1" dirty="0"/>
              <a:t> </a:t>
            </a:r>
            <a:r>
              <a:rPr lang="en-US" sz="2400" b="1" dirty="0" err="1"/>
              <a:t>Kebun</a:t>
            </a:r>
            <a:r>
              <a:rPr lang="en-US" sz="2400" b="1" dirty="0"/>
              <a:t> Kopi </a:t>
            </a:r>
            <a:r>
              <a:rPr lang="en-US" sz="2400" b="1" dirty="0" err="1"/>
              <a:t>Mangkunegaran</a:t>
            </a:r>
            <a:endParaRPr lang="id-ID" sz="2400" dirty="0"/>
          </a:p>
          <a:p>
            <a:pPr marL="457200" indent="-457200" algn="just">
              <a:buFont typeface="+mj-lt"/>
              <a:buAutoNum type="alphaLcParenR"/>
            </a:pPr>
            <a:r>
              <a:rPr lang="en-US" sz="2400" b="1" dirty="0" err="1"/>
              <a:t>Munculnya</a:t>
            </a:r>
            <a:r>
              <a:rPr lang="en-US" sz="2400" b="1" dirty="0"/>
              <a:t> </a:t>
            </a:r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Tanam</a:t>
            </a:r>
            <a:r>
              <a:rPr lang="en-US" sz="2400" b="1" dirty="0"/>
              <a:t> </a:t>
            </a:r>
            <a:r>
              <a:rPr lang="en-US" sz="2400" b="1" dirty="0" err="1"/>
              <a:t>Paksa</a:t>
            </a:r>
            <a:endParaRPr lang="id-ID" sz="2400" dirty="0"/>
          </a:p>
          <a:p>
            <a:pPr marL="457200" indent="-457200" algn="just">
              <a:buFont typeface="+mj-lt"/>
              <a:buAutoNum type="alphaLcParenR"/>
            </a:pPr>
            <a:r>
              <a:rPr lang="en-US" sz="2400" b="1" dirty="0" err="1"/>
              <a:t>Munculnya</a:t>
            </a:r>
            <a:r>
              <a:rPr lang="en-US" sz="2400" b="1" dirty="0"/>
              <a:t> </a:t>
            </a:r>
            <a:r>
              <a:rPr lang="en-US" sz="2400" b="1" dirty="0" err="1"/>
              <a:t>Struktur</a:t>
            </a:r>
            <a:r>
              <a:rPr lang="en-US" sz="2400" b="1" dirty="0"/>
              <a:t> </a:t>
            </a:r>
            <a:r>
              <a:rPr lang="en-US" sz="2400" b="1" dirty="0" err="1"/>
              <a:t>Sosial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endParaRPr lang="id-ID" sz="2400" dirty="0"/>
          </a:p>
          <a:p>
            <a:pPr lvl="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49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8340" y="187186"/>
            <a:ext cx="5089855" cy="752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 startAt="2"/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Sejarah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endParaRPr lang="id-ID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14670" y="1154376"/>
            <a:ext cx="838843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Perubahan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Pedesaan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Surakarta (1830-1920)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dijelaskan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mengenai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perubahan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pengusaaan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perubahan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peranan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bekel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abad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XIX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setelah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masuknya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kolonial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Indonesia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diberlakukannya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Undang-Undang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Agraria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Tujuan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reorganisasi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agraria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pembebasan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tenaga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kerja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petani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ikatan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tradisional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tahun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1848,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setelah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munculya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pengaruh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kolonial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di Surakarta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peranan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bekel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diganti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menjadi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penjaga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keamanan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desa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, </a:t>
            </a:r>
            <a:r>
              <a:rPr lang="en-US" sz="2000" i="1" dirty="0" err="1"/>
              <a:t>bekel</a:t>
            </a:r>
            <a:r>
              <a:rPr lang="en-US" sz="2000" i="1" dirty="0"/>
              <a:t> </a:t>
            </a:r>
            <a:r>
              <a:rPr lang="en-US" sz="2000" dirty="0" err="1"/>
              <a:t>dituntut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mengerjakan</a:t>
            </a:r>
            <a:r>
              <a:rPr lang="en-US" sz="2000" dirty="0"/>
              <a:t> </a:t>
            </a:r>
            <a:r>
              <a:rPr lang="en-US" sz="2000" dirty="0" err="1"/>
              <a:t>tugasnya</a:t>
            </a:r>
            <a:r>
              <a:rPr lang="en-US" sz="2000" dirty="0"/>
              <a:t> </a:t>
            </a:r>
            <a:r>
              <a:rPr lang="en-US" sz="2000" dirty="0" err="1"/>
              <a:t>sebaik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mengerahkan</a:t>
            </a:r>
            <a:r>
              <a:rPr lang="en-US" sz="2000" dirty="0"/>
              <a:t> </a:t>
            </a:r>
            <a:r>
              <a:rPr lang="en-US" sz="2000" dirty="0" err="1"/>
              <a:t>petani</a:t>
            </a:r>
            <a:r>
              <a:rPr lang="en-US" sz="2000" dirty="0"/>
              <a:t> di </a:t>
            </a:r>
            <a:r>
              <a:rPr lang="en-US" sz="2000" dirty="0" err="1"/>
              <a:t>daerahnya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dikebekelannya</a:t>
            </a:r>
            <a:r>
              <a:rPr lang="en-US" sz="2000" dirty="0"/>
              <a:t> (</a:t>
            </a:r>
            <a:r>
              <a:rPr lang="en-US" sz="2000" dirty="0" err="1"/>
              <a:t>Suhartono</a:t>
            </a:r>
            <a:r>
              <a:rPr lang="en-US" sz="2000" dirty="0"/>
              <a:t>: 1991).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4538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70741" y="406127"/>
            <a:ext cx="3718710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endParaRPr lang="id-ID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56845" y="1609859"/>
            <a:ext cx="2846231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Algerian" panose="04020705040A02060702" pitchFamily="82" charset="0"/>
              </a:rPr>
              <a:t>Perang Desa</a:t>
            </a:r>
            <a:endParaRPr lang="id-ID" sz="2400" dirty="0">
              <a:latin typeface="Algerian" panose="04020705040A02060702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60028" y="1609859"/>
            <a:ext cx="2846231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latin typeface="Algerian" panose="04020705040A02060702" pitchFamily="82" charset="0"/>
              </a:rPr>
              <a:t>perampokan</a:t>
            </a:r>
            <a:r>
              <a:rPr lang="id-ID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115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2932" y="109913"/>
            <a:ext cx="4668842" cy="752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id-ID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Keresahan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Pedesaan</a:t>
            </a:r>
            <a:endParaRPr lang="id-ID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333285" y="911266"/>
            <a:ext cx="6063740" cy="2511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id-ID" sz="2000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id-ID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Kasus-Kasus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Gerakan</a:t>
            </a:r>
            <a:r>
              <a:rPr lang="id-ID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endParaRPr lang="id-ID" sz="20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id-ID" sz="2000" b="1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US" sz="2000" b="1" dirty="0" err="1" smtClean="0"/>
              <a:t>Gerakan</a:t>
            </a:r>
            <a:r>
              <a:rPr lang="en-US" sz="2000" b="1" dirty="0" smtClean="0"/>
              <a:t> </a:t>
            </a:r>
            <a:r>
              <a:rPr lang="en-US" sz="2000" b="1" dirty="0" err="1"/>
              <a:t>Mangkuwijoyo</a:t>
            </a:r>
            <a:r>
              <a:rPr lang="en-US" sz="2000" b="1" dirty="0"/>
              <a:t> </a:t>
            </a:r>
            <a:r>
              <a:rPr lang="en-US" sz="2000" b="1" dirty="0" err="1"/>
              <a:t>Tahun</a:t>
            </a:r>
            <a:r>
              <a:rPr lang="en-US" sz="2000" b="1" dirty="0"/>
              <a:t> </a:t>
            </a:r>
            <a:r>
              <a:rPr lang="en-US" sz="2000" b="1" dirty="0" smtClean="0"/>
              <a:t>1865</a:t>
            </a:r>
            <a:endParaRPr lang="id-ID" sz="2000" b="1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US" sz="2000" dirty="0" err="1"/>
              <a:t>G</a:t>
            </a:r>
            <a:r>
              <a:rPr lang="en-US" sz="2000" b="1" dirty="0" err="1"/>
              <a:t>erakan</a:t>
            </a:r>
            <a:r>
              <a:rPr lang="en-US" sz="2000" b="1" dirty="0"/>
              <a:t> </a:t>
            </a:r>
            <a:r>
              <a:rPr lang="en-US" sz="2000" b="1" dirty="0" err="1"/>
              <a:t>Srikaton</a:t>
            </a:r>
            <a:r>
              <a:rPr lang="en-US" sz="2000" b="1" dirty="0"/>
              <a:t> </a:t>
            </a:r>
            <a:r>
              <a:rPr lang="en-US" sz="2000" b="1" dirty="0" err="1"/>
              <a:t>Tahun</a:t>
            </a:r>
            <a:r>
              <a:rPr lang="en-US" sz="2000" b="1" dirty="0"/>
              <a:t> 1888</a:t>
            </a:r>
            <a:endParaRPr lang="id-ID" sz="2000" dirty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769406" y="1187201"/>
            <a:ext cx="184731" cy="979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id-ID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id-ID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400800" y="2968801"/>
            <a:ext cx="5791200" cy="3116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400" b="1" dirty="0" smtClean="0"/>
              <a:t>2. </a:t>
            </a:r>
            <a:r>
              <a:rPr lang="en-US" sz="2400" b="1" dirty="0" err="1" smtClean="0"/>
              <a:t>Kecu</a:t>
            </a:r>
            <a:r>
              <a:rPr lang="en-US" sz="2400" b="1" dirty="0" smtClean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Kerusuhan</a:t>
            </a:r>
            <a:r>
              <a:rPr lang="en-US" sz="2400" b="1" dirty="0"/>
              <a:t> </a:t>
            </a:r>
            <a:r>
              <a:rPr lang="en-US" sz="2400" b="1" dirty="0" err="1" smtClean="0"/>
              <a:t>Lainnya</a:t>
            </a:r>
            <a:endParaRPr lang="id-ID" sz="2400" b="1" dirty="0" smtClean="0"/>
          </a:p>
          <a:p>
            <a:pPr marL="800100" lvl="1" indent="-342900">
              <a:buAutoNum type="alphaLcPeriod"/>
            </a:pPr>
            <a:r>
              <a:rPr lang="id-ID" sz="2400" b="1" dirty="0" smtClean="0"/>
              <a:t>Kecu</a:t>
            </a:r>
          </a:p>
          <a:p>
            <a:pPr marL="800100" lvl="1" indent="-342900">
              <a:buAutoNum type="alphaLcPeriod"/>
            </a:pPr>
            <a:r>
              <a:rPr lang="id-ID" sz="2400" b="1" dirty="0" smtClean="0"/>
              <a:t>Begal </a:t>
            </a:r>
          </a:p>
          <a:p>
            <a:pPr marL="800100" lvl="1" indent="-342900">
              <a:buAutoNum type="alphaLcPeriod"/>
            </a:pPr>
            <a:r>
              <a:rPr lang="id-ID" sz="2400" b="1" dirty="0" smtClean="0"/>
              <a:t>Kebakaran</a:t>
            </a:r>
          </a:p>
          <a:p>
            <a:pPr marL="800100" lvl="1" indent="-342900">
              <a:buAutoNum type="alphaLcPeriod"/>
            </a:pPr>
            <a:r>
              <a:rPr lang="id-ID" sz="2400" b="1" dirty="0" smtClean="0"/>
              <a:t>pembunuhan</a:t>
            </a:r>
            <a:r>
              <a:rPr lang="en-US" sz="2400" b="1" dirty="0" smtClean="0"/>
              <a:t> 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9781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5459" y="326997"/>
            <a:ext cx="1074098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ctr">
              <a:lnSpc>
                <a:spcPct val="150000"/>
              </a:lnSpc>
              <a:spcAft>
                <a:spcPts val="0"/>
              </a:spcAft>
            </a:pPr>
            <a:r>
              <a:rPr lang="id-ID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Kesimpulan</a:t>
            </a:r>
            <a:r>
              <a:rPr lang="id-ID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70510" algn="just">
              <a:lnSpc>
                <a:spcPct val="150000"/>
              </a:lnSpc>
              <a:spcAft>
                <a:spcPts val="0"/>
              </a:spcAft>
            </a:pP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abad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XIX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eksploitasi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agraris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dimulai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1870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satunya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Paksa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dasarnya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raja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putranya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tahta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apenage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timbul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penguasa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pemilik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kerajaan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Tanah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jabatan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para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patuh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berhak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mendapat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sebagian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tanah-tanah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apenage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Tanah-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apenage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patuh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sifatnya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nggadhuh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pemungutan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paksa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pembangunan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kebun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kopi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Mangkunegaran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terbentuknya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50000"/>
              </a:lnSpc>
              <a:spcAft>
                <a:spcPts val="800"/>
              </a:spcAft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membahas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berkaitan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diartikan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orang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keamanan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berfungsi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mewakili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patuh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dipercaya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memungut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bumi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petani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apanage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bekel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menimbulkan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keresahan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pedesaan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munculnya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gerakan-gerakan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merugikan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menimbulkan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kerusuhan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tindakan-tindakan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criminal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59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112</TotalTime>
  <Words>903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Calibri</vt:lpstr>
      <vt:lpstr>Century Schoolbook</vt:lpstr>
      <vt:lpstr>Corbel</vt:lpstr>
      <vt:lpstr>Times New Roman</vt:lpstr>
      <vt:lpstr>Feathered</vt:lpstr>
      <vt:lpstr>Nama Kelompok:  Destania Melina Putri  2013033013 Yanah Dewi Lestari  2013033032 Rendi Budianto  2013033033 Hesti Ovalia   2013033035 Elsa Dara Puspita  2013033037 Arum Mita Prameswari 2013033051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Kelompok:  Destania Melina Putri  2013033013 Yanah Dewi Lestari  2013033032 Rendi Budianto  2013033033 Hesti Ovalia   2013033035 Elsa Dara Puspita  2013033037 Arum Mita Prameswari 2013033051</dc:title>
  <dc:creator>Windows User</dc:creator>
  <cp:lastModifiedBy>Windows User</cp:lastModifiedBy>
  <cp:revision>5</cp:revision>
  <dcterms:created xsi:type="dcterms:W3CDTF">2021-09-15T15:11:25Z</dcterms:created>
  <dcterms:modified xsi:type="dcterms:W3CDTF">2021-09-15T17:03:29Z</dcterms:modified>
</cp:coreProperties>
</file>