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82" r:id="rId2"/>
    <p:sldMasterId id="2147483683" r:id="rId3"/>
  </p:sldMasterIdLst>
  <p:notesMasterIdLst>
    <p:notesMasterId r:id="rId16"/>
  </p:notesMasterIdLst>
  <p:sldIdLst>
    <p:sldId id="256" r:id="rId4"/>
    <p:sldId id="263" r:id="rId5"/>
    <p:sldId id="257" r:id="rId6"/>
    <p:sldId id="259" r:id="rId7"/>
    <p:sldId id="260" r:id="rId8"/>
    <p:sldId id="264" r:id="rId9"/>
    <p:sldId id="265" r:id="rId10"/>
    <p:sldId id="268" r:id="rId11"/>
    <p:sldId id="261" r:id="rId12"/>
    <p:sldId id="262" r:id="rId13"/>
    <p:sldId id="266" r:id="rId14"/>
    <p:sldId id="25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3226"/>
    <a:srgbClr val="00133A"/>
    <a:srgbClr val="104031"/>
    <a:srgbClr val="51A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84" y="-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099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1FB7B28-B86D-4B53-95A8-8C0761E3CC48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4100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4101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103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C24F2C0-2B52-4162-BEEC-BBBF474B28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39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F683E9-1D6F-439C-A06D-997D61275569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0B2CE-160B-42DC-A14D-C5C34507F8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4080DB-369D-4C39-BFBA-C662C58BA675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9B118-3ED6-42FB-8C95-5088EF5CF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368ACD-36C8-4063-AFB1-1F36114FCB42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32CAB-EA23-47EB-B3E6-FAF368FB5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AFE9-AA92-4489-BC86-5E92042AA04B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74864-3280-4B73-99C6-33F4897962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40E966-8C63-42F7-A97A-2479C37A3CBF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171DC-775C-4B18-A944-D0613AA18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75C011-8B0A-457F-AE56-EF7AA8B70481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96431-A860-4874-AA6B-162A9CE74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7D308C-A9AB-4EB8-B0FA-7DA98DEDE302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FDB45-9DBD-4FD2-AF0C-167AB93E05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73E87-4ECA-4D68-B9C1-426CCC7FAE6D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2AB72-D8A9-44BD-B15D-88D99EE69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CAD07-D28B-48BB-A142-98F0D3FAD6C1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CAC6E-FA41-4C4F-8BD1-A52A87476B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155489-4829-4A17-9E1C-86005A77B623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0E740-C765-4913-A18F-F373451677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02893-269A-477B-BDDE-52448DEE64A8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10391-5EE2-4004-8B66-863660A26A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02C6E2-8E66-4A52-9AAA-7DBEAC37C440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3AE5D-7C7D-4A4E-A02B-8F513EF35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BF2862-C773-4EFB-93E6-5C2FFFAAAA68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E7211-D511-4205-92F2-006E620D06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81EE7C-0F1C-4211-994E-7DEE435013C9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BF2BA-E000-4AF2-A410-1ACEA90B0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63DA30-E84E-4435-B8A5-C2898BFDAE33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A11B4-87E3-4ED6-9965-0C656399A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8B6543-45ED-4227-88D8-D459A460B33F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19B20-9456-4413-AA25-8ED02F1AE1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F4EF1D-B22D-4E9D-97F2-C4C09D6F951D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194E6-92BC-4D9A-8803-06FBB7F8E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D75724-C8FB-4FC1-9483-836C300888B3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471FD-14B4-471D-B74A-9EFFE6459A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181045-AB5C-4CE1-B68A-3C36B695921A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C1904-1BC1-4509-B681-5A1F3303D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547129-51E8-4ADA-8FC6-9BAA68E23640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D0A3C-76B4-47A4-8BE6-6A3B3C04E8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A226B-E609-47AE-B6C0-BCDE9C560423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DFE88-9680-49ED-810B-109977849B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1A816B-36A0-426D-B8A2-49C9A5B8061D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513CE-DFCA-4A21-94E9-41E7BF2E7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A0FBE0-2C76-411F-ADBC-62908BD3319A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4F1BB-9015-47FA-9380-61950F983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B3F879-C4B9-4A2C-9BF1-C90522D75E55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B3A4-3960-4A36-A4B3-DB032FA8D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55357-A6F5-4B7C-BB9F-E2B9FF24A938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D2B9BF-2F35-466D-BF3C-B1BCD4FA8F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7FF513-98A1-44C8-B7A8-4BF2C8920663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E549E-83BA-4FA6-9645-58657C0B3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4C8DF-6B75-4571-A910-B6289ACDE3EF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BF145-FCFF-4202-AE2D-DA9482875A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CF2CB-FE21-4E34-81E3-18FF74943EA1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7E110-98F4-443F-9113-E4A464031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270692-3950-4EE1-9063-2AB0270E496C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74912-885E-48DF-8F61-562A013642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F29AB-FBD5-41B1-8A3A-3390111A8955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78901-F5EB-4F51-9EA7-30FDADCB7D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1BAF4C-2F3E-4EEB-A3CA-A3CE6E05B8A6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89538-1E12-43FC-B14A-8DACF710C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74FC8-2876-4853-B996-42A6B41318B2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243E1-3A16-4355-81BC-F84803A36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89C1F0-BAB8-4DC5-AD34-FF2FF1B12D1F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2CF5A-F987-4FE6-9DEE-6BE002EBE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A06152BE-FBB1-4313-AD25-3901EB16F21C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FD73BEEB-CE44-47C6-9863-3814B6F702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10403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0403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0403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0403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205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AE0EFC22-C9B9-4D43-AF65-452859217288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205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5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050788AE-82F3-47E9-91CB-23DB4BD1EF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10403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0403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0403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0403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2758EA43-0ED8-4809-8ECB-B0F016333CE7}" type="datetimeFigureOut">
              <a:rPr lang="en-US"/>
              <a:pPr/>
              <a:t>3/6/2017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BCA874EC-2F93-4B94-9D87-A080E49D4A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 idx="4294967295"/>
          </p:nvPr>
        </p:nvSpPr>
        <p:spPr>
          <a:xfrm>
            <a:off x="214313" y="71414"/>
            <a:ext cx="8715375" cy="1470025"/>
          </a:xfrm>
        </p:spPr>
        <p:txBody>
          <a:bodyPr/>
          <a:lstStyle/>
          <a:p>
            <a:pPr algn="l" eaLnBrk="1" hangingPunct="1"/>
            <a:r>
              <a:rPr lang="id-ID" altLang="zh-CN" sz="6600" dirty="0" smtClean="0">
                <a:solidFill>
                  <a:srgbClr val="003138"/>
                </a:solidFill>
                <a:latin typeface="Rockwell Extra Bold" panose="02060903040505020403" pitchFamily="18" charset="0"/>
                <a:ea typeface="宋体" charset="-122"/>
              </a:rPr>
              <a:t>BIOLOGI SEL</a:t>
            </a:r>
            <a:endParaRPr lang="zh-CN" altLang="en-US" sz="6600" dirty="0">
              <a:solidFill>
                <a:srgbClr val="003138"/>
              </a:solidFill>
              <a:latin typeface="Rockwell Extra Bold" panose="02060903040505020403" pitchFamily="18" charset="0"/>
              <a:ea typeface="宋体" charset="-122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4294967295"/>
          </p:nvPr>
        </p:nvSpPr>
        <p:spPr>
          <a:xfrm>
            <a:off x="323528" y="1484784"/>
            <a:ext cx="6400800" cy="106586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Dr. Tri </a:t>
            </a:r>
            <a:r>
              <a:rPr lang="en-US" sz="2000" b="1" dirty="0" err="1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Jalmo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, M. Si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Pramudiyanti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, S. Si., M. 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Si.</a:t>
            </a:r>
            <a:endParaRPr lang="en-US" sz="2000" b="1" dirty="0" smtClean="0">
              <a:solidFill>
                <a:schemeClr val="tx1"/>
              </a:solidFill>
              <a:latin typeface="Arial" panose="020B0604020202020204" pitchFamily="34" charset="0"/>
              <a:ea typeface="宋体" charset="-122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id-ID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Ismi Rakhmawati, S. Pd., M. Pd.</a:t>
            </a:r>
            <a:endParaRPr lang="en-US" sz="2000" b="1" dirty="0" smtClean="0">
              <a:solidFill>
                <a:schemeClr val="tx1"/>
              </a:solidFill>
              <a:latin typeface="Arial" panose="020B0604020202020204" pitchFamily="34" charset="0"/>
              <a:ea typeface="宋体" charset="-122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Median </a:t>
            </a:r>
            <a:r>
              <a:rPr lang="en-US" sz="2000" b="1" dirty="0" err="1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Agus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 P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, 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S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. Pd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., 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M. Pd.</a:t>
            </a:r>
            <a:endParaRPr lang="id-ID" sz="2000" b="1" dirty="0">
              <a:solidFill>
                <a:schemeClr val="tx1"/>
              </a:solidFill>
              <a:latin typeface="Arial" panose="020B0604020202020204" pitchFamily="34" charset="0"/>
              <a:ea typeface="宋体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9792" y="6101091"/>
            <a:ext cx="522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600" b="1" dirty="0" smtClean="0"/>
              <a:t>PROGRAM STUDI PENDIDIKAN BIOLOGI</a:t>
            </a:r>
          </a:p>
          <a:p>
            <a:pPr algn="r"/>
            <a:r>
              <a:rPr lang="id-ID" sz="1600" b="1" dirty="0" smtClean="0"/>
              <a:t>UNIVERSITAS LAMPUNG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534" y="5740613"/>
            <a:ext cx="1003152" cy="977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err="1" smtClean="0">
                <a:ea typeface="微软雅黑" pitchFamily="2" charset="-122"/>
              </a:rPr>
              <a:t>Referensi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85804" y="1916832"/>
            <a:ext cx="8229600" cy="4525963"/>
          </a:xfrm>
        </p:spPr>
        <p:txBody>
          <a:bodyPr/>
          <a:lstStyle/>
          <a:p>
            <a:pPr lvl="0"/>
            <a:r>
              <a:rPr lang="id-ID" sz="2000" b="1" dirty="0"/>
              <a:t>Albert. 1996. </a:t>
            </a:r>
            <a:r>
              <a:rPr lang="id-ID" sz="2000" b="1" i="1" dirty="0"/>
              <a:t>Molecular Biology of the Cell</a:t>
            </a:r>
            <a:r>
              <a:rPr lang="id-ID" sz="2000" b="1" dirty="0"/>
              <a:t>. Garland Publishing. New York.</a:t>
            </a:r>
          </a:p>
          <a:p>
            <a:r>
              <a:rPr lang="en-US" sz="2000" b="1" dirty="0" smtClean="0"/>
              <a:t>Campbell, Reece, Mitchell. 2002. </a:t>
            </a:r>
            <a:r>
              <a:rPr lang="en-US" sz="2000" b="1" i="1" dirty="0" err="1" smtClean="0"/>
              <a:t>Biologi</a:t>
            </a:r>
            <a:r>
              <a:rPr lang="en-US" sz="2000" b="1" i="1" dirty="0" smtClean="0"/>
              <a:t>. </a:t>
            </a:r>
            <a:r>
              <a:rPr lang="en-US" sz="2000" b="1" dirty="0" err="1" smtClean="0"/>
              <a:t>Erlangga</a:t>
            </a:r>
            <a:r>
              <a:rPr lang="en-US" sz="2000" b="1" dirty="0" smtClean="0"/>
              <a:t>. Jakarta.</a:t>
            </a:r>
            <a:endParaRPr lang="en-US" sz="2000" b="1" dirty="0" smtClean="0"/>
          </a:p>
          <a:p>
            <a:r>
              <a:rPr lang="id-ID" sz="2000" b="1" dirty="0" smtClean="0"/>
              <a:t>Karp</a:t>
            </a:r>
            <a:r>
              <a:rPr lang="id-ID" sz="2000" b="1" dirty="0"/>
              <a:t>, G. </a:t>
            </a:r>
            <a:r>
              <a:rPr lang="id-ID" sz="2000" b="1" i="1" dirty="0"/>
              <a:t>Cell and Molecular of Biology.</a:t>
            </a:r>
            <a:r>
              <a:rPr lang="id-ID" sz="2000" b="1" dirty="0"/>
              <a:t> John Wiley &amp; Sons. New York.</a:t>
            </a:r>
          </a:p>
          <a:p>
            <a:pPr lvl="0"/>
            <a:r>
              <a:rPr lang="id-ID" sz="2000" b="1" dirty="0" smtClean="0"/>
              <a:t>Martini. 2001. </a:t>
            </a:r>
            <a:r>
              <a:rPr lang="id-ID" sz="2000" b="1" i="1" dirty="0" smtClean="0"/>
              <a:t>Fundamentals of Anatomy and Physiology</a:t>
            </a:r>
            <a:r>
              <a:rPr lang="id-ID" sz="2000" b="1" dirty="0" smtClean="0"/>
              <a:t>. Prentice Hall. New Jersey.</a:t>
            </a:r>
          </a:p>
          <a:p>
            <a:pPr lvl="0"/>
            <a:r>
              <a:rPr lang="id-ID" sz="2000" b="1" dirty="0"/>
              <a:t>Kimball, J. W. 1991. </a:t>
            </a:r>
            <a:r>
              <a:rPr lang="id-ID" sz="2000" b="1" i="1" dirty="0"/>
              <a:t>Biologi</a:t>
            </a:r>
            <a:r>
              <a:rPr lang="id-ID" sz="2000" b="1" dirty="0"/>
              <a:t>. Erlangga. Jakarta.</a:t>
            </a:r>
          </a:p>
          <a:p>
            <a:r>
              <a:rPr lang="id-ID" sz="2000" b="1" dirty="0" smtClean="0"/>
              <a:t>Issoegianti</a:t>
            </a:r>
            <a:r>
              <a:rPr lang="id-ID" sz="2000" b="1" dirty="0"/>
              <a:t>. 1993. </a:t>
            </a:r>
            <a:r>
              <a:rPr lang="id-ID" sz="2000" b="1" i="1" dirty="0"/>
              <a:t>Buku Ajar Biologi Sel.</a:t>
            </a:r>
            <a:r>
              <a:rPr lang="id-ID" sz="2000" b="1" dirty="0"/>
              <a:t> UGM.</a:t>
            </a:r>
          </a:p>
          <a:p>
            <a:pPr lvl="0"/>
            <a:r>
              <a:rPr lang="id-ID" sz="2000" b="1" dirty="0" smtClean="0"/>
              <a:t>Pramudiyanti</a:t>
            </a:r>
            <a:r>
              <a:rPr lang="id-ID" sz="2000" b="1" dirty="0"/>
              <a:t>. 2009. </a:t>
            </a:r>
            <a:r>
              <a:rPr lang="id-ID" sz="2000" b="1" i="1" dirty="0"/>
              <a:t>Buku Ajar Biologi Sel.</a:t>
            </a:r>
            <a:r>
              <a:rPr lang="id-ID" sz="2000" b="1" dirty="0"/>
              <a:t> Universitas Lampung</a:t>
            </a:r>
            <a:r>
              <a:rPr lang="id-ID" sz="2000" b="1" dirty="0" smtClean="0"/>
              <a:t>.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4000" kern="0" dirty="0" err="1" smtClean="0">
                <a:ea typeface="微软雅黑" pitchFamily="2" charset="-122"/>
              </a:rPr>
              <a:t>Tugas</a:t>
            </a:r>
            <a:endParaRPr lang="zh-CN" altLang="en-US" sz="4000" kern="0" dirty="0">
              <a:ea typeface="微软雅黑" pitchFamily="2" charset="-122"/>
            </a:endParaRPr>
          </a:p>
        </p:txBody>
      </p:sp>
      <p:sp>
        <p:nvSpPr>
          <p:cNvPr id="3" name="内容占位符 2"/>
          <p:cNvSpPr txBox="1">
            <a:spLocks/>
          </p:cNvSpPr>
          <p:nvPr/>
        </p:nvSpPr>
        <p:spPr bwMode="auto">
          <a:xfrm>
            <a:off x="485804" y="191683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1040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rgbClr val="10403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10403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rgbClr val="10403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9pPr>
          </a:lstStyle>
          <a:p>
            <a:r>
              <a:rPr lang="en-US" sz="2000" b="1" kern="0" dirty="0" err="1" smtClean="0"/>
              <a:t>Jawaban</a:t>
            </a:r>
            <a:r>
              <a:rPr lang="en-US" sz="2000" b="1" kern="0" dirty="0" smtClean="0"/>
              <a:t> </a:t>
            </a:r>
            <a:r>
              <a:rPr lang="en-US" sz="2000" b="1" kern="0" dirty="0" err="1" smtClean="0"/>
              <a:t>pertanyaan</a:t>
            </a:r>
            <a:endParaRPr lang="en-US" sz="2000" b="1" kern="0" dirty="0"/>
          </a:p>
          <a:p>
            <a:r>
              <a:rPr lang="en-US" sz="2000" b="1" kern="0" dirty="0" err="1" smtClean="0"/>
              <a:t>Jawaban</a:t>
            </a:r>
            <a:r>
              <a:rPr lang="en-US" sz="2000" b="1" kern="0" dirty="0" smtClean="0"/>
              <a:t> LKM</a:t>
            </a:r>
          </a:p>
          <a:p>
            <a:r>
              <a:rPr lang="en-US" sz="2000" b="1" kern="0" dirty="0" err="1" smtClean="0"/>
              <a:t>Kesimpulan</a:t>
            </a:r>
            <a:r>
              <a:rPr lang="en-US" sz="2000" b="1" kern="0" dirty="0" smtClean="0"/>
              <a:t> </a:t>
            </a:r>
            <a:r>
              <a:rPr lang="en-US" sz="2000" b="1" kern="0" dirty="0" err="1" smtClean="0"/>
              <a:t>materi</a:t>
            </a:r>
            <a:r>
              <a:rPr lang="en-US" sz="2000" b="1" kern="0" dirty="0" smtClean="0"/>
              <a:t> </a:t>
            </a:r>
          </a:p>
          <a:p>
            <a:r>
              <a:rPr lang="en-US" sz="2000" b="1" kern="0" dirty="0" err="1" smtClean="0"/>
              <a:t>Membuat</a:t>
            </a:r>
            <a:r>
              <a:rPr lang="en-US" sz="2000" b="1" kern="0" dirty="0" smtClean="0"/>
              <a:t> </a:t>
            </a:r>
            <a:r>
              <a:rPr lang="en-US" sz="2000" b="1" kern="0" dirty="0" err="1" smtClean="0"/>
              <a:t>pertanyaan</a:t>
            </a:r>
            <a:r>
              <a:rPr lang="en-US" sz="2000" b="1" kern="0" dirty="0" smtClean="0"/>
              <a:t> </a:t>
            </a:r>
          </a:p>
          <a:p>
            <a:r>
              <a:rPr lang="en-US" sz="2000" b="1" kern="0" dirty="0" err="1" smtClean="0"/>
              <a:t>Diskusi</a:t>
            </a:r>
            <a:r>
              <a:rPr lang="en-US" sz="2000" b="1" kern="0" dirty="0" smtClean="0"/>
              <a:t> via </a:t>
            </a:r>
            <a:r>
              <a:rPr lang="en-US" sz="2000" b="1" kern="0" dirty="0" err="1" smtClean="0"/>
              <a:t>whatsapp</a:t>
            </a:r>
            <a:endParaRPr lang="en-US" sz="2000" b="1" kern="0" dirty="0" smtClean="0"/>
          </a:p>
          <a:p>
            <a:r>
              <a:rPr lang="en-US" sz="2000" b="1" kern="0" dirty="0" err="1" smtClean="0"/>
              <a:t>Artikel</a:t>
            </a:r>
            <a:r>
              <a:rPr lang="en-US" sz="2000" b="1" kern="0" dirty="0" smtClean="0"/>
              <a:t> </a:t>
            </a:r>
            <a:r>
              <a:rPr lang="en-US" sz="2000" b="1" kern="0" dirty="0" err="1" smtClean="0"/>
              <a:t>biologi</a:t>
            </a:r>
            <a:r>
              <a:rPr lang="en-US" sz="2000" b="1" kern="0" dirty="0" smtClean="0"/>
              <a:t> </a:t>
            </a:r>
            <a:r>
              <a:rPr lang="en-US" sz="2000" b="1" kern="0" dirty="0" err="1" smtClean="0"/>
              <a:t>sel</a:t>
            </a:r>
            <a:endParaRPr lang="en-US" sz="2000" b="1" kern="0" dirty="0" smtClean="0"/>
          </a:p>
          <a:p>
            <a:pPr marL="0" indent="0">
              <a:buNone/>
            </a:pPr>
            <a:endParaRPr lang="id-ID" sz="2000" b="1" kern="0" dirty="0"/>
          </a:p>
        </p:txBody>
      </p:sp>
    </p:spTree>
    <p:extLst>
      <p:ext uri="{BB962C8B-B14F-4D97-AF65-F5344CB8AC3E}">
        <p14:creationId xmlns:p14="http://schemas.microsoft.com/office/powerpoint/2010/main" val="19434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4078288"/>
            <a:ext cx="9144000" cy="2781300"/>
          </a:xfrm>
          <a:prstGeom prst="rect">
            <a:avLst/>
          </a:prstGeom>
          <a:solidFill>
            <a:srgbClr val="99CC00">
              <a:alpha val="3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d-ID">
              <a:solidFill>
                <a:schemeClr val="bg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6875" y="1412875"/>
            <a:ext cx="5762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6000" b="1" i="1">
                <a:solidFill>
                  <a:schemeClr val="folHlink"/>
                </a:solidFill>
                <a:ea typeface="微软雅黑" pitchFamily="2" charset="-122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smtClean="0">
                <a:ea typeface="微软雅黑" pitchFamily="2" charset="-122"/>
              </a:rPr>
              <a:t>Tata </a:t>
            </a:r>
            <a:r>
              <a:rPr lang="en-US" altLang="zh-CN" sz="4000" dirty="0" err="1" smtClean="0">
                <a:ea typeface="微软雅黑" pitchFamily="2" charset="-122"/>
              </a:rPr>
              <a:t>Tertib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Membaca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materi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membuat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resume,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membuat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minimal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satu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pertanyaan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sebelum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mengikuti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perkuliahan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Membawa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buku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biologi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sel.</a:t>
            </a:r>
            <a:endParaRPr lang="en-US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Tepat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waktu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menghadiri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perkuliahan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Kehadiran lebih dari atau sama dengan 80%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Berpakaian sopan (tidak memakai celana jeans dan tidak berpakaian ketat)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Mahasiswa memakai sepatu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.</a:t>
            </a:r>
            <a:endParaRPr lang="en-US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Tidak berambut gondrong 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bagi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pria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).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j-lt"/>
                <a:cs typeface="Arial" panose="020B0604020202020204" pitchFamily="34" charset="0"/>
              </a:rPr>
              <a:t>HP silent/non-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aktifkan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Mengikuti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ujian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/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kuis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ujian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/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kuis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susulan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tugas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dikumpulkan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sesuai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jadwal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secara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kolektif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lengkap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d-ID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57200" y="1857364"/>
            <a:ext cx="8229600" cy="4525963"/>
          </a:xfrm>
        </p:spPr>
        <p:txBody>
          <a:bodyPr/>
          <a:lstStyle/>
          <a:p>
            <a:r>
              <a:rPr lang="id-ID" sz="2400" b="1" dirty="0">
                <a:latin typeface="Calibri" panose="020F0502020204030204" pitchFamily="34" charset="0"/>
              </a:rPr>
              <a:t>Nama M</a:t>
            </a:r>
            <a:r>
              <a:rPr lang="en-US" sz="2400" b="1" dirty="0" err="1">
                <a:latin typeface="Calibri" panose="020F0502020204030204" pitchFamily="34" charset="0"/>
              </a:rPr>
              <a:t>ata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id-ID" sz="2400" b="1" dirty="0">
                <a:latin typeface="Calibri" panose="020F0502020204030204" pitchFamily="34" charset="0"/>
              </a:rPr>
              <a:t>K</a:t>
            </a:r>
            <a:r>
              <a:rPr lang="en-US" sz="2400" b="1" dirty="0" err="1">
                <a:latin typeface="Calibri" panose="020F0502020204030204" pitchFamily="34" charset="0"/>
              </a:rPr>
              <a:t>uliah</a:t>
            </a: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	:</a:t>
            </a:r>
            <a:r>
              <a:rPr lang="id-ID" sz="2400" b="1" dirty="0" smtClean="0">
                <a:latin typeface="Calibri" panose="020F0502020204030204" pitchFamily="34" charset="0"/>
              </a:rPr>
              <a:t> </a:t>
            </a:r>
            <a:r>
              <a:rPr lang="id-ID" sz="2400" b="1" dirty="0" smtClean="0">
                <a:latin typeface="Calibri" panose="020F0502020204030204" pitchFamily="34" charset="0"/>
              </a:rPr>
              <a:t>Biologi </a:t>
            </a:r>
            <a:r>
              <a:rPr lang="id-ID" sz="2400" b="1" dirty="0">
                <a:latin typeface="Calibri" panose="020F0502020204030204" pitchFamily="34" charset="0"/>
              </a:rPr>
              <a:t>Sel</a:t>
            </a:r>
          </a:p>
          <a:p>
            <a:r>
              <a:rPr lang="en-US" sz="2400" b="1" dirty="0" err="1">
                <a:latin typeface="Calibri" panose="020F0502020204030204" pitchFamily="34" charset="0"/>
              </a:rPr>
              <a:t>Ko</a:t>
            </a:r>
            <a:r>
              <a:rPr lang="id-ID" sz="2400" b="1" dirty="0">
                <a:latin typeface="Calibri" panose="020F0502020204030204" pitchFamily="34" charset="0"/>
              </a:rPr>
              <a:t>de Mata Kuliah</a:t>
            </a: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	:</a:t>
            </a:r>
            <a:r>
              <a:rPr lang="id-ID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</a:rPr>
              <a:t>K</a:t>
            </a:r>
            <a:r>
              <a:rPr lang="id-ID" sz="2400" b="1" dirty="0">
                <a:latin typeface="Calibri" panose="020F0502020204030204" pitchFamily="34" charset="0"/>
              </a:rPr>
              <a:t>BO 612103</a:t>
            </a:r>
          </a:p>
          <a:p>
            <a:r>
              <a:rPr lang="en-US" sz="2400" b="1" dirty="0" smtClean="0">
                <a:latin typeface="Calibri" panose="020F0502020204030204" pitchFamily="34" charset="0"/>
              </a:rPr>
              <a:t>SKS/Status</a:t>
            </a:r>
            <a:r>
              <a:rPr lang="id-ID" sz="2400" b="1" dirty="0" smtClean="0">
                <a:latin typeface="Calibri" panose="020F0502020204030204" pitchFamily="34" charset="0"/>
              </a:rPr>
              <a:t>		</a:t>
            </a:r>
            <a:r>
              <a:rPr lang="en-US" sz="2400" b="1" dirty="0" smtClean="0">
                <a:latin typeface="Calibri" panose="020F0502020204030204" pitchFamily="34" charset="0"/>
              </a:rPr>
              <a:t>	</a:t>
            </a:r>
            <a:r>
              <a:rPr lang="id-ID" sz="2400" b="1" dirty="0" smtClean="0">
                <a:latin typeface="Calibri" panose="020F0502020204030204" pitchFamily="34" charset="0"/>
              </a:rPr>
              <a:t>: </a:t>
            </a:r>
            <a:r>
              <a:rPr lang="id-ID" sz="2400" b="1" dirty="0" smtClean="0">
                <a:latin typeface="Calibri" panose="020F0502020204030204" pitchFamily="34" charset="0"/>
              </a:rPr>
              <a:t>2/Wajib</a:t>
            </a:r>
          </a:p>
          <a:p>
            <a:r>
              <a:rPr lang="id-ID" sz="2400" b="1" dirty="0" smtClean="0">
                <a:latin typeface="Calibri" panose="020F0502020204030204" pitchFamily="34" charset="0"/>
              </a:rPr>
              <a:t>Semester</a:t>
            </a: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id-ID" sz="2400" b="1" dirty="0" smtClean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	:</a:t>
            </a:r>
            <a:r>
              <a:rPr lang="id-ID" sz="2400" b="1" dirty="0" smtClean="0">
                <a:latin typeface="Calibri" panose="020F0502020204030204" pitchFamily="34" charset="0"/>
              </a:rPr>
              <a:t> </a:t>
            </a:r>
            <a:r>
              <a:rPr lang="id-ID" sz="2400" b="1" dirty="0" smtClean="0">
                <a:latin typeface="Calibri" panose="020F0502020204030204" pitchFamily="34" charset="0"/>
              </a:rPr>
              <a:t>Genap</a:t>
            </a:r>
            <a:endParaRPr lang="id-ID" sz="2400" b="1" dirty="0">
              <a:latin typeface="Calibri" panose="020F0502020204030204" pitchFamily="34" charset="0"/>
            </a:endParaRPr>
          </a:p>
          <a:p>
            <a:r>
              <a:rPr lang="en-US" sz="2400" b="1" dirty="0" err="1">
                <a:latin typeface="Calibri" panose="020F0502020204030204" pitchFamily="34" charset="0"/>
              </a:rPr>
              <a:t>Tahun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Akademik</a:t>
            </a: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	:</a:t>
            </a:r>
            <a:r>
              <a:rPr lang="id-ID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</a:rPr>
              <a:t>2016/2017</a:t>
            </a:r>
            <a:endParaRPr lang="en-US" sz="2400" b="1" dirty="0" smtClean="0">
              <a:latin typeface="Calibri" panose="020F0502020204030204" pitchFamily="34" charset="0"/>
            </a:endParaRPr>
          </a:p>
          <a:p>
            <a:r>
              <a:rPr lang="en-US" sz="2400" b="1" dirty="0" err="1" smtClean="0">
                <a:latin typeface="Calibri" panose="020F0502020204030204" pitchFamily="34" charset="0"/>
              </a:rPr>
              <a:t>Jadwal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</a:rPr>
              <a:t>Kuliah</a:t>
            </a:r>
            <a:r>
              <a:rPr lang="en-US" sz="2400" b="1" dirty="0" smtClean="0">
                <a:latin typeface="Calibri" panose="020F0502020204030204" pitchFamily="34" charset="0"/>
              </a:rPr>
              <a:t>		: </a:t>
            </a:r>
            <a:r>
              <a:rPr lang="en-US" sz="2400" b="1" dirty="0" err="1" smtClean="0">
                <a:latin typeface="Calibri" panose="020F0502020204030204" pitchFamily="34" charset="0"/>
              </a:rPr>
              <a:t>Senin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</a:rPr>
              <a:t>13:00 </a:t>
            </a:r>
            <a:r>
              <a:rPr lang="en-US" sz="2400" b="1" dirty="0" smtClean="0">
                <a:latin typeface="Calibri" panose="020F0502020204030204" pitchFamily="34" charset="0"/>
              </a:rPr>
              <a:t>– </a:t>
            </a:r>
            <a:r>
              <a:rPr lang="en-US" sz="2400" b="1" dirty="0" smtClean="0">
                <a:latin typeface="Calibri" panose="020F0502020204030204" pitchFamily="34" charset="0"/>
              </a:rPr>
              <a:t>14</a:t>
            </a:r>
            <a:r>
              <a:rPr lang="en-US" sz="2400" b="1" dirty="0" smtClean="0">
                <a:latin typeface="Calibri" panose="020F0502020204030204" pitchFamily="34" charset="0"/>
              </a:rPr>
              <a:t>.40 (B)</a:t>
            </a:r>
            <a:endParaRPr lang="en-US" sz="2400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sz="2400" b="1" dirty="0" smtClean="0">
                <a:latin typeface="Calibri" panose="020F0502020204030204" pitchFamily="34" charset="0"/>
              </a:rPr>
              <a:t>			  </a:t>
            </a:r>
            <a:r>
              <a:rPr lang="en-US" sz="2400" b="1" dirty="0" err="1" smtClean="0">
                <a:latin typeface="Calibri" panose="020F0502020204030204" pitchFamily="34" charset="0"/>
              </a:rPr>
              <a:t>Rabu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</a:rPr>
              <a:t>13:00 – 14.40 </a:t>
            </a:r>
            <a:r>
              <a:rPr lang="en-US" sz="2400" b="1" dirty="0" smtClean="0">
                <a:latin typeface="Calibri" panose="020F0502020204030204" pitchFamily="34" charset="0"/>
              </a:rPr>
              <a:t>(A)</a:t>
            </a:r>
            <a:endParaRPr lang="id-ID" sz="2400" b="1" dirty="0">
              <a:latin typeface="Calibri" panose="020F0502020204030204" pitchFamily="34" charset="0"/>
            </a:endParaRPr>
          </a:p>
          <a:p>
            <a:r>
              <a:rPr lang="id-ID" sz="2400" b="1" dirty="0">
                <a:latin typeface="Calibri" panose="020F0502020204030204" pitchFamily="34" charset="0"/>
              </a:rPr>
              <a:t>Tempat Pertemuan	: </a:t>
            </a:r>
            <a:r>
              <a:rPr lang="en-US" sz="2400" b="1" dirty="0" err="1" smtClean="0">
                <a:latin typeface="Calibri" panose="020F0502020204030204" pitchFamily="34" charset="0"/>
              </a:rPr>
              <a:t>Ruang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id-ID" sz="2400" b="1" dirty="0" smtClean="0">
                <a:latin typeface="Calibri" panose="020F0502020204030204" pitchFamily="34" charset="0"/>
              </a:rPr>
              <a:t>G</a:t>
            </a:r>
            <a:r>
              <a:rPr lang="en-US" sz="2400" b="1" dirty="0">
                <a:latin typeface="Calibri" panose="020F0502020204030204" pitchFamily="34" charset="0"/>
              </a:rPr>
              <a:t>7</a:t>
            </a:r>
            <a:endParaRPr lang="id-ID" sz="2400" b="1" dirty="0">
              <a:latin typeface="Calibri" panose="020F0502020204030204" pitchFamily="34" charset="0"/>
            </a:endParaRPr>
          </a:p>
          <a:p>
            <a:r>
              <a:rPr lang="id-ID" sz="2400" b="1" dirty="0" smtClean="0">
                <a:latin typeface="Calibri" panose="020F0502020204030204" pitchFamily="34" charset="0"/>
              </a:rPr>
              <a:t>MK </a:t>
            </a:r>
            <a:r>
              <a:rPr lang="id-ID" sz="2400" b="1" dirty="0">
                <a:latin typeface="Calibri" panose="020F0502020204030204" pitchFamily="34" charset="0"/>
              </a:rPr>
              <a:t>Prasyarat	</a:t>
            </a:r>
            <a:r>
              <a:rPr lang="id-ID" sz="2400" b="1" dirty="0" smtClean="0">
                <a:latin typeface="Calibri" panose="020F0502020204030204" pitchFamily="34" charset="0"/>
              </a:rPr>
              <a:t>	: Biologi </a:t>
            </a:r>
            <a:r>
              <a:rPr lang="id-ID" sz="2400" b="1" dirty="0">
                <a:latin typeface="Calibri" panose="020F0502020204030204" pitchFamily="34" charset="0"/>
              </a:rPr>
              <a:t>Dasar</a:t>
            </a:r>
          </a:p>
          <a:p>
            <a:r>
              <a:rPr lang="id-ID" sz="2400" b="1" dirty="0">
                <a:latin typeface="Calibri" panose="020F0502020204030204" pitchFamily="34" charset="0"/>
              </a:rPr>
              <a:t>Jenjang	</a:t>
            </a:r>
            <a:r>
              <a:rPr lang="id-ID" sz="2400" b="1" dirty="0" smtClean="0">
                <a:latin typeface="Calibri" panose="020F0502020204030204" pitchFamily="34" charset="0"/>
              </a:rPr>
              <a:t>		: Program Sarjana</a:t>
            </a:r>
            <a:endParaRPr lang="id-ID" sz="2400" b="1" dirty="0">
              <a:latin typeface="Calibri" panose="020F0502020204030204" pitchFamily="34" charset="0"/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endParaRPr lang="zh-CN" altLang="en-US" sz="4000" kern="0" dirty="0">
              <a:ea typeface="微软雅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err="1" smtClean="0">
                <a:ea typeface="微软雅黑" pitchFamily="2" charset="-122"/>
              </a:rPr>
              <a:t>Deskripsi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>
                <a:latin typeface="Calibri" panose="020F0502020204030204" pitchFamily="34" charset="0"/>
              </a:rPr>
              <a:t>Mata Kuliah ini membahas struktur dan fisiologi sel sebagai unit fungsional </a:t>
            </a:r>
            <a:r>
              <a:rPr lang="id-ID" sz="2400" b="1" dirty="0" smtClean="0">
                <a:latin typeface="Calibri" panose="020F0502020204030204" pitchFamily="34" charset="0"/>
              </a:rPr>
              <a:t>terkecil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id-ID" sz="2400" b="1" dirty="0" smtClean="0">
                <a:latin typeface="Calibri" panose="020F0502020204030204" pitchFamily="34" charset="0"/>
              </a:rPr>
              <a:t>organisme</a:t>
            </a:r>
            <a:r>
              <a:rPr lang="id-ID" sz="2400" b="1" dirty="0">
                <a:latin typeface="Calibri" panose="020F0502020204030204" pitchFamily="34" charset="0"/>
              </a:rPr>
              <a:t>. Pokok-pokok pembahasan meliputi struktur umum sel prokariot dan eukariot. Kemudian dibahas mengenai struktur dan fungsi-fungsi dinding sel, membran plasma, </a:t>
            </a:r>
            <a:r>
              <a:rPr lang="id-ID" sz="2400" b="1" dirty="0" smtClean="0">
                <a:latin typeface="Calibri" panose="020F0502020204030204" pitchFamily="34" charset="0"/>
              </a:rPr>
              <a:t>sitoskelet</a:t>
            </a:r>
            <a:r>
              <a:rPr lang="en-US" sz="2400" b="1" dirty="0" smtClean="0">
                <a:latin typeface="Calibri" panose="020F0502020204030204" pitchFamily="34" charset="0"/>
              </a:rPr>
              <a:t>on</a:t>
            </a:r>
            <a:r>
              <a:rPr lang="id-ID" sz="2400" b="1" dirty="0" smtClean="0">
                <a:latin typeface="Calibri" panose="020F0502020204030204" pitchFamily="34" charset="0"/>
              </a:rPr>
              <a:t>, </a:t>
            </a:r>
            <a:r>
              <a:rPr lang="id-ID" sz="2400" b="1" dirty="0">
                <a:latin typeface="Calibri" panose="020F0502020204030204" pitchFamily="34" charset="0"/>
              </a:rPr>
              <a:t>retikulum endoplasma, kompleks golgi, mitokondria, kloroplas, ribosom, lisosom, inti sel, sintesis </a:t>
            </a:r>
            <a:r>
              <a:rPr lang="id-ID" sz="2400" b="1" dirty="0" smtClean="0">
                <a:latin typeface="Calibri" panose="020F0502020204030204" pitchFamily="34" charset="0"/>
              </a:rPr>
              <a:t>protein</a:t>
            </a:r>
            <a:r>
              <a:rPr lang="en-US" sz="2400" b="1" dirty="0" smtClean="0">
                <a:latin typeface="Calibri" panose="020F0502020204030204" pitchFamily="34" charset="0"/>
              </a:rPr>
              <a:t>, </a:t>
            </a:r>
            <a:r>
              <a:rPr lang="en-US" sz="2400" b="1" dirty="0" err="1" smtClean="0">
                <a:latin typeface="Calibri" panose="020F0502020204030204" pitchFamily="34" charset="0"/>
              </a:rPr>
              <a:t>komunikasi</a:t>
            </a:r>
            <a:r>
              <a:rPr lang="en-US" sz="2400" b="1" dirty="0" smtClean="0">
                <a:latin typeface="Calibri" panose="020F0502020204030204" pitchFamily="34" charset="0"/>
              </a:rPr>
              <a:t> di </a:t>
            </a:r>
            <a:r>
              <a:rPr lang="en-US" sz="2400" b="1" dirty="0" err="1" smtClean="0">
                <a:latin typeface="Calibri" panose="020F0502020204030204" pitchFamily="34" charset="0"/>
              </a:rPr>
              <a:t>dalam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</a:rPr>
              <a:t>sel</a:t>
            </a:r>
            <a:r>
              <a:rPr lang="en-US" sz="2400" b="1" dirty="0" smtClean="0">
                <a:latin typeface="Calibri" panose="020F0502020204030204" pitchFamily="34" charset="0"/>
              </a:rPr>
              <a:t>, </a:t>
            </a:r>
            <a:r>
              <a:rPr lang="en-US" sz="2400" b="1" dirty="0" err="1" smtClean="0">
                <a:latin typeface="Calibri" panose="020F0502020204030204" pitchFamily="34" charset="0"/>
              </a:rPr>
              <a:t>siklus</a:t>
            </a:r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</a:rPr>
              <a:t>sel</a:t>
            </a:r>
            <a:r>
              <a:rPr lang="en-US" sz="2400" b="1" dirty="0" smtClean="0">
                <a:latin typeface="Calibri" panose="020F0502020204030204" pitchFamily="34" charset="0"/>
              </a:rPr>
              <a:t>, </a:t>
            </a:r>
            <a:r>
              <a:rPr lang="en-US" sz="2400" b="1" dirty="0" err="1" smtClean="0">
                <a:latin typeface="Calibri" panose="020F0502020204030204" pitchFamily="34" charset="0"/>
              </a:rPr>
              <a:t>dan</a:t>
            </a:r>
            <a:r>
              <a:rPr lang="en-US" sz="2400" b="1" dirty="0" smtClean="0">
                <a:latin typeface="Calibri" panose="020F0502020204030204" pitchFamily="34" charset="0"/>
              </a:rPr>
              <a:t> apoptosis.</a:t>
            </a:r>
            <a:endParaRPr lang="id-ID" sz="24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>
                <a:latin typeface="Calibri" panose="020F0502020204030204" pitchFamily="34" charset="0"/>
              </a:rPr>
              <a:t>Setelah mengikuti mata kuliah ini mahasiswa dapat menjelaskan struktur dan fisiologi sel sebagai unit fungsional terkecil dari organisme dan dengannya mampu menganalisis fenomena yang terjadi dalam tubuh organisme.</a:t>
            </a:r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4000" kern="0" dirty="0" err="1" smtClean="0">
                <a:ea typeface="微软雅黑" pitchFamily="2" charset="-122"/>
              </a:rPr>
              <a:t>Standar</a:t>
            </a:r>
            <a:r>
              <a:rPr lang="en-US" altLang="zh-CN" sz="4000" kern="0" dirty="0" smtClean="0">
                <a:ea typeface="微软雅黑" pitchFamily="2" charset="-122"/>
              </a:rPr>
              <a:t> </a:t>
            </a:r>
            <a:r>
              <a:rPr lang="en-US" altLang="zh-CN" sz="4000" kern="0" dirty="0" err="1" smtClean="0">
                <a:ea typeface="微软雅黑" pitchFamily="2" charset="-122"/>
              </a:rPr>
              <a:t>Kompetensi</a:t>
            </a:r>
            <a:endParaRPr lang="zh-CN" altLang="en-US" sz="4000" kern="0" dirty="0">
              <a:ea typeface="微软雅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542794"/>
          </a:xfrm>
        </p:spPr>
        <p:txBody>
          <a:bodyPr/>
          <a:lstStyle/>
          <a:p>
            <a:pPr eaLnBrk="1" hangingPunct="1"/>
            <a:r>
              <a:rPr lang="en-US" altLang="zh-CN" sz="2800" dirty="0" err="1" smtClean="0">
                <a:ea typeface="微软雅黑" pitchFamily="2" charset="-122"/>
              </a:rPr>
              <a:t>Materi</a:t>
            </a:r>
            <a:r>
              <a:rPr lang="en-US" altLang="zh-CN" sz="2800" dirty="0" smtClean="0">
                <a:ea typeface="微软雅黑" pitchFamily="2" charset="-122"/>
              </a:rPr>
              <a:t> </a:t>
            </a:r>
            <a:endParaRPr lang="zh-CN" altLang="en-US" sz="2800" dirty="0">
              <a:ea typeface="微软雅黑" pitchFamily="2" charset="-122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487252"/>
              </p:ext>
            </p:extLst>
          </p:nvPr>
        </p:nvGraphicFramePr>
        <p:xfrm>
          <a:off x="1115616" y="1458728"/>
          <a:ext cx="7128792" cy="5047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9837"/>
                <a:gridCol w="5578955"/>
              </a:tblGrid>
              <a:tr h="3700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Pertemuan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Kajian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 anchor="ctr"/>
                </a:tc>
              </a:tr>
              <a:tr h="223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Kontrak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Kuliah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Penyusun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Perbandingan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prokaryotik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eukaryotik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Perbandingan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tumbuhan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hewan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5688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Fungsi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lalu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lintas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molekul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6718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Sitoskeleton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fungsi</a:t>
                      </a:r>
                      <a:r>
                        <a:rPr lang="en-US" sz="1600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sitoskeleton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Peranan sitoskeleton dalam mekanisme gerak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6718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Nukleus: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 nukleus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Aktivitas</a:t>
                      </a:r>
                      <a:r>
                        <a:rPr lang="en-US" sz="1600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nukleus</a:t>
                      </a:r>
                      <a:endParaRPr lang="en-US" sz="16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307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Ribosom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ribosom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Sintesis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protein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transkripsi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translasi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221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UTS</a:t>
                      </a:r>
                      <a:endParaRPr lang="en-US" sz="1600" dirty="0"/>
                    </a:p>
                  </a:txBody>
                  <a:tcPr marL="66083" marR="66083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650066"/>
              </p:ext>
            </p:extLst>
          </p:nvPr>
        </p:nvGraphicFramePr>
        <p:xfrm>
          <a:off x="1187624" y="1772816"/>
          <a:ext cx="7121392" cy="3741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8229"/>
                <a:gridCol w="5573163"/>
              </a:tblGrid>
              <a:tr h="3620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Pertemuan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Kajian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 anchor="ctr"/>
                </a:tc>
              </a:tr>
              <a:tr h="724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endomembran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lvl="0" indent="-342900">
                        <a:buAutoNum type="alphaLcPeriod"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Kerjasama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RE, Apparatus Golgi,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Vesikula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AutoNum type="alphaLcPeriod"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Lisosom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Peroksisom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Vakuola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724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Mitokondria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kloroplas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mitokondria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Respirasi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seluler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Fotosintesis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6421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Siklus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Pembelahan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Kontrol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siklus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543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Komunikasi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Aplikasi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komunikasi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bidang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kesehatan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181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</a:tbl>
          </a:graphicData>
        </a:graphic>
      </p:graphicFrame>
      <p:sp>
        <p:nvSpPr>
          <p:cNvPr id="6" name="标题 1"/>
          <p:cNvSpPr txBox="1">
            <a:spLocks/>
          </p:cNvSpPr>
          <p:nvPr/>
        </p:nvSpPr>
        <p:spPr bwMode="auto">
          <a:xfrm>
            <a:off x="485804" y="-24"/>
            <a:ext cx="8229600" cy="54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2800" kern="0" smtClean="0">
                <a:ea typeface="微软雅黑" pitchFamily="2" charset="-122"/>
              </a:rPr>
              <a:t>Materi </a:t>
            </a:r>
            <a:endParaRPr lang="zh-CN" altLang="en-US" sz="2800" kern="0" dirty="0">
              <a:ea typeface="微软雅黑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791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err="1" smtClean="0">
                <a:ea typeface="微软雅黑" pitchFamily="2" charset="-122"/>
              </a:rPr>
              <a:t>Metode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85804" y="191683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b="1" dirty="0" smtClean="0"/>
              <a:t>STAD (</a:t>
            </a:r>
            <a:r>
              <a:rPr lang="en-US" sz="2000" b="1" i="1" dirty="0" smtClean="0"/>
              <a:t>Student Team Achievement Division)</a:t>
            </a:r>
          </a:p>
          <a:p>
            <a:pPr marL="0" lvl="0" indent="0">
              <a:buNone/>
            </a:pPr>
            <a:r>
              <a:rPr lang="en-US" sz="2000" b="1" i="1" dirty="0" smtClean="0"/>
              <a:t>Cooperative Learning</a:t>
            </a:r>
          </a:p>
          <a:p>
            <a:pPr marL="0" lvl="0" indent="0">
              <a:buNone/>
            </a:pPr>
            <a:endParaRPr lang="en-US" sz="2000" b="1" dirty="0" smtClean="0"/>
          </a:p>
          <a:p>
            <a:pPr lvl="0"/>
            <a:r>
              <a:rPr lang="en-US" sz="2000" b="1" dirty="0" err="1" smtClean="0"/>
              <a:t>Penyampaian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tujuan</a:t>
            </a:r>
            <a:r>
              <a:rPr lang="en-US" sz="2000" b="1" dirty="0" smtClean="0"/>
              <a:t> &amp; </a:t>
            </a:r>
            <a:r>
              <a:rPr lang="en-US" sz="2000" b="1" dirty="0" err="1" smtClean="0"/>
              <a:t>motivasi</a:t>
            </a:r>
            <a:endParaRPr lang="en-US" sz="2000" b="1" dirty="0" smtClean="0"/>
          </a:p>
          <a:p>
            <a:pPr lvl="0"/>
            <a:r>
              <a:rPr lang="en-US" sz="2000" b="1" dirty="0" err="1" smtClean="0"/>
              <a:t>Pendahuluan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materi</a:t>
            </a:r>
            <a:endParaRPr lang="en-US" sz="2000" b="1" dirty="0" smtClean="0"/>
          </a:p>
          <a:p>
            <a:pPr lvl="0"/>
            <a:r>
              <a:rPr lang="en-US" sz="2000" b="1" dirty="0" err="1" smtClean="0"/>
              <a:t>Menyajikan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pertanyaan</a:t>
            </a:r>
            <a:endParaRPr lang="en-US" sz="2000" b="1" dirty="0" smtClean="0"/>
          </a:p>
          <a:p>
            <a:pPr lvl="0"/>
            <a:r>
              <a:rPr lang="en-US" sz="2000" b="1" dirty="0" err="1" smtClean="0"/>
              <a:t>Diskusi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kelompok</a:t>
            </a:r>
            <a:endParaRPr lang="en-US" sz="2000" b="1" dirty="0" smtClean="0"/>
          </a:p>
          <a:p>
            <a:pPr lvl="0"/>
            <a:r>
              <a:rPr lang="en-US" sz="2000" b="1" dirty="0" err="1" smtClean="0"/>
              <a:t>Presentasi</a:t>
            </a:r>
            <a:endParaRPr lang="en-US" sz="2000" b="1" dirty="0" smtClean="0"/>
          </a:p>
          <a:p>
            <a:pPr lvl="0"/>
            <a:r>
              <a:rPr lang="en-US" sz="2000" b="1" dirty="0" err="1" smtClean="0"/>
              <a:t>Konfirmasi</a:t>
            </a:r>
            <a:endParaRPr lang="en-US" sz="2000" b="1" dirty="0" smtClean="0"/>
          </a:p>
          <a:p>
            <a:pPr lvl="0"/>
            <a:r>
              <a:rPr lang="en-US" sz="2000" b="1" dirty="0"/>
              <a:t>Achievement</a:t>
            </a:r>
          </a:p>
          <a:p>
            <a:pPr lvl="0"/>
            <a:r>
              <a:rPr lang="en-US" sz="2000" b="1" dirty="0" err="1" smtClean="0"/>
              <a:t>Kesimpulan</a:t>
            </a:r>
            <a:r>
              <a:rPr lang="en-US" sz="2000" b="1" dirty="0" smtClean="0"/>
              <a:t> </a:t>
            </a:r>
          </a:p>
          <a:p>
            <a:pPr marL="0" lvl="0" indent="0">
              <a:buNone/>
            </a:pP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6229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4000" kern="0" dirty="0" err="1" smtClean="0">
                <a:ea typeface="微软雅黑" pitchFamily="2" charset="-122"/>
              </a:rPr>
              <a:t>Evaluasi</a:t>
            </a:r>
            <a:endParaRPr lang="zh-CN" altLang="en-US" sz="4000" kern="0" dirty="0">
              <a:ea typeface="微软雅黑" pitchFamily="2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6846" y="2322690"/>
            <a:ext cx="4021307" cy="213230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1040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rgbClr val="10403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10403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rgbClr val="10403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9pPr>
          </a:lstStyle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Aktivitas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10%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Tugas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30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Kuis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20%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UTS		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20%</a:t>
            </a:r>
            <a:endParaRPr lang="en-US" sz="1600" kern="0" dirty="0" smtClean="0">
              <a:latin typeface="+mj-lt"/>
              <a:cs typeface="Arial" panose="020B0604020202020204" pitchFamily="34" charset="0"/>
            </a:endParaRP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UAS		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20%</a:t>
            </a:r>
            <a:endParaRPr lang="en-US" sz="1600" kern="0" dirty="0" smtClean="0">
              <a:latin typeface="+mj-lt"/>
              <a:cs typeface="Arial" panose="020B0604020202020204" pitchFamily="34" charset="0"/>
            </a:endParaRPr>
          </a:p>
          <a:p>
            <a:pPr marL="36513" indent="0">
              <a:buFontTx/>
              <a:buNone/>
              <a:tabLst>
                <a:tab pos="1371600" algn="l"/>
              </a:tabLst>
              <a:defRPr/>
            </a:pPr>
            <a:endParaRPr lang="en-US" sz="1800" kern="0" dirty="0" smtClean="0">
              <a:latin typeface="+mj-lt"/>
              <a:cs typeface="Arial" panose="020B0604020202020204" pitchFamily="34" charset="0"/>
            </a:endParaRPr>
          </a:p>
          <a:p>
            <a:endParaRPr lang="en-US" sz="1800" kern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2074" y="1896824"/>
            <a:ext cx="8781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fi-FI" sz="1600" dirty="0">
                <a:latin typeface="+mj-lt"/>
                <a:ea typeface="Times New Roman" panose="02020603050405020304" pitchFamily="18" charset="0"/>
              </a:rPr>
              <a:t>Penilaian yang dilaksanakan oleh dosen menggunakan kriteria sebagai berikut</a:t>
            </a:r>
            <a:r>
              <a:rPr lang="fi-FI" sz="1600" dirty="0" smtClean="0">
                <a:latin typeface="+mj-lt"/>
                <a:ea typeface="Times New Roman" panose="02020603050405020304" pitchFamily="18" charset="0"/>
              </a:rPr>
              <a:t>:</a:t>
            </a:r>
            <a:endParaRPr lang="en-US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1022" y="4127691"/>
            <a:ext cx="80640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fi-FI" sz="1600" dirty="0" smtClean="0">
                <a:latin typeface="+mj-lt"/>
                <a:ea typeface="Times New Roman" panose="02020603050405020304" pitchFamily="18" charset="0"/>
              </a:rPr>
              <a:t>Dalam </a:t>
            </a:r>
            <a:r>
              <a:rPr lang="fi-FI" sz="1600" dirty="0">
                <a:latin typeface="+mj-lt"/>
                <a:ea typeface="Times New Roman" panose="02020603050405020304" pitchFamily="18" charset="0"/>
              </a:rPr>
              <a:t>menentukan nilai akhir akan digunakan pembobotan sebagai berikut: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472937"/>
              </p:ext>
            </p:extLst>
          </p:nvPr>
        </p:nvGraphicFramePr>
        <p:xfrm>
          <a:off x="597979" y="4647826"/>
          <a:ext cx="4591706" cy="1950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50502"/>
                <a:gridCol w="1620602"/>
                <a:gridCol w="1620602"/>
              </a:tblGrid>
              <a:tr h="2142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Nilai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4999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B+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C+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&gt;= 76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66 - 70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</p:tagLst>
</file>

<file path=ppt/theme/theme1.xml><?xml version="1.0" encoding="utf-8"?>
<a:theme xmlns:a="http://schemas.openxmlformats.org/drawingml/2006/main" name="ppt_086">
  <a:themeElements>
    <a:clrScheme name="ppt_086 1">
      <a:dk1>
        <a:srgbClr val="000000"/>
      </a:dk1>
      <a:lt1>
        <a:srgbClr val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FFFFFF"/>
      </a:accent3>
      <a:accent4>
        <a:srgbClr val="000000"/>
      </a:accent4>
      <a:accent5>
        <a:srgbClr val="CDDEAE"/>
      </a:accent5>
      <a:accent6>
        <a:srgbClr val="DB9021"/>
      </a:accent6>
      <a:hlink>
        <a:srgbClr val="64C143"/>
      </a:hlink>
      <a:folHlink>
        <a:srgbClr val="9A9A9A"/>
      </a:folHlink>
    </a:clrScheme>
    <a:fontScheme name="ppt_086">
      <a:majorFont>
        <a:latin typeface="Verdana"/>
        <a:ea typeface=""/>
        <a:cs typeface="Tahoma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_086 1">
        <a:dk1>
          <a:srgbClr val="000000"/>
        </a:dk1>
        <a:lt1>
          <a:srgbClr val="FFFFFF"/>
        </a:lt1>
        <a:dk2>
          <a:srgbClr val="006270"/>
        </a:dk2>
        <a:lt2>
          <a:srgbClr val="FBFEC6"/>
        </a:lt2>
        <a:accent1>
          <a:srgbClr val="A0C435"/>
        </a:accent1>
        <a:accent2>
          <a:srgbClr val="F29F26"/>
        </a:accent2>
        <a:accent3>
          <a:srgbClr val="FFFFFF"/>
        </a:accent3>
        <a:accent4>
          <a:srgbClr val="000000"/>
        </a:accent4>
        <a:accent5>
          <a:srgbClr val="CDDEAE"/>
        </a:accent5>
        <a:accent6>
          <a:srgbClr val="DB9021"/>
        </a:accent6>
        <a:hlink>
          <a:srgbClr val="64C143"/>
        </a:hlink>
        <a:folHlink>
          <a:srgbClr val="9A9A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086">
  <a:themeElements>
    <a:clrScheme name="1_ppt_086 1">
      <a:dk1>
        <a:srgbClr val="000000"/>
      </a:dk1>
      <a:lt1>
        <a:srgbClr val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FFFFFF"/>
      </a:accent3>
      <a:accent4>
        <a:srgbClr val="000000"/>
      </a:accent4>
      <a:accent5>
        <a:srgbClr val="CDDEAE"/>
      </a:accent5>
      <a:accent6>
        <a:srgbClr val="DB9021"/>
      </a:accent6>
      <a:hlink>
        <a:srgbClr val="64C143"/>
      </a:hlink>
      <a:folHlink>
        <a:srgbClr val="9A9A9A"/>
      </a:folHlink>
    </a:clrScheme>
    <a:fontScheme name="1_ppt_086">
      <a:majorFont>
        <a:latin typeface="Verdana"/>
        <a:ea typeface=""/>
        <a:cs typeface="Tahoma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t_086 1">
        <a:dk1>
          <a:srgbClr val="000000"/>
        </a:dk1>
        <a:lt1>
          <a:srgbClr val="FFFFFF"/>
        </a:lt1>
        <a:dk2>
          <a:srgbClr val="006270"/>
        </a:dk2>
        <a:lt2>
          <a:srgbClr val="FBFEC6"/>
        </a:lt2>
        <a:accent1>
          <a:srgbClr val="A0C435"/>
        </a:accent1>
        <a:accent2>
          <a:srgbClr val="F29F26"/>
        </a:accent2>
        <a:accent3>
          <a:srgbClr val="FFFFFF"/>
        </a:accent3>
        <a:accent4>
          <a:srgbClr val="000000"/>
        </a:accent4>
        <a:accent5>
          <a:srgbClr val="CDDEAE"/>
        </a:accent5>
        <a:accent6>
          <a:srgbClr val="DB9021"/>
        </a:accent6>
        <a:hlink>
          <a:srgbClr val="64C143"/>
        </a:hlink>
        <a:folHlink>
          <a:srgbClr val="9A9A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ppt_086</Template>
  <TotalTime>1610</TotalTime>
  <Pages>0</Pages>
  <Words>581</Words>
  <Characters>0</Characters>
  <Application>Microsoft Office PowerPoint</Application>
  <DocSecurity>0</DocSecurity>
  <PresentationFormat>On-screen Show (4:3)</PresentationFormat>
  <Lines>0</Lines>
  <Paragraphs>140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ppt_086</vt:lpstr>
      <vt:lpstr>1_ppt_086</vt:lpstr>
      <vt:lpstr>默认设计模板</vt:lpstr>
      <vt:lpstr>BIOLOGI SEL</vt:lpstr>
      <vt:lpstr>Tata Tertib</vt:lpstr>
      <vt:lpstr>PowerPoint Presentation</vt:lpstr>
      <vt:lpstr>Deskripsi</vt:lpstr>
      <vt:lpstr>PowerPoint Presentation</vt:lpstr>
      <vt:lpstr>Materi </vt:lpstr>
      <vt:lpstr>PowerPoint Presentation</vt:lpstr>
      <vt:lpstr>Metode</vt:lpstr>
      <vt:lpstr>PowerPoint Presentation</vt:lpstr>
      <vt:lpstr>Referensi</vt:lpstr>
      <vt:lpstr>PowerPoint Presentation</vt:lpstr>
      <vt:lpstr>PowerPoint Presentation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/>
  <cp:lastModifiedBy>Ayie</cp:lastModifiedBy>
  <cp:revision>44</cp:revision>
  <cp:lastPrinted>1899-12-30T00:00:00Z</cp:lastPrinted>
  <dcterms:created xsi:type="dcterms:W3CDTF">2010-03-19T11:41:57Z</dcterms:created>
  <dcterms:modified xsi:type="dcterms:W3CDTF">2017-03-07T01:33:25Z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TC103626492052</vt:lpwstr>
  </property>
  <property fmtid="{D5CDD505-2E9C-101B-9397-08002B2CF9AE}" pid="3" name="KSOProductBuildVer">
    <vt:lpwstr>1033-8.1.0.3018</vt:lpwstr>
  </property>
</Properties>
</file>