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6" r:id="rId3"/>
    <p:sldId id="281" r:id="rId4"/>
    <p:sldId id="282" r:id="rId5"/>
    <p:sldId id="283" r:id="rId6"/>
    <p:sldId id="284" r:id="rId7"/>
    <p:sldId id="271" r:id="rId8"/>
    <p:sldId id="272" r:id="rId9"/>
    <p:sldId id="273" r:id="rId10"/>
    <p:sldId id="274" r:id="rId11"/>
    <p:sldId id="285" r:id="rId12"/>
    <p:sldId id="286" r:id="rId13"/>
    <p:sldId id="278" r:id="rId14"/>
    <p:sldId id="270" r:id="rId15"/>
    <p:sldId id="262" r:id="rId16"/>
    <p:sldId id="260" r:id="rId17"/>
    <p:sldId id="263" r:id="rId18"/>
    <p:sldId id="258" r:id="rId19"/>
    <p:sldId id="266" r:id="rId20"/>
    <p:sldId id="264" r:id="rId21"/>
    <p:sldId id="265" r:id="rId22"/>
    <p:sldId id="287" r:id="rId23"/>
    <p:sldId id="267" r:id="rId24"/>
    <p:sldId id="288" r:id="rId25"/>
    <p:sldId id="280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B5149-B34E-42FD-8E49-B79BA0B809E5}" type="datetimeFigureOut">
              <a:rPr lang="id-ID" smtClean="0"/>
              <a:pPr/>
              <a:t>03/12/2020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8B859-160B-492A-9CB7-8C30E79E76C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060848"/>
            <a:ext cx="8229600" cy="2448272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ADISI  ELEKTOFILIK</a:t>
            </a:r>
            <a:endParaRPr lang="id-ID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802848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85184"/>
            <a:ext cx="8229600" cy="1296144"/>
          </a:xfrm>
        </p:spPr>
        <p:txBody>
          <a:bodyPr>
            <a:normAutofit/>
          </a:bodyPr>
          <a:lstStyle/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8577"/>
            <a:ext cx="8623642" cy="4622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0845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6010"/>
            <a:ext cx="8621687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0961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asil gambar untuk 2-methyl-1,3-butadiene addition with Br 2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480"/>
            <a:ext cx="9144000" cy="478634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981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Addition of Cl</a:t>
            </a:r>
            <a:r>
              <a:rPr lang="en-US" baseline="-25000" smtClean="0"/>
              <a:t>2</a:t>
            </a:r>
            <a:r>
              <a:rPr lang="en-US" smtClean="0"/>
              <a:t> and Br</a:t>
            </a:r>
            <a:r>
              <a:rPr lang="en-US" baseline="-25000" smtClean="0"/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Step 1: formation of a bridged </a:t>
            </a:r>
            <a:r>
              <a:rPr lang="en-US" dirty="0" err="1" smtClean="0"/>
              <a:t>bromonium</a:t>
            </a:r>
            <a:r>
              <a:rPr lang="en-US" dirty="0" smtClean="0"/>
              <a:t> ion intermediate</a:t>
            </a:r>
            <a:endParaRPr lang="id-ID" dirty="0" smtClean="0"/>
          </a:p>
          <a:p>
            <a:pPr lvl="1"/>
            <a:endParaRPr lang="id-ID" dirty="0" smtClean="0"/>
          </a:p>
          <a:p>
            <a:pPr lvl="1"/>
            <a:endParaRPr lang="en-US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90775"/>
            <a:ext cx="8382000" cy="2316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Step 2: attack of halide ion (a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nucleophile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from the opposite side of the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bromonium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ion (an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electrophile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opens the three-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membered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ring to give the product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8305800" cy="430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84" y="2130425"/>
            <a:ext cx="4714908" cy="1470025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Hasil gambar untuk stereochemical reaction of cl2 addition with cis 2-butene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429552" cy="557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asil gambar untuk stereochemical reaction of cl2 addition with cis 2-butene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936" y="369038"/>
            <a:ext cx="8143932" cy="6107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681" y="2000240"/>
            <a:ext cx="8590723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70C0"/>
                </a:solidFill>
              </a:rPr>
              <a:t>Addition of </a:t>
            </a:r>
            <a:r>
              <a:rPr lang="en-US" dirty="0" err="1" smtClean="0">
                <a:solidFill>
                  <a:srgbClr val="0070C0"/>
                </a:solidFill>
              </a:rPr>
              <a:t>HOCl</a:t>
            </a:r>
            <a:r>
              <a:rPr lang="en-US" dirty="0" smtClean="0">
                <a:solidFill>
                  <a:srgbClr val="0070C0"/>
                </a:solidFill>
              </a:rPr>
              <a:t> and </a:t>
            </a:r>
            <a:r>
              <a:rPr lang="en-US" dirty="0" err="1" smtClean="0">
                <a:solidFill>
                  <a:srgbClr val="0070C0"/>
                </a:solidFill>
              </a:rPr>
              <a:t>HOBr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43956" cy="45259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Treatment of an </a:t>
            </a:r>
            <a:r>
              <a:rPr lang="en-US" dirty="0" err="1" smtClean="0"/>
              <a:t>alkene</a:t>
            </a:r>
            <a:r>
              <a:rPr lang="en-US" dirty="0" smtClean="0"/>
              <a:t> with Br</a:t>
            </a:r>
            <a:r>
              <a:rPr lang="en-US" baseline="-25000" dirty="0" smtClean="0"/>
              <a:t>2</a:t>
            </a:r>
            <a:r>
              <a:rPr lang="en-US" dirty="0" smtClean="0"/>
              <a:t> or Cl</a:t>
            </a:r>
            <a:r>
              <a:rPr lang="en-US" baseline="-25000" dirty="0" smtClean="0"/>
              <a:t>2</a:t>
            </a:r>
            <a:r>
              <a:rPr lang="en-US" dirty="0" smtClean="0"/>
              <a:t> in water forms a </a:t>
            </a:r>
            <a:r>
              <a:rPr lang="en-US" dirty="0" err="1" smtClean="0"/>
              <a:t>halohydrin</a:t>
            </a:r>
            <a:endParaRPr lang="en-US" dirty="0" smtClean="0"/>
          </a:p>
          <a:p>
            <a:pPr>
              <a:defRPr/>
            </a:pPr>
            <a:r>
              <a:rPr lang="en-US" dirty="0" err="1" smtClean="0">
                <a:solidFill>
                  <a:srgbClr val="1184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Halohydrin</a:t>
            </a:r>
            <a:r>
              <a:rPr lang="en-US" dirty="0" smtClean="0">
                <a:solidFill>
                  <a:srgbClr val="1184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dirty="0" smtClean="0">
                <a:solidFill>
                  <a:srgbClr val="00279F"/>
                </a:solidFill>
              </a:rPr>
              <a:t> </a:t>
            </a:r>
            <a:r>
              <a:rPr lang="en-US" dirty="0" smtClean="0"/>
              <a:t>a compound containing -OH and -X on adjacent carbons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857628"/>
            <a:ext cx="8358214" cy="1610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60538"/>
            <a:ext cx="42672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265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Addition of </a:t>
            </a:r>
            <a:r>
              <a:rPr lang="en-US" dirty="0" err="1" smtClean="0"/>
              <a:t>HOCl</a:t>
            </a:r>
            <a:r>
              <a:rPr lang="en-US" dirty="0" smtClean="0"/>
              <a:t> and </a:t>
            </a:r>
            <a:r>
              <a:rPr lang="en-US" dirty="0" err="1" smtClean="0"/>
              <a:t>HOBr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2984"/>
            <a:ext cx="8229600" cy="5715016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sz="2400" dirty="0" smtClean="0"/>
              <a:t>Step 1: formation of a bridged </a:t>
            </a:r>
            <a:r>
              <a:rPr lang="en-US" sz="2400" dirty="0" err="1" smtClean="0"/>
              <a:t>halonium</a:t>
            </a:r>
            <a:r>
              <a:rPr lang="en-US" sz="2400" dirty="0" smtClean="0"/>
              <a:t> ion intermediate</a:t>
            </a:r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endParaRPr lang="en-US" sz="2400" dirty="0" smtClean="0"/>
          </a:p>
          <a:p>
            <a:pPr>
              <a:buFont typeface="Monotype Sorts" charset="2"/>
              <a:buNone/>
            </a:pPr>
            <a:r>
              <a:rPr lang="en-US" sz="2400" dirty="0" smtClean="0"/>
              <a:t>Step 2: attack of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 on the more substituted carbon opens the three-</a:t>
            </a:r>
            <a:r>
              <a:rPr lang="en-US" sz="2400" dirty="0" err="1" smtClean="0"/>
              <a:t>membered</a:t>
            </a:r>
            <a:r>
              <a:rPr lang="en-US" sz="2400" dirty="0" smtClean="0"/>
              <a:t> ring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857760"/>
            <a:ext cx="5715040" cy="1653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1571612"/>
            <a:ext cx="6000792" cy="2621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Addition of HOCl and HOBr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28688"/>
            <a:ext cx="8915400" cy="5562600"/>
          </a:xfrm>
        </p:spPr>
        <p:txBody>
          <a:bodyPr/>
          <a:lstStyle/>
          <a:p>
            <a:pPr lvl="1"/>
            <a:endParaRPr lang="id-ID" smtClean="0"/>
          </a:p>
          <a:p>
            <a:pPr lvl="1"/>
            <a:r>
              <a:rPr lang="en-US" smtClean="0"/>
              <a:t>Step 3: proton transfer to H</a:t>
            </a:r>
            <a:r>
              <a:rPr lang="en-US" baseline="-25000" smtClean="0"/>
              <a:t>2</a:t>
            </a:r>
            <a:r>
              <a:rPr lang="en-US" smtClean="0"/>
              <a:t>O completes the reaction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1738" y="2459038"/>
            <a:ext cx="7010400" cy="2484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824955"/>
          </a:xfrm>
        </p:spPr>
        <p:txBody>
          <a:bodyPr>
            <a:normAutofit/>
          </a:bodyPr>
          <a:lstStyle/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208912" cy="43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99019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Hydroboration</a:t>
            </a:r>
            <a:r>
              <a:rPr lang="en-US" dirty="0" smtClean="0"/>
              <a:t>/Oxidation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229600" cy="5786454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id-ID" sz="2800" dirty="0" smtClean="0">
                <a:solidFill>
                  <a:srgbClr val="1184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2600" dirty="0" err="1" smtClean="0">
                <a:solidFill>
                  <a:srgbClr val="1184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Hydroboration</a:t>
            </a:r>
            <a:r>
              <a:rPr lang="en-US" sz="2600" dirty="0" smtClean="0">
                <a:solidFill>
                  <a:srgbClr val="1184AD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2600" dirty="0" smtClean="0">
                <a:solidFill>
                  <a:srgbClr val="00279F"/>
                </a:solidFill>
              </a:rPr>
              <a:t> </a:t>
            </a:r>
            <a:r>
              <a:rPr lang="en-US" sz="2600" dirty="0" smtClean="0"/>
              <a:t>the addition of </a:t>
            </a:r>
            <a:r>
              <a:rPr lang="en-US" sz="2600" dirty="0" err="1" smtClean="0"/>
              <a:t>borane</a:t>
            </a:r>
            <a:r>
              <a:rPr lang="en-US" sz="2600" dirty="0" smtClean="0"/>
              <a:t>, BH</a:t>
            </a:r>
            <a:r>
              <a:rPr lang="en-US" sz="2600" baseline="-25000" dirty="0" smtClean="0"/>
              <a:t>3</a:t>
            </a:r>
            <a:r>
              <a:rPr lang="en-US" sz="2600" dirty="0" smtClean="0"/>
              <a:t>, to an </a:t>
            </a:r>
            <a:r>
              <a:rPr lang="en-US" sz="2600" dirty="0" err="1" smtClean="0"/>
              <a:t>alkene</a:t>
            </a:r>
            <a:r>
              <a:rPr lang="en-US" sz="2600" dirty="0" smtClean="0"/>
              <a:t> to form a </a:t>
            </a:r>
            <a:r>
              <a:rPr lang="en-US" sz="2600" dirty="0" err="1" smtClean="0"/>
              <a:t>trialkylborane</a:t>
            </a:r>
            <a:endParaRPr lang="en-US" sz="2600" dirty="0" smtClean="0"/>
          </a:p>
          <a:p>
            <a:pPr>
              <a:buFont typeface="Monotype Sorts" charset="2"/>
              <a:buNone/>
              <a:defRPr/>
            </a:pPr>
            <a:endParaRPr lang="en-US" dirty="0" smtClean="0"/>
          </a:p>
          <a:p>
            <a:pPr>
              <a:buFont typeface="Monotype Sorts" charset="2"/>
              <a:buNone/>
              <a:defRPr/>
            </a:pPr>
            <a:endParaRPr lang="en-US" dirty="0" smtClean="0"/>
          </a:p>
          <a:p>
            <a:pPr>
              <a:buFont typeface="Monotype Sorts" charset="2"/>
              <a:buNone/>
              <a:defRPr/>
            </a:pPr>
            <a:endParaRPr lang="en-US" dirty="0" smtClean="0"/>
          </a:p>
        </p:txBody>
      </p:sp>
      <p:sp>
        <p:nvSpPr>
          <p:cNvPr id="20484" name="Line 25"/>
          <p:cNvSpPr>
            <a:spLocks noChangeShapeType="1"/>
          </p:cNvSpPr>
          <p:nvPr/>
        </p:nvSpPr>
        <p:spPr bwMode="auto">
          <a:xfrm>
            <a:off x="1804988" y="2624138"/>
            <a:ext cx="122237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485" name="Line 26"/>
          <p:cNvSpPr>
            <a:spLocks noChangeShapeType="1"/>
          </p:cNvSpPr>
          <p:nvPr/>
        </p:nvSpPr>
        <p:spPr bwMode="auto">
          <a:xfrm flipV="1">
            <a:off x="2111375" y="2359025"/>
            <a:ext cx="103188" cy="142875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486" name="Line 27"/>
          <p:cNvSpPr>
            <a:spLocks noChangeShapeType="1"/>
          </p:cNvSpPr>
          <p:nvPr/>
        </p:nvSpPr>
        <p:spPr bwMode="auto">
          <a:xfrm>
            <a:off x="2111375" y="2706688"/>
            <a:ext cx="103188" cy="163512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487" name="Line 28"/>
          <p:cNvSpPr>
            <a:spLocks noChangeShapeType="1"/>
          </p:cNvSpPr>
          <p:nvPr/>
        </p:nvSpPr>
        <p:spPr bwMode="auto">
          <a:xfrm>
            <a:off x="6243638" y="2624138"/>
            <a:ext cx="122237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488" name="Line 29"/>
          <p:cNvSpPr>
            <a:spLocks noChangeShapeType="1"/>
          </p:cNvSpPr>
          <p:nvPr/>
        </p:nvSpPr>
        <p:spPr bwMode="auto">
          <a:xfrm flipV="1">
            <a:off x="6550025" y="2338388"/>
            <a:ext cx="103188" cy="163512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489" name="Line 30"/>
          <p:cNvSpPr>
            <a:spLocks noChangeShapeType="1"/>
          </p:cNvSpPr>
          <p:nvPr/>
        </p:nvSpPr>
        <p:spPr bwMode="auto">
          <a:xfrm>
            <a:off x="6530975" y="2706688"/>
            <a:ext cx="122238" cy="1841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4443413" y="2543175"/>
            <a:ext cx="695325" cy="122238"/>
            <a:chOff x="2799" y="1602"/>
            <a:chExt cx="438" cy="77"/>
          </a:xfrm>
        </p:grpSpPr>
        <p:sp>
          <p:nvSpPr>
            <p:cNvPr id="20550" name="Freeform 31"/>
            <p:cNvSpPr>
              <a:spLocks/>
            </p:cNvSpPr>
            <p:nvPr/>
          </p:nvSpPr>
          <p:spPr bwMode="auto">
            <a:xfrm>
              <a:off x="3108" y="1602"/>
              <a:ext cx="129" cy="77"/>
            </a:xfrm>
            <a:custGeom>
              <a:avLst/>
              <a:gdLst>
                <a:gd name="T0" fmla="*/ 129 w 129"/>
                <a:gd name="T1" fmla="*/ 38 h 77"/>
                <a:gd name="T2" fmla="*/ 0 w 129"/>
                <a:gd name="T3" fmla="*/ 77 h 77"/>
                <a:gd name="T4" fmla="*/ 13 w 129"/>
                <a:gd name="T5" fmla="*/ 38 h 77"/>
                <a:gd name="T6" fmla="*/ 0 w 129"/>
                <a:gd name="T7" fmla="*/ 0 h 77"/>
                <a:gd name="T8" fmla="*/ 129 w 129"/>
                <a:gd name="T9" fmla="*/ 38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"/>
                <a:gd name="T16" fmla="*/ 0 h 77"/>
                <a:gd name="T17" fmla="*/ 129 w 129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" h="77">
                  <a:moveTo>
                    <a:pt x="129" y="38"/>
                  </a:moveTo>
                  <a:lnTo>
                    <a:pt x="0" y="77"/>
                  </a:lnTo>
                  <a:lnTo>
                    <a:pt x="13" y="38"/>
                  </a:lnTo>
                  <a:lnTo>
                    <a:pt x="0" y="0"/>
                  </a:lnTo>
                  <a:lnTo>
                    <a:pt x="129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51" name="Line 32"/>
            <p:cNvSpPr>
              <a:spLocks noChangeShapeType="1"/>
            </p:cNvSpPr>
            <p:nvPr/>
          </p:nvSpPr>
          <p:spPr bwMode="auto">
            <a:xfrm flipH="1">
              <a:off x="2799" y="1640"/>
              <a:ext cx="309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20491" name="Rectangle 34"/>
          <p:cNvSpPr>
            <a:spLocks noChangeArrowheads="1"/>
          </p:cNvSpPr>
          <p:nvPr/>
        </p:nvSpPr>
        <p:spPr bwMode="auto">
          <a:xfrm>
            <a:off x="1630363" y="3206750"/>
            <a:ext cx="876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Borane</a:t>
            </a:r>
            <a:endParaRPr lang="en-US"/>
          </a:p>
        </p:txBody>
      </p:sp>
      <p:sp>
        <p:nvSpPr>
          <p:cNvPr id="20492" name="Rectangle 35"/>
          <p:cNvSpPr>
            <a:spLocks noChangeArrowheads="1"/>
          </p:cNvSpPr>
          <p:nvPr/>
        </p:nvSpPr>
        <p:spPr bwMode="auto">
          <a:xfrm>
            <a:off x="1630363" y="2470150"/>
            <a:ext cx="1762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H</a:t>
            </a:r>
            <a:endParaRPr lang="en-US"/>
          </a:p>
        </p:txBody>
      </p:sp>
      <p:sp>
        <p:nvSpPr>
          <p:cNvPr id="20493" name="Rectangle 36"/>
          <p:cNvSpPr>
            <a:spLocks noChangeArrowheads="1"/>
          </p:cNvSpPr>
          <p:nvPr/>
        </p:nvSpPr>
        <p:spPr bwMode="auto">
          <a:xfrm>
            <a:off x="1957388" y="2470150"/>
            <a:ext cx="1635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B</a:t>
            </a:r>
            <a:endParaRPr lang="en-US"/>
          </a:p>
        </p:txBody>
      </p:sp>
      <p:sp>
        <p:nvSpPr>
          <p:cNvPr id="20494" name="Rectangle 37"/>
          <p:cNvSpPr>
            <a:spLocks noChangeArrowheads="1"/>
          </p:cNvSpPr>
          <p:nvPr/>
        </p:nvSpPr>
        <p:spPr bwMode="auto">
          <a:xfrm>
            <a:off x="2203450" y="2101850"/>
            <a:ext cx="176213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H</a:t>
            </a:r>
            <a:endParaRPr lang="en-US"/>
          </a:p>
        </p:txBody>
      </p:sp>
      <p:sp>
        <p:nvSpPr>
          <p:cNvPr id="20495" name="Rectangle 38"/>
          <p:cNvSpPr>
            <a:spLocks noChangeArrowheads="1"/>
          </p:cNvSpPr>
          <p:nvPr/>
        </p:nvSpPr>
        <p:spPr bwMode="auto">
          <a:xfrm>
            <a:off x="2243138" y="2859088"/>
            <a:ext cx="1762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H</a:t>
            </a:r>
            <a:endParaRPr lang="en-US"/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2959100" y="2470150"/>
            <a:ext cx="1376363" cy="361950"/>
            <a:chOff x="1864" y="1556"/>
            <a:chExt cx="867" cy="228"/>
          </a:xfrm>
        </p:grpSpPr>
        <p:sp>
          <p:nvSpPr>
            <p:cNvPr id="20542" name="Rectangle 39"/>
            <p:cNvSpPr>
              <a:spLocks noChangeArrowheads="1"/>
            </p:cNvSpPr>
            <p:nvPr/>
          </p:nvSpPr>
          <p:spPr bwMode="auto">
            <a:xfrm>
              <a:off x="1864" y="1556"/>
              <a:ext cx="108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3</a:t>
              </a:r>
              <a:endParaRPr lang="en-US"/>
            </a:p>
          </p:txBody>
        </p:sp>
        <p:sp>
          <p:nvSpPr>
            <p:cNvPr id="20543" name="Rectangle 40"/>
            <p:cNvSpPr>
              <a:spLocks noChangeArrowheads="1"/>
            </p:cNvSpPr>
            <p:nvPr/>
          </p:nvSpPr>
          <p:spPr bwMode="auto">
            <a:xfrm>
              <a:off x="1980" y="1556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 dirty="0"/>
            </a:p>
          </p:txBody>
        </p:sp>
        <p:sp>
          <p:nvSpPr>
            <p:cNvPr id="20544" name="Rectangle 41"/>
            <p:cNvSpPr>
              <a:spLocks noChangeArrowheads="1"/>
            </p:cNvSpPr>
            <p:nvPr/>
          </p:nvSpPr>
          <p:spPr bwMode="auto">
            <a:xfrm>
              <a:off x="2094" y="1556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45" name="Rectangle 42"/>
            <p:cNvSpPr>
              <a:spLocks noChangeArrowheads="1"/>
            </p:cNvSpPr>
            <p:nvPr/>
          </p:nvSpPr>
          <p:spPr bwMode="auto">
            <a:xfrm>
              <a:off x="2212" y="1634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2</a:t>
              </a:r>
              <a:endParaRPr lang="en-US"/>
            </a:p>
          </p:txBody>
        </p:sp>
        <p:sp>
          <p:nvSpPr>
            <p:cNvPr id="20546" name="Rectangle 43"/>
            <p:cNvSpPr>
              <a:spLocks noChangeArrowheads="1"/>
            </p:cNvSpPr>
            <p:nvPr/>
          </p:nvSpPr>
          <p:spPr bwMode="auto">
            <a:xfrm>
              <a:off x="2303" y="1556"/>
              <a:ext cx="108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=</a:t>
              </a:r>
              <a:endParaRPr lang="en-US"/>
            </a:p>
          </p:txBody>
        </p:sp>
        <p:sp>
          <p:nvSpPr>
            <p:cNvPr id="20547" name="Rectangle 44"/>
            <p:cNvSpPr>
              <a:spLocks noChangeArrowheads="1"/>
            </p:cNvSpPr>
            <p:nvPr/>
          </p:nvSpPr>
          <p:spPr bwMode="auto">
            <a:xfrm>
              <a:off x="2418" y="1556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48" name="Rectangle 45"/>
            <p:cNvSpPr>
              <a:spLocks noChangeArrowheads="1"/>
            </p:cNvSpPr>
            <p:nvPr/>
          </p:nvSpPr>
          <p:spPr bwMode="auto">
            <a:xfrm>
              <a:off x="2532" y="1556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49" name="Rectangle 46"/>
            <p:cNvSpPr>
              <a:spLocks noChangeArrowheads="1"/>
            </p:cNvSpPr>
            <p:nvPr/>
          </p:nvSpPr>
          <p:spPr bwMode="auto">
            <a:xfrm>
              <a:off x="2650" y="1634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2</a:t>
              </a:r>
              <a:endParaRPr lang="en-US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5230813" y="2470150"/>
            <a:ext cx="1008062" cy="361950"/>
            <a:chOff x="3295" y="1556"/>
            <a:chExt cx="635" cy="228"/>
          </a:xfrm>
        </p:grpSpPr>
        <p:sp>
          <p:nvSpPr>
            <p:cNvPr id="20536" name="Rectangle 48"/>
            <p:cNvSpPr>
              <a:spLocks noChangeArrowheads="1"/>
            </p:cNvSpPr>
            <p:nvPr/>
          </p:nvSpPr>
          <p:spPr bwMode="auto">
            <a:xfrm>
              <a:off x="3295" y="1556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37" name="Rectangle 49"/>
            <p:cNvSpPr>
              <a:spLocks noChangeArrowheads="1"/>
            </p:cNvSpPr>
            <p:nvPr/>
          </p:nvSpPr>
          <p:spPr bwMode="auto">
            <a:xfrm>
              <a:off x="3408" y="1556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38" name="Rectangle 50"/>
            <p:cNvSpPr>
              <a:spLocks noChangeArrowheads="1"/>
            </p:cNvSpPr>
            <p:nvPr/>
          </p:nvSpPr>
          <p:spPr bwMode="auto">
            <a:xfrm>
              <a:off x="3527" y="1634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3</a:t>
              </a:r>
              <a:endParaRPr lang="en-US"/>
            </a:p>
          </p:txBody>
        </p:sp>
        <p:sp>
          <p:nvSpPr>
            <p:cNvPr id="20539" name="Rectangle 51"/>
            <p:cNvSpPr>
              <a:spLocks noChangeArrowheads="1"/>
            </p:cNvSpPr>
            <p:nvPr/>
          </p:nvSpPr>
          <p:spPr bwMode="auto">
            <a:xfrm>
              <a:off x="3617" y="1556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40" name="Rectangle 52"/>
            <p:cNvSpPr>
              <a:spLocks noChangeArrowheads="1"/>
            </p:cNvSpPr>
            <p:nvPr/>
          </p:nvSpPr>
          <p:spPr bwMode="auto">
            <a:xfrm>
              <a:off x="3731" y="1556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41" name="Rectangle 53"/>
            <p:cNvSpPr>
              <a:spLocks noChangeArrowheads="1"/>
            </p:cNvSpPr>
            <p:nvPr/>
          </p:nvSpPr>
          <p:spPr bwMode="auto">
            <a:xfrm>
              <a:off x="3849" y="1634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2</a:t>
              </a:r>
              <a:endParaRPr lang="en-US"/>
            </a:p>
          </p:txBody>
        </p:sp>
      </p:grpSp>
      <p:sp>
        <p:nvSpPr>
          <p:cNvPr id="20498" name="Rectangle 55"/>
          <p:cNvSpPr>
            <a:spLocks noChangeArrowheads="1"/>
          </p:cNvSpPr>
          <p:nvPr/>
        </p:nvSpPr>
        <p:spPr bwMode="auto">
          <a:xfrm>
            <a:off x="6396038" y="2470150"/>
            <a:ext cx="163512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B</a:t>
            </a:r>
            <a:endParaRPr lang="en-US"/>
          </a:p>
        </p:txBody>
      </p:sp>
      <p:grpSp>
        <p:nvGrpSpPr>
          <p:cNvPr id="5" name="Group 62"/>
          <p:cNvGrpSpPr>
            <a:grpSpLocks/>
          </p:cNvGrpSpPr>
          <p:nvPr/>
        </p:nvGrpSpPr>
        <p:grpSpPr bwMode="auto">
          <a:xfrm>
            <a:off x="6642100" y="2101850"/>
            <a:ext cx="1008063" cy="360363"/>
            <a:chOff x="4184" y="1324"/>
            <a:chExt cx="635" cy="227"/>
          </a:xfrm>
        </p:grpSpPr>
        <p:sp>
          <p:nvSpPr>
            <p:cNvPr id="20530" name="Rectangle 56"/>
            <p:cNvSpPr>
              <a:spLocks noChangeArrowheads="1"/>
            </p:cNvSpPr>
            <p:nvPr/>
          </p:nvSpPr>
          <p:spPr bwMode="auto">
            <a:xfrm>
              <a:off x="4184" y="1324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31" name="Rectangle 57"/>
            <p:cNvSpPr>
              <a:spLocks noChangeArrowheads="1"/>
            </p:cNvSpPr>
            <p:nvPr/>
          </p:nvSpPr>
          <p:spPr bwMode="auto">
            <a:xfrm>
              <a:off x="4297" y="1324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32" name="Rectangle 58"/>
            <p:cNvSpPr>
              <a:spLocks noChangeArrowheads="1"/>
            </p:cNvSpPr>
            <p:nvPr/>
          </p:nvSpPr>
          <p:spPr bwMode="auto">
            <a:xfrm>
              <a:off x="4416" y="1401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2</a:t>
              </a:r>
              <a:endParaRPr lang="en-US"/>
            </a:p>
          </p:txBody>
        </p:sp>
        <p:sp>
          <p:nvSpPr>
            <p:cNvPr id="20533" name="Rectangle 59"/>
            <p:cNvSpPr>
              <a:spLocks noChangeArrowheads="1"/>
            </p:cNvSpPr>
            <p:nvPr/>
          </p:nvSpPr>
          <p:spPr bwMode="auto">
            <a:xfrm>
              <a:off x="4506" y="1324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34" name="Rectangle 60"/>
            <p:cNvSpPr>
              <a:spLocks noChangeArrowheads="1"/>
            </p:cNvSpPr>
            <p:nvPr/>
          </p:nvSpPr>
          <p:spPr bwMode="auto">
            <a:xfrm>
              <a:off x="4620" y="1324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35" name="Rectangle 61"/>
            <p:cNvSpPr>
              <a:spLocks noChangeArrowheads="1"/>
            </p:cNvSpPr>
            <p:nvPr/>
          </p:nvSpPr>
          <p:spPr bwMode="auto">
            <a:xfrm>
              <a:off x="4738" y="1401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3</a:t>
              </a:r>
              <a:endParaRPr lang="en-US"/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6662738" y="2859088"/>
            <a:ext cx="1008062" cy="360362"/>
            <a:chOff x="4197" y="1801"/>
            <a:chExt cx="635" cy="227"/>
          </a:xfrm>
        </p:grpSpPr>
        <p:sp>
          <p:nvSpPr>
            <p:cNvPr id="20524" name="Rectangle 63"/>
            <p:cNvSpPr>
              <a:spLocks noChangeArrowheads="1"/>
            </p:cNvSpPr>
            <p:nvPr/>
          </p:nvSpPr>
          <p:spPr bwMode="auto">
            <a:xfrm>
              <a:off x="4197" y="1801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25" name="Rectangle 64"/>
            <p:cNvSpPr>
              <a:spLocks noChangeArrowheads="1"/>
            </p:cNvSpPr>
            <p:nvPr/>
          </p:nvSpPr>
          <p:spPr bwMode="auto">
            <a:xfrm>
              <a:off x="4310" y="1801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26" name="Rectangle 65"/>
            <p:cNvSpPr>
              <a:spLocks noChangeArrowheads="1"/>
            </p:cNvSpPr>
            <p:nvPr/>
          </p:nvSpPr>
          <p:spPr bwMode="auto">
            <a:xfrm>
              <a:off x="4429" y="1878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2</a:t>
              </a:r>
              <a:endParaRPr lang="en-US"/>
            </a:p>
          </p:txBody>
        </p:sp>
        <p:sp>
          <p:nvSpPr>
            <p:cNvPr id="20527" name="Rectangle 66"/>
            <p:cNvSpPr>
              <a:spLocks noChangeArrowheads="1"/>
            </p:cNvSpPr>
            <p:nvPr/>
          </p:nvSpPr>
          <p:spPr bwMode="auto">
            <a:xfrm>
              <a:off x="4519" y="1801"/>
              <a:ext cx="105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C</a:t>
              </a:r>
              <a:endParaRPr lang="en-US"/>
            </a:p>
          </p:txBody>
        </p:sp>
        <p:sp>
          <p:nvSpPr>
            <p:cNvPr id="20528" name="Rectangle 67"/>
            <p:cNvSpPr>
              <a:spLocks noChangeArrowheads="1"/>
            </p:cNvSpPr>
            <p:nvPr/>
          </p:nvSpPr>
          <p:spPr bwMode="auto">
            <a:xfrm>
              <a:off x="4633" y="1801"/>
              <a:ext cx="111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Geneva" charset="0"/>
                </a:rPr>
                <a:t>H</a:t>
              </a:r>
              <a:endParaRPr lang="en-US"/>
            </a:p>
          </p:txBody>
        </p:sp>
        <p:sp>
          <p:nvSpPr>
            <p:cNvPr id="20529" name="Rectangle 68"/>
            <p:cNvSpPr>
              <a:spLocks noChangeArrowheads="1"/>
            </p:cNvSpPr>
            <p:nvPr/>
          </p:nvSpPr>
          <p:spPr bwMode="auto">
            <a:xfrm>
              <a:off x="4751" y="1878"/>
              <a:ext cx="8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Geneva" charset="0"/>
                </a:rPr>
                <a:t>3</a:t>
              </a:r>
              <a:endParaRPr lang="en-US"/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5454650" y="3227388"/>
            <a:ext cx="2043113" cy="569912"/>
            <a:chOff x="3436" y="2033"/>
            <a:chExt cx="1287" cy="359"/>
          </a:xfrm>
        </p:grpSpPr>
        <p:sp>
          <p:nvSpPr>
            <p:cNvPr id="20522" name="Rectangle 70"/>
            <p:cNvSpPr>
              <a:spLocks noChangeArrowheads="1"/>
            </p:cNvSpPr>
            <p:nvPr/>
          </p:nvSpPr>
          <p:spPr bwMode="auto">
            <a:xfrm>
              <a:off x="3527" y="2033"/>
              <a:ext cx="111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 err="1">
                  <a:solidFill>
                    <a:srgbClr val="000000"/>
                  </a:solidFill>
                </a:rPr>
                <a:t>Triethylborane</a:t>
              </a:r>
              <a:endParaRPr lang="en-US" dirty="0"/>
            </a:p>
          </p:txBody>
        </p:sp>
        <p:sp>
          <p:nvSpPr>
            <p:cNvPr id="20523" name="Rectangle 71"/>
            <p:cNvSpPr>
              <a:spLocks noChangeArrowheads="1"/>
            </p:cNvSpPr>
            <p:nvPr/>
          </p:nvSpPr>
          <p:spPr bwMode="auto">
            <a:xfrm>
              <a:off x="3436" y="2200"/>
              <a:ext cx="12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(a trialkylborane)</a:t>
              </a:r>
              <a:endParaRPr lang="en-US"/>
            </a:p>
          </p:txBody>
        </p:sp>
      </p:grpSp>
      <p:sp>
        <p:nvSpPr>
          <p:cNvPr id="20502" name="Rectangle 73"/>
          <p:cNvSpPr>
            <a:spLocks noChangeArrowheads="1"/>
          </p:cNvSpPr>
          <p:nvPr/>
        </p:nvSpPr>
        <p:spPr bwMode="auto">
          <a:xfrm>
            <a:off x="2652713" y="2470150"/>
            <a:ext cx="17145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Geneva" charset="0"/>
              </a:rPr>
              <a:t>+</a:t>
            </a:r>
            <a:endParaRPr lang="en-US"/>
          </a:p>
        </p:txBody>
      </p:sp>
      <p:grpSp>
        <p:nvGrpSpPr>
          <p:cNvPr id="9" name="Group 14"/>
          <p:cNvGrpSpPr>
            <a:grpSpLocks/>
          </p:cNvGrpSpPr>
          <p:nvPr/>
        </p:nvGrpSpPr>
        <p:grpSpPr bwMode="auto">
          <a:xfrm>
            <a:off x="4778386" y="5192713"/>
            <a:ext cx="217488" cy="276225"/>
            <a:chOff x="3010" y="3271"/>
            <a:chExt cx="137" cy="174"/>
          </a:xfrm>
        </p:grpSpPr>
        <p:sp>
          <p:nvSpPr>
            <p:cNvPr id="20516" name="Rectangle 12"/>
            <p:cNvSpPr>
              <a:spLocks noChangeArrowheads="1"/>
            </p:cNvSpPr>
            <p:nvPr/>
          </p:nvSpPr>
          <p:spPr bwMode="auto">
            <a:xfrm>
              <a:off x="3010" y="327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20517" name="Rectangle 13"/>
            <p:cNvSpPr>
              <a:spLocks noChangeArrowheads="1"/>
            </p:cNvSpPr>
            <p:nvPr/>
          </p:nvSpPr>
          <p:spPr bwMode="auto">
            <a:xfrm>
              <a:off x="3147" y="327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2687638" y="4757738"/>
            <a:ext cx="384175" cy="276225"/>
            <a:chOff x="1693" y="2997"/>
            <a:chExt cx="242" cy="174"/>
          </a:xfrm>
        </p:grpSpPr>
        <p:sp>
          <p:nvSpPr>
            <p:cNvPr id="20512" name="Rectangle 15"/>
            <p:cNvSpPr>
              <a:spLocks noChangeArrowheads="1"/>
            </p:cNvSpPr>
            <p:nvPr/>
          </p:nvSpPr>
          <p:spPr bwMode="auto">
            <a:xfrm>
              <a:off x="1693" y="299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20513" name="Rectangle 16"/>
            <p:cNvSpPr>
              <a:spLocks noChangeArrowheads="1"/>
            </p:cNvSpPr>
            <p:nvPr/>
          </p:nvSpPr>
          <p:spPr bwMode="auto">
            <a:xfrm>
              <a:off x="1817" y="299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20514" name="Rectangle 17"/>
            <p:cNvSpPr>
              <a:spLocks noChangeArrowheads="1"/>
            </p:cNvSpPr>
            <p:nvPr/>
          </p:nvSpPr>
          <p:spPr bwMode="auto">
            <a:xfrm>
              <a:off x="1935" y="2997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857628"/>
            <a:ext cx="7072362" cy="277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65" y="4221088"/>
            <a:ext cx="8229600" cy="140101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56249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7182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Reaksi Diels-Alder</a:t>
            </a:r>
            <a:endParaRPr lang="id-ID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6715172" cy="531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3176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866" y="5229200"/>
            <a:ext cx="8409606" cy="1008112"/>
          </a:xfrm>
        </p:spPr>
        <p:txBody>
          <a:bodyPr>
            <a:normAutofit/>
          </a:bodyPr>
          <a:lstStyle/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07" y="404664"/>
            <a:ext cx="9100347" cy="45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1017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8107363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80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8064896" cy="59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931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61704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8680"/>
            <a:ext cx="848210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92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id-ID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Adisi 1,2 Dan 1,4 Alkena Terkonjugasi</a:t>
            </a:r>
            <a:endParaRPr lang="id-ID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Contoh</a:t>
            </a:r>
            <a:endParaRPr lang="id-ID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707982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pPr algn="l"/>
            <a:r>
              <a:rPr lang="id-ID" dirty="0" smtClean="0"/>
              <a:t>Mekanisme reaksi</a:t>
            </a:r>
            <a:endParaRPr lang="id-ID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959822"/>
            <a:ext cx="7000924" cy="589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500042"/>
            <a:ext cx="7358114" cy="607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191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ADISI  ELEKTOFILIK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Adisi 1,2 Dan 1,4 Alkena Terkonjugasi</vt:lpstr>
      <vt:lpstr>Mekanisme reaksi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 of Cl2 and Br2</vt:lpstr>
      <vt:lpstr>PowerPoint Presentation</vt:lpstr>
      <vt:lpstr>PowerPoint Presentation</vt:lpstr>
      <vt:lpstr>PowerPoint Presentation</vt:lpstr>
      <vt:lpstr>PowerPoint Presentation</vt:lpstr>
      <vt:lpstr>Addition of HOCl and HOBr</vt:lpstr>
      <vt:lpstr>Addition of HOCl and HOBr</vt:lpstr>
      <vt:lpstr>Addition of HOCl and HOBr</vt:lpstr>
      <vt:lpstr>PowerPoint Presentation</vt:lpstr>
      <vt:lpstr>Hydroboration/Oxidation</vt:lpstr>
      <vt:lpstr>PowerPoint Presentation</vt:lpstr>
      <vt:lpstr>Reaksi Diels-Alder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User</cp:lastModifiedBy>
  <cp:revision>29</cp:revision>
  <dcterms:created xsi:type="dcterms:W3CDTF">2017-11-20T21:33:05Z</dcterms:created>
  <dcterms:modified xsi:type="dcterms:W3CDTF">2020-12-03T00:39:13Z</dcterms:modified>
</cp:coreProperties>
</file>