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handoutMasterIdLst>
    <p:handoutMasterId r:id="rId18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6858000" type="screen4x3"/>
  <p:notesSz cx="7102475" cy="93884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1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092" y="0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94E3C09E-4A3B-438F-8AD5-194D3880850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092" y="8917422"/>
            <a:ext cx="3077739" cy="46942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38F6B5CC-39C0-4CA7-8046-16B03449B84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1.xml"/><Relationship Id="rId1" Type="http://schemas.openxmlformats.org/officeDocument/2006/relationships/audio" Target="../media/audio1.wav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1" name="breeze.wav"/>
      </p:stSnd>
    </p:sndAc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1" name="breeze.wav"/>
      </p:stSnd>
    </p:sndAc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1" name="breeze.wav"/>
      </p:stSnd>
    </p:sndAc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  <p:transition>
    <p:wheel spokes="3"/>
    <p:sndAc>
      <p:stSnd>
        <p:snd r:embed="rId1" name="breeze.wav"/>
      </p:stSnd>
    </p:sndAc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  <p:sndAc>
      <p:stSnd>
        <p:snd r:embed="rId1" name="breeze.wav"/>
      </p:stSnd>
    </p:sndAc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  <p:sndAc>
      <p:stSnd>
        <p:snd r:embed="rId1" name="breeze.wav"/>
      </p:stSnd>
    </p:sndAc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  <p:sndAc>
      <p:stSnd>
        <p:snd r:embed="rId1" name="breeze.wav"/>
      </p:stSnd>
    </p:sndAc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  <p:sndAc>
      <p:stSnd>
        <p:snd r:embed="rId1" name="breeze.wav"/>
      </p:stSnd>
    </p:sndAc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1" name="breeze.wav"/>
      </p:stSnd>
    </p:sndAc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wheel spokes="3"/>
    <p:sndAc>
      <p:stSnd>
        <p:snd r:embed="rId1" name="breeze.wav"/>
      </p:stSnd>
    </p:sndAc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>
    <p:wheel spokes="3"/>
    <p:sndAc>
      <p:stSnd>
        <p:snd r:embed="rId1" name="breeze.wav"/>
      </p:stSnd>
    </p:sndAc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audio" Target="../media/audio1.wav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4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18BF2122-B62F-4D4B-B525-03370B42965E}" type="datetimeFigureOut">
              <a:rPr lang="en-US" smtClean="0"/>
              <a:pPr/>
              <a:t>8/27/2019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0DB758B5-44BB-4A4C-9E72-688874848AA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heel spokes="3"/>
    <p:sndAc>
      <p:stSnd>
        <p:snd r:embed="rId13" name="breeze.wav"/>
      </p:stSnd>
    </p:sndAc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KARAKTERISTIK </a:t>
            </a:r>
            <a:r>
              <a:rPr lang="en-US" smtClean="0"/>
              <a:t>DAN LINGKUNGAN </a:t>
            </a:r>
            <a:r>
              <a:rPr lang="en-US" dirty="0" smtClean="0"/>
              <a:t>SEKTOR PUBLIK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Memberikan</a:t>
            </a:r>
            <a:r>
              <a:rPr lang="en-US" dirty="0" smtClean="0"/>
              <a:t> </a:t>
            </a:r>
            <a:r>
              <a:rPr lang="en-US" dirty="0" err="1" smtClean="0"/>
              <a:t>informasi</a:t>
            </a:r>
            <a:r>
              <a:rPr lang="en-US" dirty="0" smtClean="0"/>
              <a:t> yang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pertanggungjawaban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bermanfaat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pengambilan</a:t>
            </a:r>
            <a:r>
              <a:rPr lang="en-US" dirty="0" smtClean="0"/>
              <a:t> </a:t>
            </a:r>
            <a:r>
              <a:rPr lang="en-US" dirty="0" err="1" smtClean="0"/>
              <a:t>keputusan</a:t>
            </a:r>
            <a:r>
              <a:rPr lang="en-US" dirty="0" smtClean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melakukan</a:t>
            </a:r>
            <a:r>
              <a:rPr lang="en-US" dirty="0" smtClean="0"/>
              <a:t>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pemilihan</a:t>
            </a:r>
            <a:r>
              <a:rPr lang="en-US" dirty="0" smtClean="0"/>
              <a:t> program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penilalian</a:t>
            </a:r>
            <a:r>
              <a:rPr lang="en-US" dirty="0" smtClean="0"/>
              <a:t> </a:t>
            </a:r>
            <a:r>
              <a:rPr lang="en-US" dirty="0" err="1" smtClean="0"/>
              <a:t>investasi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Informasi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berguna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penentuan</a:t>
            </a:r>
            <a:r>
              <a:rPr lang="en-US" dirty="0" smtClean="0"/>
              <a:t> </a:t>
            </a:r>
            <a:r>
              <a:rPr lang="en-US" dirty="0" err="1" smtClean="0"/>
              <a:t>indikator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Laporan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merupan</a:t>
            </a:r>
            <a:r>
              <a:rPr lang="en-US" dirty="0" smtClean="0"/>
              <a:t> </a:t>
            </a:r>
            <a:r>
              <a:rPr lang="en-US" dirty="0" err="1" smtClean="0"/>
              <a:t>bagian</a:t>
            </a:r>
            <a:r>
              <a:rPr lang="en-US" dirty="0" smtClean="0"/>
              <a:t>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TUJUAN AKUNTANSI SEKTOR PUBLIK</a:t>
            </a:r>
            <a:endParaRPr lang="en-US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Istilah</a:t>
            </a:r>
            <a:r>
              <a:rPr lang="en-US" dirty="0" smtClean="0"/>
              <a:t> “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” </a:t>
            </a:r>
            <a:r>
              <a:rPr lang="en-US" dirty="0" err="1" smtClean="0"/>
              <a:t>dipakai</a:t>
            </a:r>
            <a:r>
              <a:rPr lang="en-US" dirty="0" smtClean="0"/>
              <a:t> </a:t>
            </a:r>
            <a:r>
              <a:rPr lang="en-US" dirty="0" err="1" smtClean="0"/>
              <a:t>pertama</a:t>
            </a:r>
            <a:r>
              <a:rPr lang="en-US" dirty="0" smtClean="0"/>
              <a:t> kali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1952.</a:t>
            </a:r>
          </a:p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tahun</a:t>
            </a:r>
            <a:r>
              <a:rPr lang="en-US" dirty="0" smtClean="0"/>
              <a:t> 1970 an, </a:t>
            </a:r>
            <a:r>
              <a:rPr lang="en-US" dirty="0" err="1" smtClean="0"/>
              <a:t>muncul</a:t>
            </a:r>
            <a:r>
              <a:rPr lang="en-US" dirty="0" smtClean="0"/>
              <a:t> </a:t>
            </a:r>
            <a:r>
              <a:rPr lang="en-US" dirty="0" err="1" smtClean="0"/>
              <a:t>kritikan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serangan</a:t>
            </a:r>
            <a:r>
              <a:rPr lang="en-US" dirty="0" smtClean="0"/>
              <a:t> yang </a:t>
            </a:r>
            <a:r>
              <a:rPr lang="en-US" dirty="0" err="1" smtClean="0"/>
              <a:t>mempertanyakan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Tahun</a:t>
            </a:r>
            <a:r>
              <a:rPr lang="en-US" dirty="0" smtClean="0"/>
              <a:t> 1980 an </a:t>
            </a:r>
            <a:r>
              <a:rPr lang="en-US" dirty="0" err="1" smtClean="0"/>
              <a:t>reformasi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industri</a:t>
            </a:r>
            <a:r>
              <a:rPr lang="en-US" dirty="0" smtClean="0"/>
              <a:t> </a:t>
            </a:r>
            <a:r>
              <a:rPr lang="en-US" dirty="0" err="1" smtClean="0"/>
              <a:t>maju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jawaban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berbagai</a:t>
            </a:r>
            <a:r>
              <a:rPr lang="en-US" dirty="0" smtClean="0"/>
              <a:t> </a:t>
            </a:r>
            <a:r>
              <a:rPr lang="en-US" dirty="0" err="1" smtClean="0"/>
              <a:t>kritikan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Anggapan</a:t>
            </a:r>
            <a:r>
              <a:rPr lang="en-US" dirty="0" smtClean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mengalami</a:t>
            </a:r>
            <a:r>
              <a:rPr lang="en-US" dirty="0" smtClean="0"/>
              <a:t> </a:t>
            </a:r>
            <a:r>
              <a:rPr lang="en-US" dirty="0" err="1" smtClean="0"/>
              <a:t>kebangkrutan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negara-negara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,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sepenuhnya</a:t>
            </a:r>
            <a:r>
              <a:rPr lang="en-US" dirty="0" smtClean="0"/>
              <a:t> </a:t>
            </a:r>
            <a:r>
              <a:rPr lang="en-US" dirty="0" err="1" smtClean="0"/>
              <a:t>benar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pesat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dasawarsa</a:t>
            </a:r>
            <a:r>
              <a:rPr lang="en-US" dirty="0" smtClean="0"/>
              <a:t> </a:t>
            </a:r>
            <a:r>
              <a:rPr lang="en-US" dirty="0" err="1" smtClean="0"/>
              <a:t>terakhir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PERKEMBNAGAN AKUNTANSI SEKTOR PUBLIK</a:t>
            </a:r>
            <a:endParaRPr lang="en-US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Pengertian</a:t>
            </a:r>
            <a:r>
              <a:rPr lang="en-US" dirty="0" smtClean="0"/>
              <a:t> governance </a:t>
            </a:r>
            <a:r>
              <a:rPr lang="en-US" dirty="0" err="1" smtClean="0"/>
              <a:t>menurut</a:t>
            </a:r>
            <a:r>
              <a:rPr lang="en-US" dirty="0" smtClean="0"/>
              <a:t> World Bank: the way state power is used in managing economic and social resources for development of society”. </a:t>
            </a:r>
          </a:p>
          <a:p>
            <a:r>
              <a:rPr lang="en-US" dirty="0" err="1" smtClean="0"/>
              <a:t>Menurut</a:t>
            </a:r>
            <a:r>
              <a:rPr lang="en-US" dirty="0" smtClean="0"/>
              <a:t> UNDP: the exercise of political, economic, and administrative authority to manage a nation’s affair at all levels”.</a:t>
            </a:r>
          </a:p>
          <a:p>
            <a:r>
              <a:rPr lang="en-US" dirty="0" err="1" smtClean="0"/>
              <a:t>Karakteristik</a:t>
            </a:r>
            <a:r>
              <a:rPr lang="en-US" dirty="0" smtClean="0"/>
              <a:t> good governance </a:t>
            </a:r>
            <a:r>
              <a:rPr lang="en-US" dirty="0" err="1" smtClean="0"/>
              <a:t>menurut</a:t>
            </a:r>
            <a:r>
              <a:rPr lang="en-US" dirty="0" smtClean="0"/>
              <a:t> UNDP: participation, rule of law, transparency, responsiveness, consensus orientation, equity, efficiency and effectiveness, accountability, strategic vision.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AKUNTANSI SEKTOR PUBLIK DAN GOOD GOVERNANCE</a:t>
            </a:r>
            <a:endParaRPr lang="en-US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TUNTUTAN AKUNTABILITAS PUBLIK SEMAKIN MENGUAT.</a:t>
            </a:r>
          </a:p>
          <a:p>
            <a:r>
              <a:rPr lang="en-US" dirty="0" smtClean="0"/>
              <a:t>KEWAJIBAN PIHAK PEMEGANG AMANAH UNTUK MEMBERIKAN PERTANGGUNGJAWABAN.</a:t>
            </a:r>
          </a:p>
          <a:p>
            <a:r>
              <a:rPr lang="en-US" dirty="0" smtClean="0"/>
              <a:t>AKUNTABILITAS VERTIKAL DAN HORIZONTAL.</a:t>
            </a:r>
          </a:p>
          <a:p>
            <a:r>
              <a:rPr lang="en-US" dirty="0" smtClean="0"/>
              <a:t>AKUNTABILITAS (ACCOUNTABILITY) MERUPAKAN KONSEP YANG LEBIH LUAS DARI STEWARDSHIP.  STEWARDSHIP MENGACU PADA PENGELOLAAN ATAS SUATU AKTIVITAS SECARA EKONOMIS DAN EFISIEN TANPA DIBEBANI KEWAJIBAN UNTUK MELAPORKAN.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AKUNTABILITAS PUBLIK</a:t>
            </a:r>
            <a:endParaRPr lang="en-US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Empat</a:t>
            </a:r>
            <a:r>
              <a:rPr lang="en-US" dirty="0" smtClean="0"/>
              <a:t> </a:t>
            </a:r>
            <a:r>
              <a:rPr lang="en-US" dirty="0" err="1" smtClean="0"/>
              <a:t>dimensi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r>
              <a:rPr lang="en-US" dirty="0" smtClean="0"/>
              <a:t> yang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dipenuhi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organiasai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1.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kejujuran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hukum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2.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proses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3. </a:t>
            </a:r>
            <a:r>
              <a:rPr lang="en-US" dirty="0" err="1" smtClean="0"/>
              <a:t>akuntabilitas</a:t>
            </a:r>
            <a:r>
              <a:rPr lang="en-US" dirty="0" smtClean="0"/>
              <a:t> program</a:t>
            </a:r>
          </a:p>
          <a:p>
            <a:pPr>
              <a:buNone/>
            </a:pPr>
            <a:r>
              <a:rPr lang="en-US" dirty="0" smtClean="0"/>
              <a:t>	4.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err="1" smtClean="0"/>
              <a:t>Inefisiensi</a:t>
            </a:r>
            <a:r>
              <a:rPr lang="en-US" dirty="0" smtClean="0"/>
              <a:t> </a:t>
            </a:r>
            <a:r>
              <a:rPr lang="en-US" dirty="0" err="1" smtClean="0"/>
              <a:t>yaang</a:t>
            </a:r>
            <a:r>
              <a:rPr lang="en-US" dirty="0" smtClean="0"/>
              <a:t> </a:t>
            </a:r>
            <a:r>
              <a:rPr lang="en-US" dirty="0" err="1" smtClean="0"/>
              <a:t>dialami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BUMN </a:t>
            </a:r>
            <a:r>
              <a:rPr lang="en-US" dirty="0" err="1" smtClean="0"/>
              <a:t>dan</a:t>
            </a:r>
            <a:r>
              <a:rPr lang="en-US" dirty="0" smtClean="0"/>
              <a:t> BUMD </a:t>
            </a:r>
            <a:r>
              <a:rPr lang="en-US" dirty="0" err="1" smtClean="0"/>
              <a:t>tersebut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lain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 smtClean="0"/>
              <a:t>intervensi</a:t>
            </a:r>
            <a:r>
              <a:rPr lang="en-US" dirty="0" smtClean="0"/>
              <a:t>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sentralisasi</a:t>
            </a:r>
            <a:r>
              <a:rPr lang="en-US" dirty="0" smtClean="0"/>
              <a:t>, rent seeking behavior,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manajemen</a:t>
            </a:r>
            <a:r>
              <a:rPr lang="en-US" dirty="0" smtClean="0"/>
              <a:t> yang </a:t>
            </a:r>
            <a:r>
              <a:rPr lang="en-US" dirty="0" err="1" smtClean="0"/>
              <a:t>buruk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Tekanan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BUMN </a:t>
            </a:r>
            <a:r>
              <a:rPr lang="en-US" dirty="0" err="1" smtClean="0"/>
              <a:t>dan</a:t>
            </a:r>
            <a:r>
              <a:rPr lang="en-US" dirty="0" smtClean="0"/>
              <a:t> BUMD:</a:t>
            </a:r>
            <a:r>
              <a:rPr lang="en-US" dirty="0"/>
              <a:t> </a:t>
            </a:r>
            <a:r>
              <a:rPr lang="en-US" dirty="0" err="1" smtClean="0"/>
              <a:t>regulation&amp;political</a:t>
            </a:r>
            <a:r>
              <a:rPr lang="en-US" dirty="0" smtClean="0"/>
              <a:t> pressure, social pressure, rent seeking </a:t>
            </a:r>
            <a:r>
              <a:rPr lang="en-US" dirty="0" err="1" smtClean="0"/>
              <a:t>behaviour</a:t>
            </a:r>
            <a:r>
              <a:rPr lang="en-US" dirty="0" smtClean="0"/>
              <a:t>, </a:t>
            </a:r>
            <a:r>
              <a:rPr lang="en-US" dirty="0" err="1" smtClean="0"/>
              <a:t>economic&amp;efficiency</a:t>
            </a:r>
            <a:endParaRPr lang="en-US" dirty="0" smtClean="0"/>
          </a:p>
          <a:p>
            <a:r>
              <a:rPr lang="en-US" dirty="0" err="1" smtClean="0"/>
              <a:t>Privatisasi</a:t>
            </a:r>
            <a:r>
              <a:rPr lang="en-US" dirty="0" smtClean="0"/>
              <a:t> </a:t>
            </a:r>
            <a:r>
              <a:rPr lang="en-US" dirty="0" err="1" smtClean="0"/>
              <a:t>berarti</a:t>
            </a:r>
            <a:r>
              <a:rPr lang="en-US" dirty="0" smtClean="0"/>
              <a:t> </a:t>
            </a:r>
            <a:r>
              <a:rPr lang="en-US" dirty="0" err="1" smtClean="0"/>
              <a:t>pelibatan</a:t>
            </a:r>
            <a:r>
              <a:rPr lang="en-US" dirty="0" smtClean="0"/>
              <a:t> modal </a:t>
            </a:r>
            <a:r>
              <a:rPr lang="en-US" dirty="0" err="1" smtClean="0"/>
              <a:t>swasta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modal </a:t>
            </a:r>
            <a:r>
              <a:rPr lang="en-US" dirty="0" err="1" smtClean="0"/>
              <a:t>perusahaan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finansial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langsung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investor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mekanisme</a:t>
            </a:r>
            <a:r>
              <a:rPr lang="en-US" dirty="0" smtClean="0"/>
              <a:t> </a:t>
            </a:r>
            <a:r>
              <a:rPr lang="en-US" dirty="0" err="1" smtClean="0"/>
              <a:t>pasar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.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PRIVATISASI</a:t>
            </a:r>
            <a:endParaRPr lang="en-US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Misi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 UU No. 22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 Daerah, </a:t>
            </a:r>
            <a:r>
              <a:rPr lang="en-US" dirty="0" err="1" smtClean="0"/>
              <a:t>dan</a:t>
            </a:r>
            <a:r>
              <a:rPr lang="en-US" dirty="0" smtClean="0"/>
              <a:t> UU No. 25 </a:t>
            </a:r>
            <a:r>
              <a:rPr lang="en-US" dirty="0" err="1" smtClean="0"/>
              <a:t>tahun</a:t>
            </a:r>
            <a:r>
              <a:rPr lang="en-US" dirty="0" smtClean="0"/>
              <a:t> 1999 </a:t>
            </a:r>
            <a:r>
              <a:rPr lang="en-US" dirty="0" err="1" smtClean="0"/>
              <a:t>tantang</a:t>
            </a:r>
            <a:r>
              <a:rPr lang="en-US" dirty="0" smtClean="0"/>
              <a:t> </a:t>
            </a:r>
            <a:r>
              <a:rPr lang="en-US" dirty="0" err="1" smtClean="0"/>
              <a:t>Perimbangan</a:t>
            </a:r>
            <a:r>
              <a:rPr lang="en-US" dirty="0" smtClean="0"/>
              <a:t> </a:t>
            </a:r>
            <a:r>
              <a:rPr lang="en-US" dirty="0" err="1" smtClean="0"/>
              <a:t>Keuangan</a:t>
            </a:r>
            <a:r>
              <a:rPr lang="en-US" dirty="0" smtClean="0"/>
              <a:t> </a:t>
            </a:r>
            <a:r>
              <a:rPr lang="en-US" dirty="0" err="1" smtClean="0"/>
              <a:t>Antara</a:t>
            </a:r>
            <a:r>
              <a:rPr lang="en-US" dirty="0" smtClean="0"/>
              <a:t> </a:t>
            </a:r>
            <a:r>
              <a:rPr lang="en-US" dirty="0" err="1" smtClean="0"/>
              <a:t>pemerintah</a:t>
            </a:r>
            <a:r>
              <a:rPr lang="en-US" dirty="0" smtClean="0"/>
              <a:t> </a:t>
            </a:r>
            <a:r>
              <a:rPr lang="en-US" dirty="0" err="1" smtClean="0"/>
              <a:t>Pusat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Dua</a:t>
            </a:r>
            <a:r>
              <a:rPr lang="en-US" dirty="0" smtClean="0"/>
              <a:t> </a:t>
            </a:r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desentralisasi</a:t>
            </a:r>
            <a:r>
              <a:rPr lang="en-US" dirty="0" smtClean="0"/>
              <a:t>: </a:t>
            </a:r>
            <a:r>
              <a:rPr lang="en-US" smtClean="0"/>
              <a:t>peningkatan</a:t>
            </a:r>
            <a:r>
              <a:rPr lang="en-US" dirty="0" smtClean="0"/>
              <a:t> </a:t>
            </a:r>
            <a:r>
              <a:rPr lang="en-US" dirty="0" err="1" smtClean="0"/>
              <a:t>partisipasi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perbaikan</a:t>
            </a:r>
            <a:r>
              <a:rPr lang="en-US" dirty="0" smtClean="0"/>
              <a:t> </a:t>
            </a:r>
            <a:r>
              <a:rPr lang="en-US" dirty="0" err="1" smtClean="0"/>
              <a:t>aloaksi</a:t>
            </a:r>
            <a:r>
              <a:rPr lang="en-US" dirty="0" smtClean="0"/>
              <a:t> </a:t>
            </a:r>
            <a:r>
              <a:rPr lang="en-US" dirty="0" err="1" smtClean="0"/>
              <a:t>sumberdaya</a:t>
            </a:r>
            <a:r>
              <a:rPr lang="en-US" dirty="0" smtClean="0"/>
              <a:t> </a:t>
            </a:r>
            <a:r>
              <a:rPr lang="en-US" dirty="0" err="1" smtClean="0"/>
              <a:t>produktif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OTONOMI DAERAH</a:t>
            </a:r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berkembang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pesat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Tuntutan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cepat</a:t>
            </a:r>
            <a:r>
              <a:rPr lang="en-US" dirty="0" smtClean="0"/>
              <a:t> </a:t>
            </a:r>
            <a:r>
              <a:rPr lang="en-US" dirty="0" err="1" smtClean="0"/>
              <a:t>diterima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diakui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bersifat</a:t>
            </a:r>
            <a:r>
              <a:rPr lang="en-US" dirty="0" smtClean="0"/>
              <a:t> </a:t>
            </a:r>
            <a:r>
              <a:rPr lang="en-US" dirty="0" err="1" smtClean="0"/>
              <a:t>heterogen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dipengaruhi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sosial</a:t>
            </a:r>
            <a:r>
              <a:rPr lang="en-US" dirty="0" smtClean="0"/>
              <a:t>, </a:t>
            </a:r>
            <a:r>
              <a:rPr lang="en-US" dirty="0" err="1" smtClean="0"/>
              <a:t>budaya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historis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Sudut</a:t>
            </a:r>
            <a:r>
              <a:rPr lang="en-US" dirty="0" smtClean="0"/>
              <a:t> </a:t>
            </a:r>
            <a:r>
              <a:rPr lang="en-US" dirty="0" err="1" smtClean="0"/>
              <a:t>pandang</a:t>
            </a:r>
            <a:r>
              <a:rPr lang="en-US" dirty="0" smtClean="0"/>
              <a:t> </a:t>
            </a:r>
            <a:r>
              <a:rPr lang="en-US" dirty="0" err="1" smtClean="0"/>
              <a:t>ilmu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dirty="0" err="1" smtClean="0"/>
              <a:t>istilah</a:t>
            </a:r>
            <a:r>
              <a:rPr lang="en-US" dirty="0" smtClean="0"/>
              <a:t> “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”</a:t>
            </a:r>
          </a:p>
          <a:p>
            <a:pPr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PENGERTIAN DAN RUANG LINGKUP AUNTANSI SEKTOR PUBLIK</a:t>
            </a:r>
            <a:endParaRPr lang="en-US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diapahami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 </a:t>
            </a:r>
            <a:r>
              <a:rPr lang="en-US" dirty="0" err="1" smtClean="0"/>
              <a:t>suatu</a:t>
            </a:r>
            <a:r>
              <a:rPr lang="en-US" dirty="0" smtClean="0"/>
              <a:t> </a:t>
            </a:r>
            <a:r>
              <a:rPr lang="en-US" dirty="0" err="1" smtClean="0"/>
              <a:t>entitas</a:t>
            </a:r>
            <a:r>
              <a:rPr lang="en-US" dirty="0" smtClean="0"/>
              <a:t> yang </a:t>
            </a:r>
            <a:r>
              <a:rPr lang="en-US" dirty="0" err="1" smtClean="0"/>
              <a:t>aktivitasnya</a:t>
            </a:r>
            <a:r>
              <a:rPr lang="en-US" dirty="0" smtClean="0"/>
              <a:t> </a:t>
            </a:r>
            <a:r>
              <a:rPr lang="en-US" dirty="0" err="1" smtClean="0"/>
              <a:t>berhubungan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usaha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</a:t>
            </a:r>
            <a:r>
              <a:rPr lang="en-US" dirty="0" err="1" smtClean="0"/>
              <a:t>barang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 smtClean="0"/>
              <a:t>memenuhi</a:t>
            </a:r>
            <a:r>
              <a:rPr lang="en-US" dirty="0" smtClean="0"/>
              <a:t> </a:t>
            </a:r>
            <a:r>
              <a:rPr lang="en-US" dirty="0" err="1" smtClean="0"/>
              <a:t>kebutuhan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hak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Akuntansi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swasta</a:t>
            </a:r>
            <a:r>
              <a:rPr lang="en-US" dirty="0" smtClean="0"/>
              <a:t> </a:t>
            </a:r>
            <a:r>
              <a:rPr lang="en-US" dirty="0" err="1" smtClean="0"/>
              <a:t>berbeda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beberapa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, </a:t>
            </a:r>
            <a:r>
              <a:rPr lang="en-US" dirty="0" err="1" smtClean="0"/>
              <a:t>misalnya</a:t>
            </a:r>
            <a:r>
              <a:rPr lang="en-US" dirty="0" smtClean="0"/>
              <a:t> </a:t>
            </a:r>
            <a:r>
              <a:rPr lang="en-US" dirty="0" err="1" smtClean="0"/>
              <a:t>birokrasi</a:t>
            </a:r>
            <a:r>
              <a:rPr lang="en-US" dirty="0" smtClean="0"/>
              <a:t> </a:t>
            </a:r>
            <a:r>
              <a:rPr lang="en-US" dirty="0" err="1" smtClean="0"/>
              <a:t>pemerintahan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 smtClean="0"/>
              <a:t>menyebabkan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 smtClean="0"/>
              <a:t>karakteristik</a:t>
            </a:r>
            <a:r>
              <a:rPr lang="en-US" dirty="0" smtClean="0"/>
              <a:t> </a:t>
            </a:r>
            <a:r>
              <a:rPr lang="en-US" dirty="0" err="1" smtClean="0"/>
              <a:t>akuntansinya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lingkungan</a:t>
            </a:r>
            <a:r>
              <a:rPr lang="en-US" dirty="0" smtClean="0"/>
              <a:t> yang </a:t>
            </a:r>
            <a:r>
              <a:rPr lang="en-US" dirty="0" err="1" smtClean="0"/>
              <a:t>mempengaruhi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meliputi</a:t>
            </a:r>
            <a:r>
              <a:rPr lang="en-US" dirty="0" smtClean="0"/>
              <a:t>: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politik</a:t>
            </a:r>
            <a:r>
              <a:rPr lang="en-US" dirty="0" smtClean="0"/>
              <a:t>, </a:t>
            </a:r>
            <a:r>
              <a:rPr lang="en-US" dirty="0" err="1" smtClean="0"/>
              <a:t>kultur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demografi</a:t>
            </a:r>
            <a:r>
              <a:rPr lang="en-US" dirty="0" smtClean="0"/>
              <a:t>.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SIFAT DAN KARAKTERISTIK AKUNTANSI SEKTOR PUBLIK</a:t>
            </a:r>
            <a:endParaRPr lang="en-US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dirty="0" err="1" smtClean="0"/>
              <a:t>pengelolaan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yang </a:t>
            </a:r>
            <a:r>
              <a:rPr lang="en-US" dirty="0" err="1" smtClean="0"/>
              <a:t>mendasarkan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lima </a:t>
            </a:r>
            <a:r>
              <a:rPr lang="en-US" dirty="0" err="1" smtClean="0"/>
              <a:t>elemen</a:t>
            </a:r>
            <a:r>
              <a:rPr lang="en-US" dirty="0" smtClean="0"/>
              <a:t> </a:t>
            </a:r>
            <a:r>
              <a:rPr lang="en-US" dirty="0" err="1" smtClean="0"/>
              <a:t>utama</a:t>
            </a:r>
            <a:r>
              <a:rPr lang="en-US" dirty="0" smtClean="0"/>
              <a:t>, </a:t>
            </a:r>
            <a:r>
              <a:rPr lang="en-US" dirty="0" err="1" smtClean="0"/>
              <a:t>yaitu</a:t>
            </a:r>
            <a:r>
              <a:rPr lang="en-US" dirty="0" smtClean="0"/>
              <a:t>: </a:t>
            </a:r>
            <a:r>
              <a:rPr lang="en-US" dirty="0" err="1" smtClean="0"/>
              <a:t>ekonomi</a:t>
            </a:r>
            <a:r>
              <a:rPr lang="en-US" dirty="0" smtClean="0"/>
              <a:t>, </a:t>
            </a:r>
            <a:r>
              <a:rPr lang="en-US" dirty="0" err="1" smtClean="0"/>
              <a:t>efisiensi</a:t>
            </a:r>
            <a:r>
              <a:rPr lang="en-US" dirty="0" smtClean="0"/>
              <a:t>, </a:t>
            </a:r>
            <a:r>
              <a:rPr lang="en-US" dirty="0" err="1" smtClean="0"/>
              <a:t>efektivitas</a:t>
            </a:r>
            <a:r>
              <a:rPr lang="en-US" dirty="0" smtClean="0"/>
              <a:t>, </a:t>
            </a:r>
            <a:r>
              <a:rPr lang="en-US" i="1" dirty="0" smtClean="0"/>
              <a:t>equity</a:t>
            </a:r>
            <a:r>
              <a:rPr lang="en-US" dirty="0" smtClean="0"/>
              <a:t> (</a:t>
            </a:r>
            <a:r>
              <a:rPr lang="en-US" dirty="0" err="1" smtClean="0"/>
              <a:t>keadilan</a:t>
            </a:r>
            <a:r>
              <a:rPr lang="en-US" dirty="0" smtClean="0"/>
              <a:t>),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i="1" dirty="0" smtClean="0"/>
              <a:t>equalit</a:t>
            </a:r>
            <a:r>
              <a:rPr lang="en-US" dirty="0" smtClean="0"/>
              <a:t>y(</a:t>
            </a:r>
            <a:r>
              <a:rPr lang="en-US" dirty="0" err="1" smtClean="0"/>
              <a:t>pemerataan</a:t>
            </a:r>
            <a:r>
              <a:rPr lang="en-US" dirty="0" smtClean="0"/>
              <a:t>/</a:t>
            </a:r>
            <a:r>
              <a:rPr lang="en-US" dirty="0" err="1" smtClean="0"/>
              <a:t>kesetaraan</a:t>
            </a:r>
            <a:r>
              <a:rPr lang="en-US" dirty="0" smtClean="0"/>
              <a:t>).</a:t>
            </a:r>
          </a:p>
          <a:p>
            <a:r>
              <a:rPr lang="en-US" dirty="0" err="1" smtClean="0"/>
              <a:t>Ekonomi</a:t>
            </a:r>
            <a:r>
              <a:rPr lang="en-US" dirty="0" smtClean="0"/>
              <a:t>: </a:t>
            </a:r>
            <a:r>
              <a:rPr lang="en-US" dirty="0" err="1" smtClean="0"/>
              <a:t>pemerolehan</a:t>
            </a:r>
            <a:r>
              <a:rPr lang="en-US" dirty="0" smtClean="0"/>
              <a:t> input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kualitas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kuantitas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harga</a:t>
            </a:r>
            <a:r>
              <a:rPr lang="en-US" dirty="0" smtClean="0"/>
              <a:t> yang </a:t>
            </a:r>
            <a:r>
              <a:rPr lang="en-US" dirty="0" err="1" smtClean="0"/>
              <a:t>terendah</a:t>
            </a:r>
            <a:r>
              <a:rPr lang="en-US" dirty="0" smtClean="0"/>
              <a:t>. </a:t>
            </a:r>
            <a:r>
              <a:rPr lang="en-US" dirty="0" err="1" smtClean="0"/>
              <a:t>Ekonomi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input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i="1" dirty="0" smtClean="0"/>
              <a:t>input value</a:t>
            </a:r>
            <a:r>
              <a:rPr lang="en-US" dirty="0" smtClean="0"/>
              <a:t> yang </a:t>
            </a:r>
            <a:r>
              <a:rPr lang="en-US" dirty="0" err="1" smtClean="0"/>
              <a:t>dinyatakan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satuan</a:t>
            </a:r>
            <a:r>
              <a:rPr lang="en-US" dirty="0" smtClean="0"/>
              <a:t> </a:t>
            </a:r>
            <a:r>
              <a:rPr lang="en-US" dirty="0" err="1" smtClean="0"/>
              <a:t>moneter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i="1" dirty="0" smtClean="0"/>
              <a:t>VALUE FOR MONEY</a:t>
            </a:r>
            <a:endParaRPr lang="en-US" i="1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Efisiensi</a:t>
            </a:r>
            <a:r>
              <a:rPr lang="en-US" dirty="0" smtClean="0"/>
              <a:t>: </a:t>
            </a:r>
            <a:r>
              <a:rPr lang="en-US" dirty="0" err="1" smtClean="0"/>
              <a:t>pencapaian</a:t>
            </a:r>
            <a:r>
              <a:rPr lang="en-US" dirty="0" smtClean="0"/>
              <a:t> output yang </a:t>
            </a:r>
            <a:r>
              <a:rPr lang="en-US" dirty="0" err="1" smtClean="0"/>
              <a:t>maksimum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input </a:t>
            </a:r>
            <a:r>
              <a:rPr lang="en-US" dirty="0" err="1" smtClean="0"/>
              <a:t>tertentu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input yang </a:t>
            </a:r>
            <a:r>
              <a:rPr lang="en-US" dirty="0" err="1" smtClean="0"/>
              <a:t>terendah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mencapai</a:t>
            </a:r>
            <a:r>
              <a:rPr lang="en-US" dirty="0" smtClean="0"/>
              <a:t> output </a:t>
            </a:r>
            <a:r>
              <a:rPr lang="en-US" dirty="0" err="1" smtClean="0"/>
              <a:t>tertentu</a:t>
            </a:r>
            <a:r>
              <a:rPr lang="en-US" dirty="0" smtClean="0"/>
              <a:t>. </a:t>
            </a:r>
            <a:r>
              <a:rPr lang="en-US" dirty="0" err="1" smtClean="0"/>
              <a:t>Efisiensi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output/input yang </a:t>
            </a:r>
            <a:r>
              <a:rPr lang="en-US" dirty="0" err="1" smtClean="0"/>
              <a:t>dikaitkan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standar</a:t>
            </a:r>
            <a:r>
              <a:rPr lang="en-US" dirty="0" smtClean="0"/>
              <a:t> </a:t>
            </a:r>
            <a:r>
              <a:rPr lang="en-US" dirty="0" err="1" smtClean="0"/>
              <a:t>kinerja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target yang </a:t>
            </a:r>
            <a:r>
              <a:rPr lang="en-US" dirty="0" err="1" smtClean="0"/>
              <a:t>telah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. </a:t>
            </a:r>
          </a:p>
          <a:p>
            <a:r>
              <a:rPr lang="en-US" dirty="0" err="1" smtClean="0"/>
              <a:t>Efektivitas</a:t>
            </a:r>
            <a:r>
              <a:rPr lang="en-US" dirty="0" smtClean="0"/>
              <a:t>: </a:t>
            </a:r>
            <a:r>
              <a:rPr lang="en-US" dirty="0" err="1" smtClean="0"/>
              <a:t>tingkat</a:t>
            </a:r>
            <a:r>
              <a:rPr lang="en-US" dirty="0" smtClean="0"/>
              <a:t> </a:t>
            </a:r>
            <a:r>
              <a:rPr lang="en-US" dirty="0" err="1" smtClean="0"/>
              <a:t>pencapaian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program </a:t>
            </a:r>
            <a:r>
              <a:rPr lang="en-US" dirty="0" err="1" smtClean="0"/>
              <a:t>dengan</a:t>
            </a:r>
            <a:r>
              <a:rPr lang="en-US" dirty="0" smtClean="0"/>
              <a:t> target yang </a:t>
            </a:r>
            <a:r>
              <a:rPr lang="en-US" dirty="0" err="1" smtClean="0"/>
              <a:t>ditetapkan</a:t>
            </a:r>
            <a:r>
              <a:rPr lang="en-US" dirty="0" smtClean="0"/>
              <a:t>.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sederhana</a:t>
            </a:r>
            <a:r>
              <a:rPr lang="en-US" dirty="0" smtClean="0"/>
              <a:t> </a:t>
            </a:r>
            <a:r>
              <a:rPr lang="en-US" dirty="0" err="1" smtClean="0"/>
              <a:t>efektivitas</a:t>
            </a:r>
            <a:r>
              <a:rPr lang="en-US" dirty="0" smtClean="0"/>
              <a:t>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perbandingan</a:t>
            </a:r>
            <a:r>
              <a:rPr lang="en-US" dirty="0" smtClean="0"/>
              <a:t> </a:t>
            </a:r>
            <a:r>
              <a:rPr lang="en-US" i="1" dirty="0" smtClean="0"/>
              <a:t>outcome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output.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i="1" dirty="0" smtClean="0"/>
              <a:t>Inpu</a:t>
            </a:r>
            <a:r>
              <a:rPr lang="en-US" dirty="0" smtClean="0"/>
              <a:t>t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sumber</a:t>
            </a:r>
            <a:r>
              <a:rPr lang="en-US" dirty="0" smtClean="0"/>
              <a:t> </a:t>
            </a:r>
            <a:r>
              <a:rPr lang="en-US" dirty="0" err="1" smtClean="0"/>
              <a:t>daya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program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.</a:t>
            </a:r>
          </a:p>
          <a:p>
            <a:r>
              <a:rPr lang="en-US" i="1" dirty="0" smtClean="0"/>
              <a:t>Outpu</a:t>
            </a:r>
            <a:r>
              <a:rPr lang="en-US" dirty="0" smtClean="0"/>
              <a:t>t </a:t>
            </a:r>
            <a:r>
              <a:rPr lang="en-US" dirty="0" err="1" smtClean="0"/>
              <a:t>merupakan</a:t>
            </a:r>
            <a:r>
              <a:rPr lang="en-US" dirty="0" smtClean="0"/>
              <a:t> </a:t>
            </a:r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</a:t>
            </a:r>
            <a:r>
              <a:rPr lang="en-US" dirty="0" err="1" smtClean="0"/>
              <a:t>tambah</a:t>
            </a:r>
            <a:r>
              <a:rPr lang="en-US" dirty="0" smtClean="0"/>
              <a:t> yang </a:t>
            </a:r>
            <a:r>
              <a:rPr lang="en-US" dirty="0" err="1" smtClean="0"/>
              <a:t>dicapai</a:t>
            </a:r>
            <a:r>
              <a:rPr lang="en-US" dirty="0" smtClean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kebijakan</a:t>
            </a:r>
            <a:r>
              <a:rPr lang="en-US" dirty="0" smtClean="0"/>
              <a:t>, program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.</a:t>
            </a:r>
          </a:p>
          <a:p>
            <a:r>
              <a:rPr lang="en-US" i="1" dirty="0" err="1" smtClean="0"/>
              <a:t>Sasaran</a:t>
            </a:r>
            <a:r>
              <a:rPr lang="en-US" i="1" dirty="0" smtClean="0"/>
              <a:t> </a:t>
            </a:r>
            <a:r>
              <a:rPr lang="en-US" i="1" dirty="0" err="1" smtClean="0"/>
              <a:t>an</a:t>
            </a:r>
            <a:r>
              <a:rPr lang="en-US" dirty="0" err="1" smtClean="0"/>
              <a:t>tara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digunakan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alat</a:t>
            </a:r>
            <a:r>
              <a:rPr lang="en-US" dirty="0" smtClean="0"/>
              <a:t> </a:t>
            </a:r>
            <a:r>
              <a:rPr lang="en-US" dirty="0" err="1" smtClean="0"/>
              <a:t>ukur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data output yang </a:t>
            </a:r>
            <a:r>
              <a:rPr lang="en-US" dirty="0" err="1" smtClean="0"/>
              <a:t>sesungguhnya</a:t>
            </a:r>
            <a:r>
              <a:rPr lang="en-US" dirty="0" smtClean="0"/>
              <a:t> </a:t>
            </a:r>
            <a:r>
              <a:rPr lang="en-US" dirty="0" err="1" smtClean="0"/>
              <a:t>tidak</a:t>
            </a:r>
            <a:r>
              <a:rPr lang="en-US" dirty="0" smtClean="0"/>
              <a:t> </a:t>
            </a:r>
            <a:r>
              <a:rPr lang="en-US" dirty="0" err="1" smtClean="0"/>
              <a:t>tersedia</a:t>
            </a:r>
            <a:r>
              <a:rPr lang="en-US" dirty="0" smtClean="0"/>
              <a:t>.</a:t>
            </a:r>
          </a:p>
          <a:p>
            <a:r>
              <a:rPr lang="en-US" i="1" dirty="0" smtClean="0"/>
              <a:t>Outcom</a:t>
            </a:r>
            <a:r>
              <a:rPr lang="en-US" dirty="0" smtClean="0"/>
              <a:t>e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dampak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 smtClean="0"/>
              <a:t>aktivitas</a:t>
            </a:r>
            <a:r>
              <a:rPr lang="en-US" dirty="0" smtClean="0"/>
              <a:t> </a:t>
            </a:r>
            <a:r>
              <a:rPr lang="en-US" dirty="0" err="1" smtClean="0"/>
              <a:t>tertentu</a:t>
            </a:r>
            <a:r>
              <a:rPr lang="en-US" dirty="0" smtClean="0"/>
              <a:t>.</a:t>
            </a:r>
          </a:p>
          <a:p>
            <a:r>
              <a:rPr lang="en-US" i="1" dirty="0" smtClean="0"/>
              <a:t>Outcom</a:t>
            </a:r>
            <a:r>
              <a:rPr lang="en-US" dirty="0" smtClean="0"/>
              <a:t>e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sulit</a:t>
            </a:r>
            <a:r>
              <a:rPr lang="en-US" dirty="0" smtClean="0"/>
              <a:t> </a:t>
            </a:r>
            <a:r>
              <a:rPr lang="en-US" dirty="0" err="1" smtClean="0"/>
              <a:t>ditetapkan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diukur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i="1" dirty="0" smtClean="0"/>
              <a:t>Value for m</a:t>
            </a:r>
            <a:r>
              <a:rPr lang="en-US" dirty="0" smtClean="0"/>
              <a:t>oney </a:t>
            </a:r>
            <a:r>
              <a:rPr lang="en-US" dirty="0" err="1" smtClean="0"/>
              <a:t>tercapai</a:t>
            </a:r>
            <a:r>
              <a:rPr lang="en-US" dirty="0" smtClean="0"/>
              <a:t> </a:t>
            </a:r>
            <a:r>
              <a:rPr lang="en-US" dirty="0" err="1" smtClean="0"/>
              <a:t>jika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input </a:t>
            </a:r>
            <a:r>
              <a:rPr lang="en-US" dirty="0" err="1" smtClean="0"/>
              <a:t>terkecil</a:t>
            </a:r>
            <a:r>
              <a:rPr lang="en-US" dirty="0" smtClean="0"/>
              <a:t> output yang </a:t>
            </a:r>
            <a:r>
              <a:rPr lang="en-US" dirty="0" err="1" smtClean="0"/>
              <a:t>dihasilkan</a:t>
            </a:r>
            <a:r>
              <a:rPr lang="en-US" dirty="0" smtClean="0"/>
              <a:t> optimum.</a:t>
            </a:r>
          </a:p>
          <a:p>
            <a:r>
              <a:rPr lang="en-US" dirty="0" err="1" smtClean="0"/>
              <a:t>Manfaat</a:t>
            </a:r>
            <a:r>
              <a:rPr lang="en-US" dirty="0" smtClean="0"/>
              <a:t> </a:t>
            </a:r>
            <a:r>
              <a:rPr lang="en-US" dirty="0" err="1" smtClean="0"/>
              <a:t>implementasi</a:t>
            </a:r>
            <a:r>
              <a:rPr lang="en-US" dirty="0" smtClean="0"/>
              <a:t> </a:t>
            </a:r>
            <a:r>
              <a:rPr lang="en-US" dirty="0" err="1" smtClean="0"/>
              <a:t>konsep</a:t>
            </a:r>
            <a:r>
              <a:rPr lang="en-US" dirty="0" smtClean="0"/>
              <a:t> </a:t>
            </a:r>
            <a:r>
              <a:rPr lang="en-US" i="1" dirty="0" smtClean="0"/>
              <a:t>value for mo</a:t>
            </a:r>
            <a:r>
              <a:rPr lang="en-US" dirty="0" smtClean="0"/>
              <a:t>ney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organisasi</a:t>
            </a:r>
            <a:r>
              <a:rPr lang="en-US" dirty="0" smtClean="0"/>
              <a:t> </a:t>
            </a:r>
            <a:r>
              <a:rPr lang="en-US" dirty="0" err="1" smtClean="0"/>
              <a:t>sektor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/>
              <a:t>	1.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efektivitas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,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arti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yang </a:t>
            </a:r>
            <a:r>
              <a:rPr lang="en-US" dirty="0" err="1" smtClean="0"/>
              <a:t>diberikan</a:t>
            </a:r>
            <a:r>
              <a:rPr lang="en-US" dirty="0" smtClean="0"/>
              <a:t> </a:t>
            </a:r>
            <a:r>
              <a:rPr lang="en-US" dirty="0" err="1" smtClean="0"/>
              <a:t>tepat</a:t>
            </a:r>
            <a:r>
              <a:rPr lang="en-US" dirty="0" smtClean="0"/>
              <a:t> </a:t>
            </a:r>
            <a:r>
              <a:rPr lang="en-US" dirty="0" err="1" smtClean="0"/>
              <a:t>sasaran</a:t>
            </a:r>
            <a:r>
              <a:rPr lang="en-US" dirty="0" smtClean="0"/>
              <a:t>.</a:t>
            </a:r>
          </a:p>
          <a:p>
            <a:pPr>
              <a:buNone/>
            </a:pPr>
            <a:r>
              <a:rPr lang="en-US" dirty="0" smtClean="0"/>
              <a:t>	2.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mutu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3. </a:t>
            </a:r>
            <a:r>
              <a:rPr lang="en-US" dirty="0" err="1" smtClean="0"/>
              <a:t>Menurunkan</a:t>
            </a:r>
            <a:r>
              <a:rPr lang="en-US" dirty="0" smtClean="0"/>
              <a:t> </a:t>
            </a:r>
            <a:r>
              <a:rPr lang="en-US" dirty="0" err="1" smtClean="0"/>
              <a:t>biaya</a:t>
            </a:r>
            <a:r>
              <a:rPr lang="en-US" dirty="0" smtClean="0"/>
              <a:t> </a:t>
            </a:r>
            <a:r>
              <a:rPr lang="en-US" dirty="0" err="1" smtClean="0"/>
              <a:t>pelayanan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hilangnya</a:t>
            </a:r>
            <a:r>
              <a:rPr lang="en-US" dirty="0" smtClean="0"/>
              <a:t> </a:t>
            </a:r>
            <a:r>
              <a:rPr lang="en-US" dirty="0" err="1" smtClean="0"/>
              <a:t>inefisiensi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penghematan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penggunaan</a:t>
            </a:r>
            <a:r>
              <a:rPr lang="en-US" dirty="0" smtClean="0"/>
              <a:t> input.</a:t>
            </a:r>
          </a:p>
          <a:p>
            <a:pPr>
              <a:buNone/>
            </a:pPr>
            <a:r>
              <a:rPr lang="en-US" dirty="0" smtClean="0"/>
              <a:t>	4. </a:t>
            </a:r>
            <a:r>
              <a:rPr lang="en-US" dirty="0" err="1" smtClean="0"/>
              <a:t>Alokasi</a:t>
            </a:r>
            <a:r>
              <a:rPr lang="en-US" dirty="0" smtClean="0"/>
              <a:t> </a:t>
            </a:r>
            <a:r>
              <a:rPr lang="en-US" dirty="0" err="1" smtClean="0"/>
              <a:t>belanja</a:t>
            </a:r>
            <a:r>
              <a:rPr lang="en-US" dirty="0" smtClean="0"/>
              <a:t> yang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kepentingan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; </a:t>
            </a:r>
            <a:r>
              <a:rPr lang="en-US" dirty="0" err="1" smtClean="0"/>
              <a:t>dan</a:t>
            </a:r>
            <a:endParaRPr lang="en-US" dirty="0" smtClean="0"/>
          </a:p>
          <a:p>
            <a:pPr>
              <a:buNone/>
            </a:pPr>
            <a:r>
              <a:rPr lang="en-US" dirty="0" smtClean="0"/>
              <a:t>	5.  </a:t>
            </a:r>
            <a:r>
              <a:rPr lang="en-US" dirty="0" err="1" smtClean="0"/>
              <a:t>meningkatkan</a:t>
            </a:r>
            <a:r>
              <a:rPr lang="en-US" dirty="0" smtClean="0"/>
              <a:t> </a:t>
            </a:r>
            <a:r>
              <a:rPr lang="en-US" dirty="0" err="1" smtClean="0"/>
              <a:t>kesadaran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uang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 (</a:t>
            </a:r>
            <a:r>
              <a:rPr lang="en-US" i="1" dirty="0" smtClean="0"/>
              <a:t>public costs awarenes</a:t>
            </a:r>
            <a:r>
              <a:rPr lang="en-US" dirty="0" smtClean="0"/>
              <a:t>s)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 smtClean="0"/>
              <a:t>akar</a:t>
            </a:r>
            <a:r>
              <a:rPr lang="en-US" dirty="0" smtClean="0"/>
              <a:t> </a:t>
            </a:r>
            <a:r>
              <a:rPr lang="en-US" dirty="0" err="1" smtClean="0"/>
              <a:t>pelaksanaan</a:t>
            </a:r>
            <a:r>
              <a:rPr lang="en-US" dirty="0" smtClean="0"/>
              <a:t> </a:t>
            </a:r>
            <a:r>
              <a:rPr lang="en-US" dirty="0" err="1" smtClean="0"/>
              <a:t>akuntabilitas</a:t>
            </a:r>
            <a:r>
              <a:rPr lang="en-US" dirty="0" smtClean="0"/>
              <a:t> </a:t>
            </a:r>
            <a:r>
              <a:rPr lang="en-US" dirty="0" err="1" smtClean="0"/>
              <a:t>publik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TUJUAN ORGANISASI</a:t>
            </a:r>
          </a:p>
          <a:p>
            <a:r>
              <a:rPr lang="en-US" dirty="0" smtClean="0"/>
              <a:t>SUMBER PEMBIYAAN</a:t>
            </a:r>
          </a:p>
          <a:p>
            <a:r>
              <a:rPr lang="en-US" dirty="0" smtClean="0"/>
              <a:t>POLA PERTANGGUNGJAWABAN</a:t>
            </a:r>
          </a:p>
          <a:p>
            <a:r>
              <a:rPr lang="en-US" dirty="0" smtClean="0"/>
              <a:t>STRUKTUR ORGANISASI</a:t>
            </a:r>
          </a:p>
          <a:p>
            <a:r>
              <a:rPr lang="en-US" dirty="0" smtClean="0"/>
              <a:t>KARAKTERISTIK ANGGARAN</a:t>
            </a:r>
          </a:p>
          <a:p>
            <a:r>
              <a:rPr lang="en-US" dirty="0" smtClean="0"/>
              <a:t>STAKEHOLDER YANG DIPENGARUHI, DAN</a:t>
            </a:r>
          </a:p>
          <a:p>
            <a:r>
              <a:rPr lang="en-US" dirty="0" smtClean="0"/>
              <a:t>SISTEM AKUNTANSI </a:t>
            </a:r>
            <a:r>
              <a:rPr lang="en-US" dirty="0" smtClean="0"/>
              <a:t>YANG </a:t>
            </a:r>
            <a:r>
              <a:rPr lang="en-US" dirty="0" smtClean="0"/>
              <a:t>DIGUNAKAN.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 smtClean="0"/>
              <a:t>PERBEDAAN DAN PERSAMAAN SEKTOR PUBLIK DAN SEKTOR SWASTA</a:t>
            </a:r>
            <a:endParaRPr lang="en-US" sz="3200" dirty="0"/>
          </a:p>
        </p:txBody>
      </p:sp>
    </p:spTree>
  </p:cSld>
  <p:clrMapOvr>
    <a:masterClrMapping/>
  </p:clrMapOvr>
  <p:transition>
    <p:wheel spokes="3"/>
    <p:sndAc>
      <p:stSnd>
        <p:snd r:embed="rId2" name="breeze.wav"/>
      </p:stSnd>
    </p:sndAc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134</TotalTime>
  <Words>738</Words>
  <Application>Microsoft Office PowerPoint</Application>
  <PresentationFormat>On-screen Show (4:3)</PresentationFormat>
  <Paragraphs>69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KARAKTERISTIK DAN LINGKUNGAN SEKTOR PUBLIK</vt:lpstr>
      <vt:lpstr>PENGERTIAN DAN RUANG LINGKUP AUNTANSI SEKTOR PUBLIK</vt:lpstr>
      <vt:lpstr>Slide 3</vt:lpstr>
      <vt:lpstr>SIFAT DAN KARAKTERISTIK AKUNTANSI SEKTOR PUBLIK</vt:lpstr>
      <vt:lpstr>VALUE FOR MONEY</vt:lpstr>
      <vt:lpstr>Slide 6</vt:lpstr>
      <vt:lpstr>Slide 7</vt:lpstr>
      <vt:lpstr>Slide 8</vt:lpstr>
      <vt:lpstr>PERBEDAAN DAN PERSAMAAN SEKTOR PUBLIK DAN SEKTOR SWASTA</vt:lpstr>
      <vt:lpstr>TUJUAN AKUNTANSI SEKTOR PUBLIK</vt:lpstr>
      <vt:lpstr>PERKEMBNAGAN AKUNTANSI SEKTOR PUBLIK</vt:lpstr>
      <vt:lpstr>AKUNTANSI SEKTOR PUBLIK DAN GOOD GOVERNANCE</vt:lpstr>
      <vt:lpstr>AKUNTABILITAS PUBLIK</vt:lpstr>
      <vt:lpstr>Slide 14</vt:lpstr>
      <vt:lpstr>PRIVATISASI</vt:lpstr>
      <vt:lpstr>OTONOMI DAERAH</vt:lpstr>
    </vt:vector>
  </TitlesOfParts>
  <Company>Acer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KARAKTERISTIK DAN LINGKUNGAAN SEKTOR PUBLIK</dc:title>
  <dc:creator>Valued Acer Customer</dc:creator>
  <cp:lastModifiedBy>User</cp:lastModifiedBy>
  <cp:revision>58</cp:revision>
  <dcterms:created xsi:type="dcterms:W3CDTF">2015-03-10T02:54:48Z</dcterms:created>
  <dcterms:modified xsi:type="dcterms:W3CDTF">2019-08-27T06:29:00Z</dcterms:modified>
</cp:coreProperties>
</file>