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9" r:id="rId4"/>
    <p:sldId id="281" r:id="rId5"/>
    <p:sldId id="283" r:id="rId6"/>
    <p:sldId id="284" r:id="rId7"/>
    <p:sldId id="272" r:id="rId8"/>
    <p:sldId id="274" r:id="rId9"/>
    <p:sldId id="276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87" r:id="rId19"/>
    <p:sldId id="286" r:id="rId20"/>
    <p:sldId id="290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905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TEHNIK/METODE COST BENEFIT ANALISYS (CBA)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798593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 Rounded MT Bold" pitchFamily="34" charset="0"/>
              </a:rPr>
              <a:t>Dr. NOVERMAN DUADJI</a:t>
            </a:r>
          </a:p>
          <a:p>
            <a:r>
              <a:rPr lang="en-US" sz="11200" dirty="0" err="1" smtClean="0">
                <a:latin typeface="Arial Rounded MT Bold" pitchFamily="34" charset="0"/>
              </a:rPr>
              <a:t>Pertemuan</a:t>
            </a:r>
            <a:r>
              <a:rPr lang="en-US" sz="11200" dirty="0" smtClean="0">
                <a:latin typeface="Arial Rounded MT Bold" pitchFamily="34" charset="0"/>
              </a:rPr>
              <a:t> </a:t>
            </a:r>
            <a:r>
              <a:rPr lang="en-US" sz="11200" dirty="0" err="1" smtClean="0">
                <a:latin typeface="Arial Rounded MT Bold" pitchFamily="34" charset="0"/>
              </a:rPr>
              <a:t>Ke</a:t>
            </a:r>
            <a:r>
              <a:rPr lang="en-US" sz="11200" dirty="0" smtClean="0">
                <a:latin typeface="Arial Rounded MT Bold" pitchFamily="34" charset="0"/>
              </a:rPr>
              <a:t> </a:t>
            </a:r>
            <a:r>
              <a:rPr lang="en-US" sz="11200" dirty="0">
                <a:latin typeface="Arial Rounded MT Bold" pitchFamily="34" charset="0"/>
              </a:rPr>
              <a:t>7</a:t>
            </a:r>
            <a:r>
              <a:rPr lang="en-US" sz="11200" dirty="0" smtClean="0">
                <a:latin typeface="Arial Rounded MT Bold" pitchFamily="34" charset="0"/>
              </a:rPr>
              <a:t> (</a:t>
            </a:r>
            <a:r>
              <a:rPr lang="en-US" sz="11200" dirty="0" err="1" smtClean="0">
                <a:latin typeface="Arial Rounded MT Bold" pitchFamily="34" charset="0"/>
              </a:rPr>
              <a:t>Reg</a:t>
            </a:r>
            <a:r>
              <a:rPr lang="en-US" sz="11200" dirty="0" smtClean="0">
                <a:latin typeface="Arial Rounded MT Bold" pitchFamily="34" charset="0"/>
              </a:rPr>
              <a:t> A, </a:t>
            </a:r>
            <a:r>
              <a:rPr lang="en-US" sz="11200" dirty="0" err="1" smtClean="0">
                <a:latin typeface="Arial Rounded MT Bold" pitchFamily="34" charset="0"/>
              </a:rPr>
              <a:t>B&amp;Paralel</a:t>
            </a:r>
            <a:r>
              <a:rPr lang="en-US" sz="11200" dirty="0" smtClean="0">
                <a:latin typeface="Arial Rounded MT Bold" pitchFamily="34" charset="0"/>
              </a:rPr>
              <a:t>)</a:t>
            </a:r>
          </a:p>
          <a:p>
            <a:r>
              <a:rPr lang="en-US" sz="6700" dirty="0" smtClean="0"/>
              <a:t> </a:t>
            </a:r>
          </a:p>
          <a:p>
            <a:r>
              <a:rPr lang="en-US" sz="9600" b="1" dirty="0" smtClean="0"/>
              <a:t>6 MEI </a:t>
            </a:r>
            <a:r>
              <a:rPr lang="en-US" sz="9600" b="1" dirty="0" smtClean="0"/>
              <a:t>2021</a:t>
            </a:r>
          </a:p>
          <a:p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0032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5605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TEHNIK CBA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cost </a:t>
            </a:r>
            <a:r>
              <a:rPr lang="en-US" b="1" u="sng" dirty="0" err="1">
                <a:solidFill>
                  <a:srgbClr val="FF0000"/>
                </a:solidFill>
              </a:rPr>
              <a:t>dan</a:t>
            </a:r>
            <a:r>
              <a:rPr lang="en-US" b="1" u="sng" dirty="0">
                <a:solidFill>
                  <a:srgbClr val="FF0000"/>
                </a:solidFill>
              </a:rPr>
              <a:t> benefit </a:t>
            </a:r>
            <a:r>
              <a:rPr lang="en-US" dirty="0"/>
              <a:t>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CBA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memproyeksikan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ditanggung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/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Agar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diperbandingkan</a:t>
            </a:r>
            <a:r>
              <a:rPr lang="en-US" dirty="0"/>
              <a:t>,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yang 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CBA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analisis</a:t>
            </a:r>
            <a:r>
              <a:rPr lang="en-US" dirty="0"/>
              <a:t> CBA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(</a:t>
            </a:r>
            <a:r>
              <a:rPr lang="en-US" dirty="0" err="1"/>
              <a:t>keuntungan</a:t>
            </a:r>
            <a:r>
              <a:rPr lang="en-US" dirty="0"/>
              <a:t>/</a:t>
            </a:r>
            <a:r>
              <a:rPr lang="en-US" dirty="0" err="1"/>
              <a:t>kerugian</a:t>
            </a:r>
            <a:r>
              <a:rPr lang="en-US" dirty="0"/>
              <a:t>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membantunya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paling </a:t>
            </a:r>
            <a:r>
              <a:rPr lang="en-US" dirty="0" err="1"/>
              <a:t>baik</a:t>
            </a:r>
            <a:r>
              <a:rPr lang="en-US" dirty="0"/>
              <a:t>/</a:t>
            </a:r>
            <a:r>
              <a:rPr lang="en-US" dirty="0" err="1"/>
              <a:t>menguntungkan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PENJELASAN TABEL DI ATAS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7629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9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5344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5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1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KEPUTUSAN SEHARUSNYA DI AMBIL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53766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(DJP) </a:t>
            </a:r>
            <a:r>
              <a:rPr lang="en-US" dirty="0" err="1"/>
              <a:t>merupakan</a:t>
            </a:r>
            <a:r>
              <a:rPr lang="en-US" dirty="0"/>
              <a:t> unit di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diamanahi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mengotorisasikan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234/PMK.01/2015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Tata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Keuangan,unit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DJPadalahKantor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Penyuluhan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 (KP2KP). Unit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penyuluhan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terpencil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terjangkau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layananKantor</a:t>
            </a:r>
            <a:r>
              <a:rPr lang="en-US" dirty="0" smtClean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(KPP)di </a:t>
            </a:r>
            <a:r>
              <a:rPr lang="en-US" dirty="0" err="1"/>
              <a:t>perkotaan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KP2KP Kota </a:t>
            </a:r>
            <a:r>
              <a:rPr lang="en-US" dirty="0" smtClean="0"/>
              <a:t>Metro </a:t>
            </a:r>
            <a:r>
              <a:rPr lang="en-US" dirty="0"/>
              <a:t>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unit </a:t>
            </a:r>
            <a:r>
              <a:rPr lang="en-US" dirty="0" err="1"/>
              <a:t>pembantu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KPP </a:t>
            </a:r>
            <a:r>
              <a:rPr lang="en-US" dirty="0" err="1"/>
              <a:t>Pratama</a:t>
            </a:r>
            <a:r>
              <a:rPr lang="en-US" dirty="0"/>
              <a:t> </a:t>
            </a:r>
            <a:r>
              <a:rPr lang="en-US" dirty="0" err="1"/>
              <a:t>Rantauprapat</a:t>
            </a:r>
            <a:r>
              <a:rPr lang="en-US" dirty="0"/>
              <a:t>. KP2KP Kota </a:t>
            </a:r>
            <a:r>
              <a:rPr lang="en-US" dirty="0" smtClean="0"/>
              <a:t>Metro 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seluas</a:t>
            </a:r>
            <a:r>
              <a:rPr lang="en-US" dirty="0"/>
              <a:t> 3.598 Km2,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lima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ribuan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/</a:t>
            </a:r>
            <a:r>
              <a:rPr lang="en-US" dirty="0" err="1"/>
              <a:t>kelurahan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operasionalnya</a:t>
            </a:r>
            <a:r>
              <a:rPr lang="en-US" dirty="0"/>
              <a:t>, KP2KP Kota </a:t>
            </a:r>
            <a:r>
              <a:rPr lang="en-US" dirty="0" smtClean="0"/>
              <a:t>Metro </a:t>
            </a:r>
            <a:r>
              <a:rPr lang="en-US" dirty="0" err="1" smtClean="0"/>
              <a:t>menyewa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bangunanrumah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Sumatera Kota </a:t>
            </a:r>
            <a:r>
              <a:rPr lang="en-US" dirty="0" smtClean="0"/>
              <a:t>Metro  </a:t>
            </a:r>
            <a:r>
              <a:rPr lang="en-US" dirty="0" err="1" smtClean="0"/>
              <a:t>yakni</a:t>
            </a:r>
            <a:r>
              <a:rPr lang="en-US" dirty="0" smtClean="0"/>
              <a:t> X.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satker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KP2KP Kota </a:t>
            </a:r>
            <a:r>
              <a:rPr lang="en-US" dirty="0" smtClean="0"/>
              <a:t>Metro 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,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BEDAH KASUS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2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0047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KP2KP </a:t>
            </a:r>
            <a:r>
              <a:rPr lang="en-US" dirty="0" smtClean="0"/>
              <a:t>(</a:t>
            </a:r>
            <a:r>
              <a:rPr lang="en-US" dirty="0" err="1" smtClean="0"/>
              <a:t>pajak</a:t>
            </a:r>
            <a:r>
              <a:rPr lang="en-US" dirty="0" smtClean="0"/>
              <a:t>) Kota Metro 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, </a:t>
            </a:r>
            <a:r>
              <a:rPr lang="en-US" dirty="0" err="1"/>
              <a:t>membeli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?” 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decision model </a:t>
            </a:r>
            <a:r>
              <a:rPr lang="en-US" dirty="0" err="1" smtClean="0"/>
              <a:t>dalam</a:t>
            </a:r>
            <a:r>
              <a:rPr lang="en-US" dirty="0" smtClean="0"/>
              <a:t>”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”. 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/</a:t>
            </a:r>
            <a:r>
              <a:rPr lang="en-US" dirty="0" err="1"/>
              <a:t>Lembaga</a:t>
            </a:r>
            <a:r>
              <a:rPr lang="en-US" dirty="0"/>
              <a:t> (K/L),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KP2KP </a:t>
            </a:r>
            <a:r>
              <a:rPr lang="en-US" dirty="0" smtClean="0"/>
              <a:t>Kota Metro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BEDAH KEPUTUSAN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6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err="1" smtClean="0"/>
              <a:t>Memahami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Tehnik</a:t>
            </a:r>
            <a:r>
              <a:rPr lang="en-US" sz="3600" b="1" dirty="0" smtClean="0"/>
              <a:t> CBA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Pengambilan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Keputusan</a:t>
            </a:r>
            <a:r>
              <a:rPr lang="en-US" sz="36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 smtClean="0"/>
              <a:t>Memahami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Kerangka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Operasional</a:t>
            </a:r>
            <a:r>
              <a:rPr lang="en-US" sz="3600" b="1" dirty="0" smtClean="0"/>
              <a:t> </a:t>
            </a:r>
            <a:r>
              <a:rPr lang="en-US" sz="3600" b="1" dirty="0"/>
              <a:t>CBA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Pengambilan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 smtClean="0"/>
              <a:t>Memahami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tehnik</a:t>
            </a:r>
            <a:r>
              <a:rPr lang="en-US" sz="3600" b="1" dirty="0" smtClean="0"/>
              <a:t> CBA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sektor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publik</a:t>
            </a: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CAPAIAN  PEMBELAJARAN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LANGKAH-LANGKAH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72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7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err="1"/>
              <a:t>Tahap</a:t>
            </a:r>
            <a:r>
              <a:rPr lang="en-US" dirty="0"/>
              <a:t> 1:Identifikasi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/>
              <a:t>Tahap</a:t>
            </a:r>
            <a:r>
              <a:rPr lang="en-US" dirty="0"/>
              <a:t> 2:Identifikasi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endParaRPr lang="en-US" dirty="0" smtClean="0"/>
          </a:p>
          <a:p>
            <a:pPr marL="624078" indent="-514350">
              <a:buAutoNum type="alphaLcParenR"/>
            </a:pP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Menyewa</a:t>
            </a:r>
            <a:r>
              <a:rPr lang="en-US" dirty="0" smtClean="0"/>
              <a:t> (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gendung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pootongan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pph</a:t>
            </a:r>
            <a:r>
              <a:rPr lang="en-US" dirty="0" smtClean="0"/>
              <a:t>)</a:t>
            </a:r>
          </a:p>
          <a:p>
            <a:pPr marL="624078" indent="-514350">
              <a:buAutoNum type="alphaLcParenR"/>
            </a:pP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(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pajak,nilai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ruko</a:t>
            </a:r>
            <a:r>
              <a:rPr lang="en-US" dirty="0" smtClean="0"/>
              <a:t>)</a:t>
            </a:r>
          </a:p>
          <a:p>
            <a:pPr marL="624078" indent="-514350">
              <a:buAutoNum type="alphaLcParenR"/>
            </a:pP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,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ruko</a:t>
            </a:r>
            <a:r>
              <a:rPr lang="en-US" dirty="0" smtClean="0"/>
              <a:t>, </a:t>
            </a:r>
            <a:r>
              <a:rPr lang="en-US" dirty="0" err="1" smtClean="0"/>
              <a:t>pajak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LAKUKAN: LANGKAH-LANGKAH PENGAMBILAN KEPUTUSAN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/>
              <a:t>Tahap</a:t>
            </a:r>
            <a:r>
              <a:rPr lang="en-US" dirty="0"/>
              <a:t> 3:Hitung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Layak</a:t>
            </a:r>
            <a:r>
              <a:rPr lang="en-US" dirty="0"/>
              <a:t> 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/>
              <a:t>Tahap</a:t>
            </a:r>
            <a:r>
              <a:rPr lang="en-US" dirty="0"/>
              <a:t> 4: </a:t>
            </a:r>
            <a:r>
              <a:rPr lang="en-US" dirty="0" err="1" smtClean="0"/>
              <a:t>Pertimbangkan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/>
              <a:t>Tahap</a:t>
            </a:r>
            <a:r>
              <a:rPr lang="en-US" dirty="0"/>
              <a:t> 5</a:t>
            </a:r>
            <a:r>
              <a:rPr lang="en-US" dirty="0" smtClean="0"/>
              <a:t>: </a:t>
            </a:r>
            <a:r>
              <a:rPr lang="en-US" dirty="0" err="1" smtClean="0"/>
              <a:t>AmbilKeputusanTerbaik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BENEFIT ANALYSIS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5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9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392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5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Pareto </a:t>
            </a:r>
            <a:r>
              <a:rPr lang="en-US" b="1" u="sng" dirty="0">
                <a:solidFill>
                  <a:srgbClr val="FF0000"/>
                </a:solidFill>
              </a:rPr>
              <a:t>Improvements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pareto</a:t>
            </a:r>
            <a:r>
              <a:rPr lang="en-US" dirty="0"/>
              <a:t> improvements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/>
              <a:t>(benefit)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orang,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orang lain </a:t>
            </a:r>
            <a:r>
              <a:rPr lang="en-US" dirty="0" err="1"/>
              <a:t>menanggung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(cost)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PRINSIP-PRINSIP CBA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5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,  </a:t>
            </a:r>
            <a:r>
              <a:rPr lang="en-US" dirty="0" err="1"/>
              <a:t>biasanya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selamanya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;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;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(market choice);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mensyaratkan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(Valuation of Human Life);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(With Versus Without Comparison);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/>
              <a:t>studi</a:t>
            </a:r>
            <a:r>
              <a:rPr lang="en-US" dirty="0"/>
              <a:t> area </a:t>
            </a:r>
            <a:r>
              <a:rPr lang="en-US" dirty="0" err="1"/>
              <a:t>tertentu</a:t>
            </a:r>
            <a:r>
              <a:rPr lang="en-US" dirty="0"/>
              <a:t>;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/>
              <a:t>menghitung</a:t>
            </a:r>
            <a:r>
              <a:rPr lang="en-US" dirty="0"/>
              <a:t> discounting (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PRINSIP-PRINSIP TEHNIS PELAKSANAAN CBA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5774"/>
            <a:ext cx="80772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671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Rounded MT Bold</vt:lpstr>
      <vt:lpstr>Lucida Sans Unicode</vt:lpstr>
      <vt:lpstr>Verdana</vt:lpstr>
      <vt:lpstr>Wingdings 2</vt:lpstr>
      <vt:lpstr>Wingdings 3</vt:lpstr>
      <vt:lpstr>Concourse</vt:lpstr>
      <vt:lpstr> TEHNIK/METODE COST BENEFIT ANALISYS (CBA)</vt:lpstr>
      <vt:lpstr>CAPAIAN  PEMBELAJARAN</vt:lpstr>
      <vt:lpstr>COST BENEFIT ANALYSIS</vt:lpstr>
      <vt:lpstr>PowerPoint Presentation</vt:lpstr>
      <vt:lpstr>PowerPoint Presentation</vt:lpstr>
      <vt:lpstr>PowerPoint Presentation</vt:lpstr>
      <vt:lpstr>PRINSIP-PRINSIP CBA</vt:lpstr>
      <vt:lpstr>PRINSIP-PRINSIP TEHNIS PELAKSANAAN CBA</vt:lpstr>
      <vt:lpstr>PowerPoint Presentation</vt:lpstr>
      <vt:lpstr>PENJELASAN TABEL DI ATAS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KEPUTUSAN SEHARUSNYA DI AMBIL …..</vt:lpstr>
      <vt:lpstr>BEDAH KASUS 1</vt:lpstr>
      <vt:lpstr>BEDAH KEPUTUSAN 2</vt:lpstr>
      <vt:lpstr>LANGKAH-LANGKAH </vt:lpstr>
      <vt:lpstr>LAKUKAN: LANGKAH-LANGKAH PENGAMBILAN KEPUTUSAN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2006-08-16T00:00:00Z</dcterms:created>
  <dcterms:modified xsi:type="dcterms:W3CDTF">2021-04-23T01:49:16Z</dcterms:modified>
</cp:coreProperties>
</file>