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59" r:id="rId4"/>
    <p:sldId id="270" r:id="rId5"/>
    <p:sldId id="263" r:id="rId6"/>
    <p:sldId id="262" r:id="rId7"/>
    <p:sldId id="271" r:id="rId8"/>
    <p:sldId id="269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71C667-4B6D-4DDB-9B00-EE806899AE86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5072050"/>
            <a:ext cx="5000628" cy="17859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id-ID" sz="2800" dirty="0" smtClean="0">
                <a:solidFill>
                  <a:schemeClr val="tx1"/>
                </a:solidFill>
              </a:rPr>
              <a:t>Tim:</a:t>
            </a:r>
          </a:p>
          <a:p>
            <a:pPr>
              <a:spcBef>
                <a:spcPts val="0"/>
              </a:spcBef>
            </a:pPr>
            <a:r>
              <a:rPr lang="id-ID" dirty="0" smtClean="0">
                <a:solidFill>
                  <a:schemeClr val="tx1"/>
                </a:solidFill>
              </a:rPr>
              <a:t>Yunisca Nurmalisa, S.Pd., M.Pd.</a:t>
            </a:r>
          </a:p>
          <a:p>
            <a:pPr>
              <a:spcBef>
                <a:spcPts val="0"/>
              </a:spcBef>
            </a:pPr>
            <a:r>
              <a:rPr lang="id-ID" sz="2800" dirty="0" smtClean="0">
                <a:solidFill>
                  <a:schemeClr val="tx1"/>
                </a:solidFill>
              </a:rPr>
              <a:t>Devi Sutrisno Putri, </a:t>
            </a:r>
            <a:r>
              <a:rPr lang="id-ID" dirty="0" smtClean="0">
                <a:solidFill>
                  <a:schemeClr val="tx1"/>
                </a:solidFill>
              </a:rPr>
              <a:t>S.Pd., M.Pd.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362075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tx1"/>
                </a:solidFill>
              </a:rPr>
              <a:t>PENDIDIKAN</a:t>
            </a:r>
            <a:r>
              <a:rPr lang="id-ID" sz="7200" dirty="0" smtClean="0">
                <a:solidFill>
                  <a:schemeClr val="tx1"/>
                </a:solidFill>
              </a:rPr>
              <a:t> NILAI</a:t>
            </a:r>
            <a:endParaRPr lang="id-ID" sz="7200" dirty="0">
              <a:solidFill>
                <a:schemeClr val="tx1"/>
              </a:solidFill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5714976" y="6286520"/>
            <a:ext cx="3429024" cy="57148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Nilai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76672"/>
            <a:ext cx="435597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8153400" cy="99060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chemeClr val="tx1"/>
                </a:solidFill>
              </a:rPr>
              <a:t>Pendidikan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Nilai</a:t>
            </a:r>
            <a:endParaRPr lang="id-ID" sz="4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714488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suri</a:t>
            </a:r>
            <a:r>
              <a:rPr lang="en-US" dirty="0" smtClean="0"/>
              <a:t> </a:t>
            </a:r>
            <a:r>
              <a:rPr lang="en-US" dirty="0" err="1" smtClean="0"/>
              <a:t>tauladan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agama,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etika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estetika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 spiritual </a:t>
            </a:r>
            <a:r>
              <a:rPr lang="en-US" dirty="0" err="1" smtClean="0"/>
              <a:t>keagamaan</a:t>
            </a:r>
            <a:r>
              <a:rPr lang="en-US" dirty="0" smtClean="0"/>
              <a:t>,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kepribadian</a:t>
            </a:r>
            <a:r>
              <a:rPr lang="en-US" dirty="0" smtClean="0"/>
              <a:t> yang </a:t>
            </a:r>
            <a:r>
              <a:rPr lang="en-US" dirty="0" err="1" smtClean="0"/>
              <a:t>utuh</a:t>
            </a:r>
            <a:r>
              <a:rPr lang="en-US" dirty="0" smtClean="0"/>
              <a:t>, </a:t>
            </a:r>
            <a:r>
              <a:rPr lang="en-US" dirty="0" err="1" smtClean="0"/>
              <a:t>berakhlak</a:t>
            </a:r>
            <a:r>
              <a:rPr lang="en-US" dirty="0" smtClean="0"/>
              <a:t> </a:t>
            </a:r>
            <a:r>
              <a:rPr lang="en-US" dirty="0" err="1" smtClean="0"/>
              <a:t>mulia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i="1" dirty="0" smtClean="0"/>
              <a:t>skills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48680"/>
            <a:ext cx="52920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754" y="413420"/>
            <a:ext cx="8153400" cy="99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Tujuan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Pendidikan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668" y="2204864"/>
            <a:ext cx="8964488" cy="982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M</a:t>
            </a:r>
            <a:r>
              <a:rPr lang="en-US" dirty="0" err="1" smtClean="0"/>
              <a:t>enghasilkan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matang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, </a:t>
            </a:r>
            <a:r>
              <a:rPr lang="en-US" dirty="0" err="1" smtClean="0"/>
              <a:t>emosional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spiritual. </a:t>
            </a:r>
          </a:p>
        </p:txBody>
      </p:sp>
      <p:sp>
        <p:nvSpPr>
          <p:cNvPr id="4" name="Down Arrow 3"/>
          <p:cNvSpPr/>
          <p:nvPr/>
        </p:nvSpPr>
        <p:spPr>
          <a:xfrm>
            <a:off x="1583668" y="1556792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6752" y="4005064"/>
            <a:ext cx="8715404" cy="1080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esensial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(</a:t>
            </a:r>
            <a:r>
              <a:rPr lang="en-US" i="1" dirty="0" smtClean="0"/>
              <a:t>values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kebajikan</a:t>
            </a:r>
            <a:r>
              <a:rPr lang="en-US" dirty="0" smtClean="0"/>
              <a:t> (</a:t>
            </a:r>
            <a:r>
              <a:rPr lang="en-US" i="1" dirty="0" smtClean="0"/>
              <a:t>virtues</a:t>
            </a:r>
            <a:r>
              <a:rPr lang="en-US" dirty="0" smtClean="0"/>
              <a:t>). </a:t>
            </a:r>
          </a:p>
        </p:txBody>
      </p:sp>
      <p:sp>
        <p:nvSpPr>
          <p:cNvPr id="6" name="Down Arrow 5"/>
          <p:cNvSpPr/>
          <p:nvPr/>
        </p:nvSpPr>
        <p:spPr>
          <a:xfrm>
            <a:off x="2381316" y="3356992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27584" y="5750496"/>
            <a:ext cx="8715404" cy="110750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memprioritaskan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membangkitkan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 (</a:t>
            </a:r>
            <a:r>
              <a:rPr lang="en-US" dirty="0" err="1" smtClean="0"/>
              <a:t>Mulyana</a:t>
            </a:r>
            <a:r>
              <a:rPr lang="en-US" dirty="0" smtClean="0"/>
              <a:t>, 2011)</a:t>
            </a:r>
          </a:p>
        </p:txBody>
      </p:sp>
      <p:sp>
        <p:nvSpPr>
          <p:cNvPr id="8" name="Down Arrow 7"/>
          <p:cNvSpPr/>
          <p:nvPr/>
        </p:nvSpPr>
        <p:spPr>
          <a:xfrm>
            <a:off x="3298629" y="5102424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89336"/>
            <a:ext cx="7128792" cy="936104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id-ID" sz="2800" b="1" smtClean="0">
                <a:solidFill>
                  <a:schemeClr val="tx1"/>
                </a:solidFill>
              </a:rPr>
              <a:t>Komite </a:t>
            </a:r>
            <a:r>
              <a:rPr lang="id-ID" sz="2800" b="1">
                <a:solidFill>
                  <a:schemeClr val="tx1"/>
                </a:solidFill>
              </a:rPr>
              <a:t>APAID (</a:t>
            </a:r>
            <a:r>
              <a:rPr lang="id-ID" sz="2800" b="1" i="1">
                <a:solidFill>
                  <a:schemeClr val="tx1"/>
                </a:solidFill>
              </a:rPr>
              <a:t>Asia and the Pasific Program of Education Innovation for </a:t>
            </a:r>
            <a:r>
              <a:rPr lang="id-ID" sz="2800" b="1" i="1">
                <a:solidFill>
                  <a:schemeClr val="tx1"/>
                </a:solidFill>
              </a:rPr>
              <a:t>Development</a:t>
            </a:r>
            <a:r>
              <a:rPr lang="id-ID" sz="2800" b="1" smtClean="0">
                <a:solidFill>
                  <a:schemeClr val="tx1"/>
                </a:solidFill>
              </a:rPr>
              <a:t>)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844824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smtClean="0"/>
              <a:t>M</a:t>
            </a:r>
            <a:r>
              <a:rPr lang="id-ID" sz="2400" smtClean="0"/>
              <a:t>enerapkan </a:t>
            </a:r>
            <a:r>
              <a:rPr lang="id-ID" sz="2400"/>
              <a:t>pembentukan nilai kepada </a:t>
            </a:r>
            <a:r>
              <a:rPr lang="id-ID" sz="2400"/>
              <a:t>peserta </a:t>
            </a:r>
            <a:r>
              <a:rPr lang="id-ID" sz="2400" smtClean="0"/>
              <a:t>didik</a:t>
            </a:r>
            <a:r>
              <a:rPr lang="en-US" sz="240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M</a:t>
            </a:r>
            <a:r>
              <a:rPr lang="id-ID" sz="2400" smtClean="0"/>
              <a:t>enghasilkan </a:t>
            </a:r>
            <a:r>
              <a:rPr lang="id-ID" sz="2400"/>
              <a:t>sikap yang mencerminkan nilai-nilai yang diinginkan</a:t>
            </a:r>
            <a:r>
              <a:rPr lang="id-ID" sz="2400"/>
              <a:t>, </a:t>
            </a:r>
            <a:r>
              <a:rPr lang="id-ID" sz="2400" smtClean="0"/>
              <a:t>dan</a:t>
            </a:r>
            <a:endParaRPr lang="en-US" sz="2400" smtClean="0"/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M</a:t>
            </a:r>
            <a:r>
              <a:rPr lang="id-ID" sz="2400" smtClean="0"/>
              <a:t>embimbing </a:t>
            </a:r>
            <a:r>
              <a:rPr lang="id-ID" sz="2400"/>
              <a:t>perilaku yang konsisten dengan nilai-nilai tersebut.</a:t>
            </a:r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4176464" y="4005064"/>
            <a:ext cx="4572000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70485" marR="72390" indent="228600" algn="just">
              <a:spcAft>
                <a:spcPts val="0"/>
              </a:spcAft>
            </a:pPr>
            <a:r>
              <a:rPr lang="en-US" sz="2400">
                <a:latin typeface="+mj-lt"/>
                <a:ea typeface="Times New Roman" panose="02020603050405020304" pitchFamily="18" charset="0"/>
              </a:rPr>
              <a:t>P</a:t>
            </a:r>
            <a:r>
              <a:rPr lang="id-ID" sz="2400" smtClean="0">
                <a:latin typeface="+mj-lt"/>
                <a:ea typeface="Times New Roman" panose="02020603050405020304" pitchFamily="18" charset="0"/>
              </a:rPr>
              <a:t>endidikan </a:t>
            </a:r>
            <a:r>
              <a:rPr lang="id-ID" sz="2400">
                <a:latin typeface="+mj-lt"/>
                <a:ea typeface="Times New Roman" panose="02020603050405020304" pitchFamily="18" charset="0"/>
              </a:rPr>
              <a:t>nilai dimaksudkan untuk membantu peserta didik agar memahami, menyadari, dan mengalami nilai-nilai serta mampu menempatkannya secara integral dalam kehidupan.</a:t>
            </a:r>
            <a:endParaRPr lang="en-US" sz="240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54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10" y="260648"/>
            <a:ext cx="8153400" cy="990600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solidFill>
                  <a:schemeClr val="tx1"/>
                </a:solidFill>
              </a:rPr>
              <a:t>Urgensi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Pendidikan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Nilai</a:t>
            </a:r>
            <a:endParaRPr lang="id-ID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43050"/>
            <a:ext cx="4139952" cy="849846"/>
          </a:xfrm>
        </p:spPr>
        <p:txBody>
          <a:bodyPr>
            <a:normAutofit/>
          </a:bodyPr>
          <a:lstStyle/>
          <a:p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-108520" y="2704980"/>
            <a:ext cx="4211960" cy="2260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Perkembangan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zaman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IPTEK</a:t>
            </a:r>
          </a:p>
          <a:p>
            <a:pPr algn="ctr"/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64088" y="1700808"/>
            <a:ext cx="353409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id-ID" dirty="0"/>
          </a:p>
        </p:txBody>
      </p:sp>
      <p:sp>
        <p:nvSpPr>
          <p:cNvPr id="6" name="Oval 5"/>
          <p:cNvSpPr/>
          <p:nvPr/>
        </p:nvSpPr>
        <p:spPr>
          <a:xfrm>
            <a:off x="4716016" y="2852936"/>
            <a:ext cx="4387967" cy="31722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err="1" smtClean="0">
                <a:solidFill>
                  <a:schemeClr val="tx1"/>
                </a:solidFill>
              </a:rPr>
              <a:t>Praktek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pendidikan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terlalu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berorientasi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penanaman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intelektual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ctr"/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828229" y="2132856"/>
            <a:ext cx="216024" cy="533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6867606" y="2171722"/>
            <a:ext cx="216024" cy="533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3" y="260648"/>
            <a:ext cx="8153400" cy="990600"/>
          </a:xfrm>
        </p:spPr>
        <p:txBody>
          <a:bodyPr>
            <a:noAutofit/>
          </a:bodyPr>
          <a:lstStyle/>
          <a:p>
            <a:r>
              <a:rPr lang="en-US" sz="6000" dirty="0" err="1" smtClean="0"/>
              <a:t>Urgensi</a:t>
            </a:r>
            <a:r>
              <a:rPr lang="en-US" sz="6000" dirty="0" smtClean="0"/>
              <a:t> Pend. </a:t>
            </a:r>
            <a:r>
              <a:rPr lang="en-US" sz="6000" dirty="0" err="1" smtClean="0"/>
              <a:t>Nilai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600" y="1556792"/>
            <a:ext cx="9153338" cy="151216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dirty="0" err="1" smtClean="0"/>
              <a:t>Beragam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keseharian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endParaRPr lang="en-US" sz="2800" dirty="0" smtClean="0"/>
          </a:p>
          <a:p>
            <a:pPr>
              <a:spcBef>
                <a:spcPts val="0"/>
              </a:spcBef>
              <a:buNone/>
            </a:pPr>
            <a:r>
              <a:rPr lang="en-US" sz="2800" dirty="0" err="1" smtClean="0"/>
              <a:t>didik</a:t>
            </a:r>
            <a:r>
              <a:rPr lang="en-US" sz="2800" dirty="0" smtClean="0"/>
              <a:t> di </a:t>
            </a:r>
            <a:r>
              <a:rPr lang="en-US" sz="2800" dirty="0" err="1" smtClean="0"/>
              <a:t>sekolah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bermuara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problematika</a:t>
            </a:r>
            <a:endParaRPr lang="en-US" sz="2800" dirty="0"/>
          </a:p>
          <a:p>
            <a:pPr>
              <a:spcBef>
                <a:spcPts val="0"/>
              </a:spcBef>
              <a:buNone/>
            </a:pPr>
            <a:r>
              <a:rPr lang="en-US" sz="2800" dirty="0" err="1" smtClean="0"/>
              <a:t>besar</a:t>
            </a:r>
            <a:r>
              <a:rPr lang="en-US" sz="2800" dirty="0" smtClean="0"/>
              <a:t>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problematika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.</a:t>
            </a:r>
          </a:p>
          <a:p>
            <a:endParaRPr lang="id-ID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39552" y="3789040"/>
            <a:ext cx="8629600" cy="2420888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memecahkan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, </a:t>
            </a:r>
            <a:r>
              <a:rPr lang="en-US" sz="3200" dirty="0" err="1" smtClean="0"/>
              <a:t>maka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dijawab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endParaRPr lang="en-US" sz="3200" dirty="0"/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yang </a:t>
            </a:r>
            <a:r>
              <a:rPr lang="en-US" sz="3200" dirty="0" err="1" smtClean="0"/>
              <a:t>selama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termarginalkan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proses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err="1" smtClean="0"/>
              <a:t>pembelajaran</a:t>
            </a:r>
            <a:r>
              <a:rPr lang="en-US" sz="3200" dirty="0" smtClean="0"/>
              <a:t> di </a:t>
            </a:r>
            <a:r>
              <a:rPr lang="en-US" sz="3200" dirty="0" err="1" smtClean="0"/>
              <a:t>sekolah</a:t>
            </a:r>
            <a:r>
              <a:rPr lang="en-US" sz="3200" dirty="0" smtClean="0"/>
              <a:t>.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upaya</a:t>
            </a:r>
            <a:endParaRPr lang="en-US" sz="3200" dirty="0"/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err="1" smtClean="0"/>
              <a:t>penanaman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posisi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sangat</a:t>
            </a:r>
            <a:endParaRPr lang="en-US" sz="3200" dirty="0"/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smtClean="0"/>
              <a:t>urgent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memperbaiki</a:t>
            </a:r>
            <a:r>
              <a:rPr lang="en-US" sz="3200" dirty="0" smtClean="0"/>
              <a:t> </a:t>
            </a:r>
            <a:r>
              <a:rPr lang="en-US" sz="3200" dirty="0" err="1" smtClean="0"/>
              <a:t>problematikan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dihadapi</a:t>
            </a:r>
            <a:r>
              <a:rPr lang="en-US" sz="3200" dirty="0" smtClean="0"/>
              <a:t> di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err="1" smtClean="0"/>
              <a:t>sekolah</a:t>
            </a:r>
            <a:r>
              <a:rPr lang="en-US" sz="3200" dirty="0"/>
              <a:t>.</a:t>
            </a:r>
            <a:endParaRPr kumimoji="0" lang="id-ID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1106100" y="2992938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8153400" cy="990600"/>
          </a:xfrm>
        </p:spPr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Landasan Pendidikan Nilai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1534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mtClean="0"/>
              <a:t>L</a:t>
            </a:r>
            <a:r>
              <a:rPr lang="id-ID" smtClean="0"/>
              <a:t>andasan </a:t>
            </a:r>
            <a:r>
              <a:rPr lang="id-ID"/>
              <a:t>filosofis</a:t>
            </a:r>
            <a:r>
              <a:rPr lang="id-ID"/>
              <a:t>, </a:t>
            </a:r>
            <a:endParaRPr lang="en-US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/>
              <a:t>L</a:t>
            </a:r>
            <a:r>
              <a:rPr lang="id-ID" smtClean="0"/>
              <a:t>andasan </a:t>
            </a:r>
            <a:r>
              <a:rPr lang="id-ID"/>
              <a:t>psikologis</a:t>
            </a:r>
            <a:r>
              <a:rPr lang="id-ID"/>
              <a:t>, </a:t>
            </a:r>
            <a:endParaRPr lang="en-US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/>
              <a:t>L</a:t>
            </a:r>
            <a:r>
              <a:rPr lang="id-ID" smtClean="0"/>
              <a:t>andasan </a:t>
            </a:r>
            <a:r>
              <a:rPr lang="id-ID"/>
              <a:t>sosiologis</a:t>
            </a:r>
            <a:r>
              <a:rPr lang="id-ID"/>
              <a:t>, </a:t>
            </a:r>
            <a:endParaRPr lang="en-US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/>
              <a:t>L</a:t>
            </a:r>
            <a:r>
              <a:rPr lang="id-ID" smtClean="0"/>
              <a:t>andasan </a:t>
            </a:r>
            <a:r>
              <a:rPr lang="id-ID"/>
              <a:t>antropologis</a:t>
            </a:r>
            <a:r>
              <a:rPr lang="id-ID"/>
              <a:t>, </a:t>
            </a:r>
            <a:endParaRPr lang="en-US" smtClean="0"/>
          </a:p>
          <a:p>
            <a:pPr>
              <a:buFont typeface="Wingdings" panose="05000000000000000000" pitchFamily="2" charset="2"/>
              <a:buChar char="ü"/>
            </a:pPr>
            <a:r>
              <a:rPr lang="id-ID" smtClean="0"/>
              <a:t>dan </a:t>
            </a:r>
            <a:r>
              <a:rPr lang="en-US"/>
              <a:t>L</a:t>
            </a:r>
            <a:r>
              <a:rPr lang="id-ID" smtClean="0"/>
              <a:t>andasan </a:t>
            </a:r>
            <a:r>
              <a:rPr lang="id-ID"/>
              <a:t>estetik.</a:t>
            </a:r>
            <a:endParaRPr lang="en-US"/>
          </a:p>
          <a:p>
            <a:pPr>
              <a:buFont typeface="Wingdings" panose="05000000000000000000" pitchFamily="2" charset="2"/>
              <a:buChar char="ü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79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6600" dirty="0" smtClean="0"/>
              <a:t>TERIMAKASIH..</a:t>
            </a:r>
            <a:endParaRPr lang="id-ID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534</TotalTime>
  <Words>300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Times New Roman</vt:lpstr>
      <vt:lpstr>Tw Cen MT</vt:lpstr>
      <vt:lpstr>Wingdings</vt:lpstr>
      <vt:lpstr>Wingdings 2</vt:lpstr>
      <vt:lpstr>Median</vt:lpstr>
      <vt:lpstr>PENDIDIKAN NILAI</vt:lpstr>
      <vt:lpstr>Pendidikan Nilai</vt:lpstr>
      <vt:lpstr>Tujuan Pendidikan</vt:lpstr>
      <vt:lpstr>Komite APAID (Asia and the Pasific Program of Education Innovation for Development)</vt:lpstr>
      <vt:lpstr>Urgensi Pendidikan Nilai</vt:lpstr>
      <vt:lpstr>Urgensi Pend. Nilai</vt:lpstr>
      <vt:lpstr>Landasan Pendidikan Nilai</vt:lpstr>
      <vt:lpstr>TERIMAKASIH..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NILAI</dc:title>
  <dc:creator>ASUS</dc:creator>
  <cp:lastModifiedBy>ASUS</cp:lastModifiedBy>
  <cp:revision>26</cp:revision>
  <dcterms:created xsi:type="dcterms:W3CDTF">2019-02-18T03:10:34Z</dcterms:created>
  <dcterms:modified xsi:type="dcterms:W3CDTF">2021-04-08T01:16:50Z</dcterms:modified>
</cp:coreProperties>
</file>