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5" r:id="rId2"/>
    <p:sldMasterId id="2147483666" r:id="rId3"/>
    <p:sldMasterId id="2147483671" r:id="rId4"/>
    <p:sldMasterId id="2147483677" r:id="rId5"/>
  </p:sldMasterIdLst>
  <p:notesMasterIdLst>
    <p:notesMasterId r:id="rId11"/>
  </p:notesMasterIdLst>
  <p:sldIdLst>
    <p:sldId id="256" r:id="rId6"/>
    <p:sldId id="264" r:id="rId7"/>
    <p:sldId id="260" r:id="rId8"/>
    <p:sldId id="257" r:id="rId9"/>
    <p:sldId id="29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FF00"/>
    <a:srgbClr val="CC3300"/>
    <a:srgbClr val="000000"/>
    <a:srgbClr val="FF00FF"/>
    <a:srgbClr val="FF0000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58" autoAdjust="0"/>
  </p:normalViewPr>
  <p:slideViewPr>
    <p:cSldViewPr>
      <p:cViewPr varScale="1">
        <p:scale>
          <a:sx n="63" d="100"/>
          <a:sy n="63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31ECC3-A489-49DD-BEAF-8ECE56E36FD1}" type="datetimeFigureOut">
              <a:rPr lang="en-US" smtClean="0"/>
              <a:pPr/>
              <a:t>8/13/2022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7A447-EB7C-43FD-A544-B8CCD77602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0FD8F5-8862-4FED-B321-68A5A016E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3AA65-AD1E-451A-976C-1F1CD774F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DA454-ECF0-494F-A5B1-94F6B0FEE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8074-503D-4AA7-8456-F6107B116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2B5E9A-AC4F-4767-B617-83F7061FB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2EC83-CBD5-4B9E-8021-248A51BDB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87B9F-34E4-4847-90C5-28B22D98A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AD00C-6D23-485F-A9E5-F81D710F8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3A399-78EA-46C6-9F07-60B653559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1F963-92E4-41AB-8C29-1EA83C5D8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F4666-8549-4891-9808-21CEB55CE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11826-5634-4383-9D0E-51BB87883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E3A48-BCF7-431E-94DD-D532B27F7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69F7F-D1AC-4DAB-B733-BA301B759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27503-2693-4A61-B71F-22076C234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D2F3D-8FA5-4FC6-ACF9-0E2D2D9F5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B7CC-A050-4DDF-A331-A99AA0A38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302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2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2154F9-4497-4BEC-849B-5DADCEE41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CD298-66EA-4D49-9601-6BEB274AE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CF6D2-9220-44EA-AC65-7165975A3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7C984-C882-4F31-9A16-26E6B0CCF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A322D-8E83-4346-A517-6FFFC4891F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A3269-4594-49E1-8F4A-A5E80E5C0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6F231-6D4B-49FB-9203-19B68234C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EC536-E20B-4C99-8683-93978432B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79653-A1C7-4879-9E5A-2F0E7E214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29566-40AD-4396-911F-94F115461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4D45B-474B-45CA-9F61-D1F033F01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B2017-34DE-4C43-9A0A-4B7AA9A41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2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C878CF1-AEF9-4AD3-AD38-4E76A3DBA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CB339-5DDD-4769-9AA3-87CEA2CA7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763AC-457C-4F34-94D0-E41BDA166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9ADB6-E17F-48A8-885A-2EE732786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B96B5-0BB0-4485-855A-14751A71E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AEFC-CF83-445E-B13B-ED8DB7778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5BD94-BAD8-4007-9183-4EF691DCEF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698AA-E5E2-49C2-B1E7-AE7135E3B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D4922-0787-4DE7-850D-A6931AABE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6FAB2-4B47-4108-B927-931D77F89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CDF54-4316-4F87-B1F8-DEF950DFB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640CC-0343-468B-A233-640F08C4A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0ACABD-807B-4653-B95F-B242D4DF3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7A4F1-E17B-4BA5-9CC2-1F0F10055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26A15-305A-4CE9-988C-5F705E2B9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561EA-9B61-4527-9089-BFEB2E5F4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0A5DA-0C0C-47AB-9940-93F99C72F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AE999-7196-4E60-A9DF-3D8110801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0B211-DA57-488A-8A3A-9AEDE3389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8880D-CDEE-40B1-BCC1-EA7B33D16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D2341-11F0-42DB-B8CF-34743B10D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4D961-DFEC-4FD3-9060-FC3CDF42B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DD584-38CD-46F8-AA9A-34B7D6CC5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3D490-56B7-43D0-9AFE-A3922F57F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75591-6749-4772-9ED9-6A30CFCC7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BB762-BF46-4B8A-AC59-9586EE2870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99664-8C7E-4B1F-B703-3287E4C7E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77F9B-B6F4-4555-B112-B3DCFEB59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6A07B62C-8FC6-42E1-AE64-A5039B4C1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404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DD087B89-255F-40E8-BEE0-B50BD6968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6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6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404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1987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8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0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1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2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3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4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6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7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8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9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0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1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200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200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00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00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1425FED-9F56-469C-A3E5-A6FEAE5A2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200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5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108932BC-6BB4-4999-848A-ADA9552CF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7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46127B56-C84F-46B1-AB3A-5D7AB1338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6568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6569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6570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9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357166"/>
            <a:ext cx="8572560" cy="925511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id-ID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ll MT" pitchFamily="18" charset="0"/>
              </a:rPr>
              <a:t>MANAJEMEN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ll MT" pitchFamily="18" charset="0"/>
              </a:rPr>
              <a:t>SEKOLAH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4071942"/>
            <a:ext cx="8501122" cy="185738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R="36576" algn="ctr">
              <a:buClr>
                <a:schemeClr val="accent1"/>
              </a:buClr>
              <a:buSzPct val="80000"/>
              <a:buNone/>
            </a:pPr>
            <a:r>
              <a:rPr lang="en-US" sz="4400" b="1" kern="1200" spc="50" noProof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Dr. </a:t>
            </a:r>
            <a:r>
              <a:rPr lang="id-ID" sz="4400" b="1" kern="1200" spc="50" noProof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Riswandi, M.Pd</a:t>
            </a:r>
            <a:endParaRPr lang="en-US" sz="4400" b="1" kern="1200" spc="50" noProof="1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R="36576" algn="ctr">
              <a:buClr>
                <a:schemeClr val="accent1"/>
              </a:buClr>
              <a:buSzPct val="80000"/>
              <a:buNone/>
            </a:pPr>
            <a:r>
              <a:rPr lang="id-ID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Fakultas Keguruan dan Ilmu Pendidikan</a:t>
            </a:r>
          </a:p>
          <a:p>
            <a:pPr marR="36576" algn="ctr">
              <a:buClr>
                <a:schemeClr val="accent1"/>
              </a:buClr>
              <a:buSzPct val="80000"/>
              <a:buNone/>
            </a:pPr>
            <a:r>
              <a:rPr lang="id-ID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Universitas Lampung</a:t>
            </a:r>
            <a:endParaRPr lang="en-US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</p:txBody>
      </p:sp>
      <p:pic>
        <p:nvPicPr>
          <p:cNvPr id="5" name="Picture 4" descr="Unila"/>
          <p:cNvPicPr/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3714744" y="1857364"/>
            <a:ext cx="157163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2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277813"/>
            <a:ext cx="8143932" cy="1008047"/>
          </a:xfrm>
        </p:spPr>
        <p:txBody>
          <a:bodyPr anchor="ctr"/>
          <a:lstStyle/>
          <a:p>
            <a:pPr algn="ctr" eaLnBrk="1" hangingPunct="1">
              <a:defRPr/>
            </a:pPr>
            <a:r>
              <a:rPr lang="id-ID" b="1" noProof="1" smtClean="0">
                <a:solidFill>
                  <a:schemeClr val="bg1"/>
                </a:solidFill>
                <a:effectLst/>
                <a:latin typeface="Agency FB" pitchFamily="34" charset="0"/>
              </a:rPr>
              <a:t>Bidang </a:t>
            </a:r>
            <a:r>
              <a:rPr lang="en-US" b="1" noProof="1" smtClean="0">
                <a:solidFill>
                  <a:schemeClr val="bg1"/>
                </a:solidFill>
                <a:effectLst/>
                <a:latin typeface="Agency FB" pitchFamily="34" charset="0"/>
              </a:rPr>
              <a:t>Garapan Manajemen </a:t>
            </a:r>
            <a:r>
              <a:rPr lang="id-ID" b="1" noProof="1" smtClean="0">
                <a:solidFill>
                  <a:schemeClr val="bg1"/>
                </a:solidFill>
                <a:effectLst/>
                <a:latin typeface="Agency FB" pitchFamily="34" charset="0"/>
              </a:rPr>
              <a:t>Pendidikan di </a:t>
            </a:r>
            <a:r>
              <a:rPr lang="en-US" b="1" noProof="1" smtClean="0">
                <a:solidFill>
                  <a:schemeClr val="bg1"/>
                </a:solidFill>
                <a:effectLst/>
                <a:latin typeface="Agency FB" pitchFamily="34" charset="0"/>
              </a:rPr>
              <a:t>Sekolah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071538" y="2000240"/>
            <a:ext cx="7786742" cy="4643470"/>
          </a:xfrm>
        </p:spPr>
        <p:txBody>
          <a:bodyPr/>
          <a:lstStyle/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1. Manajemen Kurikulum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2. Manajemen Kesiswaan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3. Manajemen Sarana dan Prasarana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4. Manajemen Personil/anggota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5. Manajemen Keuangan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6. Manajemen Hubungan Sekolah dan Masyarakat</a:t>
            </a: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r>
              <a:rPr lang="en-US" sz="3600" b="1" noProof="1" smtClean="0">
                <a:solidFill>
                  <a:schemeClr val="bg1"/>
                </a:solidFill>
                <a:effectLst/>
                <a:latin typeface="Papyrus" pitchFamily="66" charset="0"/>
              </a:rPr>
              <a:t>7. Manajemen Layanan Khusus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142852"/>
            <a:ext cx="7643866" cy="828660"/>
          </a:xfrm>
        </p:spPr>
        <p:txBody>
          <a:bodyPr/>
          <a:lstStyle/>
          <a:p>
            <a:pPr marL="514350" indent="-514350" algn="ctr" eaLnBrk="1" hangingPunct="1">
              <a:defRPr/>
            </a:pPr>
            <a:r>
              <a:rPr lang="id-ID" sz="3600" b="1" noProof="1" smtClean="0">
                <a:effectLst/>
                <a:latin typeface="Papyrus" pitchFamily="66" charset="0"/>
              </a:rPr>
              <a:t>III</a:t>
            </a:r>
            <a:r>
              <a:rPr lang="en-US" sz="3600" b="1" noProof="1" smtClean="0">
                <a:effectLst/>
                <a:latin typeface="Papyrus" pitchFamily="66" charset="0"/>
              </a:rPr>
              <a:t>. Manajemen Sarana dan Prasarana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1214422"/>
            <a:ext cx="8072494" cy="5286412"/>
          </a:xfrm>
        </p:spPr>
        <p:txBody>
          <a:bodyPr/>
          <a:lstStyle/>
          <a:p>
            <a:r>
              <a:rPr lang="en-US" noProof="1" smtClean="0">
                <a:effectLst/>
                <a:latin typeface="Agency FB" pitchFamily="34" charset="0"/>
              </a:rPr>
              <a:t>Adalah kegiatan yg mengatur utk mempersiapkan segala peralatan/material bagi terselenggaranya proses pendidikan di sekolah.</a:t>
            </a:r>
          </a:p>
          <a:p>
            <a:r>
              <a:rPr lang="en-US" noProof="1" smtClean="0">
                <a:effectLst/>
                <a:latin typeface="Agency FB" pitchFamily="34" charset="0"/>
              </a:rPr>
              <a:t>Merupakan keseluruhan proses perencanaan pengadaan, pendayagunaan, dan pengawasan yg digunakan agar tujuan pendidikan di sekolah dpt tercapai dgn efektif dan efisien.</a:t>
            </a:r>
          </a:p>
          <a:p>
            <a:r>
              <a:rPr lang="en-US" noProof="1" smtClean="0">
                <a:effectLst/>
                <a:latin typeface="Agency FB" pitchFamily="34" charset="0"/>
              </a:rPr>
              <a:t>Tujuannya utk membantu kelancaran proses pembelajaran.</a:t>
            </a:r>
          </a:p>
          <a:p>
            <a:r>
              <a:rPr lang="en-US" noProof="1" smtClean="0">
                <a:effectLst/>
                <a:latin typeface="Agency FB" pitchFamily="34" charset="0"/>
              </a:rPr>
              <a:t>Kegiatannya meliputi; perencanaan kebutuhan, pengadaan, penyimpanan, penginventarisasi, pemeliharaan, dan penghapusan.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480" y="360349"/>
            <a:ext cx="7000924" cy="925511"/>
          </a:xfrm>
        </p:spPr>
        <p:txBody>
          <a:bodyPr/>
          <a:lstStyle/>
          <a:p>
            <a:pPr marL="514350" indent="-514350" algn="ctr" eaLnBrk="1" hangingPunct="1">
              <a:defRPr/>
            </a:pPr>
            <a:r>
              <a:rPr lang="en-US" sz="4800" b="1" noProof="1" smtClean="0">
                <a:latin typeface="Papyrus" pitchFamily="66" charset="0"/>
              </a:rPr>
              <a:t>5. Manajemen Keuangan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1285860"/>
            <a:ext cx="8858280" cy="5500702"/>
          </a:xfrm>
        </p:spPr>
        <p:txBody>
          <a:bodyPr anchor="ctr"/>
          <a:lstStyle/>
          <a:p>
            <a:pPr eaLnBrk="1" hangingPunct="1">
              <a:buNone/>
            </a:pPr>
            <a:r>
              <a:rPr lang="en-US" sz="3600" noProof="1" smtClean="0">
                <a:solidFill>
                  <a:schemeClr val="tx1"/>
                </a:solidFill>
                <a:latin typeface="Agency FB" pitchFamily="34" charset="0"/>
                <a:sym typeface="Wingdings" pitchFamily="2" charset="2"/>
              </a:rPr>
              <a:t>K</a:t>
            </a:r>
            <a:r>
              <a:rPr lang="en-US" sz="3600" noProof="1" smtClean="0">
                <a:solidFill>
                  <a:schemeClr val="tx1"/>
                </a:solidFill>
                <a:latin typeface="Agency FB" pitchFamily="34" charset="0"/>
              </a:rPr>
              <a:t>euangan/pembiayaan di sekolah menjadi faktor esensial.</a:t>
            </a:r>
          </a:p>
          <a:p>
            <a:pPr eaLnBrk="1" hangingPunct="1">
              <a:buNone/>
            </a:pPr>
            <a:r>
              <a:rPr lang="en-US" sz="3600" noProof="1" smtClean="0">
                <a:solidFill>
                  <a:schemeClr val="tx1"/>
                </a:solidFill>
                <a:latin typeface="Agency FB" pitchFamily="34" charset="0"/>
                <a:sym typeface="Wingdings" pitchFamily="2" charset="2"/>
              </a:rPr>
              <a:t>P</a:t>
            </a:r>
            <a:r>
              <a:rPr lang="en-US" sz="3600" noProof="1" smtClean="0">
                <a:solidFill>
                  <a:schemeClr val="tx1"/>
                </a:solidFill>
                <a:latin typeface="Agency FB" pitchFamily="34" charset="0"/>
              </a:rPr>
              <a:t>enanggung jawab manajemen pembiayaan pendidikan adalah kepala sekolah dan guru. </a:t>
            </a:r>
          </a:p>
          <a:p>
            <a:pPr eaLnBrk="1" hangingPunct="1">
              <a:buNone/>
            </a:pPr>
            <a:r>
              <a:rPr lang="en-US" sz="3600" noProof="1" smtClean="0">
                <a:solidFill>
                  <a:schemeClr val="tx1"/>
                </a:solidFill>
                <a:latin typeface="Agency FB" pitchFamily="34" charset="0"/>
                <a:sym typeface="Wingdings" pitchFamily="2" charset="2"/>
              </a:rPr>
              <a:t>Guru diharapkan merencanakan pembiayaan kegiatan pembelajaran dgn baik.</a:t>
            </a:r>
          </a:p>
          <a:p>
            <a:pPr eaLnBrk="1" hangingPunct="1">
              <a:buNone/>
            </a:pPr>
            <a:r>
              <a:rPr lang="en-US" sz="3600" noProof="1" smtClean="0">
                <a:solidFill>
                  <a:schemeClr val="tx1"/>
                </a:solidFill>
                <a:latin typeface="Agency FB" pitchFamily="34" charset="0"/>
                <a:sym typeface="Wingdings" pitchFamily="2" charset="2"/>
              </a:rPr>
              <a:t>Kegiatannya meliputi perencanaan, penggunaan, pencatatan data, pelaporan, dan pertanggungjawaban penggunaan dana sesuai dgn yg direncanakan.</a:t>
            </a:r>
            <a:endParaRPr lang="en-US" sz="3600" noProof="1" smtClean="0">
              <a:solidFill>
                <a:schemeClr val="tx1"/>
              </a:solidFill>
              <a:latin typeface="Agency FB" pitchFamily="34" charset="0"/>
            </a:endParaRP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WordArt 4"/>
          <p:cNvSpPr>
            <a:spLocks noChangeArrowheads="1" noChangeShapeType="1" noTextEdit="1"/>
          </p:cNvSpPr>
          <p:nvPr/>
        </p:nvSpPr>
        <p:spPr bwMode="auto">
          <a:xfrm>
            <a:off x="1571604" y="1142984"/>
            <a:ext cx="6215106" cy="22320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7468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See  </a:t>
            </a:r>
            <a:r>
              <a:rPr lang="en-US" sz="6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you…! </a:t>
            </a:r>
            <a:r>
              <a:rPr lang="en-US" sz="6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!</a:t>
            </a:r>
          </a:p>
        </p:txBody>
      </p:sp>
      <p:pic>
        <p:nvPicPr>
          <p:cNvPr id="50180" name="Picture 5" descr="AG00373_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214678" y="3929066"/>
            <a:ext cx="2592387" cy="2016125"/>
          </a:xfrm>
          <a:noFill/>
        </p:spPr>
      </p:pic>
    </p:spTree>
  </p:cSld>
  <p:clrMapOvr>
    <a:masterClrMapping/>
  </p:clrMapOvr>
  <p:transition spd="slow">
    <p:cover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Custom 1">
      <a:dk1>
        <a:sysClr val="windowText" lastClr="000000"/>
      </a:dk1>
      <a:lt1>
        <a:sysClr val="window" lastClr="FFFFFF"/>
      </a:lt1>
      <a:dk2>
        <a:srgbClr val="000000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xis">
  <a:themeElements>
    <a:clrScheme name="Axis 6">
      <a:dk1>
        <a:srgbClr val="000000"/>
      </a:dk1>
      <a:lt1>
        <a:srgbClr val="ECAE00"/>
      </a:lt1>
      <a:dk2>
        <a:srgbClr val="FFFFFF"/>
      </a:dk2>
      <a:lt2>
        <a:srgbClr val="333333"/>
      </a:lt2>
      <a:accent1>
        <a:srgbClr val="CC6600"/>
      </a:accent1>
      <a:accent2>
        <a:srgbClr val="BA6D10"/>
      </a:accent2>
      <a:accent3>
        <a:srgbClr val="F4D3AA"/>
      </a:accent3>
      <a:accent4>
        <a:srgbClr val="000000"/>
      </a:accent4>
      <a:accent5>
        <a:srgbClr val="E2B8AA"/>
      </a:accent5>
      <a:accent6>
        <a:srgbClr val="A8620D"/>
      </a:accent6>
      <a:hlink>
        <a:srgbClr val="666633"/>
      </a:hlink>
      <a:folHlink>
        <a:srgbClr val="8D996D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liff">
  <a:themeElements>
    <a:clrScheme name="Cliff 4">
      <a:dk1>
        <a:srgbClr val="86615A"/>
      </a:dk1>
      <a:lt1>
        <a:srgbClr val="FFFFFF"/>
      </a:lt1>
      <a:dk2>
        <a:srgbClr val="633427"/>
      </a:dk2>
      <a:lt2>
        <a:srgbClr val="E9DDCD"/>
      </a:lt2>
      <a:accent1>
        <a:srgbClr val="A34545"/>
      </a:accent1>
      <a:accent2>
        <a:srgbClr val="C86400"/>
      </a:accent2>
      <a:accent3>
        <a:srgbClr val="B7AEAC"/>
      </a:accent3>
      <a:accent4>
        <a:srgbClr val="DADADA"/>
      </a:accent4>
      <a:accent5>
        <a:srgbClr val="CEB0B0"/>
      </a:accent5>
      <a:accent6>
        <a:srgbClr val="B55A00"/>
      </a:accent6>
      <a:hlink>
        <a:srgbClr val="ECAE00"/>
      </a:hlink>
      <a:folHlink>
        <a:srgbClr val="BAA88A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lends">
  <a:themeElements>
    <a:clrScheme name="Blends 2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Echo">
  <a:themeElements>
    <a:clrScheme name="Echo 6">
      <a:dk1>
        <a:srgbClr val="1C1C1C"/>
      </a:dk1>
      <a:lt1>
        <a:srgbClr val="FFFFFF"/>
      </a:lt1>
      <a:dk2>
        <a:srgbClr val="710F0F"/>
      </a:dk2>
      <a:lt2>
        <a:srgbClr val="FFFFFF"/>
      </a:lt2>
      <a:accent1>
        <a:srgbClr val="FF9900"/>
      </a:accent1>
      <a:accent2>
        <a:srgbClr val="FF3300"/>
      </a:accent2>
      <a:accent3>
        <a:srgbClr val="BBAAAA"/>
      </a:accent3>
      <a:accent4>
        <a:srgbClr val="DADADA"/>
      </a:accent4>
      <a:accent5>
        <a:srgbClr val="FFCAAA"/>
      </a:accent5>
      <a:accent6>
        <a:srgbClr val="E72D00"/>
      </a:accent6>
      <a:hlink>
        <a:srgbClr val="666699"/>
      </a:hlink>
      <a:folHlink>
        <a:srgbClr val="996633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2253</TotalTime>
  <Words>182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22" baseType="lpstr">
      <vt:lpstr>Agency FB</vt:lpstr>
      <vt:lpstr>Arial</vt:lpstr>
      <vt:lpstr>Bell MT</vt:lpstr>
      <vt:lpstr>Calibri</vt:lpstr>
      <vt:lpstr>Garamond</vt:lpstr>
      <vt:lpstr>Impact</vt:lpstr>
      <vt:lpstr>Papyrus</vt:lpstr>
      <vt:lpstr>Tahoma</vt:lpstr>
      <vt:lpstr>Tempus Sans ITC</vt:lpstr>
      <vt:lpstr>Times New Roman</vt:lpstr>
      <vt:lpstr>Verdana</vt:lpstr>
      <vt:lpstr>Wingdings</vt:lpstr>
      <vt:lpstr>Level</vt:lpstr>
      <vt:lpstr>Axis</vt:lpstr>
      <vt:lpstr>Cliff</vt:lpstr>
      <vt:lpstr>Blends</vt:lpstr>
      <vt:lpstr>Echo</vt:lpstr>
      <vt:lpstr>MANAJEMEN SEKOLAH</vt:lpstr>
      <vt:lpstr>Bidang Garapan Manajemen Pendidikan di Sekolah</vt:lpstr>
      <vt:lpstr>III. Manajemen Sarana dan Prasarana</vt:lpstr>
      <vt:lpstr>5. Manajemen Keuangan</vt:lpstr>
      <vt:lpstr>PowerPoint Presentation</vt:lpstr>
    </vt:vector>
  </TitlesOfParts>
  <Company>RINI Comp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PENDIDIKAN 2 SKS (KIP 205/KIP 122</dc:title>
  <dc:creator>RINI</dc:creator>
  <cp:lastModifiedBy>Petualang Literasi</cp:lastModifiedBy>
  <cp:revision>369</cp:revision>
  <dcterms:created xsi:type="dcterms:W3CDTF">2009-02-09T12:36:06Z</dcterms:created>
  <dcterms:modified xsi:type="dcterms:W3CDTF">2022-08-13T08:55:36Z</dcterms:modified>
</cp:coreProperties>
</file>