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4" r:id="rId4"/>
    <p:sldId id="278" r:id="rId5"/>
    <p:sldId id="277" r:id="rId6"/>
    <p:sldId id="279" r:id="rId7"/>
    <p:sldId id="280" r:id="rId8"/>
    <p:sldId id="282" r:id="rId9"/>
    <p:sldId id="283" r:id="rId10"/>
    <p:sldId id="281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>
        <p:scale>
          <a:sx n="70" d="100"/>
          <a:sy n="70" d="100"/>
        </p:scale>
        <p:origin x="-13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512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87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99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76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36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295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268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60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84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174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576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42F6-BE87-4C64-A22C-14E43A28719B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59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NILA\Kuliah\quote-the-scientist-is-motivated-primarily-by-curiosity-and-a-desire-for-truth-irving-langmuir-16-82-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1124744"/>
            <a:ext cx="9133993" cy="42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395536" y="1319965"/>
            <a:ext cx="856895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Comic Sans MS" pitchFamily="66" charset="0"/>
              </a:rPr>
              <a:t>Every different atom has a characteristic number of</a:t>
            </a:r>
            <a:endParaRPr lang="id-ID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id-ID" sz="2000" b="1" dirty="0" smtClean="0">
                <a:latin typeface="Comic Sans MS" pitchFamily="66" charset="0"/>
              </a:rPr>
              <a:t>	</a:t>
            </a:r>
            <a:r>
              <a:rPr lang="en-US" sz="2000" b="1" dirty="0" smtClean="0">
                <a:latin typeface="Comic Sans MS" pitchFamily="66" charset="0"/>
              </a:rPr>
              <a:t>protons in the nucleus.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   atomic number</a:t>
            </a:r>
            <a:r>
              <a:rPr lang="en-US" sz="2000" b="1" dirty="0" smtClean="0">
                <a:latin typeface="Comic Sans MS" pitchFamily="66" charset="0"/>
              </a:rPr>
              <a:t> = number of protons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Comic Sans MS" pitchFamily="66" charset="0"/>
              </a:rPr>
              <a:t>Atoms with the same atomic number have the same chemical</a:t>
            </a:r>
            <a:endParaRPr lang="id-ID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id-ID" sz="2000" b="1" dirty="0" smtClean="0">
                <a:latin typeface="Comic Sans MS" pitchFamily="66" charset="0"/>
              </a:rPr>
              <a:t>	</a:t>
            </a:r>
            <a:r>
              <a:rPr lang="en-US" sz="2000" b="1" dirty="0" smtClean="0">
                <a:latin typeface="Comic Sans MS" pitchFamily="66" charset="0"/>
              </a:rPr>
              <a:t>properties and belong to the same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element</a:t>
            </a:r>
            <a:endParaRPr lang="id-ID" sz="20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Each proton and neutron has a mass of approximately 1 </a:t>
            </a:r>
            <a:r>
              <a:rPr lang="en-US" sz="2000" b="1" dirty="0" err="1">
                <a:latin typeface="Comic Sans MS" pitchFamily="66" charset="0"/>
              </a:rPr>
              <a:t>dalton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endParaRPr lang="en-US" sz="20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Comic Sans MS" pitchFamily="66" charset="0"/>
              </a:rPr>
              <a:t>The sum of protons and neutrons is the atom’s atomic mass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endParaRPr lang="en-US" sz="20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Isotopes</a:t>
            </a:r>
            <a:r>
              <a:rPr lang="en-US" sz="2000" b="1" dirty="0">
                <a:latin typeface="Comic Sans MS" pitchFamily="66" charset="0"/>
              </a:rPr>
              <a:t> – atoms of the same element that have different atomic mass numbers due to different numbers of neutrons.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sz="20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395536" y="1319965"/>
            <a:ext cx="8568952" cy="2829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latin typeface="Comic Sans MS" pitchFamily="66" charset="0"/>
              </a:rPr>
              <a:t>ATOMIC NUMBER (Z) = number of protons in nucleus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latin typeface="Comic Sans MS" pitchFamily="66" charset="0"/>
              </a:rPr>
              <a:t>MASS  NUMBER (A) = number of protons + number of neutrons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d-ID" sz="2000" b="1" dirty="0" smtClean="0">
                <a:latin typeface="Comic Sans MS" pitchFamily="66" charset="0"/>
              </a:rPr>
              <a:t>			</a:t>
            </a:r>
            <a:r>
              <a:rPr lang="en-US" sz="2000" b="1" dirty="0" smtClean="0">
                <a:latin typeface="Comic Sans MS" pitchFamily="66" charset="0"/>
              </a:rPr>
              <a:t>=  </a:t>
            </a:r>
            <a:r>
              <a:rPr lang="en-US" sz="2000" b="1" dirty="0">
                <a:latin typeface="Comic Sans MS" pitchFamily="66" charset="0"/>
              </a:rPr>
              <a:t>atomic number (Z) + number of neutrons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latin typeface="Comic Sans MS" pitchFamily="66" charset="0"/>
              </a:rPr>
              <a:t>ISOTOPS  are atoms of the same element (X) with different numbers of neutrons in the </a:t>
            </a:r>
            <a:r>
              <a:rPr lang="en-US" sz="2000" b="1" dirty="0" smtClean="0">
                <a:latin typeface="Comic Sans MS" pitchFamily="66" charset="0"/>
              </a:rPr>
              <a:t>nucleus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3" y="4509120"/>
            <a:ext cx="8100392" cy="146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HISTORY OF THE ATOM</a:t>
            </a:r>
          </a:p>
        </p:txBody>
      </p:sp>
      <p:pic>
        <p:nvPicPr>
          <p:cNvPr id="7" name="Picture 5" descr="niels bo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8" y="1412775"/>
            <a:ext cx="1985320" cy="278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8448" y="4365104"/>
            <a:ext cx="19452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latin typeface="Comic Sans MS" pitchFamily="1" charset="0"/>
              </a:rPr>
              <a:t>1913</a:t>
            </a:r>
          </a:p>
          <a:p>
            <a:pPr algn="ctr">
              <a:spcBef>
                <a:spcPct val="50000"/>
              </a:spcBef>
            </a:pPr>
            <a:r>
              <a:rPr lang="en-GB" sz="2000" b="1" dirty="0" err="1">
                <a:latin typeface="Comic Sans MS" pitchFamily="1" charset="0"/>
              </a:rPr>
              <a:t>Niels</a:t>
            </a:r>
            <a:r>
              <a:rPr lang="en-GB" sz="2000" b="1" dirty="0">
                <a:latin typeface="Comic Sans MS" pitchFamily="1" charset="0"/>
              </a:rPr>
              <a:t> Bohr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1840" y="1368208"/>
            <a:ext cx="55446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latin typeface="Comic Sans MS" pitchFamily="1" charset="0"/>
              </a:rPr>
              <a:t>studied under Rutherford at the Victoria University in Manchester. </a:t>
            </a:r>
            <a:endParaRPr lang="id-ID" sz="2000" b="1" dirty="0" smtClean="0">
              <a:latin typeface="Comic Sans MS" pitchFamily="1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latin typeface="Comic Sans MS" pitchFamily="1" charset="0"/>
              </a:rPr>
              <a:t>Bohr refined Rutherford's idea by adding that the electrons were in orbits. Rather like planets orbiting the sun. With each orbit only able to contain a set number of electrons.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en-US" sz="2000" b="1" dirty="0">
              <a:latin typeface="Comic Sans MS" pitchFamily="1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65" y="4544095"/>
            <a:ext cx="2030735" cy="23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 Bohr Model of the Atom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09_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"/>
          <a:stretch/>
        </p:blipFill>
        <p:spPr bwMode="auto">
          <a:xfrm>
            <a:off x="1902904" y="1340768"/>
            <a:ext cx="5410200" cy="46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796935" y="3861048"/>
            <a:ext cx="2432543" cy="2788861"/>
            <a:chOff x="3796935" y="3861048"/>
            <a:chExt cx="2432543" cy="2788861"/>
          </a:xfrm>
        </p:grpSpPr>
        <p:sp>
          <p:nvSpPr>
            <p:cNvPr id="2" name="Oval 1"/>
            <p:cNvSpPr/>
            <p:nvPr/>
          </p:nvSpPr>
          <p:spPr>
            <a:xfrm>
              <a:off x="3796935" y="3861048"/>
              <a:ext cx="1548172" cy="24195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517150" y="6280577"/>
              <a:ext cx="17123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b="1" dirty="0" smtClean="0">
                  <a:solidFill>
                    <a:srgbClr val="FF0000"/>
                  </a:solidFill>
                  <a:latin typeface="Comic Sans MS" pitchFamily="1" charset="0"/>
                </a:rPr>
                <a:t>Energy Levels</a:t>
              </a:r>
              <a:endParaRPr lang="en-GB" b="1" dirty="0">
                <a:solidFill>
                  <a:srgbClr val="FF0000"/>
                </a:solidFill>
                <a:latin typeface="Comic Sans MS" pitchFamily="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1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 Bohr Model of the Atom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rav65819_02_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" b="1"/>
          <a:stretch/>
        </p:blipFill>
        <p:spPr bwMode="auto">
          <a:xfrm>
            <a:off x="804836" y="1306286"/>
            <a:ext cx="7606336" cy="52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Energy levels &amp; sublevels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eor06_ry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29" y="2109828"/>
            <a:ext cx="4630452" cy="46304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51520" y="1556792"/>
            <a:ext cx="3948614" cy="2990076"/>
            <a:chOff x="251520" y="1556792"/>
            <a:chExt cx="3948614" cy="2990076"/>
          </a:xfrm>
        </p:grpSpPr>
        <p:pic>
          <p:nvPicPr>
            <p:cNvPr id="7" name="Picture 5" descr="D:\UNILA\Kuliah\bohr_ato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556792"/>
              <a:ext cx="3804598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51520" y="3808204"/>
              <a:ext cx="372296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b="1" dirty="0" smtClean="0">
                  <a:latin typeface="Comic Sans MS" pitchFamily="1" charset="0"/>
                </a:rPr>
                <a:t>Maximum number of electrons</a:t>
              </a:r>
              <a:endParaRPr lang="id-ID" b="1" dirty="0">
                <a:latin typeface="Comic Sans MS" pitchFamily="1" charset="0"/>
              </a:endParaRPr>
            </a:p>
            <a:p>
              <a:pPr algn="ctr"/>
              <a:r>
                <a:rPr lang="id-ID" sz="2400" b="1" dirty="0" smtClean="0">
                  <a:solidFill>
                    <a:srgbClr val="FF0000"/>
                  </a:solidFill>
                  <a:latin typeface="Comic Sans MS" pitchFamily="1" charset="0"/>
                </a:rPr>
                <a:t>2n</a:t>
              </a:r>
              <a:r>
                <a:rPr lang="id-ID" sz="2400" b="1" baseline="30000" dirty="0" smtClean="0">
                  <a:solidFill>
                    <a:srgbClr val="FF0000"/>
                  </a:solidFill>
                  <a:latin typeface="Comic Sans MS" pitchFamily="1" charset="0"/>
                </a:rPr>
                <a:t>2</a:t>
              </a:r>
              <a:endParaRPr lang="id-ID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73951" y="1393124"/>
            <a:ext cx="2072587" cy="3084991"/>
            <a:chOff x="5973951" y="1393124"/>
            <a:chExt cx="2072587" cy="3084991"/>
          </a:xfrm>
        </p:grpSpPr>
        <p:sp>
          <p:nvSpPr>
            <p:cNvPr id="9" name="Oval 8"/>
            <p:cNvSpPr/>
            <p:nvPr/>
          </p:nvSpPr>
          <p:spPr>
            <a:xfrm rot="781782">
              <a:off x="6210032" y="1874313"/>
              <a:ext cx="1836506" cy="260380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73951" y="1393124"/>
              <a:ext cx="20649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b="1" dirty="0" smtClean="0">
                  <a:solidFill>
                    <a:srgbClr val="FF0000"/>
                  </a:solidFill>
                  <a:latin typeface="Comic Sans MS" pitchFamily="1" charset="0"/>
                </a:rPr>
                <a:t>Energy Sublevels</a:t>
              </a:r>
              <a:endParaRPr lang="en-GB" b="1" dirty="0">
                <a:solidFill>
                  <a:srgbClr val="FF0000"/>
                </a:solidFill>
                <a:latin typeface="Comic Sans MS" pitchFamily="1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50306" y="4440745"/>
            <a:ext cx="4209438" cy="1978074"/>
            <a:chOff x="2750306" y="4440745"/>
            <a:chExt cx="4209438" cy="1978074"/>
          </a:xfrm>
        </p:grpSpPr>
        <p:sp>
          <p:nvSpPr>
            <p:cNvPr id="11" name="Oval 10"/>
            <p:cNvSpPr/>
            <p:nvPr/>
          </p:nvSpPr>
          <p:spPr>
            <a:xfrm rot="3040128">
              <a:off x="4883023" y="3908881"/>
              <a:ext cx="1544858" cy="2608585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50306" y="6049487"/>
              <a:ext cx="17123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b="1" dirty="0" smtClean="0">
                  <a:solidFill>
                    <a:srgbClr val="FF0000"/>
                  </a:solidFill>
                  <a:latin typeface="Comic Sans MS" pitchFamily="1" charset="0"/>
                </a:rPr>
                <a:t>Energy Levels</a:t>
              </a:r>
              <a:endParaRPr lang="en-GB" b="1" dirty="0">
                <a:solidFill>
                  <a:srgbClr val="FF0000"/>
                </a:solidFill>
                <a:latin typeface="Comic Sans MS" pitchFamily="1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1715"/>
              </p:ext>
            </p:extLst>
          </p:nvPr>
        </p:nvGraphicFramePr>
        <p:xfrm>
          <a:off x="272064" y="4651622"/>
          <a:ext cx="21602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Sublevels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s, 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s, p, d,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s, p, d, f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8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26876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id-ID" sz="2000" b="1" dirty="0" smtClean="0">
                <a:latin typeface="Comic Sans MS" pitchFamily="1" charset="0"/>
              </a:rPr>
              <a:t>Within each sublevel, there are orbitals. This is the final location where the electrons reside</a:t>
            </a:r>
            <a:r>
              <a:rPr lang="en-US" sz="2000" b="1" dirty="0" smtClean="0">
                <a:latin typeface="Comic Sans MS" pitchFamily="1" charset="0"/>
              </a:rPr>
              <a:t> </a:t>
            </a:r>
            <a:endParaRPr lang="id-ID" sz="2000" b="1" dirty="0" smtClean="0">
              <a:latin typeface="Comic Sans MS" pitchFamily="1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orbitals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88485"/>
              </p:ext>
            </p:extLst>
          </p:nvPr>
        </p:nvGraphicFramePr>
        <p:xfrm>
          <a:off x="564580" y="2492896"/>
          <a:ext cx="406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  <a:gridCol w="2600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Sublevel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Number of Orbitals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7633" y="4456779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latin typeface="Comic Sans MS" pitchFamily="1" charset="0"/>
              </a:rPr>
              <a:t>A maximum of 2 electrons can occupy an orbital</a:t>
            </a:r>
            <a:endParaRPr lang="id-ID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4821"/>
              </p:ext>
            </p:extLst>
          </p:nvPr>
        </p:nvGraphicFramePr>
        <p:xfrm>
          <a:off x="4632441" y="2492896"/>
          <a:ext cx="32640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Maximum</a:t>
                      </a:r>
                      <a:r>
                        <a:rPr lang="id-ID" baseline="0" dirty="0" smtClean="0"/>
                        <a:t> Number of  Electrons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47864" y="5411107"/>
            <a:ext cx="502060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id-ID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</a:rPr>
              <a:t>ENERGY LEVEL </a:t>
            </a:r>
            <a:r>
              <a:rPr lang="id-ID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  <a:sym typeface="Wingdings" pitchFamily="2" charset="2"/>
              </a:rPr>
              <a:t> SUBLEVEL  ORBITAL</a:t>
            </a:r>
            <a:r>
              <a:rPr lang="en-GB" dirty="0" smtClean="0">
                <a:solidFill>
                  <a:schemeClr val="bg1"/>
                </a:solidFill>
                <a:latin typeface="Comic Sans MS" pitchFamily="1" charset="0"/>
              </a:rPr>
              <a:t> </a:t>
            </a:r>
            <a:endParaRPr lang="en-GB" dirty="0">
              <a:solidFill>
                <a:schemeClr val="bg1"/>
              </a:solidFill>
              <a:latin typeface="Comic Sans MS" pitchFamily="1" charset="0"/>
            </a:endParaRPr>
          </a:p>
        </p:txBody>
      </p:sp>
      <p:sp>
        <p:nvSpPr>
          <p:cNvPr id="2" name="AutoShape 2" descr="Hasil gambar untuk spin elect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4" descr="Hasil gambar untuk spin electr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928"/>
          <a:stretch/>
        </p:blipFill>
        <p:spPr bwMode="auto">
          <a:xfrm>
            <a:off x="539552" y="4826111"/>
            <a:ext cx="23133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5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Electron configuration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96752"/>
            <a:ext cx="8424936" cy="4196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>
                <a:latin typeface="Comic Sans MS" pitchFamily="66" charset="0"/>
              </a:rPr>
              <a:t>Electron configurations tells us in which orbitals the electrons for an element are located.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latin typeface="Comic Sans MS" pitchFamily="66" charset="0"/>
              </a:rPr>
              <a:t>Three rules: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b="1" dirty="0">
                <a:solidFill>
                  <a:srgbClr val="FF0000"/>
                </a:solidFill>
                <a:latin typeface="Comic Sans MS" pitchFamily="66" charset="0"/>
              </a:rPr>
              <a:t>electrons fill orbitals starting with lowest n and moving upwards;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b="1" dirty="0">
                <a:solidFill>
                  <a:srgbClr val="FF0000"/>
                </a:solidFill>
                <a:latin typeface="Comic Sans MS" pitchFamily="66" charset="0"/>
              </a:rPr>
              <a:t>no two electrons can fill one orbital with the same spin (Pauli);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000" b="1" dirty="0">
                <a:solidFill>
                  <a:srgbClr val="FF0000"/>
                </a:solidFill>
                <a:latin typeface="Comic Sans MS" pitchFamily="66" charset="0"/>
              </a:rPr>
              <a:t>for degenerate orbitals, electrons fill each orbital singly before any orbital gets a second electron (</a:t>
            </a:r>
            <a:r>
              <a:rPr lang="en-US" altLang="en-US" sz="2000" b="1" dirty="0" err="1">
                <a:solidFill>
                  <a:srgbClr val="FF0000"/>
                </a:solidFill>
                <a:latin typeface="Comic Sans MS" pitchFamily="66" charset="0"/>
              </a:rPr>
              <a:t>Hund’s</a:t>
            </a:r>
            <a:r>
              <a:rPr lang="en-US" altLang="en-US" sz="2000" b="1" dirty="0">
                <a:solidFill>
                  <a:srgbClr val="FF0000"/>
                </a:solidFill>
                <a:latin typeface="Comic Sans MS" pitchFamily="66" charset="0"/>
              </a:rPr>
              <a:t> rule).</a:t>
            </a:r>
          </a:p>
        </p:txBody>
      </p:sp>
    </p:spTree>
    <p:extLst>
      <p:ext uri="{BB962C8B-B14F-4D97-AF65-F5344CB8AC3E}">
        <p14:creationId xmlns:p14="http://schemas.microsoft.com/office/powerpoint/2010/main" val="17280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Electron configuration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9825" y="1879376"/>
            <a:ext cx="6408712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defRPr/>
            </a:pPr>
            <a:r>
              <a:rPr lang="en-US" altLang="en-US" sz="3200" dirty="0">
                <a:latin typeface="Arial Black" pitchFamily="34" charset="0"/>
              </a:rPr>
              <a:t>1s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defRPr/>
            </a:pPr>
            <a:r>
              <a:rPr lang="en-US" altLang="en-US" sz="3200" dirty="0">
                <a:latin typeface="Arial Black" pitchFamily="34" charset="0"/>
              </a:rPr>
              <a:t>2s  2p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defRPr/>
            </a:pPr>
            <a:r>
              <a:rPr lang="en-US" altLang="en-US" sz="3200" dirty="0">
                <a:latin typeface="Arial Black" pitchFamily="34" charset="0"/>
              </a:rPr>
              <a:t>3s  3p  3d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defRPr/>
            </a:pPr>
            <a:r>
              <a:rPr lang="en-US" altLang="en-US" sz="3200" dirty="0">
                <a:latin typeface="Arial Black" pitchFamily="34" charset="0"/>
              </a:rPr>
              <a:t>4s  4p  4d  4f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defRPr/>
            </a:pPr>
            <a:r>
              <a:rPr lang="en-US" altLang="en-US" sz="3200" dirty="0">
                <a:latin typeface="Arial Black" pitchFamily="34" charset="0"/>
              </a:rPr>
              <a:t>5s  5p  5d  </a:t>
            </a:r>
            <a:r>
              <a:rPr lang="en-US" altLang="en-US" sz="3200" dirty="0" smtClean="0">
                <a:latin typeface="Arial Black" pitchFamily="34" charset="0"/>
              </a:rPr>
              <a:t>5f	5g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defRPr/>
            </a:pPr>
            <a:r>
              <a:rPr lang="en-US" altLang="en-US" sz="3200" dirty="0" smtClean="0">
                <a:latin typeface="Arial Black" pitchFamily="34" charset="0"/>
              </a:rPr>
              <a:t>6s  6p  6d	6f	6g	6h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defRPr/>
            </a:pPr>
            <a:r>
              <a:rPr lang="en-US" altLang="en-US" sz="3200" dirty="0" smtClean="0">
                <a:latin typeface="Arial Black" pitchFamily="34" charset="0"/>
              </a:rPr>
              <a:t>7s  </a:t>
            </a:r>
            <a:r>
              <a:rPr lang="en-US" altLang="en-US" sz="3200" dirty="0">
                <a:latin typeface="Arial Black" pitchFamily="34" charset="0"/>
              </a:rPr>
              <a:t>7p	7d	7f	7g	7h	7i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H="1">
            <a:off x="346214" y="3705544"/>
            <a:ext cx="3083510" cy="2121778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1074960" y="4166383"/>
            <a:ext cx="2530877" cy="1711686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346214" y="3573876"/>
            <a:ext cx="2530877" cy="1740489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273339" y="3113037"/>
            <a:ext cx="2294035" cy="1577275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346214" y="2915535"/>
            <a:ext cx="1739883" cy="1195986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308587" y="2595965"/>
            <a:ext cx="1424093" cy="977911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H="1">
            <a:off x="279825" y="2430009"/>
            <a:ext cx="871460" cy="597993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273339" y="1993858"/>
            <a:ext cx="633099" cy="436151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30" name="Group 18"/>
          <p:cNvGrpSpPr>
            <a:grpSpLocks/>
          </p:cNvGrpSpPr>
          <p:nvPr/>
        </p:nvGrpSpPr>
        <p:grpSpPr bwMode="auto">
          <a:xfrm>
            <a:off x="1949457" y="3968880"/>
            <a:ext cx="4638170" cy="2040857"/>
            <a:chOff x="2640" y="2688"/>
            <a:chExt cx="3055" cy="1488"/>
          </a:xfrm>
        </p:grpSpPr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2640" y="2688"/>
              <a:ext cx="3055" cy="1488"/>
            </a:xfrm>
            <a:custGeom>
              <a:avLst/>
              <a:gdLst>
                <a:gd name="T0" fmla="*/ 0 w 3024"/>
                <a:gd name="T1" fmla="*/ 1344 h 1488"/>
                <a:gd name="T2" fmla="*/ 0 w 3024"/>
                <a:gd name="T3" fmla="*/ 1296 h 1488"/>
                <a:gd name="T4" fmla="*/ 1373 w 3024"/>
                <a:gd name="T5" fmla="*/ 0 h 1488"/>
                <a:gd name="T6" fmla="*/ 2792 w 3024"/>
                <a:gd name="T7" fmla="*/ 1344 h 1488"/>
                <a:gd name="T8" fmla="*/ 1640 w 3024"/>
                <a:gd name="T9" fmla="*/ 1344 h 1488"/>
                <a:gd name="T10" fmla="*/ 1507 w 3024"/>
                <a:gd name="T11" fmla="*/ 1488 h 1488"/>
                <a:gd name="T12" fmla="*/ 1330 w 3024"/>
                <a:gd name="T13" fmla="*/ 1488 h 1488"/>
                <a:gd name="T14" fmla="*/ 1285 w 3024"/>
                <a:gd name="T15" fmla="*/ 1392 h 1488"/>
                <a:gd name="T16" fmla="*/ 0 w 3024"/>
                <a:gd name="T17" fmla="*/ 1392 h 1488"/>
                <a:gd name="T18" fmla="*/ 0 w 3024"/>
                <a:gd name="T19" fmla="*/ 1296 h 14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24"/>
                <a:gd name="T31" fmla="*/ 0 h 1488"/>
                <a:gd name="T32" fmla="*/ 3024 w 3024"/>
                <a:gd name="T33" fmla="*/ 1488 h 14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24" h="1488">
                  <a:moveTo>
                    <a:pt x="0" y="1344"/>
                  </a:moveTo>
                  <a:lnTo>
                    <a:pt x="0" y="1296"/>
                  </a:lnTo>
                  <a:lnTo>
                    <a:pt x="1488" y="0"/>
                  </a:lnTo>
                  <a:lnTo>
                    <a:pt x="3024" y="1344"/>
                  </a:lnTo>
                  <a:lnTo>
                    <a:pt x="1776" y="1344"/>
                  </a:lnTo>
                  <a:lnTo>
                    <a:pt x="1632" y="1488"/>
                  </a:lnTo>
                  <a:lnTo>
                    <a:pt x="1440" y="1488"/>
                  </a:lnTo>
                  <a:lnTo>
                    <a:pt x="1392" y="1392"/>
                  </a:lnTo>
                  <a:lnTo>
                    <a:pt x="0" y="1392"/>
                  </a:lnTo>
                  <a:lnTo>
                    <a:pt x="0" y="1296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360" y="3216"/>
              <a:ext cx="149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latin typeface="Times" charset="0"/>
                </a:rPr>
                <a:t>Do not exist in normal ground state atoms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9" y="1430222"/>
            <a:ext cx="3437728" cy="301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5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1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268760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 smtClean="0">
                <a:latin typeface="Comic Sans MS" pitchFamily="1" charset="0"/>
              </a:rPr>
              <a:t>Determine the electron configuration of each element below</a:t>
            </a:r>
            <a:endParaRPr lang="id-ID" sz="2000" b="1" dirty="0" smtClean="0">
              <a:latin typeface="Comic Sans MS" pitchFamily="1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question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42" y="3429000"/>
            <a:ext cx="9715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31" y="4773538"/>
            <a:ext cx="10001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31" y="1988840"/>
            <a:ext cx="990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ircle_atomic_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274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0071" y="32849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Atomic structure</a:t>
            </a:r>
            <a:br>
              <a:rPr lang="id-I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id-ID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65" y="4544095"/>
            <a:ext cx="2030735" cy="23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HISTORY OF THE ATOM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9552" y="1483246"/>
            <a:ext cx="1962748" cy="3311584"/>
            <a:chOff x="539552" y="1483246"/>
            <a:chExt cx="1962748" cy="3311584"/>
          </a:xfrm>
        </p:grpSpPr>
        <p:pic>
          <p:nvPicPr>
            <p:cNvPr id="9" name="Picture 2" descr="john Dalt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483246"/>
              <a:ext cx="1943100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7018" y="3933056"/>
              <a:ext cx="194528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 dirty="0" smtClean="0">
                  <a:latin typeface="Comic Sans MS" pitchFamily="1" charset="0"/>
                </a:rPr>
                <a:t>1808</a:t>
              </a:r>
              <a:endParaRPr lang="id-ID" sz="2000" b="1" dirty="0" smtClean="0">
                <a:latin typeface="Comic Sans MS" pitchFamily="1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2000" b="1" dirty="0">
                  <a:latin typeface="Comic Sans MS" pitchFamily="1" charset="0"/>
                </a:rPr>
                <a:t>John </a:t>
              </a:r>
              <a:r>
                <a:rPr lang="en-GB" sz="2000" b="1" dirty="0" smtClean="0">
                  <a:latin typeface="Comic Sans MS" pitchFamily="1" charset="0"/>
                </a:rPr>
                <a:t>Dalton</a:t>
              </a:r>
              <a:endParaRPr lang="en-GB" sz="2000" b="1" dirty="0">
                <a:latin typeface="Comic Sans MS" pitchFamily="1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131840" y="136820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latin typeface="Comic Sans MS" pitchFamily="1" charset="0"/>
              </a:rPr>
              <a:t>suggested that all matter was made up of tiny spheres that were able to bounce around with perfect elasticity and called them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3621" y="2973407"/>
            <a:ext cx="36718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</a:rPr>
              <a:t>ATOMS</a:t>
            </a:r>
            <a:r>
              <a:rPr lang="en-GB" sz="2000" dirty="0">
                <a:solidFill>
                  <a:schemeClr val="bg1"/>
                </a:solidFill>
                <a:latin typeface="Comic Sans MS" pitchFamily="1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99" y="4015285"/>
            <a:ext cx="5883697" cy="274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HISTORY OF THE ATOM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532" y="5141379"/>
            <a:ext cx="8604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latin typeface="Comic Sans MS" pitchFamily="1" charset="0"/>
              </a:rPr>
              <a:t>found that atoms could sometimes eject a far smaller negative particle which he called 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51920" y="5649210"/>
            <a:ext cx="3671888" cy="7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1" charset="0"/>
              </a:rPr>
              <a:t>ELECTRON </a:t>
            </a:r>
            <a:r>
              <a:rPr lang="en-GB" sz="2000" dirty="0" smtClean="0">
                <a:solidFill>
                  <a:schemeClr val="bg1"/>
                </a:solidFill>
                <a:latin typeface="Comic Sans MS" pitchFamily="1" charset="0"/>
              </a:rPr>
              <a:t> </a:t>
            </a:r>
            <a:endParaRPr lang="en-GB" sz="2000" dirty="0">
              <a:solidFill>
                <a:schemeClr val="bg1"/>
              </a:solidFill>
              <a:latin typeface="Comic Sans MS" pitchFamily="1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75699"/>
            <a:ext cx="3347864" cy="3166824"/>
            <a:chOff x="0" y="1475699"/>
            <a:chExt cx="3347864" cy="3166824"/>
          </a:xfrm>
        </p:grpSpPr>
        <p:sp>
          <p:nvSpPr>
            <p:cNvPr id="5" name="Rectangle 4"/>
            <p:cNvSpPr/>
            <p:nvPr/>
          </p:nvSpPr>
          <p:spPr>
            <a:xfrm>
              <a:off x="0" y="3780749"/>
              <a:ext cx="334786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 dirty="0" smtClean="0">
                  <a:latin typeface="Comic Sans MS" pitchFamily="1" charset="0"/>
                </a:rPr>
                <a:t>18</a:t>
              </a:r>
              <a:r>
                <a:rPr lang="id-ID" sz="2000" b="1" dirty="0" smtClean="0">
                  <a:latin typeface="Comic Sans MS" pitchFamily="1" charset="0"/>
                </a:rPr>
                <a:t>98</a:t>
              </a:r>
            </a:p>
            <a:p>
              <a:pPr algn="ctr">
                <a:spcBef>
                  <a:spcPct val="50000"/>
                </a:spcBef>
              </a:pPr>
              <a:r>
                <a:rPr lang="en-GB" sz="2000" b="1" dirty="0">
                  <a:latin typeface="Comic Sans MS" pitchFamily="1" charset="0"/>
                </a:rPr>
                <a:t>Joseph John Thompson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18" y="1475699"/>
              <a:ext cx="1938337" cy="2305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42" y="1820438"/>
            <a:ext cx="2396016" cy="194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20437"/>
            <a:ext cx="2428664" cy="19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3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HISTORY OF THE ATOM</a:t>
            </a:r>
          </a:p>
        </p:txBody>
      </p:sp>
      <p:pic>
        <p:nvPicPr>
          <p:cNvPr id="6" name="Picture 3" descr="Zumdahl03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284403" cy="389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1606579"/>
            <a:ext cx="636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smtClean="0">
                <a:latin typeface="Comic Sans MS" pitchFamily="1" charset="0"/>
              </a:rPr>
              <a:t>Thompson</a:t>
            </a:r>
            <a:r>
              <a:rPr lang="id-ID" sz="2000" b="1" dirty="0" smtClean="0">
                <a:latin typeface="Comic Sans MS" pitchFamily="1" charset="0"/>
              </a:rPr>
              <a:t>’s Model of the Atom</a:t>
            </a:r>
            <a:endParaRPr lang="en-GB" sz="2000" b="1" dirty="0">
              <a:latin typeface="Comic Sans MS" pitchFamily="1" charset="0"/>
            </a:endParaRPr>
          </a:p>
        </p:txBody>
      </p:sp>
      <p:sp>
        <p:nvSpPr>
          <p:cNvPr id="2" name="AutoShape 2" descr="Image result for cathode ray tube with mag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40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HISTORY OF THE ATOM</a:t>
            </a:r>
          </a:p>
        </p:txBody>
      </p:sp>
      <p:pic>
        <p:nvPicPr>
          <p:cNvPr id="5" name="Picture 5" descr="Ernest ruther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2" y="1305226"/>
            <a:ext cx="19351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1307" y="1368900"/>
            <a:ext cx="3347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latin typeface="Comic Sans MS" pitchFamily="1" charset="0"/>
              </a:rPr>
              <a:t>1</a:t>
            </a:r>
            <a:r>
              <a:rPr lang="id-ID" sz="2000" b="1" dirty="0" smtClean="0">
                <a:latin typeface="Comic Sans MS" pitchFamily="1" charset="0"/>
              </a:rPr>
              <a:t>910  </a:t>
            </a:r>
          </a:p>
          <a:p>
            <a:pPr>
              <a:spcBef>
                <a:spcPct val="50000"/>
              </a:spcBef>
            </a:pPr>
            <a:r>
              <a:rPr lang="en-GB" sz="2000" b="1" dirty="0" smtClean="0">
                <a:latin typeface="Comic Sans MS" pitchFamily="1" charset="0"/>
              </a:rPr>
              <a:t>Ernest </a:t>
            </a:r>
            <a:r>
              <a:rPr lang="en-GB" sz="2000" b="1" dirty="0">
                <a:latin typeface="Comic Sans MS" pitchFamily="1" charset="0"/>
              </a:rPr>
              <a:t>Rutherford</a:t>
            </a:r>
          </a:p>
        </p:txBody>
      </p:sp>
      <p:pic>
        <p:nvPicPr>
          <p:cNvPr id="9" name="Picture 3" descr="Zumdahl03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2" y="4015661"/>
            <a:ext cx="8077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23928" y="3212976"/>
            <a:ext cx="3347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latin typeface="Comic Sans MS" pitchFamily="1" charset="0"/>
              </a:rPr>
              <a:t>Rutherford’s </a:t>
            </a:r>
            <a:r>
              <a:rPr lang="en-GB" sz="2000" b="1" dirty="0" smtClean="0">
                <a:latin typeface="Comic Sans MS" pitchFamily="1" charset="0"/>
              </a:rPr>
              <a:t>experiment</a:t>
            </a:r>
            <a:endParaRPr lang="en-GB" sz="2000" b="1" dirty="0">
              <a:latin typeface="Comic Sans M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HISTORY OF THE ATOM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5359888"/>
            <a:ext cx="3347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latin typeface="Comic Sans MS" pitchFamily="1" charset="0"/>
              </a:rPr>
              <a:t>Actual Results</a:t>
            </a:r>
          </a:p>
        </p:txBody>
      </p:sp>
      <p:pic>
        <p:nvPicPr>
          <p:cNvPr id="8" name="Picture 3" descr="Zumdahl03_06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 bwMode="auto">
          <a:xfrm>
            <a:off x="449784" y="1338123"/>
            <a:ext cx="4267746" cy="402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Zumdahl03_06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7"/>
          <a:stretch/>
        </p:blipFill>
        <p:spPr bwMode="auto">
          <a:xfrm>
            <a:off x="4717530" y="2021203"/>
            <a:ext cx="4193522" cy="336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9784" y="5376224"/>
            <a:ext cx="4410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mic Sans MS" pitchFamily="1" charset="0"/>
              </a:rPr>
              <a:t>Results of foil experiment if Thompson’s </a:t>
            </a:r>
            <a:r>
              <a:rPr lang="id-ID" sz="2000" b="1" dirty="0" smtClean="0">
                <a:latin typeface="Comic Sans MS" pitchFamily="1" charset="0"/>
              </a:rPr>
              <a:t>m</a:t>
            </a:r>
            <a:r>
              <a:rPr lang="en-US" sz="2000" b="1" dirty="0" err="1" smtClean="0">
                <a:latin typeface="Comic Sans MS" pitchFamily="1" charset="0"/>
              </a:rPr>
              <a:t>odel</a:t>
            </a:r>
            <a:r>
              <a:rPr lang="en-US" sz="2000" b="1" dirty="0" smtClean="0">
                <a:latin typeface="Comic Sans MS" pitchFamily="1" charset="0"/>
              </a:rPr>
              <a:t> </a:t>
            </a:r>
            <a:r>
              <a:rPr lang="en-US" sz="2000" b="1" dirty="0">
                <a:latin typeface="Comic Sans MS" pitchFamily="1" charset="0"/>
              </a:rPr>
              <a:t>of the </a:t>
            </a:r>
            <a:r>
              <a:rPr lang="id-ID" sz="2000" b="1" dirty="0">
                <a:latin typeface="Comic Sans MS" pitchFamily="1" charset="0"/>
              </a:rPr>
              <a:t>a</a:t>
            </a:r>
            <a:r>
              <a:rPr lang="en-US" sz="2000" b="1" dirty="0" smtClean="0">
                <a:latin typeface="Comic Sans MS" pitchFamily="1" charset="0"/>
              </a:rPr>
              <a:t>tom</a:t>
            </a:r>
            <a:r>
              <a:rPr lang="id-ID" sz="2000" b="1" dirty="0" smtClean="0">
                <a:latin typeface="Comic Sans MS" pitchFamily="1" charset="0"/>
              </a:rPr>
              <a:t> </a:t>
            </a:r>
            <a:r>
              <a:rPr lang="en-US" sz="2000" b="1" dirty="0" smtClean="0">
                <a:latin typeface="Comic Sans MS" pitchFamily="1" charset="0"/>
              </a:rPr>
              <a:t>had </a:t>
            </a:r>
            <a:r>
              <a:rPr lang="en-US" sz="2000" b="1" dirty="0">
                <a:latin typeface="Comic Sans MS" pitchFamily="1" charset="0"/>
              </a:rPr>
              <a:t>been correct.</a:t>
            </a:r>
          </a:p>
        </p:txBody>
      </p:sp>
    </p:spTree>
    <p:extLst>
      <p:ext uri="{BB962C8B-B14F-4D97-AF65-F5344CB8AC3E}">
        <p14:creationId xmlns:p14="http://schemas.microsoft.com/office/powerpoint/2010/main" val="2161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HISTORY OF THE ATOM</a:t>
            </a:r>
            <a:endParaRPr lang="id-I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617" y="594928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smtClean="0">
                <a:latin typeface="Comic Sans MS" pitchFamily="1" charset="0"/>
              </a:rPr>
              <a:t>A </a:t>
            </a:r>
            <a:r>
              <a:rPr lang="en-US" sz="2000" b="1" dirty="0">
                <a:latin typeface="Comic Sans MS" pitchFamily="1" charset="0"/>
              </a:rPr>
              <a:t>nuclear atom viewed in cross section.</a:t>
            </a:r>
          </a:p>
        </p:txBody>
      </p:sp>
      <p:pic>
        <p:nvPicPr>
          <p:cNvPr id="9" name="Picture 3" descr="Zumdahl0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6" y="1446358"/>
            <a:ext cx="37639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67041" y="1556792"/>
            <a:ext cx="4739072" cy="4426137"/>
            <a:chOff x="4267041" y="1556792"/>
            <a:chExt cx="4739072" cy="4426137"/>
          </a:xfrm>
        </p:grpSpPr>
        <p:pic>
          <p:nvPicPr>
            <p:cNvPr id="10" name="Picture 6" descr="Atom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041" y="1556792"/>
              <a:ext cx="4739072" cy="34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232421" y="5275043"/>
              <a:ext cx="33000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b="1" dirty="0">
                  <a:latin typeface="Comic Sans MS" pitchFamily="1" charset="0"/>
                </a:rPr>
                <a:t>Rutherford’s Model of the Atom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5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Subatomic Particles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752274"/>
              </p:ext>
            </p:extLst>
          </p:nvPr>
        </p:nvGraphicFramePr>
        <p:xfrm>
          <a:off x="1126275" y="1340768"/>
          <a:ext cx="6877928" cy="351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" r:id="rId3" imgW="8045196" imgH="4114800" progId="Word.Document.8">
                  <p:embed/>
                </p:oleObj>
              </mc:Choice>
              <mc:Fallback>
                <p:oleObj name="Document" r:id="rId3" imgW="8045196" imgH="41148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275" y="1340768"/>
                        <a:ext cx="6877928" cy="3518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1600" y="5157192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</a:rPr>
              <a:t>mass p = mass n = </a:t>
            </a:r>
            <a:r>
              <a:rPr lang="en-US" sz="2800" dirty="0" smtClean="0">
                <a:solidFill>
                  <a:srgbClr val="CC0000"/>
                </a:solidFill>
              </a:rPr>
              <a:t>1840</a:t>
            </a:r>
            <a:r>
              <a:rPr lang="id-ID" sz="2800" dirty="0" smtClean="0">
                <a:solidFill>
                  <a:srgbClr val="CC0000"/>
                </a:solidFill>
              </a:rPr>
              <a:t> </a:t>
            </a:r>
            <a:r>
              <a:rPr lang="en-US" sz="2800" dirty="0" smtClean="0">
                <a:solidFill>
                  <a:srgbClr val="CC0000"/>
                </a:solidFill>
              </a:rPr>
              <a:t>x </a:t>
            </a:r>
            <a:r>
              <a:rPr lang="en-US" sz="2800" dirty="0">
                <a:solidFill>
                  <a:srgbClr val="CC0000"/>
                </a:solidFill>
              </a:rPr>
              <a:t>mass e</a:t>
            </a:r>
            <a:r>
              <a:rPr lang="en-US" sz="2800" baseline="30000" dirty="0">
                <a:solidFill>
                  <a:srgbClr val="CC0000"/>
                </a:solidFill>
              </a:rPr>
              <a:t>-</a:t>
            </a:r>
            <a:endParaRPr lang="en-US" sz="28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415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73</cp:revision>
  <dcterms:created xsi:type="dcterms:W3CDTF">2019-08-22T11:25:16Z</dcterms:created>
  <dcterms:modified xsi:type="dcterms:W3CDTF">2019-08-29T13:23:13Z</dcterms:modified>
</cp:coreProperties>
</file>