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-252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pPr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pPr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10/10/2017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10/10/2017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10/10/2017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8CE1D3F-02C0-4AD0-A455-6FB687F40D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33251" y="1023867"/>
            <a:ext cx="4558749" cy="3349641"/>
          </a:xfrm>
        </p:spPr>
        <p:txBody>
          <a:bodyPr>
            <a:noAutofit/>
          </a:bodyPr>
          <a:lstStyle/>
          <a:p>
            <a:r>
              <a:rPr lang="en-US" sz="2200" dirty="0" err="1"/>
              <a:t>Aftiyah</a:t>
            </a:r>
            <a:r>
              <a:rPr lang="en-US" sz="2200" dirty="0"/>
              <a:t> </a:t>
            </a:r>
            <a:r>
              <a:rPr lang="en-US" sz="2200" dirty="0" err="1"/>
              <a:t>Sulistia</a:t>
            </a:r>
            <a:r>
              <a:rPr lang="en-US" sz="2200" dirty="0"/>
              <a:t>	1417041098</a:t>
            </a:r>
            <a:br>
              <a:rPr lang="en-US" sz="2200" dirty="0"/>
            </a:br>
            <a:r>
              <a:rPr lang="en-US" sz="2200" dirty="0"/>
              <a:t>Citra </a:t>
            </a:r>
            <a:r>
              <a:rPr lang="en-US" sz="2200" dirty="0" err="1"/>
              <a:t>widyastuti</a:t>
            </a:r>
            <a:r>
              <a:rPr lang="en-US" sz="2200" dirty="0"/>
              <a:t>	1417041016</a:t>
            </a:r>
            <a:br>
              <a:rPr lang="en-US" sz="2200" dirty="0"/>
            </a:br>
            <a:r>
              <a:rPr lang="en-US" sz="2200" dirty="0" err="1"/>
              <a:t>Dwi</a:t>
            </a:r>
            <a:r>
              <a:rPr lang="en-US" sz="2200" dirty="0"/>
              <a:t> </a:t>
            </a:r>
            <a:r>
              <a:rPr lang="en-US" sz="2200" dirty="0" err="1"/>
              <a:t>Kurniawan</a:t>
            </a:r>
            <a:r>
              <a:rPr lang="en-US" sz="2200" dirty="0"/>
              <a:t>	1417041020</a:t>
            </a:r>
            <a:br>
              <a:rPr lang="en-US" sz="2200" dirty="0"/>
            </a:br>
            <a:r>
              <a:rPr lang="en-US" sz="2200" dirty="0"/>
              <a:t>Erika </a:t>
            </a:r>
            <a:r>
              <a:rPr lang="en-US" sz="2200" dirty="0" err="1"/>
              <a:t>Sempana</a:t>
            </a:r>
            <a:r>
              <a:rPr lang="en-US" sz="2200" dirty="0"/>
              <a:t>	1417041026</a:t>
            </a:r>
            <a:br>
              <a:rPr lang="en-US" sz="2200" dirty="0"/>
            </a:br>
            <a:r>
              <a:rPr lang="en-US" sz="2200" dirty="0"/>
              <a:t>M. </a:t>
            </a:r>
            <a:r>
              <a:rPr lang="en-US" sz="2200" dirty="0" err="1"/>
              <a:t>Rasyid</a:t>
            </a:r>
            <a:r>
              <a:rPr lang="en-US" sz="2200" dirty="0"/>
              <a:t> </a:t>
            </a:r>
            <a:r>
              <a:rPr lang="en-US" sz="2200" dirty="0" err="1"/>
              <a:t>Sidik</a:t>
            </a:r>
            <a:r>
              <a:rPr lang="en-US" sz="2200" dirty="0"/>
              <a:t>	1417041058</a:t>
            </a:r>
            <a:br>
              <a:rPr lang="en-US" sz="2200" dirty="0"/>
            </a:br>
            <a:r>
              <a:rPr lang="en-US" sz="2200" dirty="0" err="1"/>
              <a:t>Retno</a:t>
            </a:r>
            <a:r>
              <a:rPr lang="en-US" sz="2200" dirty="0"/>
              <a:t> </a:t>
            </a:r>
            <a:r>
              <a:rPr lang="en-US" sz="2200" dirty="0" err="1"/>
              <a:t>Asih</a:t>
            </a:r>
            <a:r>
              <a:rPr lang="en-US" sz="2200" dirty="0"/>
              <a:t>		14170410</a:t>
            </a:r>
            <a:br>
              <a:rPr lang="en-US" sz="2200" dirty="0"/>
            </a:br>
            <a:r>
              <a:rPr lang="en-US" sz="2200" dirty="0" err="1"/>
              <a:t>Riska</a:t>
            </a:r>
            <a:r>
              <a:rPr lang="en-US" sz="2200" dirty="0"/>
              <a:t> </a:t>
            </a:r>
            <a:r>
              <a:rPr lang="en-US" sz="2200" dirty="0" err="1"/>
              <a:t>Trisna</a:t>
            </a:r>
            <a:r>
              <a:rPr lang="en-US" sz="2200" dirty="0"/>
              <a:t> N	1417041072</a:t>
            </a:r>
            <a:br>
              <a:rPr lang="en-US" sz="2200" dirty="0"/>
            </a:br>
            <a:r>
              <a:rPr lang="en-US" sz="2200" dirty="0"/>
              <a:t>Santi </a:t>
            </a:r>
            <a:r>
              <a:rPr lang="en-US" sz="2200" dirty="0" err="1"/>
              <a:t>Komala</a:t>
            </a:r>
            <a:r>
              <a:rPr lang="en-US" sz="2200" dirty="0"/>
              <a:t> D	14170410</a:t>
            </a:r>
            <a:endParaRPr lang="id-ID" sz="22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71C2C10-FCB5-4275-8686-13E980BC3C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id-ID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9A244EE3-8E74-4CCE-9D51-6AF64C7DA237}"/>
              </a:ext>
            </a:extLst>
          </p:cNvPr>
          <p:cNvSpPr/>
          <p:nvPr/>
        </p:nvSpPr>
        <p:spPr>
          <a:xfrm>
            <a:off x="1179443" y="361258"/>
            <a:ext cx="5433392" cy="1325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endParaRPr lang="id-ID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Users\Dwi Kurniawan\Downloads\LOGO UNIVERSITAS LAMPUNG (1).png">
            <a:extLst>
              <a:ext uri="{FF2B5EF4-FFF2-40B4-BE49-F238E27FC236}">
                <a16:creationId xmlns="" xmlns:a16="http://schemas.microsoft.com/office/drawing/2014/main" id="{1E0D0142-D717-4087-BE37-0C08DE34CA6F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6608" y="2584175"/>
            <a:ext cx="3419061" cy="315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9317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2090058" y="551544"/>
            <a:ext cx="9202057" cy="870856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Format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umum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jurnal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ilmiah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biasanya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terdiri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: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17486" y="2351314"/>
            <a:ext cx="4252685" cy="428171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id-ID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dirty="0" err="1"/>
              <a:t>Pendahuluan</a:t>
            </a:r>
            <a:endParaRPr lang="en-US" sz="2000" dirty="0"/>
          </a:p>
          <a:p>
            <a:endParaRPr lang="id-ID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/>
              <a:t>Bagian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mencakup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latar</a:t>
            </a:r>
            <a:r>
              <a:rPr lang="en-US" sz="2000" dirty="0"/>
              <a:t> </a:t>
            </a:r>
            <a:r>
              <a:rPr lang="en-US" sz="2000" dirty="0" err="1"/>
              <a:t>belakang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,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ringkasan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 yang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sebuah</a:t>
            </a:r>
            <a:r>
              <a:rPr lang="en-US" sz="2000" dirty="0"/>
              <a:t> </a:t>
            </a:r>
            <a:r>
              <a:rPr lang="en-US" sz="2000" dirty="0" err="1"/>
              <a:t>percobaan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membantu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menjelaskan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memperluas</a:t>
            </a:r>
            <a:r>
              <a:rPr lang="en-US" sz="2000" dirty="0"/>
              <a:t> </a:t>
            </a:r>
            <a:r>
              <a:rPr lang="en-US" sz="2000" dirty="0" err="1"/>
              <a:t>pengetahuan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bidang</a:t>
            </a:r>
            <a:r>
              <a:rPr lang="en-US" sz="2000" dirty="0"/>
              <a:t> </a:t>
            </a:r>
            <a:r>
              <a:rPr lang="en-US" sz="2000" dirty="0" err="1"/>
              <a:t>umum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endParaRPr lang="id-ID" sz="2000" dirty="0">
              <a:latin typeface="Times New Roman" pitchFamily="18" charset="0"/>
              <a:cs typeface="Times New Roman" pitchFamily="18" charset="0"/>
            </a:endParaRPr>
          </a:p>
          <a:p>
            <a:endParaRPr lang="id-ID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64401" y="2351313"/>
            <a:ext cx="4252685" cy="428171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lvl="0" indent="-457200">
              <a:buAutoNum type="arabicPeriod" startAt="4"/>
            </a:pPr>
            <a:endParaRPr lang="id-ID" sz="2000" dirty="0" smtClean="0"/>
          </a:p>
          <a:p>
            <a:pPr marL="457200" lvl="0" indent="-457200">
              <a:buAutoNum type="arabicPeriod" startAt="4"/>
            </a:pPr>
            <a:endParaRPr lang="id-ID" sz="2000" dirty="0"/>
          </a:p>
          <a:p>
            <a:pPr marL="457200" lvl="0" indent="-457200">
              <a:buAutoNum type="arabicPeriod" startAt="4"/>
            </a:pPr>
            <a:r>
              <a:rPr lang="en-US" sz="2000" dirty="0" err="1" smtClean="0"/>
              <a:t>Metodelogi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endParaRPr lang="id-ID" sz="2000" dirty="0" smtClean="0"/>
          </a:p>
          <a:p>
            <a:pPr lvl="0"/>
            <a:endParaRPr lang="id-ID" sz="2000" dirty="0" smtClean="0"/>
          </a:p>
          <a:p>
            <a:pPr lvl="0"/>
            <a:r>
              <a:rPr lang="en-US" sz="2000" dirty="0" err="1"/>
              <a:t>Bagian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menjelaskan</a:t>
            </a:r>
            <a:r>
              <a:rPr lang="en-US" sz="2000" dirty="0"/>
              <a:t> </a:t>
            </a:r>
            <a:r>
              <a:rPr lang="en-US" sz="2000" dirty="0" err="1"/>
              <a:t>ketika</a:t>
            </a:r>
            <a:r>
              <a:rPr lang="en-US" sz="2000" dirty="0"/>
              <a:t> </a:t>
            </a:r>
            <a:r>
              <a:rPr lang="en-US" sz="2000" dirty="0" err="1"/>
              <a:t>percobaan</a:t>
            </a:r>
            <a:r>
              <a:rPr lang="en-US" sz="2000" dirty="0"/>
              <a:t>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. </a:t>
            </a:r>
            <a:r>
              <a:rPr lang="en-US" sz="2000" dirty="0" err="1"/>
              <a:t>Peneliti</a:t>
            </a:r>
            <a:r>
              <a:rPr lang="en-US" sz="2000" dirty="0"/>
              <a:t> </a:t>
            </a:r>
            <a:r>
              <a:rPr lang="en-US" sz="2000" dirty="0" err="1"/>
              <a:t>menjelaskan</a:t>
            </a:r>
            <a:r>
              <a:rPr lang="en-US" sz="2000" dirty="0"/>
              <a:t> </a:t>
            </a:r>
            <a:r>
              <a:rPr lang="en-US" sz="2000" dirty="0" err="1"/>
              <a:t>desain</a:t>
            </a:r>
            <a:r>
              <a:rPr lang="en-US" sz="2000" dirty="0"/>
              <a:t> </a:t>
            </a:r>
            <a:r>
              <a:rPr lang="en-US" sz="2000" dirty="0" err="1"/>
              <a:t>percobaan</a:t>
            </a:r>
            <a:r>
              <a:rPr lang="en-US" sz="2000" dirty="0"/>
              <a:t>, </a:t>
            </a:r>
            <a:r>
              <a:rPr lang="en-US" sz="2000" dirty="0" err="1"/>
              <a:t>peralatan</a:t>
            </a:r>
            <a:r>
              <a:rPr lang="en-US" sz="2000" dirty="0"/>
              <a:t>, </a:t>
            </a: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/>
              <a:t>pengumpulan</a:t>
            </a:r>
            <a:r>
              <a:rPr lang="en-US" sz="2000" dirty="0"/>
              <a:t> data,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jenis</a:t>
            </a:r>
            <a:r>
              <a:rPr lang="en-US" sz="2000" dirty="0"/>
              <a:t> </a:t>
            </a:r>
            <a:r>
              <a:rPr lang="en-US" sz="2000" dirty="0" err="1"/>
              <a:t>pengendalian</a:t>
            </a:r>
            <a:r>
              <a:rPr lang="en-US" sz="2000" dirty="0"/>
              <a:t>. 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percobaan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di </a:t>
            </a:r>
            <a:r>
              <a:rPr lang="en-US" sz="2000" dirty="0" err="1"/>
              <a:t>alam</a:t>
            </a:r>
            <a:r>
              <a:rPr lang="en-US" sz="2000" dirty="0"/>
              <a:t>,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penulis</a:t>
            </a:r>
            <a:r>
              <a:rPr lang="en-US" sz="2000" dirty="0"/>
              <a:t> </a:t>
            </a:r>
            <a:r>
              <a:rPr lang="en-US" sz="2000" dirty="0" err="1"/>
              <a:t>menggambarkan</a:t>
            </a:r>
            <a:r>
              <a:rPr lang="en-US" sz="2000" dirty="0"/>
              <a:t> </a:t>
            </a:r>
            <a:r>
              <a:rPr lang="en-US" sz="2000" dirty="0" err="1"/>
              <a:t>daerah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, </a:t>
            </a:r>
            <a:r>
              <a:rPr lang="en-US" sz="2000" dirty="0" err="1"/>
              <a:t>lokasi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 </a:t>
            </a:r>
            <a:r>
              <a:rPr lang="en-US" sz="2000" dirty="0" err="1"/>
              <a:t>menjelaskan</a:t>
            </a:r>
            <a:r>
              <a:rPr lang="en-US" sz="2000" dirty="0"/>
              <a:t> </a:t>
            </a:r>
            <a:r>
              <a:rPr lang="en-US" sz="2000" dirty="0" err="1"/>
              <a:t>pekerjaaan</a:t>
            </a:r>
            <a:r>
              <a:rPr lang="en-US" sz="2000" dirty="0"/>
              <a:t> yang </a:t>
            </a:r>
            <a:r>
              <a:rPr lang="en-US" sz="2000" dirty="0" err="1"/>
              <a:t>dilakukan</a:t>
            </a:r>
            <a:r>
              <a:rPr lang="en-US" sz="2000" dirty="0"/>
              <a:t>.</a:t>
            </a:r>
          </a:p>
          <a:p>
            <a:endParaRPr lang="id-ID" sz="2000" dirty="0" smtClean="0"/>
          </a:p>
          <a:p>
            <a:endParaRPr lang="id-ID" sz="2000" dirty="0">
              <a:latin typeface="Times New Roman" pitchFamily="18" charset="0"/>
              <a:cs typeface="Times New Roman" pitchFamily="18" charset="0"/>
            </a:endParaRPr>
          </a:p>
          <a:p>
            <a:endParaRPr lang="id-ID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ction Button: Forward or Next 7">
            <a:hlinkClick r:id="" action="ppaction://hlinkshowjump?jump=nextslide" highlightClick="1"/>
          </p:cNvPr>
          <p:cNvSpPr/>
          <p:nvPr/>
        </p:nvSpPr>
        <p:spPr>
          <a:xfrm>
            <a:off x="304800" y="5704114"/>
            <a:ext cx="1175657" cy="92891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66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563769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Format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umum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jurnal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ilmiah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biasanya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terdiri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:</a:t>
            </a:r>
            <a:br>
              <a:rPr lang="en-US" sz="2400" dirty="0">
                <a:solidFill>
                  <a:schemeClr val="tx1"/>
                </a:solidFill>
                <a:latin typeface="Algerian" pitchFamily="82" charset="0"/>
              </a:rPr>
            </a:b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973943" y="2423884"/>
            <a:ext cx="4034971" cy="40349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dirty="0" smtClean="0"/>
              <a:t>5. Hasil</a:t>
            </a:r>
          </a:p>
          <a:p>
            <a:pPr algn="ctr"/>
            <a:endParaRPr lang="id-ID" dirty="0" smtClean="0"/>
          </a:p>
          <a:p>
            <a:r>
              <a:rPr lang="en-US" dirty="0"/>
              <a:t>Di </a:t>
            </a:r>
            <a:r>
              <a:rPr lang="en-US" dirty="0" err="1"/>
              <a:t>sini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menyajikan</a:t>
            </a:r>
            <a:r>
              <a:rPr lang="en-US" dirty="0"/>
              <a:t> data yang </a:t>
            </a:r>
            <a:r>
              <a:rPr lang="en-US" dirty="0" err="1"/>
              <a:t>ringkas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tinjauan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naratif</a:t>
            </a:r>
            <a:r>
              <a:rPr lang="en-US" dirty="0"/>
              <a:t>, </a:t>
            </a:r>
            <a:r>
              <a:rPr lang="en-US" dirty="0" err="1"/>
              <a:t>tabel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. </a:t>
            </a:r>
            <a:r>
              <a:rPr lang="en-US" dirty="0" err="1"/>
              <a:t>Ingat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yang </a:t>
            </a:r>
            <a:r>
              <a:rPr lang="en-US" dirty="0" err="1"/>
              <a:t>disajikan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interpretasi</a:t>
            </a:r>
            <a:r>
              <a:rPr lang="en-US" dirty="0"/>
              <a:t> data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kesimpulan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data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 smtClean="0"/>
              <a:t>ini</a:t>
            </a:r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620000" y="2423884"/>
            <a:ext cx="4005943" cy="40349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dirty="0" smtClean="0"/>
              <a:t>6. Pembahasan</a:t>
            </a:r>
          </a:p>
          <a:p>
            <a:pPr algn="ctr"/>
            <a:endParaRPr lang="id-ID" dirty="0"/>
          </a:p>
          <a:p>
            <a:pPr algn="ctr"/>
            <a:endParaRPr lang="id-ID" dirty="0" smtClean="0"/>
          </a:p>
          <a:p>
            <a:pPr algn="just"/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menafsirkan</a:t>
            </a:r>
            <a:r>
              <a:rPr lang="en-US" dirty="0"/>
              <a:t> data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yang </a:t>
            </a:r>
            <a:r>
              <a:rPr lang="en-US" dirty="0" err="1"/>
              <a:t>diamati</a:t>
            </a:r>
            <a:r>
              <a:rPr lang="en-US" dirty="0"/>
              <a:t>.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percobaan</a:t>
            </a:r>
            <a:r>
              <a:rPr lang="en-US" dirty="0"/>
              <a:t> yang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korelasi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. </a:t>
            </a:r>
            <a:endParaRPr lang="id-ID" dirty="0" smtClean="0"/>
          </a:p>
          <a:p>
            <a:pPr algn="ctr"/>
            <a:endParaRPr lang="id-ID" dirty="0"/>
          </a:p>
          <a:p>
            <a:pPr algn="ctr"/>
            <a:endParaRPr lang="id-ID" dirty="0" smtClean="0"/>
          </a:p>
          <a:p>
            <a:pPr algn="ctr"/>
            <a:endParaRPr lang="id-ID" dirty="0"/>
          </a:p>
          <a:p>
            <a:pPr algn="ctr"/>
            <a:endParaRPr lang="id-ID" dirty="0" smtClean="0"/>
          </a:p>
          <a:p>
            <a:pPr algn="ctr"/>
            <a:endParaRPr lang="id-ID" dirty="0"/>
          </a:p>
          <a:p>
            <a:pPr algn="ctr"/>
            <a:endParaRPr lang="id-ID" dirty="0" smtClean="0"/>
          </a:p>
        </p:txBody>
      </p:sp>
      <p:sp>
        <p:nvSpPr>
          <p:cNvPr id="11" name="Action Button: Forward or Next 10">
            <a:hlinkClick r:id="" action="ppaction://hlinkshowjump?jump=nextslide" highlightClick="1"/>
          </p:cNvPr>
          <p:cNvSpPr/>
          <p:nvPr/>
        </p:nvSpPr>
        <p:spPr>
          <a:xfrm>
            <a:off x="333829" y="5457371"/>
            <a:ext cx="1117600" cy="75474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34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621826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Format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umum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jurnal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ilmiah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biasanya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terdiri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:</a:t>
            </a:r>
            <a:br>
              <a:rPr lang="en-US" sz="2400" dirty="0">
                <a:solidFill>
                  <a:schemeClr val="tx1"/>
                </a:solidFill>
                <a:latin typeface="Algerian" pitchFamily="82" charset="0"/>
              </a:rPr>
            </a:b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2902856" y="2409370"/>
            <a:ext cx="3788229" cy="39914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dirty="0" smtClean="0"/>
              <a:t>7. Kesimpulan</a:t>
            </a:r>
          </a:p>
          <a:p>
            <a:pPr algn="ctr"/>
            <a:endParaRPr lang="id-ID" dirty="0"/>
          </a:p>
          <a:p>
            <a:pPr algn="ctr"/>
            <a:endParaRPr lang="id-ID" dirty="0" smtClean="0"/>
          </a:p>
          <a:p>
            <a:pPr algn="just"/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data yang </a:t>
            </a:r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yang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pendahuluan</a:t>
            </a:r>
            <a:r>
              <a:rPr lang="en-US" dirty="0"/>
              <a:t>. </a:t>
            </a:r>
            <a:endParaRPr lang="id-ID" dirty="0" smtClean="0"/>
          </a:p>
          <a:p>
            <a:pPr algn="just"/>
            <a:endParaRPr lang="id-ID" dirty="0"/>
          </a:p>
          <a:p>
            <a:pPr algn="just"/>
            <a:endParaRPr lang="id-ID" dirty="0" smtClean="0"/>
          </a:p>
          <a:p>
            <a:pPr algn="just"/>
            <a:endParaRPr lang="id-ID" dirty="0"/>
          </a:p>
          <a:p>
            <a:pPr algn="just"/>
            <a:endParaRPr lang="id-ID" dirty="0" smtClean="0"/>
          </a:p>
          <a:p>
            <a:pPr algn="just"/>
            <a:endParaRPr lang="id-ID" dirty="0"/>
          </a:p>
          <a:p>
            <a:pPr algn="just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823199" y="2409370"/>
            <a:ext cx="3454401" cy="39914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dirty="0" smtClean="0"/>
              <a:t>8. Daftar Pustaka</a:t>
            </a:r>
          </a:p>
          <a:p>
            <a:pPr algn="ctr"/>
            <a:endParaRPr lang="id-ID" dirty="0"/>
          </a:p>
          <a:p>
            <a:pPr algn="ctr"/>
            <a:endParaRPr lang="id-ID" dirty="0" smtClean="0"/>
          </a:p>
          <a:p>
            <a:pPr algn="just"/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(</a:t>
            </a:r>
            <a:r>
              <a:rPr lang="en-US" dirty="0" err="1"/>
              <a:t>kutipan</a:t>
            </a:r>
            <a:r>
              <a:rPr lang="en-US" dirty="0"/>
              <a:t>) yang </a:t>
            </a:r>
            <a:r>
              <a:rPr lang="en-US" dirty="0" err="1"/>
              <a:t>didapat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abjad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Hal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pembaca</a:t>
            </a:r>
            <a:r>
              <a:rPr lang="en-US" dirty="0"/>
              <a:t>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merujuk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literatur</a:t>
            </a:r>
            <a:r>
              <a:rPr lang="en-US" dirty="0"/>
              <a:t> </a:t>
            </a:r>
            <a:r>
              <a:rPr lang="en-US" dirty="0" err="1"/>
              <a:t>asli</a:t>
            </a:r>
            <a:r>
              <a:rPr lang="en-US" dirty="0" smtClean="0"/>
              <a:t>.</a:t>
            </a:r>
            <a:endParaRPr lang="id-ID" dirty="0" smtClean="0"/>
          </a:p>
          <a:p>
            <a:pPr algn="just"/>
            <a:endParaRPr lang="id-ID" dirty="0"/>
          </a:p>
          <a:p>
            <a:pPr algn="just"/>
            <a:endParaRPr lang="id-ID" dirty="0" smtClean="0"/>
          </a:p>
          <a:p>
            <a:pPr algn="just"/>
            <a:endParaRPr lang="id-ID" dirty="0"/>
          </a:p>
          <a:p>
            <a:pPr algn="just"/>
            <a:endParaRPr lang="id-ID" dirty="0" smtClean="0"/>
          </a:p>
          <a:p>
            <a:pPr algn="just"/>
            <a:endParaRPr lang="id-ID" dirty="0"/>
          </a:p>
          <a:p>
            <a:pPr algn="just"/>
            <a:endParaRPr lang="en-US" dirty="0"/>
          </a:p>
        </p:txBody>
      </p:sp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725714" y="5762171"/>
            <a:ext cx="1146629" cy="79828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91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3077029" y="696686"/>
            <a:ext cx="7097486" cy="1378857"/>
          </a:xfrm>
          <a:prstGeom prst="downArrowCallo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400" dirty="0" smtClean="0">
                <a:latin typeface="Algerian" pitchFamily="82" charset="0"/>
              </a:rPr>
              <a:t>PENUTUP</a:t>
            </a:r>
            <a:endParaRPr lang="en-US" sz="4400" dirty="0">
              <a:latin typeface="Algerian" pitchFamily="82" charset="0"/>
            </a:endParaRPr>
          </a:p>
        </p:txBody>
      </p:sp>
      <p:sp>
        <p:nvSpPr>
          <p:cNvPr id="7" name="Vertical Scroll 6"/>
          <p:cNvSpPr/>
          <p:nvPr/>
        </p:nvSpPr>
        <p:spPr>
          <a:xfrm>
            <a:off x="1640114" y="2394857"/>
            <a:ext cx="8868229" cy="428171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KESIMPULAN</a:t>
            </a:r>
          </a:p>
          <a:p>
            <a:pPr algn="ctr"/>
            <a:endParaRPr lang="id-ID" dirty="0" smtClean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cakupan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yang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padat</a:t>
            </a:r>
            <a:r>
              <a:rPr lang="en-US" dirty="0"/>
              <a:t>, </a:t>
            </a:r>
            <a:r>
              <a:rPr lang="en-US" dirty="0" err="1"/>
              <a:t>hanya</a:t>
            </a:r>
            <a:r>
              <a:rPr lang="en-US" dirty="0"/>
              <a:t> 6-8 </a:t>
            </a:r>
            <a:r>
              <a:rPr lang="en-US" dirty="0" err="1"/>
              <a:t>halaman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kalimatnya</a:t>
            </a:r>
            <a:r>
              <a:rPr lang="en-US" dirty="0"/>
              <a:t> </a:t>
            </a:r>
            <a:r>
              <a:rPr lang="en-US" dirty="0" err="1"/>
              <a:t>bernilai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.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efektif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Indonesia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sebutan</a:t>
            </a:r>
            <a:r>
              <a:rPr lang="en-US" dirty="0"/>
              <a:t> </a:t>
            </a:r>
            <a:r>
              <a:rPr lang="en-US" dirty="0" err="1"/>
              <a:t>majalah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majalah</a:t>
            </a:r>
            <a:r>
              <a:rPr lang="en-US" dirty="0"/>
              <a:t> </a:t>
            </a:r>
            <a:r>
              <a:rPr lang="en-US" dirty="0" err="1"/>
              <a:t>publikasi</a:t>
            </a:r>
            <a:r>
              <a:rPr lang="en-US" dirty="0"/>
              <a:t> yang </a:t>
            </a:r>
            <a:r>
              <a:rPr lang="en-US" dirty="0" err="1"/>
              <a:t>memuat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tulis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 yang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data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id-ID" dirty="0"/>
              <a:t>mengajukan iptek dan ditulis sesuai dengan kaidah-kaidah penulisan ilmiah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diantaranya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i="1" dirty="0"/>
              <a:t>registration, </a:t>
            </a:r>
            <a:r>
              <a:rPr lang="en-US" i="1" dirty="0" err="1"/>
              <a:t>dissemitation</a:t>
            </a:r>
            <a:r>
              <a:rPr lang="en-US" i="1" dirty="0"/>
              <a:t>, certification,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archival record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2,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nonpenelitian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Format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, </a:t>
            </a:r>
            <a:r>
              <a:rPr lang="en-US" dirty="0" err="1"/>
              <a:t>judul</a:t>
            </a:r>
            <a:r>
              <a:rPr lang="en-US" dirty="0"/>
              <a:t>, </a:t>
            </a:r>
            <a:r>
              <a:rPr lang="en-US" dirty="0" err="1"/>
              <a:t>abstrak</a:t>
            </a:r>
            <a:r>
              <a:rPr lang="en-US" dirty="0"/>
              <a:t>, </a:t>
            </a:r>
            <a:r>
              <a:rPr lang="en-US" dirty="0" err="1"/>
              <a:t>pendahuluan</a:t>
            </a:r>
            <a:r>
              <a:rPr lang="en-US" dirty="0"/>
              <a:t>, </a:t>
            </a:r>
            <a:r>
              <a:rPr lang="en-US" dirty="0" err="1"/>
              <a:t>metedologi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, </a:t>
            </a:r>
            <a:r>
              <a:rPr lang="en-US" dirty="0" err="1"/>
              <a:t>hasil</a:t>
            </a:r>
            <a:r>
              <a:rPr lang="en-US" dirty="0"/>
              <a:t>, </a:t>
            </a:r>
            <a:r>
              <a:rPr lang="en-US" dirty="0" err="1"/>
              <a:t>pembahasan</a:t>
            </a:r>
            <a:r>
              <a:rPr lang="en-US" dirty="0"/>
              <a:t>, </a:t>
            </a:r>
            <a:r>
              <a:rPr lang="en-US" dirty="0" err="1"/>
              <a:t>kesimpulan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 smtClean="0"/>
              <a:t>pustaka</a:t>
            </a:r>
            <a:endParaRPr lang="id-ID" dirty="0" smtClean="0"/>
          </a:p>
          <a:p>
            <a:pPr lvl="0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3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 Ribbon 3"/>
          <p:cNvSpPr/>
          <p:nvPr/>
        </p:nvSpPr>
        <p:spPr>
          <a:xfrm>
            <a:off x="290287" y="2264229"/>
            <a:ext cx="11611428" cy="2786742"/>
          </a:xfrm>
          <a:prstGeom prst="ribbon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800" dirty="0" smtClean="0">
                <a:latin typeface="Algerian" pitchFamily="82" charset="0"/>
              </a:rPr>
              <a:t>TERIMA KASIH</a:t>
            </a:r>
            <a:endParaRPr lang="en-US" sz="4800" dirty="0">
              <a:latin typeface="Algerian" pitchFamily="82" charset="0"/>
            </a:endParaRPr>
          </a:p>
        </p:txBody>
      </p:sp>
      <p:sp>
        <p:nvSpPr>
          <p:cNvPr id="5" name="Explosion 1 4"/>
          <p:cNvSpPr/>
          <p:nvPr/>
        </p:nvSpPr>
        <p:spPr>
          <a:xfrm>
            <a:off x="1146629" y="1001486"/>
            <a:ext cx="1465942" cy="1538514"/>
          </a:xfrm>
          <a:prstGeom prst="irregularSeal1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5602514" y="1001486"/>
            <a:ext cx="3222172" cy="1132114"/>
          </a:xfrm>
          <a:prstGeom prst="irregularSeal2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xplosion 2 6"/>
          <p:cNvSpPr/>
          <p:nvPr/>
        </p:nvSpPr>
        <p:spPr>
          <a:xfrm>
            <a:off x="3570514" y="159657"/>
            <a:ext cx="1059543" cy="63862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xplosion 1 7"/>
          <p:cNvSpPr/>
          <p:nvPr/>
        </p:nvSpPr>
        <p:spPr>
          <a:xfrm>
            <a:off x="10609943" y="1944914"/>
            <a:ext cx="1291772" cy="827315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7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22882D-16D2-4FB0-A80A-572CFD8A8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</a:t>
            </a:r>
            <a:r>
              <a:rPr lang="en-US" dirty="0" err="1" smtClean="0"/>
              <a:t>endahuluan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278AC28-1F33-4880-A542-F0C4FA645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Penelitian</a:t>
            </a:r>
            <a:r>
              <a:rPr lang="en-US" dirty="0"/>
              <a:t> 	: </a:t>
            </a:r>
          </a:p>
          <a:p>
            <a:pPr marL="0" indent="0">
              <a:buNone/>
            </a:pPr>
            <a:r>
              <a:rPr lang="en-US" dirty="0"/>
              <a:t>		  1. </a:t>
            </a:r>
            <a:r>
              <a:rPr lang="en-US" dirty="0" err="1"/>
              <a:t>I</a:t>
            </a:r>
            <a:r>
              <a:rPr lang="en-US" dirty="0" err="1" smtClean="0"/>
              <a:t>lmu</a:t>
            </a:r>
            <a:r>
              <a:rPr lang="en-US" dirty="0" smtClean="0"/>
              <a:t> </a:t>
            </a:r>
            <a:r>
              <a:rPr lang="en-US" dirty="0" err="1"/>
              <a:t>pengetahuan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  2. </a:t>
            </a:r>
            <a:r>
              <a:rPr lang="en-US" dirty="0" err="1"/>
              <a:t>Teknologi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dipublikasikan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. 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para </a:t>
            </a:r>
            <a:r>
              <a:rPr lang="en-US" dirty="0" err="1"/>
              <a:t>peneliti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530656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229491D-41B1-4F63-9BFE-54C06298E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?</a:t>
            </a:r>
            <a:endParaRPr lang="id-ID" dirty="0"/>
          </a:p>
          <a:p>
            <a:pPr lvl="0"/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jurnal</a:t>
            </a:r>
            <a:endParaRPr lang="id-ID" dirty="0"/>
          </a:p>
          <a:p>
            <a:pPr lvl="0"/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macam-macam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?</a:t>
            </a:r>
            <a:endParaRPr lang="id-ID" dirty="0"/>
          </a:p>
          <a:p>
            <a:pPr lvl="0"/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?</a:t>
            </a:r>
            <a:endParaRPr lang="id-ID" dirty="0"/>
          </a:p>
          <a:p>
            <a:endParaRPr lang="id-ID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="" xmlns:a16="http://schemas.microsoft.com/office/drawing/2014/main" id="{48A7BD95-A9D7-423F-B3A6-1B0DF6AEA796}"/>
              </a:ext>
            </a:extLst>
          </p:cNvPr>
          <p:cNvSpPr/>
          <p:nvPr/>
        </p:nvSpPr>
        <p:spPr>
          <a:xfrm>
            <a:off x="2933700" y="1113183"/>
            <a:ext cx="6705600" cy="848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Rumusan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endParaRPr lang="id-ID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602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rrow: Chevron 7">
            <a:extLst>
              <a:ext uri="{FF2B5EF4-FFF2-40B4-BE49-F238E27FC236}">
                <a16:creationId xmlns="" xmlns:a16="http://schemas.microsoft.com/office/drawing/2014/main" id="{822D44AC-7B56-493F-8ADD-89D447D3D7BF}"/>
              </a:ext>
            </a:extLst>
          </p:cNvPr>
          <p:cNvSpPr/>
          <p:nvPr/>
        </p:nvSpPr>
        <p:spPr>
          <a:xfrm>
            <a:off x="5638802" y="2415993"/>
            <a:ext cx="3604592" cy="824750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Mengetahui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memahami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karakteristik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jurnal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10" name="Arrow: Chevron 9">
            <a:extLst>
              <a:ext uri="{FF2B5EF4-FFF2-40B4-BE49-F238E27FC236}">
                <a16:creationId xmlns="" xmlns:a16="http://schemas.microsoft.com/office/drawing/2014/main" id="{48010735-C605-4B73-9C5C-BC8D12D61017}"/>
              </a:ext>
            </a:extLst>
          </p:cNvPr>
          <p:cNvSpPr/>
          <p:nvPr/>
        </p:nvSpPr>
        <p:spPr>
          <a:xfrm>
            <a:off x="4890056" y="2384420"/>
            <a:ext cx="1126435" cy="887896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1" name="Arrow: Chevron 10">
            <a:extLst>
              <a:ext uri="{FF2B5EF4-FFF2-40B4-BE49-F238E27FC236}">
                <a16:creationId xmlns="" xmlns:a16="http://schemas.microsoft.com/office/drawing/2014/main" id="{853EDDDE-3F19-4E71-B52D-643D6100FBA4}"/>
              </a:ext>
            </a:extLst>
          </p:cNvPr>
          <p:cNvSpPr/>
          <p:nvPr/>
        </p:nvSpPr>
        <p:spPr>
          <a:xfrm>
            <a:off x="4280453" y="2384420"/>
            <a:ext cx="1126435" cy="88789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2" name="Arrow: Chevron 11">
            <a:extLst>
              <a:ext uri="{FF2B5EF4-FFF2-40B4-BE49-F238E27FC236}">
                <a16:creationId xmlns="" xmlns:a16="http://schemas.microsoft.com/office/drawing/2014/main" id="{9497A0E6-95CC-4BE2-B325-804AC5D958FB}"/>
              </a:ext>
            </a:extLst>
          </p:cNvPr>
          <p:cNvSpPr/>
          <p:nvPr/>
        </p:nvSpPr>
        <p:spPr>
          <a:xfrm>
            <a:off x="5632178" y="3403278"/>
            <a:ext cx="3604592" cy="824750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.</a:t>
            </a:r>
            <a:endParaRPr lang="id-ID" dirty="0"/>
          </a:p>
          <a:p>
            <a:pPr algn="ctr"/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13" name="Arrow: Chevron 12">
            <a:extLst>
              <a:ext uri="{FF2B5EF4-FFF2-40B4-BE49-F238E27FC236}">
                <a16:creationId xmlns="" xmlns:a16="http://schemas.microsoft.com/office/drawing/2014/main" id="{FB99CFC7-F86C-4D62-8D09-B931E8A050D2}"/>
              </a:ext>
            </a:extLst>
          </p:cNvPr>
          <p:cNvSpPr/>
          <p:nvPr/>
        </p:nvSpPr>
        <p:spPr>
          <a:xfrm>
            <a:off x="4883432" y="3371705"/>
            <a:ext cx="1126435" cy="887896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4" name="Arrow: Chevron 13">
            <a:extLst>
              <a:ext uri="{FF2B5EF4-FFF2-40B4-BE49-F238E27FC236}">
                <a16:creationId xmlns="" xmlns:a16="http://schemas.microsoft.com/office/drawing/2014/main" id="{B8387CB2-7DD8-4DC8-8D68-C9C834813415}"/>
              </a:ext>
            </a:extLst>
          </p:cNvPr>
          <p:cNvSpPr/>
          <p:nvPr/>
        </p:nvSpPr>
        <p:spPr>
          <a:xfrm>
            <a:off x="4273829" y="3371705"/>
            <a:ext cx="1126435" cy="88789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5" name="Arrow: Chevron 14">
            <a:extLst>
              <a:ext uri="{FF2B5EF4-FFF2-40B4-BE49-F238E27FC236}">
                <a16:creationId xmlns="" xmlns:a16="http://schemas.microsoft.com/office/drawing/2014/main" id="{9F16547E-4D81-4043-8513-B6B64D6C5B51}"/>
              </a:ext>
            </a:extLst>
          </p:cNvPr>
          <p:cNvSpPr/>
          <p:nvPr/>
        </p:nvSpPr>
        <p:spPr>
          <a:xfrm>
            <a:off x="5585793" y="4430321"/>
            <a:ext cx="3604592" cy="824750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Mengetahui</a:t>
            </a:r>
            <a:endParaRPr lang="en-US" dirty="0"/>
          </a:p>
          <a:p>
            <a:pPr algn="ctr"/>
            <a:r>
              <a:rPr lang="en-US" dirty="0"/>
              <a:t> </a:t>
            </a:r>
            <a:r>
              <a:rPr lang="en-US" dirty="0" err="1"/>
              <a:t>macam-macam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.</a:t>
            </a:r>
            <a:endParaRPr lang="id-ID" dirty="0"/>
          </a:p>
          <a:p>
            <a:pPr algn="ctr"/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16" name="Arrow: Chevron 15">
            <a:extLst>
              <a:ext uri="{FF2B5EF4-FFF2-40B4-BE49-F238E27FC236}">
                <a16:creationId xmlns="" xmlns:a16="http://schemas.microsoft.com/office/drawing/2014/main" id="{7FBF2C99-4F2B-4963-A8CC-C5B1BFE0FD22}"/>
              </a:ext>
            </a:extLst>
          </p:cNvPr>
          <p:cNvSpPr/>
          <p:nvPr/>
        </p:nvSpPr>
        <p:spPr>
          <a:xfrm>
            <a:off x="4837047" y="4398748"/>
            <a:ext cx="1126435" cy="887896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7" name="Arrow: Chevron 16">
            <a:extLst>
              <a:ext uri="{FF2B5EF4-FFF2-40B4-BE49-F238E27FC236}">
                <a16:creationId xmlns="" xmlns:a16="http://schemas.microsoft.com/office/drawing/2014/main" id="{13B4C71C-5009-4143-9B8A-D617374CE220}"/>
              </a:ext>
            </a:extLst>
          </p:cNvPr>
          <p:cNvSpPr/>
          <p:nvPr/>
        </p:nvSpPr>
        <p:spPr>
          <a:xfrm>
            <a:off x="4227444" y="4398748"/>
            <a:ext cx="1126435" cy="88789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8" name="Arrow: Chevron 17">
            <a:extLst>
              <a:ext uri="{FF2B5EF4-FFF2-40B4-BE49-F238E27FC236}">
                <a16:creationId xmlns="" xmlns:a16="http://schemas.microsoft.com/office/drawing/2014/main" id="{49C21EFC-4E03-438E-9424-7F737A330324}"/>
              </a:ext>
            </a:extLst>
          </p:cNvPr>
          <p:cNvSpPr/>
          <p:nvPr/>
        </p:nvSpPr>
        <p:spPr>
          <a:xfrm>
            <a:off x="5579173" y="5430864"/>
            <a:ext cx="3604592" cy="824750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jurnal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19" name="Arrow: Chevron 18">
            <a:extLst>
              <a:ext uri="{FF2B5EF4-FFF2-40B4-BE49-F238E27FC236}">
                <a16:creationId xmlns="" xmlns:a16="http://schemas.microsoft.com/office/drawing/2014/main" id="{D6B8047D-0FE5-4048-A688-9406776623BB}"/>
              </a:ext>
            </a:extLst>
          </p:cNvPr>
          <p:cNvSpPr/>
          <p:nvPr/>
        </p:nvSpPr>
        <p:spPr>
          <a:xfrm>
            <a:off x="4830427" y="5399291"/>
            <a:ext cx="1126435" cy="887896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20" name="Arrow: Chevron 19">
            <a:extLst>
              <a:ext uri="{FF2B5EF4-FFF2-40B4-BE49-F238E27FC236}">
                <a16:creationId xmlns="" xmlns:a16="http://schemas.microsoft.com/office/drawing/2014/main" id="{96BCA39B-B867-447D-A893-E477FBA376E8}"/>
              </a:ext>
            </a:extLst>
          </p:cNvPr>
          <p:cNvSpPr/>
          <p:nvPr/>
        </p:nvSpPr>
        <p:spPr>
          <a:xfrm>
            <a:off x="4220824" y="5399291"/>
            <a:ext cx="1126435" cy="88789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21" name="Callout: Down Arrow 20">
            <a:extLst>
              <a:ext uri="{FF2B5EF4-FFF2-40B4-BE49-F238E27FC236}">
                <a16:creationId xmlns="" xmlns:a16="http://schemas.microsoft.com/office/drawing/2014/main" id="{9F451546-CAC7-4169-BD35-89E3A66D1459}"/>
              </a:ext>
            </a:extLst>
          </p:cNvPr>
          <p:cNvSpPr/>
          <p:nvPr/>
        </p:nvSpPr>
        <p:spPr>
          <a:xfrm>
            <a:off x="4267200" y="636103"/>
            <a:ext cx="5208104" cy="1546024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Algerian" panose="04020705040A02060702" pitchFamily="82" charset="0"/>
                <a:cs typeface="Times New Roman" panose="02020603050405020304" pitchFamily="18" charset="0"/>
              </a:rPr>
              <a:t>TUJUAN</a:t>
            </a:r>
            <a:endParaRPr lang="id-ID" sz="4800" dirty="0">
              <a:latin typeface="Algerian" panose="04020705040A02060702" pitchFamily="8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98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F8A8B91-5473-42A6-87D4-5F091A67BC3D}"/>
              </a:ext>
            </a:extLst>
          </p:cNvPr>
          <p:cNvSpPr/>
          <p:nvPr/>
        </p:nvSpPr>
        <p:spPr>
          <a:xfrm>
            <a:off x="4412968" y="410819"/>
            <a:ext cx="5102087" cy="103367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Pembahasan</a:t>
            </a:r>
            <a:endParaRPr lang="id-ID" sz="6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Circle: Hollow 5">
            <a:extLst>
              <a:ext uri="{FF2B5EF4-FFF2-40B4-BE49-F238E27FC236}">
                <a16:creationId xmlns="" xmlns:a16="http://schemas.microsoft.com/office/drawing/2014/main" id="{77A4C785-AD48-4BC2-934C-EB4B068979A5}"/>
              </a:ext>
            </a:extLst>
          </p:cNvPr>
          <p:cNvSpPr/>
          <p:nvPr/>
        </p:nvSpPr>
        <p:spPr>
          <a:xfrm>
            <a:off x="2663686" y="2239621"/>
            <a:ext cx="742122" cy="649357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="" xmlns:a16="http://schemas.microsoft.com/office/drawing/2014/main" id="{365DFF56-7DD1-4951-9B01-8BB5DB1F2A5C}"/>
              </a:ext>
            </a:extLst>
          </p:cNvPr>
          <p:cNvSpPr/>
          <p:nvPr/>
        </p:nvSpPr>
        <p:spPr>
          <a:xfrm>
            <a:off x="3405808" y="2226369"/>
            <a:ext cx="3379305" cy="6626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dobe Garamond Pro Bold" panose="02020702060506020403" pitchFamily="18" charset="0"/>
              </a:rPr>
              <a:t>Karakteristik</a:t>
            </a:r>
            <a:r>
              <a:rPr lang="en-US" sz="2400" dirty="0">
                <a:latin typeface="Adobe Garamond Pro Bold" panose="02020702060506020403" pitchFamily="18" charset="0"/>
              </a:rPr>
              <a:t> </a:t>
            </a:r>
            <a:r>
              <a:rPr lang="en-US" sz="2400" dirty="0" err="1">
                <a:latin typeface="Adobe Garamond Pro Bold" panose="02020702060506020403" pitchFamily="18" charset="0"/>
              </a:rPr>
              <a:t>Jurnal</a:t>
            </a:r>
            <a:endParaRPr lang="id-ID" sz="2400" dirty="0">
              <a:latin typeface="Adobe Garamond Pro Bold" panose="02020702060506020403" pitchFamily="18" charset="0"/>
            </a:endParaRPr>
          </a:p>
        </p:txBody>
      </p:sp>
      <p:sp>
        <p:nvSpPr>
          <p:cNvPr id="12" name="Circle: Hollow 11">
            <a:extLst>
              <a:ext uri="{FF2B5EF4-FFF2-40B4-BE49-F238E27FC236}">
                <a16:creationId xmlns="" xmlns:a16="http://schemas.microsoft.com/office/drawing/2014/main" id="{3248C089-E110-4914-ACDE-19B87087A2C8}"/>
              </a:ext>
            </a:extLst>
          </p:cNvPr>
          <p:cNvSpPr/>
          <p:nvPr/>
        </p:nvSpPr>
        <p:spPr>
          <a:xfrm>
            <a:off x="2670304" y="3173899"/>
            <a:ext cx="742122" cy="649357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3" name="Rectangle: Rounded Corners 12">
            <a:hlinkClick r:id="rId4" action="ppaction://hlinksldjump"/>
            <a:extLst>
              <a:ext uri="{FF2B5EF4-FFF2-40B4-BE49-F238E27FC236}">
                <a16:creationId xmlns="" xmlns:a16="http://schemas.microsoft.com/office/drawing/2014/main" id="{3E231B4E-241C-4D47-87B7-9D2D55EE19B5}"/>
              </a:ext>
            </a:extLst>
          </p:cNvPr>
          <p:cNvSpPr/>
          <p:nvPr/>
        </p:nvSpPr>
        <p:spPr>
          <a:xfrm>
            <a:off x="3412426" y="3160647"/>
            <a:ext cx="3379305" cy="6626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latin typeface="Adobe Garamond Pro Bold" panose="02020702060506020403" pitchFamily="18" charset="0"/>
              </a:rPr>
              <a:t>Fungsi Jurnal</a:t>
            </a:r>
            <a:endParaRPr lang="id-ID" sz="2400" dirty="0">
              <a:latin typeface="Adobe Garamond Pro Bold" panose="02020702060506020403" pitchFamily="18" charset="0"/>
            </a:endParaRPr>
          </a:p>
        </p:txBody>
      </p:sp>
      <p:sp>
        <p:nvSpPr>
          <p:cNvPr id="14" name="Circle: Hollow 13">
            <a:extLst>
              <a:ext uri="{FF2B5EF4-FFF2-40B4-BE49-F238E27FC236}">
                <a16:creationId xmlns="" xmlns:a16="http://schemas.microsoft.com/office/drawing/2014/main" id="{45C46AE0-D176-44C5-AFE6-C490528BB083}"/>
              </a:ext>
            </a:extLst>
          </p:cNvPr>
          <p:cNvSpPr/>
          <p:nvPr/>
        </p:nvSpPr>
        <p:spPr>
          <a:xfrm>
            <a:off x="2610681" y="4161192"/>
            <a:ext cx="742122" cy="649357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5" name="Rectangle: Rounded Corners 14">
            <a:hlinkClick r:id="rId5" action="ppaction://hlinksldjump"/>
            <a:extLst>
              <a:ext uri="{FF2B5EF4-FFF2-40B4-BE49-F238E27FC236}">
                <a16:creationId xmlns="" xmlns:a16="http://schemas.microsoft.com/office/drawing/2014/main" id="{B264DFAD-4048-409D-93E0-4EC6B700C426}"/>
              </a:ext>
            </a:extLst>
          </p:cNvPr>
          <p:cNvSpPr/>
          <p:nvPr/>
        </p:nvSpPr>
        <p:spPr>
          <a:xfrm>
            <a:off x="3352803" y="4147940"/>
            <a:ext cx="3379305" cy="6626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latin typeface="Adobe Garamond Pro Bold" panose="02020702060506020403" pitchFamily="18" charset="0"/>
              </a:rPr>
              <a:t>Macam Dan Jenis Jurnal</a:t>
            </a:r>
            <a:endParaRPr lang="id-ID" sz="2400" dirty="0">
              <a:latin typeface="Adobe Garamond Pro Bold" panose="02020702060506020403" pitchFamily="18" charset="0"/>
            </a:endParaRPr>
          </a:p>
        </p:txBody>
      </p:sp>
      <p:sp>
        <p:nvSpPr>
          <p:cNvPr id="16" name="Circle: Hollow 15">
            <a:extLst>
              <a:ext uri="{FF2B5EF4-FFF2-40B4-BE49-F238E27FC236}">
                <a16:creationId xmlns="" xmlns:a16="http://schemas.microsoft.com/office/drawing/2014/main" id="{F82EF8D8-EB16-462E-ACE0-F64ADBC90D9E}"/>
              </a:ext>
            </a:extLst>
          </p:cNvPr>
          <p:cNvSpPr/>
          <p:nvPr/>
        </p:nvSpPr>
        <p:spPr>
          <a:xfrm>
            <a:off x="2630555" y="5115346"/>
            <a:ext cx="742122" cy="649357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hlinkClick r:id="rId6" action="ppaction://hlinksldjump"/>
            <a:extLst>
              <a:ext uri="{FF2B5EF4-FFF2-40B4-BE49-F238E27FC236}">
                <a16:creationId xmlns="" xmlns:a16="http://schemas.microsoft.com/office/drawing/2014/main" id="{C3A0C2CB-68DD-493E-A5E6-4EA6541705B2}"/>
              </a:ext>
            </a:extLst>
          </p:cNvPr>
          <p:cNvSpPr/>
          <p:nvPr/>
        </p:nvSpPr>
        <p:spPr>
          <a:xfrm>
            <a:off x="3372677" y="5102094"/>
            <a:ext cx="3379305" cy="6626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latin typeface="Adobe Garamond Pro Bold" panose="02020702060506020403" pitchFamily="18" charset="0"/>
              </a:rPr>
              <a:t>Tata Cara Pembuatan Jurnal</a:t>
            </a:r>
            <a:endParaRPr lang="id-ID" sz="2400" dirty="0"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47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2ADA613-D6DC-4058-9F4E-E4F0580418DD}"/>
              </a:ext>
            </a:extLst>
          </p:cNvPr>
          <p:cNvSpPr/>
          <p:nvPr/>
        </p:nvSpPr>
        <p:spPr>
          <a:xfrm>
            <a:off x="2191657" y="410819"/>
            <a:ext cx="8447313" cy="103367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6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KARAKTERISTIK JURNAL</a:t>
            </a:r>
            <a:endParaRPr lang="id-ID" sz="6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0" name="Rectangle: Beveled 9">
            <a:extLst>
              <a:ext uri="{FF2B5EF4-FFF2-40B4-BE49-F238E27FC236}">
                <a16:creationId xmlns="" xmlns:a16="http://schemas.microsoft.com/office/drawing/2014/main" id="{2A5697B2-4038-48F2-8862-1E34C880AC15}"/>
              </a:ext>
            </a:extLst>
          </p:cNvPr>
          <p:cNvSpPr/>
          <p:nvPr/>
        </p:nvSpPr>
        <p:spPr>
          <a:xfrm>
            <a:off x="371060" y="2686878"/>
            <a:ext cx="3273288" cy="361121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Indonesia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sebutan</a:t>
            </a:r>
            <a:r>
              <a:rPr lang="en-US" dirty="0"/>
              <a:t> </a:t>
            </a:r>
            <a:r>
              <a:rPr lang="en-US" dirty="0" err="1"/>
              <a:t>majalah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media masa </a:t>
            </a:r>
            <a:r>
              <a:rPr lang="en-US" dirty="0" err="1"/>
              <a:t>cetak</a:t>
            </a:r>
            <a:r>
              <a:rPr lang="en-US" dirty="0"/>
              <a:t> yang </a:t>
            </a:r>
            <a:r>
              <a:rPr lang="en-US" dirty="0" err="1"/>
              <a:t>diterbitkan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berkala</a:t>
            </a:r>
            <a:r>
              <a:rPr lang="en-US" dirty="0"/>
              <a:t>. </a:t>
            </a:r>
          </a:p>
          <a:p>
            <a:pPr algn="ctr"/>
            <a:endParaRPr lang="en-US" dirty="0"/>
          </a:p>
          <a:p>
            <a:pPr algn="just"/>
            <a:endParaRPr lang="id-ID" dirty="0"/>
          </a:p>
        </p:txBody>
      </p:sp>
      <p:sp>
        <p:nvSpPr>
          <p:cNvPr id="11" name="Scroll: Vertical 10">
            <a:extLst>
              <a:ext uri="{FF2B5EF4-FFF2-40B4-BE49-F238E27FC236}">
                <a16:creationId xmlns="" xmlns:a16="http://schemas.microsoft.com/office/drawing/2014/main" id="{5E2B053C-F587-42CA-B7E1-70635253D122}"/>
              </a:ext>
            </a:extLst>
          </p:cNvPr>
          <p:cNvSpPr/>
          <p:nvPr/>
        </p:nvSpPr>
        <p:spPr>
          <a:xfrm>
            <a:off x="3644348" y="2181720"/>
            <a:ext cx="4664765" cy="447923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/>
              <a:t>Majalah</a:t>
            </a:r>
            <a:r>
              <a:rPr lang="en-US" dirty="0"/>
              <a:t> </a:t>
            </a:r>
            <a:r>
              <a:rPr lang="en-US" dirty="0" err="1"/>
              <a:t>terbagi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2 </a:t>
            </a:r>
            <a:r>
              <a:rPr lang="en-US" dirty="0" err="1"/>
              <a:t>antara</a:t>
            </a:r>
            <a:r>
              <a:rPr lang="en-US" dirty="0"/>
              <a:t> lain :</a:t>
            </a:r>
          </a:p>
          <a:p>
            <a:pPr algn="just"/>
            <a:r>
              <a:rPr lang="en-US" dirty="0"/>
              <a:t>1. </a:t>
            </a:r>
            <a:r>
              <a:rPr lang="en-US" dirty="0" err="1"/>
              <a:t>Majalah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(</a:t>
            </a:r>
            <a:r>
              <a:rPr lang="en-US" dirty="0" err="1"/>
              <a:t>majalah</a:t>
            </a:r>
            <a:r>
              <a:rPr lang="en-US" dirty="0"/>
              <a:t> </a:t>
            </a:r>
            <a:r>
              <a:rPr lang="en-US" dirty="0" err="1"/>
              <a:t>sastra</a:t>
            </a:r>
            <a:r>
              <a:rPr lang="en-US" dirty="0"/>
              <a:t>, </a:t>
            </a:r>
            <a:r>
              <a:rPr lang="en-US" dirty="0" err="1"/>
              <a:t>majalah</a:t>
            </a:r>
            <a:r>
              <a:rPr lang="en-US" dirty="0"/>
              <a:t> </a:t>
            </a:r>
            <a:r>
              <a:rPr lang="en-US" dirty="0" err="1"/>
              <a:t>musik</a:t>
            </a:r>
            <a:r>
              <a:rPr lang="en-US" dirty="0"/>
              <a:t>, </a:t>
            </a:r>
            <a:r>
              <a:rPr lang="en-US" dirty="0" err="1"/>
              <a:t>majalah</a:t>
            </a:r>
            <a:r>
              <a:rPr lang="en-US" dirty="0"/>
              <a:t> </a:t>
            </a:r>
            <a:r>
              <a:rPr lang="en-US" dirty="0" err="1"/>
              <a:t>remaja</a:t>
            </a:r>
            <a:r>
              <a:rPr lang="en-US" dirty="0"/>
              <a:t>, </a:t>
            </a:r>
            <a:r>
              <a:rPr lang="en-US" dirty="0" err="1"/>
              <a:t>majalah</a:t>
            </a:r>
            <a:r>
              <a:rPr lang="en-US" dirty="0"/>
              <a:t> </a:t>
            </a:r>
            <a:r>
              <a:rPr lang="en-US" dirty="0" err="1"/>
              <a:t>olahraga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lain-lain.)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2. </a:t>
            </a:r>
            <a:r>
              <a:rPr lang="en-US" dirty="0" err="1"/>
              <a:t>Majalah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juga </a:t>
            </a:r>
            <a:r>
              <a:rPr lang="en-US" dirty="0" err="1"/>
              <a:t>majalah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 (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,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pertanian</a:t>
            </a:r>
            <a:r>
              <a:rPr lang="en-US" dirty="0"/>
              <a:t>,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,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,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,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filsafat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lain-lain).</a:t>
            </a:r>
            <a:endParaRPr lang="id-ID" dirty="0"/>
          </a:p>
        </p:txBody>
      </p:sp>
      <p:sp>
        <p:nvSpPr>
          <p:cNvPr id="2" name="Rounded Rectangle 1"/>
          <p:cNvSpPr/>
          <p:nvPr/>
        </p:nvSpPr>
        <p:spPr>
          <a:xfrm>
            <a:off x="8461829" y="2061029"/>
            <a:ext cx="3599542" cy="45999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 smtClean="0"/>
              <a:t>.</a:t>
            </a:r>
            <a:endParaRPr lang="en-US" dirty="0"/>
          </a:p>
          <a:p>
            <a:pPr marL="342900" lvl="0" indent="-342900" fontAlgn="base">
              <a:buFont typeface="+mj-lt"/>
              <a:buAutoNum type="arabicPeriod"/>
            </a:pPr>
            <a:r>
              <a:rPr lang="en-US" dirty="0" smtClean="0"/>
              <a:t>Regular</a:t>
            </a:r>
            <a:r>
              <a:rPr lang="en-US" dirty="0"/>
              <a:t>, </a:t>
            </a:r>
            <a:r>
              <a:rPr lang="en-US" dirty="0" err="1"/>
              <a:t>publikasi</a:t>
            </a:r>
            <a:r>
              <a:rPr lang="en-US" dirty="0"/>
              <a:t> </a:t>
            </a:r>
            <a:r>
              <a:rPr lang="en-US" dirty="0" err="1"/>
              <a:t>periodik</a:t>
            </a:r>
            <a:r>
              <a:rPr lang="en-US" dirty="0"/>
              <a:t> (</a:t>
            </a:r>
            <a:r>
              <a:rPr lang="en-US" dirty="0" err="1"/>
              <a:t>misalnya</a:t>
            </a:r>
            <a:r>
              <a:rPr lang="en-US" dirty="0"/>
              <a:t> </a:t>
            </a:r>
            <a:r>
              <a:rPr lang="en-US" dirty="0" err="1"/>
              <a:t>bulanan</a:t>
            </a:r>
            <a:r>
              <a:rPr lang="en-US" dirty="0"/>
              <a:t>, </a:t>
            </a:r>
            <a:r>
              <a:rPr lang="en-US" dirty="0" err="1"/>
              <a:t>kuartalan</a:t>
            </a:r>
            <a:r>
              <a:rPr lang="en-US" dirty="0"/>
              <a:t>).</a:t>
            </a:r>
          </a:p>
          <a:p>
            <a:pPr marL="342900" lvl="0" indent="-342900" fontAlgn="base">
              <a:buFont typeface="+mj-lt"/>
              <a:buAutoNum type="arabicPeriod"/>
            </a:pP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/>
              <a:t>lingkup</a:t>
            </a:r>
            <a:r>
              <a:rPr lang="en-US" dirty="0"/>
              <a:t> </a:t>
            </a:r>
            <a:r>
              <a:rPr lang="en-US" dirty="0" err="1" smtClean="0"/>
              <a:t>tertentuatau</a:t>
            </a:r>
            <a:r>
              <a:rPr lang="en-US" dirty="0"/>
              <a:t> </a:t>
            </a:r>
            <a:r>
              <a:rPr lang="en-US" dirty="0" err="1"/>
              <a:t>subjek</a:t>
            </a:r>
            <a:r>
              <a:rPr lang="en-US" dirty="0"/>
              <a:t> / </a:t>
            </a:r>
            <a:r>
              <a:rPr lang="en-US" dirty="0" err="1"/>
              <a:t>objek</a:t>
            </a:r>
            <a:r>
              <a:rPr lang="en-US" dirty="0"/>
              <a:t>  </a:t>
            </a:r>
            <a:r>
              <a:rPr lang="en-US" dirty="0" err="1"/>
              <a:t>tertentu</a:t>
            </a:r>
            <a:r>
              <a:rPr lang="en-US" dirty="0"/>
              <a:t>.</a:t>
            </a:r>
          </a:p>
          <a:p>
            <a:pPr marL="342900" lvl="0" indent="-342900" fontAlgn="base">
              <a:buFont typeface="+mj-lt"/>
              <a:buAutoNum type="arabicPeriod"/>
            </a:pP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 </a:t>
            </a:r>
            <a:r>
              <a:rPr lang="en-US" dirty="0" err="1"/>
              <a:t>publikasi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 </a:t>
            </a:r>
            <a:r>
              <a:rPr lang="en-US" dirty="0" err="1"/>
              <a:t>panduan</a:t>
            </a:r>
            <a:r>
              <a:rPr lang="en-US" dirty="0"/>
              <a:t> 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penulis</a:t>
            </a:r>
            <a:r>
              <a:rPr lang="en-US" dirty="0"/>
              <a:t>.</a:t>
            </a:r>
          </a:p>
          <a:p>
            <a:pPr marL="342900" lvl="0" indent="-342900" fontAlgn="base">
              <a:buFont typeface="+mj-lt"/>
              <a:buAutoNum type="arabicPeriod"/>
            </a:pP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 Serial Number </a:t>
            </a:r>
            <a:r>
              <a:rPr lang="en-US" dirty="0" err="1" smtClean="0"/>
              <a:t>untuk</a:t>
            </a:r>
            <a:r>
              <a:rPr lang="id-ID" dirty="0" smtClean="0"/>
              <a:t> j</a:t>
            </a:r>
            <a:r>
              <a:rPr lang="en-US" dirty="0" err="1" smtClean="0"/>
              <a:t>urnal</a:t>
            </a:r>
            <a:r>
              <a:rPr lang="id-ID" dirty="0" smtClean="0"/>
              <a:t> </a:t>
            </a:r>
            <a:r>
              <a:rPr lang="en-US" dirty="0" err="1" smtClean="0"/>
              <a:t>dan</a:t>
            </a:r>
            <a:r>
              <a:rPr lang="id-ID" dirty="0" smtClean="0"/>
              <a:t> </a:t>
            </a:r>
            <a:r>
              <a:rPr lang="en-US" dirty="0" err="1" smtClean="0"/>
              <a:t>terkadang</a:t>
            </a:r>
            <a:r>
              <a:rPr lang="en-US" dirty="0" smtClean="0"/>
              <a:t> Digital Object</a:t>
            </a:r>
            <a:r>
              <a:rPr lang="id-ID" dirty="0" smtClean="0"/>
              <a:t> </a:t>
            </a:r>
            <a:r>
              <a:rPr lang="en-US" dirty="0" smtClean="0"/>
              <a:t>Identifier</a:t>
            </a:r>
            <a:r>
              <a:rPr lang="id-ID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artikel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Action Button: Back or Previous 2">
            <a:hlinkClick r:id="rId2" action="ppaction://hlinksldjump" highlightClick="1"/>
          </p:cNvPr>
          <p:cNvSpPr/>
          <p:nvPr/>
        </p:nvSpPr>
        <p:spPr>
          <a:xfrm>
            <a:off x="188686" y="410819"/>
            <a:ext cx="638628" cy="51683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84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0914" y="2365829"/>
            <a:ext cx="8743357" cy="3860800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registration</a:t>
            </a:r>
            <a:r>
              <a:rPr lang="en-US" b="1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, 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mempublikasika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klaim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prioritas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ilmu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pengetahuan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. Hal yang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diutamakan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mmbangun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penulisan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kepemilikan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ide.</a:t>
            </a:r>
          </a:p>
          <a:p>
            <a:pPr lvl="0"/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Dissemitation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menyediakan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akses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mengkomunikasikan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penemuan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kepada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khalayak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mencari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informasi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jurnal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dimaksud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.</a:t>
            </a:r>
          </a:p>
          <a:p>
            <a:pPr lvl="0"/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Certification,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memberikan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keizinan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tanda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persetujuan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. Hal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memastikan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control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jurnal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melalui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peer review.</a:t>
            </a:r>
          </a:p>
          <a:p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Archival record,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menjaga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catatan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ilmu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pengetahuan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. Hal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bertujuan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menyiapkan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sebuah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system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penyimpanan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permanen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karya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dipublikasikan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mereka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diakses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setiap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saat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masa</a:t>
            </a:r>
            <a:r>
              <a:rPr lang="en-US" dirty="0">
                <a:latin typeface="Arial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Gothic Std B" pitchFamily="34" charset="-128"/>
                <a:cs typeface="Arial" pitchFamily="34" charset="0"/>
              </a:rPr>
              <a:t>depan</a:t>
            </a:r>
            <a:endParaRPr lang="en-US" dirty="0">
              <a:latin typeface="Arial" pitchFamily="34" charset="0"/>
              <a:ea typeface="Adobe Gothic Std B" pitchFamily="34" charset="-128"/>
              <a:cs typeface="Arial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2ADA613-D6DC-4058-9F4E-E4F0580418DD}"/>
              </a:ext>
            </a:extLst>
          </p:cNvPr>
          <p:cNvSpPr/>
          <p:nvPr/>
        </p:nvSpPr>
        <p:spPr>
          <a:xfrm>
            <a:off x="2191657" y="410819"/>
            <a:ext cx="8447313" cy="103367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6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FUNGSI JURNAL</a:t>
            </a:r>
            <a:endParaRPr lang="id-ID" sz="6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5" name="Action Button: Back or Previous 4">
            <a:hlinkClick r:id="rId2" action="ppaction://hlinksldjump" highlightClick="1"/>
          </p:cNvPr>
          <p:cNvSpPr/>
          <p:nvPr/>
        </p:nvSpPr>
        <p:spPr>
          <a:xfrm>
            <a:off x="0" y="537029"/>
            <a:ext cx="711200" cy="79828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52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2ADA613-D6DC-4058-9F4E-E4F0580418DD}"/>
              </a:ext>
            </a:extLst>
          </p:cNvPr>
          <p:cNvSpPr/>
          <p:nvPr/>
        </p:nvSpPr>
        <p:spPr>
          <a:xfrm>
            <a:off x="2032000" y="410819"/>
            <a:ext cx="9535886" cy="103367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6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MACAM DAN JENIS JURNAL</a:t>
            </a:r>
            <a:endParaRPr lang="id-ID" sz="6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7" name="Chevron 6"/>
          <p:cNvSpPr/>
          <p:nvPr/>
        </p:nvSpPr>
        <p:spPr>
          <a:xfrm>
            <a:off x="2481943" y="2327951"/>
            <a:ext cx="484632" cy="484632"/>
          </a:xfrm>
          <a:prstGeom prst="chevr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966575" y="2265467"/>
            <a:ext cx="3918857" cy="609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dirty="0" smtClean="0">
                <a:latin typeface="Adobe Gothic Std B" pitchFamily="34" charset="-128"/>
                <a:ea typeface="Adobe Gothic Std B" pitchFamily="34" charset="-128"/>
              </a:rPr>
              <a:t>Jurnal Penelitian</a:t>
            </a:r>
            <a:endParaRPr lang="en-US" sz="2000" dirty="0"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9" name="Chevron 8"/>
          <p:cNvSpPr/>
          <p:nvPr/>
        </p:nvSpPr>
        <p:spPr>
          <a:xfrm>
            <a:off x="2503717" y="4120433"/>
            <a:ext cx="484632" cy="484632"/>
          </a:xfrm>
          <a:prstGeom prst="chevr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988349" y="4057949"/>
            <a:ext cx="3918857" cy="6096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d-ID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obe Gothic Std B" pitchFamily="34" charset="-128"/>
                <a:ea typeface="Adobe Gothic Std B" pitchFamily="34" charset="-128"/>
              </a:rPr>
              <a:t>Jurnal  Non Penelitian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599543" y="2902862"/>
            <a:ext cx="5675086" cy="92891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000" dirty="0" err="1">
                <a:latin typeface="Arial" pitchFamily="34" charset="0"/>
                <a:cs typeface="Arial" pitchFamily="34" charset="0"/>
              </a:rPr>
              <a:t>Jurnal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penelitian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dibuat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riset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seorang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peneliti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algn="ctr"/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621317" y="4738886"/>
            <a:ext cx="5094514" cy="1270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/>
              <a:t>2.	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nonpenelitian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pustaka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didalam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nonpenelitian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, </a:t>
            </a:r>
            <a:r>
              <a:rPr lang="en-US" dirty="0" err="1"/>
              <a:t>kesimpulan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saran. </a:t>
            </a:r>
          </a:p>
        </p:txBody>
      </p:sp>
      <p:sp>
        <p:nvSpPr>
          <p:cNvPr id="15" name="Action Button: Back or Previous 14">
            <a:hlinkClick r:id="rId2" action="ppaction://hlinksldjump" highlightClick="1"/>
          </p:cNvPr>
          <p:cNvSpPr/>
          <p:nvPr/>
        </p:nvSpPr>
        <p:spPr>
          <a:xfrm>
            <a:off x="493486" y="812800"/>
            <a:ext cx="1001485" cy="79828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828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2ADA613-D6DC-4058-9F4E-E4F0580418DD}"/>
              </a:ext>
            </a:extLst>
          </p:cNvPr>
          <p:cNvSpPr/>
          <p:nvPr/>
        </p:nvSpPr>
        <p:spPr>
          <a:xfrm>
            <a:off x="1291771" y="410819"/>
            <a:ext cx="10755086" cy="103367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6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TATA CARA PEMBUATAN JURNAL</a:t>
            </a:r>
            <a:endParaRPr lang="id-ID" sz="6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5" name="Frame 4"/>
          <p:cNvSpPr/>
          <p:nvPr/>
        </p:nvSpPr>
        <p:spPr>
          <a:xfrm>
            <a:off x="1857829" y="2177144"/>
            <a:ext cx="9202057" cy="870856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Format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umum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jurnal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ilmiah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biasanya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terdiri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lgerian" pitchFamily="82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Algerian" pitchFamily="82" charset="0"/>
              </a:rPr>
              <a:t>: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17486" y="3164114"/>
            <a:ext cx="4252685" cy="346891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id-ID" sz="2000" dirty="0" smtClean="0">
                <a:latin typeface="Times New Roman" pitchFamily="18" charset="0"/>
                <a:cs typeface="Times New Roman" pitchFamily="18" charset="0"/>
              </a:rPr>
              <a:t>Judul</a:t>
            </a:r>
          </a:p>
          <a:p>
            <a:endParaRPr lang="id-ID" dirty="0" smtClean="0"/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jurnal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ilmiah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judul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jelas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membaca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judul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memudahkan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pembaca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mengetahui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jurnal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membaca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keseluruhan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jurnal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id-ID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d-ID" sz="2000" dirty="0">
              <a:latin typeface="Times New Roman" pitchFamily="18" charset="0"/>
              <a:cs typeface="Times New Roman" pitchFamily="18" charset="0"/>
            </a:endParaRPr>
          </a:p>
          <a:p>
            <a:endParaRPr lang="id-ID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30478" y="3164114"/>
            <a:ext cx="4252685" cy="346891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000" dirty="0" smtClean="0">
                <a:latin typeface="Times New Roman" pitchFamily="18" charset="0"/>
                <a:cs typeface="Times New Roman" pitchFamily="18" charset="0"/>
              </a:rPr>
              <a:t>2.  Abstrak</a:t>
            </a:r>
          </a:p>
          <a:p>
            <a:endParaRPr lang="id-ID" dirty="0" smtClean="0"/>
          </a:p>
          <a:p>
            <a:r>
              <a:rPr lang="en-US" sz="2000" dirty="0" err="1"/>
              <a:t>Abstrak</a:t>
            </a:r>
            <a:r>
              <a:rPr lang="en-US" sz="2000" dirty="0"/>
              <a:t> di </a:t>
            </a:r>
            <a:r>
              <a:rPr lang="en-US" sz="2000" dirty="0" err="1"/>
              <a:t>sini</a:t>
            </a:r>
            <a:r>
              <a:rPr lang="en-US" sz="2000" dirty="0"/>
              <a:t> </a:t>
            </a:r>
            <a:r>
              <a:rPr lang="en-US" sz="2000" dirty="0" err="1"/>
              <a:t>dimaksudkan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penjelas</a:t>
            </a:r>
            <a:r>
              <a:rPr lang="en-US" sz="2000" dirty="0"/>
              <a:t> </a:t>
            </a:r>
            <a:r>
              <a:rPr lang="en-US" sz="2000" dirty="0" err="1"/>
              <a:t>tanpa</a:t>
            </a:r>
            <a:r>
              <a:rPr lang="en-US" sz="2000" dirty="0"/>
              <a:t> </a:t>
            </a:r>
            <a:r>
              <a:rPr lang="en-US" sz="2000" dirty="0" err="1"/>
              <a:t>mengacu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jurnal</a:t>
            </a:r>
            <a:r>
              <a:rPr lang="en-US" sz="2000" dirty="0"/>
              <a:t>. </a:t>
            </a:r>
            <a:r>
              <a:rPr lang="en-US" sz="2000" dirty="0" err="1"/>
              <a:t>Bagian</a:t>
            </a:r>
            <a:r>
              <a:rPr lang="en-US" sz="2000" dirty="0"/>
              <a:t> </a:t>
            </a:r>
            <a:r>
              <a:rPr lang="en-US" sz="2000" dirty="0" err="1"/>
              <a:t>abstrak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menyajikan</a:t>
            </a:r>
            <a:r>
              <a:rPr lang="en-US" sz="2000" dirty="0"/>
              <a:t> </a:t>
            </a:r>
            <a:r>
              <a:rPr lang="en-US" sz="2000" dirty="0" err="1"/>
              <a:t>sekitar</a:t>
            </a:r>
            <a:r>
              <a:rPr lang="en-US" sz="2000" dirty="0"/>
              <a:t> 250 kata yang </a:t>
            </a:r>
            <a:r>
              <a:rPr lang="en-US" sz="2000" dirty="0" err="1"/>
              <a:t>merangkum</a:t>
            </a:r>
            <a:r>
              <a:rPr lang="en-US" sz="2000" dirty="0"/>
              <a:t>  </a:t>
            </a:r>
            <a:r>
              <a:rPr lang="en-US" sz="2000" dirty="0" err="1"/>
              <a:t>tujuan</a:t>
            </a:r>
            <a:r>
              <a:rPr lang="en-US" sz="2000" dirty="0"/>
              <a:t>, </a:t>
            </a:r>
            <a:r>
              <a:rPr lang="en-US" sz="2000" dirty="0" err="1"/>
              <a:t>metode</a:t>
            </a:r>
            <a:r>
              <a:rPr lang="en-US" sz="2000" dirty="0"/>
              <a:t>, </a:t>
            </a:r>
            <a:r>
              <a:rPr lang="en-US" sz="2000" dirty="0" err="1"/>
              <a:t>hasil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kesimpulan</a:t>
            </a:r>
            <a:r>
              <a:rPr lang="en-US" sz="2000" dirty="0"/>
              <a:t>. </a:t>
            </a:r>
            <a:r>
              <a:rPr lang="en-US" sz="2000" dirty="0" err="1"/>
              <a:t>Jangan</a:t>
            </a:r>
            <a:r>
              <a:rPr lang="en-US" sz="2000" dirty="0"/>
              <a:t> </a:t>
            </a:r>
            <a:r>
              <a:rPr lang="en-US" sz="2000" dirty="0" err="1"/>
              <a:t>gunakan</a:t>
            </a:r>
            <a:r>
              <a:rPr lang="en-US" sz="2000" dirty="0"/>
              <a:t> </a:t>
            </a:r>
            <a:r>
              <a:rPr lang="en-US" sz="2000" dirty="0" err="1"/>
              <a:t>singkatan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kutipan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abstrak</a:t>
            </a:r>
            <a:r>
              <a:rPr lang="en-US" sz="2000" dirty="0"/>
              <a:t>.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abstrak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berdiri</a:t>
            </a:r>
            <a:r>
              <a:rPr lang="en-US" sz="2000" dirty="0"/>
              <a:t> </a:t>
            </a:r>
            <a:r>
              <a:rPr lang="en-US" sz="2000" dirty="0" err="1"/>
              <a:t>sendiri</a:t>
            </a:r>
            <a:r>
              <a:rPr lang="en-US" sz="2000" dirty="0"/>
              <a:t> </a:t>
            </a:r>
            <a:r>
              <a:rPr lang="en-US" sz="2000" dirty="0" err="1"/>
              <a:t>tanpa</a:t>
            </a:r>
            <a:r>
              <a:rPr lang="en-US" sz="2000" dirty="0"/>
              <a:t> </a:t>
            </a:r>
            <a:r>
              <a:rPr lang="en-US" sz="2000" dirty="0" err="1"/>
              <a:t>catatan</a:t>
            </a:r>
            <a:r>
              <a:rPr lang="en-US" sz="2000" dirty="0"/>
              <a:t> kaki.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ction Button: Forward or Next 7">
            <a:hlinkClick r:id="" action="ppaction://hlinkshowjump?jump=nextslide" highlightClick="1"/>
          </p:cNvPr>
          <p:cNvSpPr/>
          <p:nvPr/>
        </p:nvSpPr>
        <p:spPr>
          <a:xfrm>
            <a:off x="333827" y="5660571"/>
            <a:ext cx="1088573" cy="97245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399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240</TotalTime>
  <Words>692</Words>
  <Application>Microsoft Office PowerPoint</Application>
  <PresentationFormat>Custom</PresentationFormat>
  <Paragraphs>111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Feathered</vt:lpstr>
      <vt:lpstr>Aftiyah Sulistia 1417041098 Citra widyastuti 1417041016 Dwi Kurniawan 1417041020 Erika Sempana 1417041026 M. Rasyid Sidik 1417041058 Retno Asih  14170410 Riska Trisna N 1417041072 Santi Komala D 14170410</vt:lpstr>
      <vt:lpstr>Pendahuluan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Format umum untuk jurnal ilmiah biasanya terdiri dari: </vt:lpstr>
      <vt:lpstr>Format umum untuk jurnal ilmiah biasanya terdiri dari: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Aftiyah Sulistia 1417041098 Citra widyastuti 1417041016 Dwi Kurniawan 1417041020 Erika Sempana 1417041026 M. Rasyid Sidik 1417041058 Retno Asih  14170410 Riska Trisna N 1417041072 Santi Komala D 14170410</dc:title>
  <dc:creator>Windows 10</dc:creator>
  <cp:lastModifiedBy>Windows User</cp:lastModifiedBy>
  <cp:revision>27</cp:revision>
  <dcterms:created xsi:type="dcterms:W3CDTF">2017-10-09T03:32:51Z</dcterms:created>
  <dcterms:modified xsi:type="dcterms:W3CDTF">2017-10-10T15:40:47Z</dcterms:modified>
</cp:coreProperties>
</file>