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5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81EC42-FA63-4E75-BDE6-2E0C835930A2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31AEEE-CF82-442C-8670-06BF3B979D7F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141274"/>
            <a:ext cx="81851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ASAS-ASAS UMUM 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PEMERINTAHAN YANG BAIK</a:t>
            </a:r>
            <a:endParaRPr lang="id-ID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57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g. </a:t>
            </a: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/>
              <a:t>Permainan</a:t>
            </a:r>
            <a:r>
              <a:rPr lang="en-US" sz="2000" b="1" dirty="0"/>
              <a:t> yang </a:t>
            </a:r>
            <a:r>
              <a:rPr lang="en-US" sz="2000" b="1" dirty="0" err="1"/>
              <a:t>Layak</a:t>
            </a:r>
            <a:r>
              <a:rPr lang="en-US" sz="2000" dirty="0"/>
              <a:t>, agar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yang </a:t>
            </a:r>
            <a:r>
              <a:rPr lang="en-US" sz="2000" dirty="0" err="1"/>
              <a:t>seluas-luasnya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keadilan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kesemptan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membela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argumentasi-argumentasi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dijatuhkannya</a:t>
            </a:r>
            <a:r>
              <a:rPr lang="en-US" sz="2000" dirty="0"/>
              <a:t> </a:t>
            </a:r>
            <a:r>
              <a:rPr lang="en-US" sz="2000" dirty="0" err="1"/>
              <a:t>putusan</a:t>
            </a:r>
            <a:r>
              <a:rPr lang="en-US" sz="2000" dirty="0"/>
              <a:t> </a:t>
            </a:r>
            <a:r>
              <a:rPr lang="en-US" sz="2000" dirty="0" err="1" smtClean="0"/>
              <a:t>administrasi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b="1" dirty="0" smtClean="0"/>
              <a:t>h. </a:t>
            </a: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/>
              <a:t>Keadilan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Kewajaran</a:t>
            </a:r>
            <a:r>
              <a:rPr lang="en-US" sz="2000" dirty="0"/>
              <a:t>, agar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pejabat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r>
              <a:rPr lang="en-US" sz="2000" dirty="0"/>
              <a:t> </a:t>
            </a:r>
            <a:r>
              <a:rPr lang="en-US" sz="2000" dirty="0" err="1"/>
              <a:t>negar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memerhatikan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keadilan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kewajaran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b="1" dirty="0" err="1" smtClean="0"/>
              <a:t>i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Kepercayaan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Menanggapi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Pengharapan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Wajar</a:t>
            </a:r>
            <a:r>
              <a:rPr lang="en-US" sz="2000" dirty="0" smtClean="0"/>
              <a:t>, agar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dilakuakn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harapan-harapan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b="1" dirty="0" smtClean="0"/>
              <a:t>j. </a:t>
            </a: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Meniadakan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Akibat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Keputusan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Batal</a:t>
            </a:r>
            <a:r>
              <a:rPr lang="en-US" sz="2000" dirty="0" smtClean="0"/>
              <a:t>,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dipecat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b="1" dirty="0" smtClean="0"/>
              <a:t>k. </a:t>
            </a: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Perlindungan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Pandangan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Cara </a:t>
            </a:r>
            <a:r>
              <a:rPr lang="en-US" sz="2000" b="1" dirty="0" err="1" smtClean="0"/>
              <a:t>Hidup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Pribadi</a:t>
            </a:r>
            <a:r>
              <a:rPr lang="en-US" sz="2000" dirty="0" smtClean="0"/>
              <a:t>, agar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melindungi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juga </a:t>
            </a:r>
            <a:r>
              <a:rPr lang="en-US" sz="2000" dirty="0" err="1" smtClean="0"/>
              <a:t>tentunya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priadi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,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konsekuansi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demokratis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menjunjung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asasi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b="1" dirty="0" smtClean="0"/>
              <a:t>l. </a:t>
            </a: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Kebijaksanaan</a:t>
            </a:r>
            <a:r>
              <a:rPr lang="en-US" sz="2000" dirty="0" smtClean="0"/>
              <a:t>, agar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kebebasan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keleluasaan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terpaku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 formal.</a:t>
            </a:r>
          </a:p>
          <a:p>
            <a:pPr algn="just"/>
            <a:r>
              <a:rPr lang="en-US" sz="2000" b="1" dirty="0" smtClean="0"/>
              <a:t>m. </a:t>
            </a: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Penyelenggaraan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Kepentingan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</a:t>
            </a:r>
            <a:r>
              <a:rPr lang="en-US" sz="2000" dirty="0" smtClean="0"/>
              <a:t>, agar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tugasnya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,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aspke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orang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.</a:t>
            </a:r>
          </a:p>
          <a:p>
            <a:pPr algn="just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7584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133600"/>
            <a:ext cx="3708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TERIMA KASIH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156086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775" y="86380"/>
            <a:ext cx="2584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A. </a:t>
            </a:r>
            <a:r>
              <a:rPr lang="en-US" sz="2800" b="1" dirty="0" err="1" smtClean="0"/>
              <a:t>Pendahuluan</a:t>
            </a:r>
            <a:endParaRPr lang="id-ID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8775" y="457200"/>
            <a:ext cx="88328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000" dirty="0" err="1" smtClean="0"/>
              <a:t>Pergeseran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konsepsi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nachwachtersstaat</a:t>
            </a:r>
            <a:r>
              <a:rPr lang="en-US" sz="2000" dirty="0" smtClean="0"/>
              <a:t> (</a:t>
            </a:r>
            <a:r>
              <a:rPr lang="en-US" sz="2000" dirty="0" err="1" smtClean="0"/>
              <a:t>negar</a:t>
            </a:r>
            <a:r>
              <a:rPr lang="en-US" sz="2000" dirty="0" smtClean="0"/>
              <a:t> </a:t>
            </a:r>
            <a:r>
              <a:rPr lang="en-US" sz="2000" dirty="0" err="1" smtClean="0"/>
              <a:t>peronda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konsepsi</a:t>
            </a:r>
            <a:r>
              <a:rPr lang="en-US" sz="2000" dirty="0" smtClean="0"/>
              <a:t> </a:t>
            </a:r>
            <a:r>
              <a:rPr lang="en-US" sz="2000" i="1" dirty="0" smtClean="0"/>
              <a:t>welfare state </a:t>
            </a:r>
            <a:r>
              <a:rPr lang="en-US" sz="2000" dirty="0" err="1" smtClean="0"/>
              <a:t>membawa</a:t>
            </a:r>
            <a:r>
              <a:rPr lang="en-US" sz="2000" dirty="0" smtClean="0"/>
              <a:t> </a:t>
            </a:r>
            <a:r>
              <a:rPr lang="en-US" sz="2000" dirty="0" err="1" smtClean="0"/>
              <a:t>pergeseran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campur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perwujudan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legalitas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sendi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Konsepsi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mengindikasikan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ekuilibrium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. Salah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menjaga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ekuilibrium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peradilan</a:t>
            </a:r>
            <a:r>
              <a:rPr lang="en-US" sz="2000" dirty="0" smtClean="0"/>
              <a:t> </a:t>
            </a:r>
            <a:r>
              <a:rPr lang="en-US" sz="2000" dirty="0" err="1" smtClean="0"/>
              <a:t>administrasi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peradilan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berwenang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sengketa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pemerintha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smtClean="0"/>
              <a:t>Salah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</a:t>
            </a:r>
            <a:r>
              <a:rPr lang="en-US" sz="2000" dirty="0" err="1" smtClean="0"/>
              <a:t>ukur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sejalan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asas-asas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4114800"/>
            <a:ext cx="441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S</a:t>
            </a:r>
            <a:r>
              <a:rPr lang="en-US" sz="2800" b="1" dirty="0" err="1" smtClean="0"/>
              <a:t>ejarah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Kelahira</a:t>
            </a:r>
            <a:r>
              <a:rPr lang="en-US" sz="2800" b="1" dirty="0" err="1" smtClean="0"/>
              <a:t>n</a:t>
            </a:r>
            <a:r>
              <a:rPr lang="en-US" sz="2800" b="1" dirty="0" smtClean="0"/>
              <a:t> AAUPB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8776" y="4495800"/>
            <a:ext cx="8832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-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dianutnya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i="1" dirty="0" smtClean="0"/>
              <a:t>welfare state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kesejahteraan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kesejahteraan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wewenang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campur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campur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bersandar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,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39634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inisiatif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freies</a:t>
            </a:r>
            <a:r>
              <a:rPr lang="en-US" sz="2000" dirty="0" smtClean="0"/>
              <a:t> </a:t>
            </a:r>
            <a:r>
              <a:rPr lang="en-US" sz="2000" dirty="0" err="1" smtClean="0"/>
              <a:t>Ermessen</a:t>
            </a:r>
            <a:r>
              <a:rPr lang="en-US" sz="2000" dirty="0" smtClean="0"/>
              <a:t>,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kekhawatiran</a:t>
            </a:r>
            <a:r>
              <a:rPr lang="en-US" sz="2000" dirty="0" smtClean="0"/>
              <a:t> di </a:t>
            </a:r>
            <a:r>
              <a:rPr lang="en-US" sz="2000" dirty="0" err="1" smtClean="0"/>
              <a:t>kalangan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Guna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meminimalisasi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err="1" smtClean="0"/>
              <a:t>benturan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1946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Belanda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komisi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dipimpin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de </a:t>
            </a:r>
            <a:r>
              <a:rPr lang="en-US" sz="2000" dirty="0" err="1" smtClean="0"/>
              <a:t>Monchy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memikirkan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i="1" dirty="0" err="1" smtClean="0"/>
              <a:t>Verhoogde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Rechtsbescherming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administrasi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menyimpang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1950 </a:t>
            </a:r>
            <a:r>
              <a:rPr lang="en-US" sz="2000" dirty="0" err="1" smtClean="0"/>
              <a:t>komisi</a:t>
            </a:r>
            <a:r>
              <a:rPr lang="en-US" sz="2000" dirty="0" smtClean="0"/>
              <a:t> de </a:t>
            </a:r>
            <a:r>
              <a:rPr lang="en-US" sz="2000" dirty="0" err="1" smtClean="0"/>
              <a:t>Monchy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melaporkan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i="1" dirty="0" err="1"/>
              <a:t>Verhoogde</a:t>
            </a:r>
            <a:r>
              <a:rPr lang="en-US" sz="2000" i="1" dirty="0"/>
              <a:t> </a:t>
            </a:r>
            <a:r>
              <a:rPr lang="en-US" sz="2000" i="1" dirty="0" err="1" smtClean="0"/>
              <a:t>Rechtsbescherming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/>
              <a:t> </a:t>
            </a:r>
            <a:r>
              <a:rPr lang="en-US" sz="2000" dirty="0" smtClean="0"/>
              <a:t>“</a:t>
            </a:r>
            <a:r>
              <a:rPr lang="en-US" sz="2000" i="1" dirty="0" err="1" smtClean="0"/>
              <a:t>algemene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beginselen</a:t>
            </a:r>
            <a:r>
              <a:rPr lang="en-US" sz="2000" i="1" dirty="0" smtClean="0"/>
              <a:t> van </a:t>
            </a:r>
            <a:r>
              <a:rPr lang="en-US" sz="2000" i="1" dirty="0" err="1" smtClean="0"/>
              <a:t>behoorlijk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bestuur</a:t>
            </a:r>
            <a:r>
              <a:rPr lang="en-US" sz="2000" dirty="0" smtClean="0"/>
              <a:t>”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asas-asas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pemelitian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komisi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disetujui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.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komisi</a:t>
            </a:r>
            <a:r>
              <a:rPr lang="en-US" sz="2000" dirty="0" smtClean="0"/>
              <a:t> van de </a:t>
            </a:r>
            <a:r>
              <a:rPr lang="en-US" sz="2000" dirty="0" err="1" smtClean="0"/>
              <a:t>Greenten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 smtClean="0"/>
              <a:t>Monchy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, </a:t>
            </a:r>
            <a:r>
              <a:rPr lang="en-US" sz="2000" dirty="0" err="1" smtClean="0"/>
              <a:t>komisi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nasib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dibubarkan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/>
              <a:t> </a:t>
            </a:r>
            <a:r>
              <a:rPr lang="en-US" sz="2000" dirty="0" err="1" smtClean="0"/>
              <a:t>membuahkan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Meskipun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 smtClean="0"/>
              <a:t>Monchy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pertimbangan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putusan-putusan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Raad</a:t>
            </a:r>
            <a:r>
              <a:rPr lang="en-US" sz="2000" dirty="0" smtClean="0"/>
              <a:t> van State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perkara</a:t>
            </a:r>
            <a:r>
              <a:rPr lang="en-US" sz="2000" dirty="0" smtClean="0"/>
              <a:t> </a:t>
            </a:r>
            <a:r>
              <a:rPr lang="en-US" sz="2000" dirty="0" err="1" smtClean="0"/>
              <a:t>administrasi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Dengan</a:t>
            </a:r>
            <a:r>
              <a:rPr lang="en-US" sz="2000" dirty="0" smtClean="0"/>
              <a:t> kata lain, </a:t>
            </a:r>
            <a:r>
              <a:rPr lang="en-US" sz="2000" dirty="0" err="1" smtClean="0"/>
              <a:t>meskipun</a:t>
            </a:r>
            <a:r>
              <a:rPr lang="en-US" sz="2000" dirty="0" smtClean="0"/>
              <a:t> AAUPB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memasuki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</a:t>
            </a:r>
            <a:r>
              <a:rPr lang="en-US" sz="2000" dirty="0" err="1" smtClean="0"/>
              <a:t>birokrasi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norma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halnya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</a:t>
            </a:r>
            <a:r>
              <a:rPr lang="en-US" sz="2000" dirty="0" err="1" smtClean="0"/>
              <a:t>peradilan</a:t>
            </a:r>
            <a:r>
              <a:rPr lang="en-US" sz="2000" dirty="0" smtClean="0"/>
              <a:t>. 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Seiring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perjalanan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,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dimuat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 di Netherland. 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07304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7861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Peristilahan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Pengertian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Keduduka</a:t>
            </a:r>
            <a:r>
              <a:rPr lang="en-US" sz="2800" b="1" dirty="0" err="1" smtClean="0"/>
              <a:t>n</a:t>
            </a:r>
            <a:r>
              <a:rPr lang="en-US" sz="2800" b="1" dirty="0" smtClean="0"/>
              <a:t> AAUPB</a:t>
            </a:r>
            <a:endParaRPr lang="id-ID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err="1" smtClean="0"/>
              <a:t>Peristilahan</a:t>
            </a:r>
            <a:r>
              <a:rPr lang="en-US" sz="2000" b="1" dirty="0" smtClean="0"/>
              <a:t> AAUPB</a:t>
            </a:r>
          </a:p>
          <a:p>
            <a:endParaRPr lang="en-US" sz="2000" b="1" dirty="0" smtClean="0"/>
          </a:p>
          <a:p>
            <a:pPr marL="285750" indent="-285750" algn="just">
              <a:buFontTx/>
              <a:buChar char="-"/>
            </a:pPr>
            <a:r>
              <a:rPr lang="en-US" sz="2000" dirty="0" smtClean="0"/>
              <a:t>Di </a:t>
            </a:r>
            <a:r>
              <a:rPr lang="en-US" sz="2000" dirty="0" err="1" smtClean="0"/>
              <a:t>kalangan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penulis</a:t>
            </a:r>
            <a:r>
              <a:rPr lang="en-US" sz="2000" dirty="0" smtClean="0"/>
              <a:t> HAN di Indonesia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penerjemahan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algemene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beginselen</a:t>
            </a:r>
            <a:r>
              <a:rPr lang="en-US" sz="2000" i="1" dirty="0"/>
              <a:t> </a:t>
            </a:r>
            <a:r>
              <a:rPr lang="en-US" sz="2000" i="1" dirty="0" smtClean="0"/>
              <a:t>van </a:t>
            </a:r>
            <a:r>
              <a:rPr lang="en-US" sz="2000" i="1" dirty="0" err="1" smtClean="0"/>
              <a:t>behoorlijk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bestuur</a:t>
            </a:r>
            <a:r>
              <a:rPr lang="en-US" sz="2000" dirty="0" smtClean="0"/>
              <a:t>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menyangkut</a:t>
            </a:r>
            <a:r>
              <a:rPr lang="en-US" sz="2000" dirty="0" smtClean="0"/>
              <a:t> kata </a:t>
            </a:r>
            <a:r>
              <a:rPr lang="en-US" sz="2000" i="1" dirty="0" err="1" smtClean="0"/>
              <a:t>beginselen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behoorlijk</a:t>
            </a:r>
            <a:r>
              <a:rPr lang="en-US" sz="2000" dirty="0" smtClean="0"/>
              <a:t>. Kata </a:t>
            </a:r>
            <a:r>
              <a:rPr lang="en-US" sz="2000" i="1" dirty="0" err="1" smtClean="0"/>
              <a:t>beginselen</a:t>
            </a:r>
            <a:r>
              <a:rPr lang="en-US" sz="2000" dirty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menerjemahkan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prinsip-prinsip</a:t>
            </a:r>
            <a:r>
              <a:rPr lang="en-US" sz="2000" dirty="0" smtClean="0"/>
              <a:t>, </a:t>
            </a:r>
            <a:r>
              <a:rPr lang="en-US" sz="2000" dirty="0" err="1" smtClean="0"/>
              <a:t>dasar-dasar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asas-asas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kata </a:t>
            </a:r>
            <a:r>
              <a:rPr lang="en-US" sz="2000" i="1" dirty="0" err="1" smtClean="0"/>
              <a:t>behoorlijk</a:t>
            </a:r>
            <a:r>
              <a:rPr lang="en-US" sz="2000" dirty="0" smtClean="0"/>
              <a:t> </a:t>
            </a:r>
            <a:r>
              <a:rPr lang="en-US" sz="2000" dirty="0" err="1" smtClean="0"/>
              <a:t>diterjemahkan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dengn</a:t>
            </a:r>
            <a:r>
              <a:rPr lang="en-US" sz="2000" dirty="0" smtClean="0"/>
              <a:t> </a:t>
            </a:r>
            <a:r>
              <a:rPr lang="en-US" sz="2000" i="1" dirty="0" smtClean="0"/>
              <a:t>yang </a:t>
            </a:r>
            <a:r>
              <a:rPr lang="en-US" sz="2000" i="1" dirty="0" err="1" smtClean="0"/>
              <a:t>sebaiknya</a:t>
            </a:r>
            <a:r>
              <a:rPr lang="en-US" sz="2000" i="1" dirty="0" smtClean="0"/>
              <a:t>, yang </a:t>
            </a:r>
            <a:r>
              <a:rPr lang="en-US" sz="2000" i="1" dirty="0" err="1" smtClean="0"/>
              <a:t>baik</a:t>
            </a:r>
            <a:r>
              <a:rPr lang="en-US" sz="2000" i="1" dirty="0" smtClean="0"/>
              <a:t>, yang </a:t>
            </a:r>
            <a:r>
              <a:rPr lang="en-US" sz="2000" i="1" dirty="0" err="1" smtClean="0"/>
              <a:t>layak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patut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penerjemahan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algemen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beginselen</a:t>
            </a:r>
            <a:r>
              <a:rPr lang="en-US" sz="2000" i="1" dirty="0" smtClean="0"/>
              <a:t> van </a:t>
            </a:r>
            <a:r>
              <a:rPr lang="en-US" sz="2000" i="1" dirty="0" err="1" smtClean="0"/>
              <a:t>behoorlijk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bestuur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prinsip-prinsip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dasar-dasar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asas-asas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sebaiknya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Belanda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“</a:t>
            </a:r>
            <a:r>
              <a:rPr lang="en-US" sz="2000" dirty="0" err="1" smtClean="0"/>
              <a:t>behoorlijk</a:t>
            </a:r>
            <a:r>
              <a:rPr lang="en-US" sz="2000" dirty="0" smtClean="0"/>
              <a:t>”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betamelijk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passend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, </a:t>
            </a:r>
            <a:r>
              <a:rPr lang="en-US" sz="2000" dirty="0" err="1" smtClean="0"/>
              <a:t>pantas</a:t>
            </a:r>
            <a:r>
              <a:rPr lang="en-US" sz="2000" dirty="0" smtClean="0"/>
              <a:t>, </a:t>
            </a:r>
            <a:r>
              <a:rPr lang="en-US" sz="2000" dirty="0" err="1" smtClean="0"/>
              <a:t>patut</a:t>
            </a:r>
            <a:r>
              <a:rPr lang="en-US" sz="2000" dirty="0" smtClean="0"/>
              <a:t>, </a:t>
            </a:r>
            <a:r>
              <a:rPr lang="en-US" sz="2000" dirty="0" err="1" smtClean="0"/>
              <a:t>cocok</a:t>
            </a:r>
            <a:r>
              <a:rPr lang="en-US" sz="2000" dirty="0" smtClean="0"/>
              <a:t>, </a:t>
            </a:r>
            <a:r>
              <a:rPr lang="en-US" sz="2000" dirty="0" err="1" smtClean="0"/>
              <a:t>sesuai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layak</a:t>
            </a:r>
            <a:r>
              <a:rPr lang="en-US" sz="2000" dirty="0" smtClean="0"/>
              <a:t>. Di </a:t>
            </a:r>
            <a:r>
              <a:rPr lang="en-US" sz="2000" dirty="0" err="1" smtClean="0"/>
              <a:t>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juga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fatsoenlijk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betamelijk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wijze</a:t>
            </a:r>
            <a:r>
              <a:rPr lang="en-US" sz="2000" dirty="0" smtClean="0"/>
              <a:t>,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sopan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terhormat</a:t>
            </a:r>
            <a:r>
              <a:rPr lang="en-US" sz="2000" dirty="0" smtClean="0"/>
              <a:t>,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pantas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sopan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mengacu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kata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behoorlijk</a:t>
            </a:r>
            <a:r>
              <a:rPr lang="en-US" sz="2000" i="1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yang </a:t>
            </a:r>
            <a:r>
              <a:rPr lang="en-US" sz="2000" dirty="0" err="1" smtClean="0"/>
              <a:t>semuanya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kata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disifati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i="1" dirty="0"/>
              <a:t> </a:t>
            </a:r>
            <a:r>
              <a:rPr lang="en-US" sz="2000" i="1" dirty="0" err="1" smtClean="0"/>
              <a:t>bestuur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penerjemahan</a:t>
            </a:r>
            <a:r>
              <a:rPr lang="en-US" sz="2000" dirty="0" smtClean="0"/>
              <a:t> </a:t>
            </a:r>
            <a:r>
              <a:rPr lang="en-US" sz="2000" i="1" dirty="0" err="1"/>
              <a:t>algemene</a:t>
            </a:r>
            <a:r>
              <a:rPr lang="en-US" sz="2000" i="1" dirty="0"/>
              <a:t> </a:t>
            </a:r>
            <a:r>
              <a:rPr lang="en-US" sz="2000" i="1" dirty="0" err="1"/>
              <a:t>beginselen</a:t>
            </a:r>
            <a:r>
              <a:rPr lang="en-US" sz="2000" i="1" dirty="0"/>
              <a:t> van </a:t>
            </a:r>
            <a:r>
              <a:rPr lang="en-US" sz="2000" i="1" dirty="0" err="1"/>
              <a:t>behoorlijk</a:t>
            </a:r>
            <a:r>
              <a:rPr lang="en-US" sz="2000" i="1" dirty="0"/>
              <a:t> </a:t>
            </a:r>
            <a:r>
              <a:rPr lang="en-US" sz="2000" i="1" dirty="0" err="1" smtClean="0"/>
              <a:t>bestuur</a:t>
            </a:r>
            <a:r>
              <a:rPr lang="en-US" sz="2000" i="1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asas-asas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kiranya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</a:t>
            </a:r>
            <a:r>
              <a:rPr lang="en-US" sz="2000" dirty="0" err="1" smtClean="0"/>
              <a:t>kebahasaan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280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2. </a:t>
            </a:r>
            <a:r>
              <a:rPr lang="en-US" sz="2000" b="1" dirty="0" err="1" smtClean="0"/>
              <a:t>Pengertian</a:t>
            </a:r>
            <a:r>
              <a:rPr lang="en-US" sz="2000" b="1" dirty="0" smtClean="0"/>
              <a:t> </a:t>
            </a:r>
            <a:r>
              <a:rPr lang="en-US" sz="2000" b="1" dirty="0"/>
              <a:t>AAUPB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konteks</a:t>
            </a:r>
            <a:r>
              <a:rPr lang="en-US" sz="2000" dirty="0"/>
              <a:t> </a:t>
            </a:r>
            <a:r>
              <a:rPr lang="en-US" sz="2000" dirty="0" err="1"/>
              <a:t>kebahasaan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kesejarahan</a:t>
            </a:r>
            <a:r>
              <a:rPr lang="en-US" sz="2000" dirty="0"/>
              <a:t>. AAUPB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dipahami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asas-asas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yang </a:t>
            </a:r>
            <a:r>
              <a:rPr lang="en-US" sz="2000" dirty="0" err="1"/>
              <a:t>dijadikan</a:t>
            </a:r>
            <a:r>
              <a:rPr lang="en-US" sz="2000" dirty="0"/>
              <a:t> </a:t>
            </a:r>
            <a:r>
              <a:rPr lang="en-US" sz="2000" dirty="0" err="1"/>
              <a:t>sebgai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penyelenggaraan</a:t>
            </a:r>
            <a:r>
              <a:rPr lang="en-US" sz="2000" dirty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, </a:t>
            </a:r>
            <a:r>
              <a:rPr lang="en-US" sz="2000" dirty="0" err="1" smtClean="0"/>
              <a:t>sopan</a:t>
            </a:r>
            <a:r>
              <a:rPr lang="en-US" sz="2000" dirty="0" smtClean="0"/>
              <a:t>, </a:t>
            </a:r>
            <a:r>
              <a:rPr lang="en-US" sz="2000" dirty="0" err="1" smtClean="0"/>
              <a:t>adil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terhormat</a:t>
            </a:r>
            <a:r>
              <a:rPr lang="en-US" sz="2000" dirty="0" smtClean="0"/>
              <a:t>,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kezaliman</a:t>
            </a:r>
            <a:r>
              <a:rPr lang="en-US" sz="2000" dirty="0" smtClean="0"/>
              <a:t>, </a:t>
            </a:r>
            <a:r>
              <a:rPr lang="en-US" sz="2000" dirty="0" err="1" smtClean="0"/>
              <a:t>pelanggaran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,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penyalahgunaan</a:t>
            </a:r>
            <a:r>
              <a:rPr lang="en-US" sz="2000" dirty="0" smtClean="0"/>
              <a:t> </a:t>
            </a:r>
            <a:r>
              <a:rPr lang="en-US" sz="2000" dirty="0" err="1" smtClean="0"/>
              <a:t>wewenang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sewenang-wenang</a:t>
            </a:r>
            <a:r>
              <a:rPr lang="en-US" sz="2000" dirty="0" smtClean="0"/>
              <a:t>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3. </a:t>
            </a:r>
            <a:r>
              <a:rPr lang="en-US" sz="2000" b="1" dirty="0" err="1" smtClean="0"/>
              <a:t>Kedudukan</a:t>
            </a:r>
            <a:r>
              <a:rPr lang="en-US" sz="2000" b="1" dirty="0" smtClean="0"/>
              <a:t> </a:t>
            </a:r>
            <a:r>
              <a:rPr lang="en-US" sz="2000" b="1" dirty="0"/>
              <a:t>AAUPB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Hukum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bahannya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digali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susila</a:t>
            </a:r>
            <a:r>
              <a:rPr lang="en-US" sz="2000" dirty="0" smtClean="0"/>
              <a:t>,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moral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riil</a:t>
            </a:r>
            <a:r>
              <a:rPr lang="en-US" sz="2000" dirty="0" smtClean="0"/>
              <a:t>, </a:t>
            </a:r>
            <a:r>
              <a:rPr lang="en-US" sz="2000" dirty="0" err="1" smtClean="0"/>
              <a:t>bertalian</a:t>
            </a:r>
            <a:r>
              <a:rPr lang="en-US" sz="2000" dirty="0" smtClean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, </a:t>
            </a:r>
            <a:r>
              <a:rPr lang="en-US" sz="2000" dirty="0" err="1" smtClean="0"/>
              <a:t>kesopanan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kepatutan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norma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/>
              <a:t>Sebagian</a:t>
            </a:r>
            <a:r>
              <a:rPr lang="en-US" sz="2000" dirty="0" smtClean="0"/>
              <a:t> AAUPB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lainyya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norma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kaidah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467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6380"/>
            <a:ext cx="5283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Fu</a:t>
            </a:r>
            <a:r>
              <a:rPr lang="en-US" sz="2800" b="1" dirty="0" err="1" smtClean="0"/>
              <a:t>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</a:t>
            </a:r>
            <a:r>
              <a:rPr lang="en-US" sz="2800" b="1" dirty="0" err="1" smtClean="0"/>
              <a:t>nting</a:t>
            </a:r>
            <a:r>
              <a:rPr lang="en-US" sz="2800" b="1" dirty="0" smtClean="0"/>
              <a:t> AAUPB</a:t>
            </a:r>
            <a:endParaRPr lang="id-ID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87501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Administrasi</a:t>
            </a:r>
            <a:r>
              <a:rPr lang="en-US" sz="2000" dirty="0" smtClean="0"/>
              <a:t> Negara, </a:t>
            </a:r>
            <a:r>
              <a:rPr lang="en-US" sz="2000" dirty="0" err="1" smtClean="0"/>
              <a:t>bermanfaat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pedoman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penafsiran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ketentuan-ketentuan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sumir</a:t>
            </a:r>
            <a:r>
              <a:rPr lang="en-US" sz="2000" dirty="0" smtClean="0"/>
              <a:t>, </a:t>
            </a:r>
            <a:r>
              <a:rPr lang="en-US" sz="2000" dirty="0" err="1" smtClean="0"/>
              <a:t>samar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pencari</a:t>
            </a:r>
            <a:r>
              <a:rPr lang="en-US" sz="2000" dirty="0" smtClean="0"/>
              <a:t> </a:t>
            </a:r>
            <a:r>
              <a:rPr lang="en-US" sz="2000" dirty="0" err="1" smtClean="0"/>
              <a:t>keadilan</a:t>
            </a:r>
            <a:r>
              <a:rPr lang="en-US" sz="2000" dirty="0" smtClean="0"/>
              <a:t>, AAUPB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gugatan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53 UU No. 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1986.</a:t>
            </a:r>
          </a:p>
          <a:p>
            <a:pPr marL="342900" indent="-342900" algn="just">
              <a:buAutoNum type="arabicPeriod"/>
            </a:pPr>
            <a:r>
              <a:rPr lang="en-US" sz="2000" dirty="0" err="1" smtClean="0"/>
              <a:t>Bagi</a:t>
            </a:r>
            <a:r>
              <a:rPr lang="en-US" sz="2000" dirty="0" smtClean="0"/>
              <a:t> Hakim TUN,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membatalkan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Pejabat</a:t>
            </a:r>
            <a:r>
              <a:rPr lang="en-US" sz="2000" dirty="0" smtClean="0"/>
              <a:t> TUN.</a:t>
            </a:r>
          </a:p>
          <a:p>
            <a:pPr marL="342900" indent="-342900" algn="just">
              <a:buAutoNum type="arabicPeriod"/>
            </a:pP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AAUPB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juga </a:t>
            </a:r>
            <a:r>
              <a:rPr lang="en-US" sz="2000" dirty="0" err="1" smtClean="0"/>
              <a:t>berguna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legislaitf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undang-undang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591580"/>
            <a:ext cx="8911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E. </a:t>
            </a:r>
            <a:r>
              <a:rPr lang="en-US" sz="2800" b="1" dirty="0" err="1" smtClean="0"/>
              <a:t>Asas-Asas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Pemerintahan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Baik</a:t>
            </a:r>
            <a:r>
              <a:rPr lang="en-US" sz="2800" b="1" dirty="0" smtClean="0"/>
              <a:t> di Indonesia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995678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3 UU No. 28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1999 </a:t>
            </a:r>
            <a:r>
              <a:rPr lang="en-US" sz="2000" dirty="0" err="1" smtClean="0"/>
              <a:t>disebutkan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Kepastian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,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landasan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, </a:t>
            </a:r>
            <a:r>
              <a:rPr lang="en-US" sz="2000" dirty="0" err="1" smtClean="0"/>
              <a:t>kepatutan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keadilan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keijakan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Tertib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Negara,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landasan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keteraturan</a:t>
            </a:r>
            <a:r>
              <a:rPr lang="en-US" sz="2000" dirty="0" smtClean="0"/>
              <a:t>, </a:t>
            </a:r>
            <a:r>
              <a:rPr lang="en-US" sz="2000" dirty="0" err="1" smtClean="0"/>
              <a:t>keserasian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keseimbangan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, </a:t>
            </a:r>
            <a:r>
              <a:rPr lang="en-US" sz="2000" dirty="0" err="1" smtClean="0"/>
              <a:t>mendahulukan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kesejahteraan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aspiratif</a:t>
            </a:r>
            <a:r>
              <a:rPr lang="en-US" sz="2000" dirty="0" smtClean="0"/>
              <a:t>, </a:t>
            </a:r>
            <a:r>
              <a:rPr lang="en-US" sz="2000" dirty="0" err="1" smtClean="0"/>
              <a:t>akomodatif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selektif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386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1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4.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keterbukaan</a:t>
            </a:r>
            <a:r>
              <a:rPr lang="en-US" sz="2000" dirty="0" smtClean="0"/>
              <a:t>, </a:t>
            </a:r>
            <a:r>
              <a:rPr lang="en-US" sz="2000" dirty="0" err="1" smtClean="0"/>
              <a:t>membuka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benar</a:t>
            </a:r>
            <a:r>
              <a:rPr lang="en-US" sz="2000" dirty="0" smtClean="0"/>
              <a:t>, </a:t>
            </a:r>
            <a:r>
              <a:rPr lang="en-US" sz="2000" dirty="0" err="1" smtClean="0"/>
              <a:t>jujur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diskriminatid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memerhatikan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asasi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,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rahasia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5.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Proporsionalitas</a:t>
            </a:r>
            <a:r>
              <a:rPr lang="en-US" sz="2000" dirty="0" smtClean="0"/>
              <a:t>,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6.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Profesionalitas</a:t>
            </a:r>
            <a:r>
              <a:rPr lang="en-US" sz="2000" dirty="0" smtClean="0"/>
              <a:t>,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keahlian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etik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7. </a:t>
            </a:r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Akuntabilitas</a:t>
            </a:r>
            <a:r>
              <a:rPr lang="en-US" sz="2000" dirty="0" smtClean="0"/>
              <a:t>,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dipertanggungjawabkan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pemegang</a:t>
            </a:r>
            <a:r>
              <a:rPr lang="en-US" sz="2000" dirty="0" smtClean="0"/>
              <a:t> </a:t>
            </a:r>
            <a:r>
              <a:rPr lang="en-US" sz="2000" dirty="0" err="1" smtClean="0"/>
              <a:t>kedaulatan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.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16192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6466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E. </a:t>
            </a:r>
            <a:r>
              <a:rPr lang="en-US" sz="2800" b="1" dirty="0" err="1" smtClean="0"/>
              <a:t>Pembagian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Macam-macam</a:t>
            </a:r>
            <a:r>
              <a:rPr lang="en-US" sz="2800" b="1" dirty="0" smtClean="0"/>
              <a:t> </a:t>
            </a:r>
            <a:r>
              <a:rPr lang="en-US" sz="2800" b="1" dirty="0" smtClean="0"/>
              <a:t>AAUPB</a:t>
            </a:r>
            <a:endParaRPr lang="id-ID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35772"/>
            <a:ext cx="8763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err="1" smtClean="0"/>
              <a:t>Pembagian</a:t>
            </a:r>
            <a:r>
              <a:rPr lang="en-US" sz="2800" b="1" dirty="0" smtClean="0"/>
              <a:t> AAUPB</a:t>
            </a:r>
          </a:p>
          <a:p>
            <a:pPr marL="285750" indent="-285750" algn="just">
              <a:buFontTx/>
              <a:buChar char="-"/>
            </a:pPr>
            <a:r>
              <a:rPr lang="en-US" sz="2800" dirty="0" err="1" smtClean="0"/>
              <a:t>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, AAUPB </a:t>
            </a:r>
            <a:r>
              <a:rPr lang="en-US" sz="2800" dirty="0" err="1" smtClean="0"/>
              <a:t>terbagi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asas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formal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asas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material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substansial</a:t>
            </a:r>
            <a:r>
              <a:rPr lang="en-US" sz="28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800" dirty="0" err="1" smtClean="0"/>
              <a:t>Asas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formal </a:t>
            </a:r>
            <a:r>
              <a:rPr lang="en-US" sz="2800" dirty="0" err="1" smtClean="0"/>
              <a:t>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dipenuhi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asas</a:t>
            </a:r>
            <a:r>
              <a:rPr lang="en-US" sz="2800" dirty="0" smtClean="0"/>
              <a:t> </a:t>
            </a:r>
            <a:r>
              <a:rPr lang="en-US" sz="2800" dirty="0" err="1" smtClean="0"/>
              <a:t>kecermatan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permainan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layak</a:t>
            </a:r>
            <a:r>
              <a:rPr lang="en-US" sz="28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800" dirty="0" err="1" smtClean="0"/>
              <a:t>Asas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material </a:t>
            </a:r>
            <a:r>
              <a:rPr lang="en-US" sz="2800" dirty="0" err="1" smtClean="0"/>
              <a:t>tampak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asas</a:t>
            </a:r>
            <a:r>
              <a:rPr lang="en-US" sz="2800" dirty="0" smtClean="0"/>
              <a:t> </a:t>
            </a:r>
            <a:r>
              <a:rPr lang="en-US" sz="2800" dirty="0" err="1" smtClean="0"/>
              <a:t>kepastian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,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, </a:t>
            </a:r>
            <a:r>
              <a:rPr lang="en-US" sz="2800" dirty="0" err="1" smtClean="0"/>
              <a:t>larangan</a:t>
            </a:r>
            <a:r>
              <a:rPr lang="en-US" sz="2800" dirty="0" smtClean="0"/>
              <a:t> </a:t>
            </a:r>
            <a:r>
              <a:rPr lang="en-US" sz="2800" dirty="0" err="1" smtClean="0"/>
              <a:t>sewenang-wenang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larangan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penyalahgunaan</a:t>
            </a:r>
            <a:r>
              <a:rPr lang="en-US" sz="2800" dirty="0" smtClean="0"/>
              <a:t> </a:t>
            </a:r>
            <a:r>
              <a:rPr lang="en-US" sz="2800" dirty="0" err="1" smtClean="0"/>
              <a:t>wewenang</a:t>
            </a:r>
            <a:r>
              <a:rPr lang="en-US" sz="2800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en-US" sz="2800" dirty="0"/>
          </a:p>
          <a:p>
            <a:pPr marL="285750" indent="-285750" algn="just">
              <a:buFontTx/>
              <a:buChar char="-"/>
            </a:pPr>
            <a:endParaRPr lang="en-US" sz="2800" dirty="0" smtClean="0"/>
          </a:p>
          <a:p>
            <a:pPr algn="just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8139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2. </a:t>
            </a:r>
            <a:r>
              <a:rPr lang="en-US" sz="2000" b="1" dirty="0" err="1"/>
              <a:t>Macam-macam</a:t>
            </a:r>
            <a:r>
              <a:rPr lang="en-US" sz="2000" b="1" dirty="0"/>
              <a:t> AAUPB</a:t>
            </a:r>
            <a:endParaRPr lang="id-ID" sz="2000" b="1" dirty="0"/>
          </a:p>
          <a:p>
            <a:pPr marL="457200" indent="-457200" algn="just">
              <a:buAutoNum type="alphaLcPeriod"/>
            </a:pPr>
            <a:r>
              <a:rPr lang="en-US" sz="2000" b="1" dirty="0" err="1"/>
              <a:t>Asas</a:t>
            </a:r>
            <a:r>
              <a:rPr lang="en-US" sz="2000" b="1" dirty="0"/>
              <a:t> </a:t>
            </a:r>
            <a:r>
              <a:rPr lang="en-US" sz="2000" b="1" dirty="0" err="1"/>
              <a:t>Kepastian</a:t>
            </a:r>
            <a:r>
              <a:rPr lang="en-US" sz="2000" b="1" dirty="0"/>
              <a:t> </a:t>
            </a:r>
            <a:r>
              <a:rPr lang="en-US" sz="2000" b="1" dirty="0" err="1"/>
              <a:t>Hukum</a:t>
            </a:r>
            <a:r>
              <a:rPr lang="en-US" sz="2000" dirty="0"/>
              <a:t>,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, </a:t>
            </a:r>
            <a:r>
              <a:rPr lang="en-US" sz="2000" dirty="0" err="1"/>
              <a:t>bersifat</a:t>
            </a:r>
            <a:r>
              <a:rPr lang="en-US" sz="2000" dirty="0"/>
              <a:t> material (</a:t>
            </a:r>
            <a:r>
              <a:rPr lang="en-US" sz="2000" dirty="0" err="1"/>
              <a:t>asas</a:t>
            </a:r>
            <a:r>
              <a:rPr lang="en-US" sz="2000" dirty="0"/>
              <a:t> </a:t>
            </a:r>
            <a:r>
              <a:rPr lang="en-US" sz="2000" dirty="0" err="1"/>
              <a:t>kepercayaan</a:t>
            </a:r>
            <a:r>
              <a:rPr lang="en-US" sz="2000" dirty="0"/>
              <a:t>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formal (</a:t>
            </a:r>
            <a:r>
              <a:rPr lang="en-US" sz="2000" dirty="0" err="1"/>
              <a:t>kepustusan</a:t>
            </a:r>
            <a:r>
              <a:rPr lang="en-US" sz="2000" dirty="0"/>
              <a:t> yang </a:t>
            </a:r>
            <a:r>
              <a:rPr lang="en-US" sz="2000" dirty="0" err="1"/>
              <a:t>menguntungkan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kata yang </a:t>
            </a:r>
            <a:r>
              <a:rPr lang="en-US" sz="2000" dirty="0" err="1"/>
              <a:t>jelas</a:t>
            </a:r>
            <a:r>
              <a:rPr lang="en-US" sz="2000" dirty="0"/>
              <a:t>).</a:t>
            </a:r>
          </a:p>
          <a:p>
            <a:pPr marL="457200" indent="-457200" algn="just">
              <a:buAutoNum type="alphaLcPeriod"/>
            </a:pPr>
            <a:r>
              <a:rPr lang="en-US" sz="2000" b="1" dirty="0" err="1"/>
              <a:t>Asas</a:t>
            </a:r>
            <a:r>
              <a:rPr lang="en-US" sz="2000" b="1" dirty="0"/>
              <a:t> </a:t>
            </a:r>
            <a:r>
              <a:rPr lang="en-US" sz="2000" b="1" dirty="0" err="1"/>
              <a:t>Keseimbangan</a:t>
            </a:r>
            <a:r>
              <a:rPr lang="en-US" sz="2000" dirty="0"/>
              <a:t>,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hukuman</a:t>
            </a:r>
            <a:r>
              <a:rPr lang="en-US" sz="2000" dirty="0"/>
              <a:t> </a:t>
            </a:r>
            <a:r>
              <a:rPr lang="en-US" sz="2000" dirty="0" err="1"/>
              <a:t>jabatan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kelalaian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kealpaan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pegawai</a:t>
            </a:r>
            <a:r>
              <a:rPr lang="en-US" sz="2000" dirty="0"/>
              <a:t>.</a:t>
            </a:r>
          </a:p>
          <a:p>
            <a:pPr marL="457200" indent="-457200" algn="just">
              <a:buAutoNum type="alphaLcPeriod"/>
            </a:pPr>
            <a:r>
              <a:rPr lang="en-US" sz="2000" b="1" dirty="0" err="1"/>
              <a:t>Asas</a:t>
            </a:r>
            <a:r>
              <a:rPr lang="en-US" sz="2000" b="1" dirty="0"/>
              <a:t> </a:t>
            </a:r>
            <a:r>
              <a:rPr lang="en-US" sz="2000" b="1" dirty="0" err="1"/>
              <a:t>Kesamaan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Mengambil</a:t>
            </a:r>
            <a:r>
              <a:rPr lang="en-US" sz="2000" b="1" dirty="0"/>
              <a:t> </a:t>
            </a:r>
            <a:r>
              <a:rPr lang="en-US" sz="2000" b="1" dirty="0" err="1"/>
              <a:t>Keputusan</a:t>
            </a:r>
            <a:r>
              <a:rPr lang="en-US" sz="2000" dirty="0"/>
              <a:t>, agar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yang </a:t>
            </a:r>
            <a:r>
              <a:rPr lang="en-US" sz="2000" dirty="0" err="1"/>
              <a:t>faktanya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.</a:t>
            </a:r>
          </a:p>
          <a:p>
            <a:pPr marL="457200" indent="-457200" algn="just">
              <a:buAutoNum type="alphaLcPeriod"/>
            </a:pPr>
            <a:r>
              <a:rPr lang="en-US" sz="2000" b="1" dirty="0" err="1"/>
              <a:t>Asas</a:t>
            </a:r>
            <a:r>
              <a:rPr lang="en-US" sz="2000" b="1" dirty="0"/>
              <a:t> </a:t>
            </a:r>
            <a:r>
              <a:rPr lang="en-US" sz="2000" b="1" dirty="0" err="1"/>
              <a:t>Bertindak</a:t>
            </a:r>
            <a:r>
              <a:rPr lang="en-US" sz="2000" b="1" dirty="0"/>
              <a:t> </a:t>
            </a:r>
            <a:r>
              <a:rPr lang="en-US" sz="2000" b="1" dirty="0" err="1"/>
              <a:t>Cermat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Asas</a:t>
            </a:r>
            <a:r>
              <a:rPr lang="en-US" sz="2000" b="1" dirty="0"/>
              <a:t> </a:t>
            </a:r>
            <a:r>
              <a:rPr lang="en-US" sz="2000" b="1" dirty="0" err="1" smtClean="0"/>
              <a:t>Kecermatan</a:t>
            </a:r>
            <a:r>
              <a:rPr lang="en-US" sz="2000" dirty="0" smtClean="0"/>
              <a:t>, agar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administrasi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cermat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tugas-tugas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lphaLcPeriod"/>
            </a:pP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Motivasi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Setiap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Keputusan</a:t>
            </a:r>
            <a:r>
              <a:rPr lang="en-US" sz="2000" dirty="0" smtClean="0"/>
              <a:t>, agar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badan-badan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menerbitkan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sedapat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tercantum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lphaLcPeriod"/>
            </a:pPr>
            <a:r>
              <a:rPr lang="en-US" sz="2000" b="1" dirty="0" err="1" smtClean="0"/>
              <a:t>Asas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Mencampuradukkan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Kewenangan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wewenangnya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wewenang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melampaui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115765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215</TotalTime>
  <Words>1401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Toshiba-User</dc:creator>
  <cp:lastModifiedBy>Toshiba-User</cp:lastModifiedBy>
  <cp:revision>22</cp:revision>
  <dcterms:created xsi:type="dcterms:W3CDTF">2018-04-05T14:37:53Z</dcterms:created>
  <dcterms:modified xsi:type="dcterms:W3CDTF">2018-04-06T18:11:40Z</dcterms:modified>
</cp:coreProperties>
</file>