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1" r:id="rId15"/>
    <p:sldId id="272" r:id="rId16"/>
    <p:sldId id="273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93" d="100"/>
          <a:sy n="93" d="100"/>
        </p:scale>
        <p:origin x="-35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6CBAF57-766B-46E3-B565-D744FCDE9789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203A98B-2EF2-48FD-BFBC-0D4824F12DB6}">
      <dgm:prSet/>
      <dgm:spPr/>
      <dgm:t>
        <a:bodyPr/>
        <a:lstStyle/>
        <a:p>
          <a:pPr rtl="0"/>
          <a:r>
            <a:rPr lang="en-US" b="0" i="0" smtClean="0"/>
            <a:t>Teori Perdagangan Baru menjelaskan perbedaan struktur produksi melalui perbedaan karakteristik yang mendasari.</a:t>
          </a:r>
          <a:endParaRPr lang="en-US"/>
        </a:p>
      </dgm:t>
    </dgm:pt>
    <dgm:pt modelId="{7AFA3225-72CB-46AE-8EDF-EDF02F157233}" type="parTrans" cxnId="{4403E947-B816-4A93-BBF5-F38FF185FF05}">
      <dgm:prSet/>
      <dgm:spPr/>
      <dgm:t>
        <a:bodyPr/>
        <a:lstStyle/>
        <a:p>
          <a:endParaRPr lang="en-US"/>
        </a:p>
      </dgm:t>
    </dgm:pt>
    <dgm:pt modelId="{47973E55-4F95-4BF7-838C-BCCC5CC780F5}" type="sibTrans" cxnId="{4403E947-B816-4A93-BBF5-F38FF185FF05}">
      <dgm:prSet/>
      <dgm:spPr/>
      <dgm:t>
        <a:bodyPr/>
        <a:lstStyle/>
        <a:p>
          <a:endParaRPr lang="en-US"/>
        </a:p>
      </dgm:t>
    </dgm:pt>
    <dgm:pt modelId="{E7B21FDB-364F-49CD-8172-3639FB2DE9AA}">
      <dgm:prSet/>
      <dgm:spPr/>
      <dgm:t>
        <a:bodyPr/>
        <a:lstStyle/>
        <a:p>
          <a:pPr rtl="0"/>
          <a:r>
            <a:rPr lang="en-US" b="0" i="0" smtClean="0"/>
            <a:t>Teori ini tidak menjelaskan mengapa perusahaan – perusahaan dalam sektor tertentu cenderung untuk berlokasi saling berdekatan, yang mendorong adanya spesialisasi regional.</a:t>
          </a:r>
          <a:endParaRPr lang="en-US"/>
        </a:p>
      </dgm:t>
    </dgm:pt>
    <dgm:pt modelId="{F4E0566F-1A7D-4D04-8B36-945DEC96846E}" type="parTrans" cxnId="{77246EB2-1D6B-4D90-85CD-ACB9D32235A0}">
      <dgm:prSet/>
      <dgm:spPr/>
      <dgm:t>
        <a:bodyPr/>
        <a:lstStyle/>
        <a:p>
          <a:endParaRPr lang="en-US"/>
        </a:p>
      </dgm:t>
    </dgm:pt>
    <dgm:pt modelId="{43B79740-8FE1-4827-873A-AE5B4779DF86}" type="sibTrans" cxnId="{77246EB2-1D6B-4D90-85CD-ACB9D32235A0}">
      <dgm:prSet/>
      <dgm:spPr/>
      <dgm:t>
        <a:bodyPr/>
        <a:lstStyle/>
        <a:p>
          <a:endParaRPr lang="en-US"/>
        </a:p>
      </dgm:t>
    </dgm:pt>
    <dgm:pt modelId="{44BE651D-B51D-42B4-81AB-DBC88E7682B1}">
      <dgm:prSet/>
      <dgm:spPr/>
      <dgm:t>
        <a:bodyPr/>
        <a:lstStyle/>
        <a:p>
          <a:pPr rtl="0"/>
          <a:r>
            <a:rPr lang="en-US" b="0" i="0" smtClean="0"/>
            <a:t>Teori ini menunjukkan perkembangan industri secara bertahap dan bersama-sama di semua negara berkembang. Padahal dalam kenyataannya, industrialisasi sering kali berupa gelombang industrialisasi yang sangat cepat, di mana industri menyebar secara berurutan dari negara satu ke negara lain.</a:t>
          </a:r>
          <a:endParaRPr lang="en-US"/>
        </a:p>
      </dgm:t>
    </dgm:pt>
    <dgm:pt modelId="{71C2138D-E6CA-41D7-B26B-15338B5E0143}" type="parTrans" cxnId="{14DF8843-A512-4344-98DD-931F9E413DFF}">
      <dgm:prSet/>
      <dgm:spPr/>
      <dgm:t>
        <a:bodyPr/>
        <a:lstStyle/>
        <a:p>
          <a:endParaRPr lang="en-US"/>
        </a:p>
      </dgm:t>
    </dgm:pt>
    <dgm:pt modelId="{60DACCA8-E8A2-4205-A1B7-EABF178CEEF8}" type="sibTrans" cxnId="{14DF8843-A512-4344-98DD-931F9E413DFF}">
      <dgm:prSet/>
      <dgm:spPr/>
      <dgm:t>
        <a:bodyPr/>
        <a:lstStyle/>
        <a:p>
          <a:endParaRPr lang="en-US"/>
        </a:p>
      </dgm:t>
    </dgm:pt>
    <dgm:pt modelId="{D7195ABD-4B36-489E-865B-9F1235C81182}" type="pres">
      <dgm:prSet presAssocID="{16CBAF57-766B-46E3-B565-D744FCDE9789}" presName="Name0" presStyleCnt="0">
        <dgm:presLayoutVars>
          <dgm:dir/>
          <dgm:resizeHandles val="exact"/>
        </dgm:presLayoutVars>
      </dgm:prSet>
      <dgm:spPr/>
    </dgm:pt>
    <dgm:pt modelId="{F0D021EA-40BB-415C-A533-DF58F483D36F}" type="pres">
      <dgm:prSet presAssocID="{A203A98B-2EF2-48FD-BFBC-0D4824F12DB6}" presName="node" presStyleLbl="node1" presStyleIdx="0" presStyleCnt="3">
        <dgm:presLayoutVars>
          <dgm:bulletEnabled val="1"/>
        </dgm:presLayoutVars>
      </dgm:prSet>
      <dgm:spPr/>
    </dgm:pt>
    <dgm:pt modelId="{05D6F8B6-FBE6-442F-B9BD-DE1D350BFE4F}" type="pres">
      <dgm:prSet presAssocID="{47973E55-4F95-4BF7-838C-BCCC5CC780F5}" presName="sibTrans" presStyleLbl="sibTrans2D1" presStyleIdx="0" presStyleCnt="2"/>
      <dgm:spPr/>
    </dgm:pt>
    <dgm:pt modelId="{26F13458-88B6-4239-8C4D-35D2946E84B7}" type="pres">
      <dgm:prSet presAssocID="{47973E55-4F95-4BF7-838C-BCCC5CC780F5}" presName="connectorText" presStyleLbl="sibTrans2D1" presStyleIdx="0" presStyleCnt="2"/>
      <dgm:spPr/>
    </dgm:pt>
    <dgm:pt modelId="{142E0896-22AA-4FF1-8B6D-A714A13CC19F}" type="pres">
      <dgm:prSet presAssocID="{E7B21FDB-364F-49CD-8172-3639FB2DE9AA}" presName="node" presStyleLbl="node1" presStyleIdx="1" presStyleCnt="3">
        <dgm:presLayoutVars>
          <dgm:bulletEnabled val="1"/>
        </dgm:presLayoutVars>
      </dgm:prSet>
      <dgm:spPr/>
    </dgm:pt>
    <dgm:pt modelId="{96E03E1F-7BFB-4344-BD7B-2EF0A3FE16E3}" type="pres">
      <dgm:prSet presAssocID="{43B79740-8FE1-4827-873A-AE5B4779DF86}" presName="sibTrans" presStyleLbl="sibTrans2D1" presStyleIdx="1" presStyleCnt="2"/>
      <dgm:spPr/>
    </dgm:pt>
    <dgm:pt modelId="{FD6306E6-3368-4DD3-928E-13DA82C8E1C8}" type="pres">
      <dgm:prSet presAssocID="{43B79740-8FE1-4827-873A-AE5B4779DF86}" presName="connectorText" presStyleLbl="sibTrans2D1" presStyleIdx="1" presStyleCnt="2"/>
      <dgm:spPr/>
    </dgm:pt>
    <dgm:pt modelId="{B162B924-86B0-4A77-93E8-766971130D7E}" type="pres">
      <dgm:prSet presAssocID="{44BE651D-B51D-42B4-81AB-DBC88E7682B1}" presName="node" presStyleLbl="node1" presStyleIdx="2" presStyleCnt="3">
        <dgm:presLayoutVars>
          <dgm:bulletEnabled val="1"/>
        </dgm:presLayoutVars>
      </dgm:prSet>
      <dgm:spPr/>
    </dgm:pt>
  </dgm:ptLst>
  <dgm:cxnLst>
    <dgm:cxn modelId="{7008CFF9-F64A-4F15-92B6-89EEA0D257CA}" type="presOf" srcId="{A203A98B-2EF2-48FD-BFBC-0D4824F12DB6}" destId="{F0D021EA-40BB-415C-A533-DF58F483D36F}" srcOrd="0" destOrd="0" presId="urn:microsoft.com/office/officeart/2005/8/layout/process1"/>
    <dgm:cxn modelId="{BE776E64-43B9-48D5-9561-BC2C7432DEAA}" type="presOf" srcId="{43B79740-8FE1-4827-873A-AE5B4779DF86}" destId="{FD6306E6-3368-4DD3-928E-13DA82C8E1C8}" srcOrd="1" destOrd="0" presId="urn:microsoft.com/office/officeart/2005/8/layout/process1"/>
    <dgm:cxn modelId="{676F3AD7-781D-4FB5-B529-9592B443F6E8}" type="presOf" srcId="{44BE651D-B51D-42B4-81AB-DBC88E7682B1}" destId="{B162B924-86B0-4A77-93E8-766971130D7E}" srcOrd="0" destOrd="0" presId="urn:microsoft.com/office/officeart/2005/8/layout/process1"/>
    <dgm:cxn modelId="{77246EB2-1D6B-4D90-85CD-ACB9D32235A0}" srcId="{16CBAF57-766B-46E3-B565-D744FCDE9789}" destId="{E7B21FDB-364F-49CD-8172-3639FB2DE9AA}" srcOrd="1" destOrd="0" parTransId="{F4E0566F-1A7D-4D04-8B36-945DEC96846E}" sibTransId="{43B79740-8FE1-4827-873A-AE5B4779DF86}"/>
    <dgm:cxn modelId="{57A09DA4-7282-47B4-A088-EA9ECDA57D80}" type="presOf" srcId="{47973E55-4F95-4BF7-838C-BCCC5CC780F5}" destId="{05D6F8B6-FBE6-442F-B9BD-DE1D350BFE4F}" srcOrd="0" destOrd="0" presId="urn:microsoft.com/office/officeart/2005/8/layout/process1"/>
    <dgm:cxn modelId="{280D6CD8-0064-49ED-84A5-70F97ABF8190}" type="presOf" srcId="{E7B21FDB-364F-49CD-8172-3639FB2DE9AA}" destId="{142E0896-22AA-4FF1-8B6D-A714A13CC19F}" srcOrd="0" destOrd="0" presId="urn:microsoft.com/office/officeart/2005/8/layout/process1"/>
    <dgm:cxn modelId="{4CD773FD-1118-4B7B-B214-498519991393}" type="presOf" srcId="{43B79740-8FE1-4827-873A-AE5B4779DF86}" destId="{96E03E1F-7BFB-4344-BD7B-2EF0A3FE16E3}" srcOrd="0" destOrd="0" presId="urn:microsoft.com/office/officeart/2005/8/layout/process1"/>
    <dgm:cxn modelId="{4403E947-B816-4A93-BBF5-F38FF185FF05}" srcId="{16CBAF57-766B-46E3-B565-D744FCDE9789}" destId="{A203A98B-2EF2-48FD-BFBC-0D4824F12DB6}" srcOrd="0" destOrd="0" parTransId="{7AFA3225-72CB-46AE-8EDF-EDF02F157233}" sibTransId="{47973E55-4F95-4BF7-838C-BCCC5CC780F5}"/>
    <dgm:cxn modelId="{816F4CB4-E43A-4099-9970-2BB5218BCCF0}" type="presOf" srcId="{16CBAF57-766B-46E3-B565-D744FCDE9789}" destId="{D7195ABD-4B36-489E-865B-9F1235C81182}" srcOrd="0" destOrd="0" presId="urn:microsoft.com/office/officeart/2005/8/layout/process1"/>
    <dgm:cxn modelId="{5C534636-F676-487F-A4A6-37A91B168FED}" type="presOf" srcId="{47973E55-4F95-4BF7-838C-BCCC5CC780F5}" destId="{26F13458-88B6-4239-8C4D-35D2946E84B7}" srcOrd="1" destOrd="0" presId="urn:microsoft.com/office/officeart/2005/8/layout/process1"/>
    <dgm:cxn modelId="{14DF8843-A512-4344-98DD-931F9E413DFF}" srcId="{16CBAF57-766B-46E3-B565-D744FCDE9789}" destId="{44BE651D-B51D-42B4-81AB-DBC88E7682B1}" srcOrd="2" destOrd="0" parTransId="{71C2138D-E6CA-41D7-B26B-15338B5E0143}" sibTransId="{60DACCA8-E8A2-4205-A1B7-EABF178CEEF8}"/>
    <dgm:cxn modelId="{5FE5C828-CA4F-47FA-8183-41DA20F68819}" type="presParOf" srcId="{D7195ABD-4B36-489E-865B-9F1235C81182}" destId="{F0D021EA-40BB-415C-A533-DF58F483D36F}" srcOrd="0" destOrd="0" presId="urn:microsoft.com/office/officeart/2005/8/layout/process1"/>
    <dgm:cxn modelId="{28ADF451-99F0-46EE-BCE3-D85A60EB3F43}" type="presParOf" srcId="{D7195ABD-4B36-489E-865B-9F1235C81182}" destId="{05D6F8B6-FBE6-442F-B9BD-DE1D350BFE4F}" srcOrd="1" destOrd="0" presId="urn:microsoft.com/office/officeart/2005/8/layout/process1"/>
    <dgm:cxn modelId="{8AC5D20B-26F2-49BE-AEF0-998F56BE8DE9}" type="presParOf" srcId="{05D6F8B6-FBE6-442F-B9BD-DE1D350BFE4F}" destId="{26F13458-88B6-4239-8C4D-35D2946E84B7}" srcOrd="0" destOrd="0" presId="urn:microsoft.com/office/officeart/2005/8/layout/process1"/>
    <dgm:cxn modelId="{73BFE4C7-CEE0-4E03-88C6-6F97AD516D96}" type="presParOf" srcId="{D7195ABD-4B36-489E-865B-9F1235C81182}" destId="{142E0896-22AA-4FF1-8B6D-A714A13CC19F}" srcOrd="2" destOrd="0" presId="urn:microsoft.com/office/officeart/2005/8/layout/process1"/>
    <dgm:cxn modelId="{AE7464A4-AF09-4DCA-B2F5-A5E53359A9AF}" type="presParOf" srcId="{D7195ABD-4B36-489E-865B-9F1235C81182}" destId="{96E03E1F-7BFB-4344-BD7B-2EF0A3FE16E3}" srcOrd="3" destOrd="0" presId="urn:microsoft.com/office/officeart/2005/8/layout/process1"/>
    <dgm:cxn modelId="{EEF16E95-4A92-4F07-B6AA-547759483417}" type="presParOf" srcId="{96E03E1F-7BFB-4344-BD7B-2EF0A3FE16E3}" destId="{FD6306E6-3368-4DD3-928E-13DA82C8E1C8}" srcOrd="0" destOrd="0" presId="urn:microsoft.com/office/officeart/2005/8/layout/process1"/>
    <dgm:cxn modelId="{5E7D6DE4-7AAC-408F-9A1B-59353B8760AC}" type="presParOf" srcId="{D7195ABD-4B36-489E-865B-9F1235C81182}" destId="{B162B924-86B0-4A77-93E8-766971130D7E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A78AE14-5805-4A0B-BE10-470DD834BFC2}" type="doc">
      <dgm:prSet loTypeId="urn:microsoft.com/office/officeart/2005/8/layout/cycle1" loCatId="cycle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6CF8FF1D-6ABD-42A7-9FF6-E1C7E3DA042E}">
      <dgm:prSet/>
      <dgm:spPr/>
      <dgm:t>
        <a:bodyPr/>
        <a:lstStyle/>
        <a:p>
          <a:pPr rtl="0"/>
          <a:r>
            <a:rPr lang="en-US" b="0" i="0" smtClean="0"/>
            <a:t>Teori Geografi Ekonomi yang dipelopori oleh Paul Krugman berfokus pada dampak skala ekonomi terhadap sektor perdagangan dan lokasi bisnis. </a:t>
          </a:r>
          <a:endParaRPr lang="en-US"/>
        </a:p>
      </dgm:t>
    </dgm:pt>
    <dgm:pt modelId="{84A931FF-3F01-45AD-B0A4-0DC755031CEE}" type="parTrans" cxnId="{307004F6-4E82-4CC1-B4BB-0E09485613B2}">
      <dgm:prSet/>
      <dgm:spPr/>
      <dgm:t>
        <a:bodyPr/>
        <a:lstStyle/>
        <a:p>
          <a:endParaRPr lang="en-US"/>
        </a:p>
      </dgm:t>
    </dgm:pt>
    <dgm:pt modelId="{2B4F724A-C570-48A7-B337-D6300EBDD32C}" type="sibTrans" cxnId="{307004F6-4E82-4CC1-B4BB-0E09485613B2}">
      <dgm:prSet/>
      <dgm:spPr/>
      <dgm:t>
        <a:bodyPr/>
        <a:lstStyle/>
        <a:p>
          <a:endParaRPr lang="en-US"/>
        </a:p>
      </dgm:t>
    </dgm:pt>
    <dgm:pt modelId="{DA04E861-13FA-45D7-8836-97E5B88FB43B}">
      <dgm:prSet/>
      <dgm:spPr/>
      <dgm:t>
        <a:bodyPr/>
        <a:lstStyle/>
        <a:p>
          <a:pPr rtl="0"/>
          <a:r>
            <a:rPr lang="en-US" b="0" i="0" smtClean="0"/>
            <a:t>Konsep skala ekonomi diperoleh dari analisis yang berakhir pada kesimpulan bahwa makin banyak barang dan jasa diproduksi di satu pabrik yang sama, makin rendah pula biaya produksi yang harus dikeluarkan. </a:t>
          </a:r>
          <a:endParaRPr lang="en-US"/>
        </a:p>
      </dgm:t>
    </dgm:pt>
    <dgm:pt modelId="{CDAFB66B-796E-4650-A268-3DB1007C01C3}" type="parTrans" cxnId="{CBF23FAA-362B-4237-9497-8B1988761B8B}">
      <dgm:prSet/>
      <dgm:spPr/>
      <dgm:t>
        <a:bodyPr/>
        <a:lstStyle/>
        <a:p>
          <a:endParaRPr lang="en-US"/>
        </a:p>
      </dgm:t>
    </dgm:pt>
    <dgm:pt modelId="{A3142D5A-5F14-4C0B-B309-2224647D9B02}" type="sibTrans" cxnId="{CBF23FAA-362B-4237-9497-8B1988761B8B}">
      <dgm:prSet/>
      <dgm:spPr/>
      <dgm:t>
        <a:bodyPr/>
        <a:lstStyle/>
        <a:p>
          <a:endParaRPr lang="en-US"/>
        </a:p>
      </dgm:t>
    </dgm:pt>
    <dgm:pt modelId="{F174FCC1-9545-4569-84CA-9A24EA1D5EF7}">
      <dgm:prSet/>
      <dgm:spPr/>
      <dgm:t>
        <a:bodyPr/>
        <a:lstStyle/>
        <a:p>
          <a:pPr rtl="0"/>
          <a:r>
            <a:rPr lang="en-US" b="0" i="0" smtClean="0"/>
            <a:t>Menurut Krugman, pasar tidak akan berkompetisi secara sempurna seperti yang dinyatakan oleh para pencipta teori perdagangan internasional terdahulu.</a:t>
          </a:r>
          <a:endParaRPr lang="en-US"/>
        </a:p>
      </dgm:t>
    </dgm:pt>
    <dgm:pt modelId="{2074F66C-8000-4DC9-9A81-44820FEB18BD}" type="parTrans" cxnId="{D75AE64A-1805-4362-87E2-4D2D3B1211E7}">
      <dgm:prSet/>
      <dgm:spPr/>
      <dgm:t>
        <a:bodyPr/>
        <a:lstStyle/>
        <a:p>
          <a:endParaRPr lang="en-US"/>
        </a:p>
      </dgm:t>
    </dgm:pt>
    <dgm:pt modelId="{82DAC443-5432-4770-88D7-46186285FD8E}" type="sibTrans" cxnId="{D75AE64A-1805-4362-87E2-4D2D3B1211E7}">
      <dgm:prSet/>
      <dgm:spPr/>
      <dgm:t>
        <a:bodyPr/>
        <a:lstStyle/>
        <a:p>
          <a:endParaRPr lang="en-US"/>
        </a:p>
      </dgm:t>
    </dgm:pt>
    <dgm:pt modelId="{BEFEF79A-B308-46EE-9E19-D66A18199BD2}" type="pres">
      <dgm:prSet presAssocID="{EA78AE14-5805-4A0B-BE10-470DD834BFC2}" presName="cycle" presStyleCnt="0">
        <dgm:presLayoutVars>
          <dgm:dir/>
          <dgm:resizeHandles val="exact"/>
        </dgm:presLayoutVars>
      </dgm:prSet>
      <dgm:spPr/>
    </dgm:pt>
    <dgm:pt modelId="{0BA5BCC0-49C5-4753-BFA2-8BAC4E1D815E}" type="pres">
      <dgm:prSet presAssocID="{6CF8FF1D-6ABD-42A7-9FF6-E1C7E3DA042E}" presName="dummy" presStyleCnt="0"/>
      <dgm:spPr/>
    </dgm:pt>
    <dgm:pt modelId="{1D49DC62-F5C6-4437-AF9A-D9A287FD1412}" type="pres">
      <dgm:prSet presAssocID="{6CF8FF1D-6ABD-42A7-9FF6-E1C7E3DA042E}" presName="node" presStyleLbl="revTx" presStyleIdx="0" presStyleCnt="3">
        <dgm:presLayoutVars>
          <dgm:bulletEnabled val="1"/>
        </dgm:presLayoutVars>
      </dgm:prSet>
      <dgm:spPr/>
    </dgm:pt>
    <dgm:pt modelId="{ECF7923F-A390-4ECC-B65D-81D6F90F2988}" type="pres">
      <dgm:prSet presAssocID="{2B4F724A-C570-48A7-B337-D6300EBDD32C}" presName="sibTrans" presStyleLbl="node1" presStyleIdx="0" presStyleCnt="3"/>
      <dgm:spPr/>
    </dgm:pt>
    <dgm:pt modelId="{10678F3C-F2F2-4B7F-B15F-9C2393DCA60C}" type="pres">
      <dgm:prSet presAssocID="{DA04E861-13FA-45D7-8836-97E5B88FB43B}" presName="dummy" presStyleCnt="0"/>
      <dgm:spPr/>
    </dgm:pt>
    <dgm:pt modelId="{E74919C6-F530-44ED-AB11-C8A857B0633F}" type="pres">
      <dgm:prSet presAssocID="{DA04E861-13FA-45D7-8836-97E5B88FB43B}" presName="node" presStyleLbl="revTx" presStyleIdx="1" presStyleCnt="3">
        <dgm:presLayoutVars>
          <dgm:bulletEnabled val="1"/>
        </dgm:presLayoutVars>
      </dgm:prSet>
      <dgm:spPr/>
    </dgm:pt>
    <dgm:pt modelId="{E2CF2467-C611-43AD-BEE7-8CF77EC9ACC8}" type="pres">
      <dgm:prSet presAssocID="{A3142D5A-5F14-4C0B-B309-2224647D9B02}" presName="sibTrans" presStyleLbl="node1" presStyleIdx="1" presStyleCnt="3"/>
      <dgm:spPr/>
    </dgm:pt>
    <dgm:pt modelId="{ECC1C5C5-685A-4309-A61D-AC0BE9165F44}" type="pres">
      <dgm:prSet presAssocID="{F174FCC1-9545-4569-84CA-9A24EA1D5EF7}" presName="dummy" presStyleCnt="0"/>
      <dgm:spPr/>
    </dgm:pt>
    <dgm:pt modelId="{73A13324-1068-4074-A115-7D84460B2BBA}" type="pres">
      <dgm:prSet presAssocID="{F174FCC1-9545-4569-84CA-9A24EA1D5EF7}" presName="node" presStyleLbl="revTx" presStyleIdx="2" presStyleCnt="3">
        <dgm:presLayoutVars>
          <dgm:bulletEnabled val="1"/>
        </dgm:presLayoutVars>
      </dgm:prSet>
      <dgm:spPr/>
    </dgm:pt>
    <dgm:pt modelId="{B47781F8-792B-4600-983C-E7B801B961CD}" type="pres">
      <dgm:prSet presAssocID="{82DAC443-5432-4770-88D7-46186285FD8E}" presName="sibTrans" presStyleLbl="node1" presStyleIdx="2" presStyleCnt="3"/>
      <dgm:spPr/>
    </dgm:pt>
  </dgm:ptLst>
  <dgm:cxnLst>
    <dgm:cxn modelId="{7FA73259-C47D-4C08-AD35-A0A434021929}" type="presOf" srcId="{2B4F724A-C570-48A7-B337-D6300EBDD32C}" destId="{ECF7923F-A390-4ECC-B65D-81D6F90F2988}" srcOrd="0" destOrd="0" presId="urn:microsoft.com/office/officeart/2005/8/layout/cycle1"/>
    <dgm:cxn modelId="{A21C012C-0A52-4A61-BA51-A763AD84D4FE}" type="presOf" srcId="{F174FCC1-9545-4569-84CA-9A24EA1D5EF7}" destId="{73A13324-1068-4074-A115-7D84460B2BBA}" srcOrd="0" destOrd="0" presId="urn:microsoft.com/office/officeart/2005/8/layout/cycle1"/>
    <dgm:cxn modelId="{DAC488F8-FCCD-444E-9BA4-C7F68B14DF21}" type="presOf" srcId="{6CF8FF1D-6ABD-42A7-9FF6-E1C7E3DA042E}" destId="{1D49DC62-F5C6-4437-AF9A-D9A287FD1412}" srcOrd="0" destOrd="0" presId="urn:microsoft.com/office/officeart/2005/8/layout/cycle1"/>
    <dgm:cxn modelId="{307004F6-4E82-4CC1-B4BB-0E09485613B2}" srcId="{EA78AE14-5805-4A0B-BE10-470DD834BFC2}" destId="{6CF8FF1D-6ABD-42A7-9FF6-E1C7E3DA042E}" srcOrd="0" destOrd="0" parTransId="{84A931FF-3F01-45AD-B0A4-0DC755031CEE}" sibTransId="{2B4F724A-C570-48A7-B337-D6300EBDD32C}"/>
    <dgm:cxn modelId="{76A57C23-E391-40B1-AC7E-8D9BC28C8E32}" type="presOf" srcId="{EA78AE14-5805-4A0B-BE10-470DD834BFC2}" destId="{BEFEF79A-B308-46EE-9E19-D66A18199BD2}" srcOrd="0" destOrd="0" presId="urn:microsoft.com/office/officeart/2005/8/layout/cycle1"/>
    <dgm:cxn modelId="{9F2D822E-E5AF-4759-A595-0867AF32F80C}" type="presOf" srcId="{A3142D5A-5F14-4C0B-B309-2224647D9B02}" destId="{E2CF2467-C611-43AD-BEE7-8CF77EC9ACC8}" srcOrd="0" destOrd="0" presId="urn:microsoft.com/office/officeart/2005/8/layout/cycle1"/>
    <dgm:cxn modelId="{CBF23FAA-362B-4237-9497-8B1988761B8B}" srcId="{EA78AE14-5805-4A0B-BE10-470DD834BFC2}" destId="{DA04E861-13FA-45D7-8836-97E5B88FB43B}" srcOrd="1" destOrd="0" parTransId="{CDAFB66B-796E-4650-A268-3DB1007C01C3}" sibTransId="{A3142D5A-5F14-4C0B-B309-2224647D9B02}"/>
    <dgm:cxn modelId="{D75AE64A-1805-4362-87E2-4D2D3B1211E7}" srcId="{EA78AE14-5805-4A0B-BE10-470DD834BFC2}" destId="{F174FCC1-9545-4569-84CA-9A24EA1D5EF7}" srcOrd="2" destOrd="0" parTransId="{2074F66C-8000-4DC9-9A81-44820FEB18BD}" sibTransId="{82DAC443-5432-4770-88D7-46186285FD8E}"/>
    <dgm:cxn modelId="{205CF430-2E36-4CC7-B940-9541CA37D7A9}" type="presOf" srcId="{DA04E861-13FA-45D7-8836-97E5B88FB43B}" destId="{E74919C6-F530-44ED-AB11-C8A857B0633F}" srcOrd="0" destOrd="0" presId="urn:microsoft.com/office/officeart/2005/8/layout/cycle1"/>
    <dgm:cxn modelId="{562B8E76-F6C6-4B4C-BAA1-E6CD2F2F7695}" type="presOf" srcId="{82DAC443-5432-4770-88D7-46186285FD8E}" destId="{B47781F8-792B-4600-983C-E7B801B961CD}" srcOrd="0" destOrd="0" presId="urn:microsoft.com/office/officeart/2005/8/layout/cycle1"/>
    <dgm:cxn modelId="{F9D95E24-9B45-456F-AD71-6AA8A071FC6A}" type="presParOf" srcId="{BEFEF79A-B308-46EE-9E19-D66A18199BD2}" destId="{0BA5BCC0-49C5-4753-BFA2-8BAC4E1D815E}" srcOrd="0" destOrd="0" presId="urn:microsoft.com/office/officeart/2005/8/layout/cycle1"/>
    <dgm:cxn modelId="{950196D0-BE3A-45A9-B770-B21885BC7B7D}" type="presParOf" srcId="{BEFEF79A-B308-46EE-9E19-D66A18199BD2}" destId="{1D49DC62-F5C6-4437-AF9A-D9A287FD1412}" srcOrd="1" destOrd="0" presId="urn:microsoft.com/office/officeart/2005/8/layout/cycle1"/>
    <dgm:cxn modelId="{D87A2B40-1CD9-49A7-9C56-7BB6EEF95F01}" type="presParOf" srcId="{BEFEF79A-B308-46EE-9E19-D66A18199BD2}" destId="{ECF7923F-A390-4ECC-B65D-81D6F90F2988}" srcOrd="2" destOrd="0" presId="urn:microsoft.com/office/officeart/2005/8/layout/cycle1"/>
    <dgm:cxn modelId="{AC313BDA-49BE-4475-845E-4D7FCC4E4192}" type="presParOf" srcId="{BEFEF79A-B308-46EE-9E19-D66A18199BD2}" destId="{10678F3C-F2F2-4B7F-B15F-9C2393DCA60C}" srcOrd="3" destOrd="0" presId="urn:microsoft.com/office/officeart/2005/8/layout/cycle1"/>
    <dgm:cxn modelId="{0147D800-3036-4BDD-9C95-A929D0C5E987}" type="presParOf" srcId="{BEFEF79A-B308-46EE-9E19-D66A18199BD2}" destId="{E74919C6-F530-44ED-AB11-C8A857B0633F}" srcOrd="4" destOrd="0" presId="urn:microsoft.com/office/officeart/2005/8/layout/cycle1"/>
    <dgm:cxn modelId="{3911C329-8CCB-4CEC-A0B8-C702E5AFC518}" type="presParOf" srcId="{BEFEF79A-B308-46EE-9E19-D66A18199BD2}" destId="{E2CF2467-C611-43AD-BEE7-8CF77EC9ACC8}" srcOrd="5" destOrd="0" presId="urn:microsoft.com/office/officeart/2005/8/layout/cycle1"/>
    <dgm:cxn modelId="{A0293C14-906A-4B34-9DD8-054E7E21873B}" type="presParOf" srcId="{BEFEF79A-B308-46EE-9E19-D66A18199BD2}" destId="{ECC1C5C5-685A-4309-A61D-AC0BE9165F44}" srcOrd="6" destOrd="0" presId="urn:microsoft.com/office/officeart/2005/8/layout/cycle1"/>
    <dgm:cxn modelId="{F939BA50-B1A9-419C-B8D0-E10F86388E8A}" type="presParOf" srcId="{BEFEF79A-B308-46EE-9E19-D66A18199BD2}" destId="{73A13324-1068-4074-A115-7D84460B2BBA}" srcOrd="7" destOrd="0" presId="urn:microsoft.com/office/officeart/2005/8/layout/cycle1"/>
    <dgm:cxn modelId="{067B8434-3EC4-473D-AE91-295AA8B0550C}" type="presParOf" srcId="{BEFEF79A-B308-46EE-9E19-D66A18199BD2}" destId="{B47781F8-792B-4600-983C-E7B801B961CD}" srcOrd="8" destOrd="0" presId="urn:microsoft.com/office/officeart/2005/8/layout/cycle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3C03CF1-486E-4C88-A289-747623A8C07D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5F33CFE3-34C5-49F8-A513-EC64F492B5F9}">
      <dgm:prSet/>
      <dgm:spPr/>
      <dgm:t>
        <a:bodyPr/>
        <a:lstStyle/>
        <a:p>
          <a:pPr rtl="0"/>
          <a:r>
            <a:rPr lang="en-US" b="0" i="0" smtClean="0"/>
            <a:t>Jika menggunakan teori David Ricardo, seharusnya akan lebih menguntungkan bagi China yang berupah buruh rendah untuk berfokus pada produksi sektor manufaktur. </a:t>
          </a:r>
          <a:endParaRPr lang="en-US"/>
        </a:p>
      </dgm:t>
    </dgm:pt>
    <dgm:pt modelId="{4CCC0DBE-8A89-48CC-9F53-10CB4E01F446}" type="parTrans" cxnId="{DE1F4591-D581-4B4B-970C-E6ED44E95AB8}">
      <dgm:prSet/>
      <dgm:spPr/>
      <dgm:t>
        <a:bodyPr/>
        <a:lstStyle/>
        <a:p>
          <a:endParaRPr lang="en-US"/>
        </a:p>
      </dgm:t>
    </dgm:pt>
    <dgm:pt modelId="{A0494518-34DF-404B-AB6B-A8B5830BCE6A}" type="sibTrans" cxnId="{DE1F4591-D581-4B4B-970C-E6ED44E95AB8}">
      <dgm:prSet/>
      <dgm:spPr/>
      <dgm:t>
        <a:bodyPr/>
        <a:lstStyle/>
        <a:p>
          <a:endParaRPr lang="en-US"/>
        </a:p>
      </dgm:t>
    </dgm:pt>
    <dgm:pt modelId="{AF9D17CF-17A7-455F-9EB9-B018F78B4C89}">
      <dgm:prSet/>
      <dgm:spPr/>
      <dgm:t>
        <a:bodyPr/>
        <a:lstStyle/>
        <a:p>
          <a:pPr rtl="0"/>
          <a:r>
            <a:rPr lang="en-US" b="0" i="0" smtClean="0"/>
            <a:t>Di sisi lain, AS yang berteknologi lebih tinggi, misalnya, akan lebih menguntungkan jika berfokus untuk memproduksi peralatan elektronik seperti komputer dan handphone. </a:t>
          </a:r>
          <a:endParaRPr lang="en-US"/>
        </a:p>
      </dgm:t>
    </dgm:pt>
    <dgm:pt modelId="{BFDC15EA-57BB-4507-9039-CBD4F5DC903A}" type="parTrans" cxnId="{DA0706D7-8403-465B-B7BF-B15AD1400BCF}">
      <dgm:prSet/>
      <dgm:spPr/>
      <dgm:t>
        <a:bodyPr/>
        <a:lstStyle/>
        <a:p>
          <a:endParaRPr lang="en-US"/>
        </a:p>
      </dgm:t>
    </dgm:pt>
    <dgm:pt modelId="{1F028DCA-3D37-4A27-9320-2F2C11A8C3A2}" type="sibTrans" cxnId="{DA0706D7-8403-465B-B7BF-B15AD1400BCF}">
      <dgm:prSet/>
      <dgm:spPr/>
      <dgm:t>
        <a:bodyPr/>
        <a:lstStyle/>
        <a:p>
          <a:endParaRPr lang="en-US"/>
        </a:p>
      </dgm:t>
    </dgm:pt>
    <dgm:pt modelId="{09608A9D-41A2-447B-80F8-29E27F1BA731}">
      <dgm:prSet/>
      <dgm:spPr/>
      <dgm:t>
        <a:bodyPr/>
        <a:lstStyle/>
        <a:p>
          <a:pPr rtl="0"/>
          <a:r>
            <a:rPr lang="en-US" b="0" i="0" smtClean="0"/>
            <a:t>Nyatanya, China tidak kehilangan keunggulannya ketika pada saat yang bersamaan memproduksi peralatan elektronik yang serupa dengan produksi AS.AS pun memproduksi manufaktur yang serupa dengan China.</a:t>
          </a:r>
          <a:endParaRPr lang="en-US"/>
        </a:p>
      </dgm:t>
    </dgm:pt>
    <dgm:pt modelId="{8288FAE7-E9FF-484E-BACC-A3ED1FB0E52D}" type="parTrans" cxnId="{608A7CD3-CDFE-47ED-9779-B1A9E6BE1B07}">
      <dgm:prSet/>
      <dgm:spPr/>
      <dgm:t>
        <a:bodyPr/>
        <a:lstStyle/>
        <a:p>
          <a:endParaRPr lang="en-US"/>
        </a:p>
      </dgm:t>
    </dgm:pt>
    <dgm:pt modelId="{2FB38307-2B97-455A-AC5C-19A01F7B2B8D}" type="sibTrans" cxnId="{608A7CD3-CDFE-47ED-9779-B1A9E6BE1B07}">
      <dgm:prSet/>
      <dgm:spPr/>
      <dgm:t>
        <a:bodyPr/>
        <a:lstStyle/>
        <a:p>
          <a:endParaRPr lang="en-US"/>
        </a:p>
      </dgm:t>
    </dgm:pt>
    <dgm:pt modelId="{00591D6B-3088-4538-AD04-1F2E8710B9D3}">
      <dgm:prSet/>
      <dgm:spPr/>
      <dgm:t>
        <a:bodyPr/>
        <a:lstStyle/>
        <a:p>
          <a:pPr rtl="0"/>
          <a:r>
            <a:rPr lang="en-US" b="0" i="0" smtClean="0"/>
            <a:t>Produk-produk kedua negara inilah yang merajai panggung perdagangan internasional.</a:t>
          </a:r>
          <a:endParaRPr lang="en-US"/>
        </a:p>
      </dgm:t>
    </dgm:pt>
    <dgm:pt modelId="{DDB6E089-A8E1-4CAA-9E26-42BE9A026DAC}" type="parTrans" cxnId="{8AC41145-944A-4878-9223-F7A8A555BD24}">
      <dgm:prSet/>
      <dgm:spPr/>
      <dgm:t>
        <a:bodyPr/>
        <a:lstStyle/>
        <a:p>
          <a:endParaRPr lang="en-US"/>
        </a:p>
      </dgm:t>
    </dgm:pt>
    <dgm:pt modelId="{B5A690F4-76D8-4EB9-BAFF-A979249F1F18}" type="sibTrans" cxnId="{8AC41145-944A-4878-9223-F7A8A555BD24}">
      <dgm:prSet/>
      <dgm:spPr/>
      <dgm:t>
        <a:bodyPr/>
        <a:lstStyle/>
        <a:p>
          <a:endParaRPr lang="en-US"/>
        </a:p>
      </dgm:t>
    </dgm:pt>
    <dgm:pt modelId="{4D057751-1600-4073-B58A-37AEA785784D}" type="pres">
      <dgm:prSet presAssocID="{83C03CF1-486E-4C88-A289-747623A8C07D}" presName="rootnode" presStyleCnt="0">
        <dgm:presLayoutVars>
          <dgm:chMax/>
          <dgm:chPref/>
          <dgm:dir/>
          <dgm:animLvl val="lvl"/>
        </dgm:presLayoutVars>
      </dgm:prSet>
      <dgm:spPr/>
    </dgm:pt>
    <dgm:pt modelId="{53122B98-4988-4C42-84F4-89A4C118C06D}" type="pres">
      <dgm:prSet presAssocID="{5F33CFE3-34C5-49F8-A513-EC64F492B5F9}" presName="composite" presStyleCnt="0"/>
      <dgm:spPr/>
    </dgm:pt>
    <dgm:pt modelId="{DFB28766-E1AB-496E-90AE-C28F02F20238}" type="pres">
      <dgm:prSet presAssocID="{5F33CFE3-34C5-49F8-A513-EC64F492B5F9}" presName="LShape" presStyleLbl="alignNode1" presStyleIdx="0" presStyleCnt="7"/>
      <dgm:spPr/>
    </dgm:pt>
    <dgm:pt modelId="{3327A8D8-C714-4C65-96BC-71B53364D8DA}" type="pres">
      <dgm:prSet presAssocID="{5F33CFE3-34C5-49F8-A513-EC64F492B5F9}" presName="ParentText" presStyleLbl="revTx" presStyleIdx="0" presStyleCnt="4">
        <dgm:presLayoutVars>
          <dgm:chMax val="0"/>
          <dgm:chPref val="0"/>
          <dgm:bulletEnabled val="1"/>
        </dgm:presLayoutVars>
      </dgm:prSet>
      <dgm:spPr/>
    </dgm:pt>
    <dgm:pt modelId="{D586735C-DE4E-42CE-A484-62E85D36B7F5}" type="pres">
      <dgm:prSet presAssocID="{5F33CFE3-34C5-49F8-A513-EC64F492B5F9}" presName="Triangle" presStyleLbl="alignNode1" presStyleIdx="1" presStyleCnt="7"/>
      <dgm:spPr/>
    </dgm:pt>
    <dgm:pt modelId="{2DA65E8C-88FB-462A-A029-5E481D052B92}" type="pres">
      <dgm:prSet presAssocID="{A0494518-34DF-404B-AB6B-A8B5830BCE6A}" presName="sibTrans" presStyleCnt="0"/>
      <dgm:spPr/>
    </dgm:pt>
    <dgm:pt modelId="{2EC7515E-58F5-448A-B873-599060114D4B}" type="pres">
      <dgm:prSet presAssocID="{A0494518-34DF-404B-AB6B-A8B5830BCE6A}" presName="space" presStyleCnt="0"/>
      <dgm:spPr/>
    </dgm:pt>
    <dgm:pt modelId="{A48EFC63-ED9C-4B9E-9AC9-066DA22B31F9}" type="pres">
      <dgm:prSet presAssocID="{AF9D17CF-17A7-455F-9EB9-B018F78B4C89}" presName="composite" presStyleCnt="0"/>
      <dgm:spPr/>
    </dgm:pt>
    <dgm:pt modelId="{C924540A-2146-453A-BC28-26E307EBD49B}" type="pres">
      <dgm:prSet presAssocID="{AF9D17CF-17A7-455F-9EB9-B018F78B4C89}" presName="LShape" presStyleLbl="alignNode1" presStyleIdx="2" presStyleCnt="7"/>
      <dgm:spPr/>
    </dgm:pt>
    <dgm:pt modelId="{875372F0-7D09-4971-BB25-263FEB6622AB}" type="pres">
      <dgm:prSet presAssocID="{AF9D17CF-17A7-455F-9EB9-B018F78B4C89}" presName="ParentText" presStyleLbl="revTx" presStyleIdx="1" presStyleCnt="4">
        <dgm:presLayoutVars>
          <dgm:chMax val="0"/>
          <dgm:chPref val="0"/>
          <dgm:bulletEnabled val="1"/>
        </dgm:presLayoutVars>
      </dgm:prSet>
      <dgm:spPr/>
    </dgm:pt>
    <dgm:pt modelId="{A6307383-758D-4D9D-B23B-A9895380EE1A}" type="pres">
      <dgm:prSet presAssocID="{AF9D17CF-17A7-455F-9EB9-B018F78B4C89}" presName="Triangle" presStyleLbl="alignNode1" presStyleIdx="3" presStyleCnt="7"/>
      <dgm:spPr/>
    </dgm:pt>
    <dgm:pt modelId="{3E5E02FE-8B48-4909-8278-DEC18C864B57}" type="pres">
      <dgm:prSet presAssocID="{1F028DCA-3D37-4A27-9320-2F2C11A8C3A2}" presName="sibTrans" presStyleCnt="0"/>
      <dgm:spPr/>
    </dgm:pt>
    <dgm:pt modelId="{BF7FD4F4-B7B6-4F5B-BC18-969CC0F57171}" type="pres">
      <dgm:prSet presAssocID="{1F028DCA-3D37-4A27-9320-2F2C11A8C3A2}" presName="space" presStyleCnt="0"/>
      <dgm:spPr/>
    </dgm:pt>
    <dgm:pt modelId="{FD2CE6EB-290E-4DAC-B887-D7A4230F0D86}" type="pres">
      <dgm:prSet presAssocID="{09608A9D-41A2-447B-80F8-29E27F1BA731}" presName="composite" presStyleCnt="0"/>
      <dgm:spPr/>
    </dgm:pt>
    <dgm:pt modelId="{4235C0BD-D0F7-40BF-A248-9526FD722F53}" type="pres">
      <dgm:prSet presAssocID="{09608A9D-41A2-447B-80F8-29E27F1BA731}" presName="LShape" presStyleLbl="alignNode1" presStyleIdx="4" presStyleCnt="7"/>
      <dgm:spPr/>
    </dgm:pt>
    <dgm:pt modelId="{4BE0483E-65D6-4940-B03E-78027A37C6DC}" type="pres">
      <dgm:prSet presAssocID="{09608A9D-41A2-447B-80F8-29E27F1BA731}" presName="ParentText" presStyleLbl="revTx" presStyleIdx="2" presStyleCnt="4">
        <dgm:presLayoutVars>
          <dgm:chMax val="0"/>
          <dgm:chPref val="0"/>
          <dgm:bulletEnabled val="1"/>
        </dgm:presLayoutVars>
      </dgm:prSet>
      <dgm:spPr/>
    </dgm:pt>
    <dgm:pt modelId="{4D4F902D-8A10-4D4F-A56B-57886B1578F9}" type="pres">
      <dgm:prSet presAssocID="{09608A9D-41A2-447B-80F8-29E27F1BA731}" presName="Triangle" presStyleLbl="alignNode1" presStyleIdx="5" presStyleCnt="7"/>
      <dgm:spPr/>
    </dgm:pt>
    <dgm:pt modelId="{E912F376-C518-4060-86F6-97EA08DA8702}" type="pres">
      <dgm:prSet presAssocID="{2FB38307-2B97-455A-AC5C-19A01F7B2B8D}" presName="sibTrans" presStyleCnt="0"/>
      <dgm:spPr/>
    </dgm:pt>
    <dgm:pt modelId="{C89E1DB2-7D72-4942-ADD5-7CDFD951E9B8}" type="pres">
      <dgm:prSet presAssocID="{2FB38307-2B97-455A-AC5C-19A01F7B2B8D}" presName="space" presStyleCnt="0"/>
      <dgm:spPr/>
    </dgm:pt>
    <dgm:pt modelId="{6B568D67-3835-43CD-A256-0A104735C32C}" type="pres">
      <dgm:prSet presAssocID="{00591D6B-3088-4538-AD04-1F2E8710B9D3}" presName="composite" presStyleCnt="0"/>
      <dgm:spPr/>
    </dgm:pt>
    <dgm:pt modelId="{1C106712-7DBC-4BB1-90F9-BAEF8BD73421}" type="pres">
      <dgm:prSet presAssocID="{00591D6B-3088-4538-AD04-1F2E8710B9D3}" presName="LShape" presStyleLbl="alignNode1" presStyleIdx="6" presStyleCnt="7"/>
      <dgm:spPr/>
    </dgm:pt>
    <dgm:pt modelId="{9443062F-A263-4496-9572-8D850A474930}" type="pres">
      <dgm:prSet presAssocID="{00591D6B-3088-4538-AD04-1F2E8710B9D3}" presName="ParentText" presStyleLbl="revTx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938B8D20-055E-476D-8BD0-BE9D96CBE661}" type="presOf" srcId="{AF9D17CF-17A7-455F-9EB9-B018F78B4C89}" destId="{875372F0-7D09-4971-BB25-263FEB6622AB}" srcOrd="0" destOrd="0" presId="urn:microsoft.com/office/officeart/2009/3/layout/StepUpProcess"/>
    <dgm:cxn modelId="{DA0706D7-8403-465B-B7BF-B15AD1400BCF}" srcId="{83C03CF1-486E-4C88-A289-747623A8C07D}" destId="{AF9D17CF-17A7-455F-9EB9-B018F78B4C89}" srcOrd="1" destOrd="0" parTransId="{BFDC15EA-57BB-4507-9039-CBD4F5DC903A}" sibTransId="{1F028DCA-3D37-4A27-9320-2F2C11A8C3A2}"/>
    <dgm:cxn modelId="{18EAE4EC-D7AB-4202-B8B7-3FC7CA697633}" type="presOf" srcId="{83C03CF1-486E-4C88-A289-747623A8C07D}" destId="{4D057751-1600-4073-B58A-37AEA785784D}" srcOrd="0" destOrd="0" presId="urn:microsoft.com/office/officeart/2009/3/layout/StepUpProcess"/>
    <dgm:cxn modelId="{90D7C4F8-CBDC-46A2-831C-61FCB2B36EC1}" type="presOf" srcId="{00591D6B-3088-4538-AD04-1F2E8710B9D3}" destId="{9443062F-A263-4496-9572-8D850A474930}" srcOrd="0" destOrd="0" presId="urn:microsoft.com/office/officeart/2009/3/layout/StepUpProcess"/>
    <dgm:cxn modelId="{608A7CD3-CDFE-47ED-9779-B1A9E6BE1B07}" srcId="{83C03CF1-486E-4C88-A289-747623A8C07D}" destId="{09608A9D-41A2-447B-80F8-29E27F1BA731}" srcOrd="2" destOrd="0" parTransId="{8288FAE7-E9FF-484E-BACC-A3ED1FB0E52D}" sibTransId="{2FB38307-2B97-455A-AC5C-19A01F7B2B8D}"/>
    <dgm:cxn modelId="{A2C99BC9-4F72-41FB-9EEC-E3BA022E5070}" type="presOf" srcId="{09608A9D-41A2-447B-80F8-29E27F1BA731}" destId="{4BE0483E-65D6-4940-B03E-78027A37C6DC}" srcOrd="0" destOrd="0" presId="urn:microsoft.com/office/officeart/2009/3/layout/StepUpProcess"/>
    <dgm:cxn modelId="{8AC41145-944A-4878-9223-F7A8A555BD24}" srcId="{83C03CF1-486E-4C88-A289-747623A8C07D}" destId="{00591D6B-3088-4538-AD04-1F2E8710B9D3}" srcOrd="3" destOrd="0" parTransId="{DDB6E089-A8E1-4CAA-9E26-42BE9A026DAC}" sibTransId="{B5A690F4-76D8-4EB9-BAFF-A979249F1F18}"/>
    <dgm:cxn modelId="{DE1F4591-D581-4B4B-970C-E6ED44E95AB8}" srcId="{83C03CF1-486E-4C88-A289-747623A8C07D}" destId="{5F33CFE3-34C5-49F8-A513-EC64F492B5F9}" srcOrd="0" destOrd="0" parTransId="{4CCC0DBE-8A89-48CC-9F53-10CB4E01F446}" sibTransId="{A0494518-34DF-404B-AB6B-A8B5830BCE6A}"/>
    <dgm:cxn modelId="{60E6F2D1-4ADB-46AA-9FBF-602039705777}" type="presOf" srcId="{5F33CFE3-34C5-49F8-A513-EC64F492B5F9}" destId="{3327A8D8-C714-4C65-96BC-71B53364D8DA}" srcOrd="0" destOrd="0" presId="urn:microsoft.com/office/officeart/2009/3/layout/StepUpProcess"/>
    <dgm:cxn modelId="{38DBA71D-3DF8-469C-BA7A-9657E71017F7}" type="presParOf" srcId="{4D057751-1600-4073-B58A-37AEA785784D}" destId="{53122B98-4988-4C42-84F4-89A4C118C06D}" srcOrd="0" destOrd="0" presId="urn:microsoft.com/office/officeart/2009/3/layout/StepUpProcess"/>
    <dgm:cxn modelId="{ADDDAA72-B557-4EB8-8B2E-2FA7156B541A}" type="presParOf" srcId="{53122B98-4988-4C42-84F4-89A4C118C06D}" destId="{DFB28766-E1AB-496E-90AE-C28F02F20238}" srcOrd="0" destOrd="0" presId="urn:microsoft.com/office/officeart/2009/3/layout/StepUpProcess"/>
    <dgm:cxn modelId="{B5A7EB42-2635-4682-B130-A985CF772436}" type="presParOf" srcId="{53122B98-4988-4C42-84F4-89A4C118C06D}" destId="{3327A8D8-C714-4C65-96BC-71B53364D8DA}" srcOrd="1" destOrd="0" presId="urn:microsoft.com/office/officeart/2009/3/layout/StepUpProcess"/>
    <dgm:cxn modelId="{E3FA9DBD-5F3A-4728-9DE3-22C547DBB1FE}" type="presParOf" srcId="{53122B98-4988-4C42-84F4-89A4C118C06D}" destId="{D586735C-DE4E-42CE-A484-62E85D36B7F5}" srcOrd="2" destOrd="0" presId="urn:microsoft.com/office/officeart/2009/3/layout/StepUpProcess"/>
    <dgm:cxn modelId="{F6C81D70-769B-437F-B702-C3454065D491}" type="presParOf" srcId="{4D057751-1600-4073-B58A-37AEA785784D}" destId="{2DA65E8C-88FB-462A-A029-5E481D052B92}" srcOrd="1" destOrd="0" presId="urn:microsoft.com/office/officeart/2009/3/layout/StepUpProcess"/>
    <dgm:cxn modelId="{92735A54-9956-40C5-859C-A5D7AD0610C0}" type="presParOf" srcId="{2DA65E8C-88FB-462A-A029-5E481D052B92}" destId="{2EC7515E-58F5-448A-B873-599060114D4B}" srcOrd="0" destOrd="0" presId="urn:microsoft.com/office/officeart/2009/3/layout/StepUpProcess"/>
    <dgm:cxn modelId="{24566D2E-9A69-4856-8D93-BCF4C2DB5712}" type="presParOf" srcId="{4D057751-1600-4073-B58A-37AEA785784D}" destId="{A48EFC63-ED9C-4B9E-9AC9-066DA22B31F9}" srcOrd="2" destOrd="0" presId="urn:microsoft.com/office/officeart/2009/3/layout/StepUpProcess"/>
    <dgm:cxn modelId="{76A9DFE9-4432-46ED-9A18-3ECA570E4276}" type="presParOf" srcId="{A48EFC63-ED9C-4B9E-9AC9-066DA22B31F9}" destId="{C924540A-2146-453A-BC28-26E307EBD49B}" srcOrd="0" destOrd="0" presId="urn:microsoft.com/office/officeart/2009/3/layout/StepUpProcess"/>
    <dgm:cxn modelId="{77A8629A-6229-4618-9CAB-E6B6D874BBAD}" type="presParOf" srcId="{A48EFC63-ED9C-4B9E-9AC9-066DA22B31F9}" destId="{875372F0-7D09-4971-BB25-263FEB6622AB}" srcOrd="1" destOrd="0" presId="urn:microsoft.com/office/officeart/2009/3/layout/StepUpProcess"/>
    <dgm:cxn modelId="{5F6A5B1E-73E4-4A72-8BAC-CAE41B8EDBA2}" type="presParOf" srcId="{A48EFC63-ED9C-4B9E-9AC9-066DA22B31F9}" destId="{A6307383-758D-4D9D-B23B-A9895380EE1A}" srcOrd="2" destOrd="0" presId="urn:microsoft.com/office/officeart/2009/3/layout/StepUpProcess"/>
    <dgm:cxn modelId="{A509591D-CE1C-403E-9ABB-3429896E9453}" type="presParOf" srcId="{4D057751-1600-4073-B58A-37AEA785784D}" destId="{3E5E02FE-8B48-4909-8278-DEC18C864B57}" srcOrd="3" destOrd="0" presId="urn:microsoft.com/office/officeart/2009/3/layout/StepUpProcess"/>
    <dgm:cxn modelId="{3F940AA1-BD03-4942-ABA8-F520BDF55750}" type="presParOf" srcId="{3E5E02FE-8B48-4909-8278-DEC18C864B57}" destId="{BF7FD4F4-B7B6-4F5B-BC18-969CC0F57171}" srcOrd="0" destOrd="0" presId="urn:microsoft.com/office/officeart/2009/3/layout/StepUpProcess"/>
    <dgm:cxn modelId="{5D2B74F5-0E1C-44C1-A033-DEE3FA2FA813}" type="presParOf" srcId="{4D057751-1600-4073-B58A-37AEA785784D}" destId="{FD2CE6EB-290E-4DAC-B887-D7A4230F0D86}" srcOrd="4" destOrd="0" presId="urn:microsoft.com/office/officeart/2009/3/layout/StepUpProcess"/>
    <dgm:cxn modelId="{5411DA13-157D-44FD-B2DA-657F67FFF0F2}" type="presParOf" srcId="{FD2CE6EB-290E-4DAC-B887-D7A4230F0D86}" destId="{4235C0BD-D0F7-40BF-A248-9526FD722F53}" srcOrd="0" destOrd="0" presId="urn:microsoft.com/office/officeart/2009/3/layout/StepUpProcess"/>
    <dgm:cxn modelId="{8D3AE8FA-8683-4740-8263-F2D4DFB2861C}" type="presParOf" srcId="{FD2CE6EB-290E-4DAC-B887-D7A4230F0D86}" destId="{4BE0483E-65D6-4940-B03E-78027A37C6DC}" srcOrd="1" destOrd="0" presId="urn:microsoft.com/office/officeart/2009/3/layout/StepUpProcess"/>
    <dgm:cxn modelId="{E62AAC1E-3D03-4AD0-B2F3-EA7233F4EB57}" type="presParOf" srcId="{FD2CE6EB-290E-4DAC-B887-D7A4230F0D86}" destId="{4D4F902D-8A10-4D4F-A56B-57886B1578F9}" srcOrd="2" destOrd="0" presId="urn:microsoft.com/office/officeart/2009/3/layout/StepUpProcess"/>
    <dgm:cxn modelId="{7C642C79-6D45-4D32-B0ED-B7FAC707E147}" type="presParOf" srcId="{4D057751-1600-4073-B58A-37AEA785784D}" destId="{E912F376-C518-4060-86F6-97EA08DA8702}" srcOrd="5" destOrd="0" presId="urn:microsoft.com/office/officeart/2009/3/layout/StepUpProcess"/>
    <dgm:cxn modelId="{D9D7833A-5F53-4F04-93B0-D648A3AC68D3}" type="presParOf" srcId="{E912F376-C518-4060-86F6-97EA08DA8702}" destId="{C89E1DB2-7D72-4942-ADD5-7CDFD951E9B8}" srcOrd="0" destOrd="0" presId="urn:microsoft.com/office/officeart/2009/3/layout/StepUpProcess"/>
    <dgm:cxn modelId="{91BDCFD4-C383-47D2-98AF-A300B002F51D}" type="presParOf" srcId="{4D057751-1600-4073-B58A-37AEA785784D}" destId="{6B568D67-3835-43CD-A256-0A104735C32C}" srcOrd="6" destOrd="0" presId="urn:microsoft.com/office/officeart/2009/3/layout/StepUpProcess"/>
    <dgm:cxn modelId="{36682326-7AA1-4518-84EB-DA46BB900D3A}" type="presParOf" srcId="{6B568D67-3835-43CD-A256-0A104735C32C}" destId="{1C106712-7DBC-4BB1-90F9-BAEF8BD73421}" srcOrd="0" destOrd="0" presId="urn:microsoft.com/office/officeart/2009/3/layout/StepUpProcess"/>
    <dgm:cxn modelId="{16F0E593-7127-45BB-B241-A2EEFDB2DCC5}" type="presParOf" srcId="{6B568D67-3835-43CD-A256-0A104735C32C}" destId="{9443062F-A263-4496-9572-8D850A474930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972ACBD-47C6-44C8-862A-31A85A2EB0CD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en-US"/>
        </a:p>
      </dgm:t>
    </dgm:pt>
    <dgm:pt modelId="{A21E66E6-ECCC-45F6-BC39-F11CEF8BF7A7}">
      <dgm:prSet/>
      <dgm:spPr/>
      <dgm:t>
        <a:bodyPr/>
        <a:lstStyle/>
        <a:p>
          <a:pPr rtl="0"/>
          <a:r>
            <a:rPr lang="en-US" b="0" i="0" smtClean="0"/>
            <a:t>Agar skala ekonomi meningkat, sebuah pabrik baru akan mencari negara lain yang mampu mendukung keberadaan unit produksi dalam jumlah yang besar. </a:t>
          </a:r>
          <a:endParaRPr lang="en-US"/>
        </a:p>
      </dgm:t>
    </dgm:pt>
    <dgm:pt modelId="{1BDF5B75-C8CA-4544-A05F-59B83ACD4809}" type="parTrans" cxnId="{2B607566-03FE-4E00-B17C-E3CD439541C4}">
      <dgm:prSet/>
      <dgm:spPr/>
      <dgm:t>
        <a:bodyPr/>
        <a:lstStyle/>
        <a:p>
          <a:endParaRPr lang="en-US"/>
        </a:p>
      </dgm:t>
    </dgm:pt>
    <dgm:pt modelId="{0842CAAA-B6D7-4624-B851-15F9FE53AF97}" type="sibTrans" cxnId="{2B607566-03FE-4E00-B17C-E3CD439541C4}">
      <dgm:prSet/>
      <dgm:spPr/>
      <dgm:t>
        <a:bodyPr/>
        <a:lstStyle/>
        <a:p>
          <a:endParaRPr lang="en-US"/>
        </a:p>
      </dgm:t>
    </dgm:pt>
    <dgm:pt modelId="{BC7EA7F5-08DA-47C5-A2EA-AD142CD3B5F9}">
      <dgm:prSet/>
      <dgm:spPr/>
      <dgm:t>
        <a:bodyPr/>
        <a:lstStyle/>
        <a:p>
          <a:pPr rtl="0"/>
          <a:r>
            <a:rPr lang="en-US" b="0" i="0" smtClean="0"/>
            <a:t>Dengan dukungan kemajuan teknologi, transportasi, dan informasi, pabrik tersebut akan memindahkan proses produksinya dengan mudah. Inilah yang akanmendorong migrasi tenaga kerja.</a:t>
          </a:r>
          <a:endParaRPr lang="en-US"/>
        </a:p>
      </dgm:t>
    </dgm:pt>
    <dgm:pt modelId="{3B78F0D7-4932-4E12-8064-055963ABEF08}" type="parTrans" cxnId="{2B08CC36-42A9-42D6-A9DF-1057752F534C}">
      <dgm:prSet/>
      <dgm:spPr/>
      <dgm:t>
        <a:bodyPr/>
        <a:lstStyle/>
        <a:p>
          <a:endParaRPr lang="en-US"/>
        </a:p>
      </dgm:t>
    </dgm:pt>
    <dgm:pt modelId="{BF73DE27-71A4-4CC9-A546-27593C1C41B1}" type="sibTrans" cxnId="{2B08CC36-42A9-42D6-A9DF-1057752F534C}">
      <dgm:prSet/>
      <dgm:spPr/>
      <dgm:t>
        <a:bodyPr/>
        <a:lstStyle/>
        <a:p>
          <a:endParaRPr lang="en-US"/>
        </a:p>
      </dgm:t>
    </dgm:pt>
    <dgm:pt modelId="{D0639533-C94B-4536-B466-EEAAF5C0BE87}" type="pres">
      <dgm:prSet presAssocID="{4972ACBD-47C6-44C8-862A-31A85A2EB0CD}" presName="rootnode" presStyleCnt="0">
        <dgm:presLayoutVars>
          <dgm:chMax/>
          <dgm:chPref/>
          <dgm:dir/>
          <dgm:animLvl val="lvl"/>
        </dgm:presLayoutVars>
      </dgm:prSet>
      <dgm:spPr/>
    </dgm:pt>
    <dgm:pt modelId="{5A6DBE7C-D8BB-4504-BC47-D2B1C46972AB}" type="pres">
      <dgm:prSet presAssocID="{A21E66E6-ECCC-45F6-BC39-F11CEF8BF7A7}" presName="composite" presStyleCnt="0"/>
      <dgm:spPr/>
    </dgm:pt>
    <dgm:pt modelId="{72990035-1C6A-40D5-A001-1B9189B042A9}" type="pres">
      <dgm:prSet presAssocID="{A21E66E6-ECCC-45F6-BC39-F11CEF8BF7A7}" presName="LShape" presStyleLbl="alignNode1" presStyleIdx="0" presStyleCnt="3"/>
      <dgm:spPr/>
    </dgm:pt>
    <dgm:pt modelId="{D7296DA9-A87F-4E4F-A75E-569C8918259E}" type="pres">
      <dgm:prSet presAssocID="{A21E66E6-ECCC-45F6-BC39-F11CEF8BF7A7}" presName="ParentText" presStyleLbl="revTx" presStyleIdx="0" presStyleCnt="2">
        <dgm:presLayoutVars>
          <dgm:chMax val="0"/>
          <dgm:chPref val="0"/>
          <dgm:bulletEnabled val="1"/>
        </dgm:presLayoutVars>
      </dgm:prSet>
      <dgm:spPr/>
    </dgm:pt>
    <dgm:pt modelId="{C5500EE6-449F-41A2-971C-66854E21C5F0}" type="pres">
      <dgm:prSet presAssocID="{A21E66E6-ECCC-45F6-BC39-F11CEF8BF7A7}" presName="Triangle" presStyleLbl="alignNode1" presStyleIdx="1" presStyleCnt="3"/>
      <dgm:spPr/>
    </dgm:pt>
    <dgm:pt modelId="{FB372E8A-31CF-40E5-A804-38EEB4FFF5CE}" type="pres">
      <dgm:prSet presAssocID="{0842CAAA-B6D7-4624-B851-15F9FE53AF97}" presName="sibTrans" presStyleCnt="0"/>
      <dgm:spPr/>
    </dgm:pt>
    <dgm:pt modelId="{08C8D4ED-6F38-4913-9740-3D34787026A8}" type="pres">
      <dgm:prSet presAssocID="{0842CAAA-B6D7-4624-B851-15F9FE53AF97}" presName="space" presStyleCnt="0"/>
      <dgm:spPr/>
    </dgm:pt>
    <dgm:pt modelId="{DE53EB01-E961-43A1-ACD7-7F2AEBA6A895}" type="pres">
      <dgm:prSet presAssocID="{BC7EA7F5-08DA-47C5-A2EA-AD142CD3B5F9}" presName="composite" presStyleCnt="0"/>
      <dgm:spPr/>
    </dgm:pt>
    <dgm:pt modelId="{957A5139-D762-4187-B8FD-7D5086A8504B}" type="pres">
      <dgm:prSet presAssocID="{BC7EA7F5-08DA-47C5-A2EA-AD142CD3B5F9}" presName="LShape" presStyleLbl="alignNode1" presStyleIdx="2" presStyleCnt="3"/>
      <dgm:spPr/>
    </dgm:pt>
    <dgm:pt modelId="{DCC2B8FE-8816-42B6-B5A8-B32481933C35}" type="pres">
      <dgm:prSet presAssocID="{BC7EA7F5-08DA-47C5-A2EA-AD142CD3B5F9}" presName="ParentText" presStyleLbl="revTx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2B08CC36-42A9-42D6-A9DF-1057752F534C}" srcId="{4972ACBD-47C6-44C8-862A-31A85A2EB0CD}" destId="{BC7EA7F5-08DA-47C5-A2EA-AD142CD3B5F9}" srcOrd="1" destOrd="0" parTransId="{3B78F0D7-4932-4E12-8064-055963ABEF08}" sibTransId="{BF73DE27-71A4-4CC9-A546-27593C1C41B1}"/>
    <dgm:cxn modelId="{D02639F1-D019-4472-A039-AF3F0BECCB70}" type="presOf" srcId="{4972ACBD-47C6-44C8-862A-31A85A2EB0CD}" destId="{D0639533-C94B-4536-B466-EEAAF5C0BE87}" srcOrd="0" destOrd="0" presId="urn:microsoft.com/office/officeart/2009/3/layout/StepUpProcess"/>
    <dgm:cxn modelId="{2B607566-03FE-4E00-B17C-E3CD439541C4}" srcId="{4972ACBD-47C6-44C8-862A-31A85A2EB0CD}" destId="{A21E66E6-ECCC-45F6-BC39-F11CEF8BF7A7}" srcOrd="0" destOrd="0" parTransId="{1BDF5B75-C8CA-4544-A05F-59B83ACD4809}" sibTransId="{0842CAAA-B6D7-4624-B851-15F9FE53AF97}"/>
    <dgm:cxn modelId="{BD4A0892-37F1-46C2-8074-5A0FDB50F9BE}" type="presOf" srcId="{A21E66E6-ECCC-45F6-BC39-F11CEF8BF7A7}" destId="{D7296DA9-A87F-4E4F-A75E-569C8918259E}" srcOrd="0" destOrd="0" presId="urn:microsoft.com/office/officeart/2009/3/layout/StepUpProcess"/>
    <dgm:cxn modelId="{1375C228-C898-46E0-8CCD-886227FE329C}" type="presOf" srcId="{BC7EA7F5-08DA-47C5-A2EA-AD142CD3B5F9}" destId="{DCC2B8FE-8816-42B6-B5A8-B32481933C35}" srcOrd="0" destOrd="0" presId="urn:microsoft.com/office/officeart/2009/3/layout/StepUpProcess"/>
    <dgm:cxn modelId="{191023B3-9F03-4860-A4FB-CFC12C27A4E2}" type="presParOf" srcId="{D0639533-C94B-4536-B466-EEAAF5C0BE87}" destId="{5A6DBE7C-D8BB-4504-BC47-D2B1C46972AB}" srcOrd="0" destOrd="0" presId="urn:microsoft.com/office/officeart/2009/3/layout/StepUpProcess"/>
    <dgm:cxn modelId="{7EAE9FCB-93EB-479B-A6B0-ABAB433EDC88}" type="presParOf" srcId="{5A6DBE7C-D8BB-4504-BC47-D2B1C46972AB}" destId="{72990035-1C6A-40D5-A001-1B9189B042A9}" srcOrd="0" destOrd="0" presId="urn:microsoft.com/office/officeart/2009/3/layout/StepUpProcess"/>
    <dgm:cxn modelId="{A99EC5ED-0D81-401E-8F58-95EF52F765BC}" type="presParOf" srcId="{5A6DBE7C-D8BB-4504-BC47-D2B1C46972AB}" destId="{D7296DA9-A87F-4E4F-A75E-569C8918259E}" srcOrd="1" destOrd="0" presId="urn:microsoft.com/office/officeart/2009/3/layout/StepUpProcess"/>
    <dgm:cxn modelId="{2FA698DF-1C33-43CC-8ED6-8F3176B1D44C}" type="presParOf" srcId="{5A6DBE7C-D8BB-4504-BC47-D2B1C46972AB}" destId="{C5500EE6-449F-41A2-971C-66854E21C5F0}" srcOrd="2" destOrd="0" presId="urn:microsoft.com/office/officeart/2009/3/layout/StepUpProcess"/>
    <dgm:cxn modelId="{9118A8C5-1560-4059-B8AA-F678FD9B208B}" type="presParOf" srcId="{D0639533-C94B-4536-B466-EEAAF5C0BE87}" destId="{FB372E8A-31CF-40E5-A804-38EEB4FFF5CE}" srcOrd="1" destOrd="0" presId="urn:microsoft.com/office/officeart/2009/3/layout/StepUpProcess"/>
    <dgm:cxn modelId="{02ACFE42-015E-4D46-8A6A-9623F2A054B4}" type="presParOf" srcId="{FB372E8A-31CF-40E5-A804-38EEB4FFF5CE}" destId="{08C8D4ED-6F38-4913-9740-3D34787026A8}" srcOrd="0" destOrd="0" presId="urn:microsoft.com/office/officeart/2009/3/layout/StepUpProcess"/>
    <dgm:cxn modelId="{363E9687-C6DB-4CAB-B9D3-19654A9565E0}" type="presParOf" srcId="{D0639533-C94B-4536-B466-EEAAF5C0BE87}" destId="{DE53EB01-E961-43A1-ACD7-7F2AEBA6A895}" srcOrd="2" destOrd="0" presId="urn:microsoft.com/office/officeart/2009/3/layout/StepUpProcess"/>
    <dgm:cxn modelId="{5CA2B340-49BB-4386-9FEB-D64133449C39}" type="presParOf" srcId="{DE53EB01-E961-43A1-ACD7-7F2AEBA6A895}" destId="{957A5139-D762-4187-B8FD-7D5086A8504B}" srcOrd="0" destOrd="0" presId="urn:microsoft.com/office/officeart/2009/3/layout/StepUpProcess"/>
    <dgm:cxn modelId="{EDB79DDD-A86F-49DB-83EB-444B8CEACB62}" type="presParOf" srcId="{DE53EB01-E961-43A1-ACD7-7F2AEBA6A895}" destId="{DCC2B8FE-8816-42B6-B5A8-B32481933C35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0D021EA-40BB-415C-A533-DF58F483D36F}">
      <dsp:nvSpPr>
        <dsp:cNvPr id="0" name=""/>
        <dsp:cNvSpPr/>
      </dsp:nvSpPr>
      <dsp:spPr>
        <a:xfrm>
          <a:off x="9198" y="147021"/>
          <a:ext cx="2749208" cy="39014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0" i="0" kern="1200" smtClean="0"/>
            <a:t>Teori Perdagangan Baru menjelaskan perbedaan struktur produksi melalui perbedaan karakteristik yang mendasari.</a:t>
          </a:r>
          <a:endParaRPr lang="en-US" sz="1700" kern="1200"/>
        </a:p>
      </dsp:txBody>
      <dsp:txXfrm>
        <a:off x="89720" y="227543"/>
        <a:ext cx="2588164" cy="3740394"/>
      </dsp:txXfrm>
    </dsp:sp>
    <dsp:sp modelId="{05D6F8B6-FBE6-442F-B9BD-DE1D350BFE4F}">
      <dsp:nvSpPr>
        <dsp:cNvPr id="0" name=""/>
        <dsp:cNvSpPr/>
      </dsp:nvSpPr>
      <dsp:spPr>
        <a:xfrm>
          <a:off x="3033327" y="1756838"/>
          <a:ext cx="582832" cy="6818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3033327" y="1893199"/>
        <a:ext cx="407982" cy="409081"/>
      </dsp:txXfrm>
    </dsp:sp>
    <dsp:sp modelId="{142E0896-22AA-4FF1-8B6D-A714A13CC19F}">
      <dsp:nvSpPr>
        <dsp:cNvPr id="0" name=""/>
        <dsp:cNvSpPr/>
      </dsp:nvSpPr>
      <dsp:spPr>
        <a:xfrm>
          <a:off x="3858090" y="147021"/>
          <a:ext cx="2749208" cy="39014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0" i="0" kern="1200" smtClean="0"/>
            <a:t>Teori ini tidak menjelaskan mengapa perusahaan – perusahaan dalam sektor tertentu cenderung untuk berlokasi saling berdekatan, yang mendorong adanya spesialisasi regional.</a:t>
          </a:r>
          <a:endParaRPr lang="en-US" sz="1700" kern="1200"/>
        </a:p>
      </dsp:txBody>
      <dsp:txXfrm>
        <a:off x="3938612" y="227543"/>
        <a:ext cx="2588164" cy="3740394"/>
      </dsp:txXfrm>
    </dsp:sp>
    <dsp:sp modelId="{96E03E1F-7BFB-4344-BD7B-2EF0A3FE16E3}">
      <dsp:nvSpPr>
        <dsp:cNvPr id="0" name=""/>
        <dsp:cNvSpPr/>
      </dsp:nvSpPr>
      <dsp:spPr>
        <a:xfrm>
          <a:off x="6882219" y="1756838"/>
          <a:ext cx="582832" cy="681803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400" kern="1200"/>
        </a:p>
      </dsp:txBody>
      <dsp:txXfrm>
        <a:off x="6882219" y="1893199"/>
        <a:ext cx="407982" cy="409081"/>
      </dsp:txXfrm>
    </dsp:sp>
    <dsp:sp modelId="{B162B924-86B0-4A77-93E8-766971130D7E}">
      <dsp:nvSpPr>
        <dsp:cNvPr id="0" name=""/>
        <dsp:cNvSpPr/>
      </dsp:nvSpPr>
      <dsp:spPr>
        <a:xfrm>
          <a:off x="7706982" y="147021"/>
          <a:ext cx="2749208" cy="390143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0" i="0" kern="1200" smtClean="0"/>
            <a:t>Teori ini menunjukkan perkembangan industri secara bertahap dan bersama-sama di semua negara berkembang. Padahal dalam kenyataannya, industrialisasi sering kali berupa gelombang industrialisasi yang sangat cepat, di mana industri menyebar secara berurutan dari negara satu ke negara lain.</a:t>
          </a:r>
          <a:endParaRPr lang="en-US" sz="1700" kern="1200"/>
        </a:p>
      </dsp:txBody>
      <dsp:txXfrm>
        <a:off x="7787504" y="227543"/>
        <a:ext cx="2588164" cy="3740394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49DC62-F5C6-4437-AF9A-D9A287FD1412}">
      <dsp:nvSpPr>
        <dsp:cNvPr id="0" name=""/>
        <dsp:cNvSpPr/>
      </dsp:nvSpPr>
      <dsp:spPr>
        <a:xfrm>
          <a:off x="6977655" y="507680"/>
          <a:ext cx="2583656" cy="2583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0" i="0" kern="1200" smtClean="0"/>
            <a:t>Teori Geografi Ekonomi yang dipelopori oleh Paul Krugman berfokus pada dampak skala ekonomi terhadap sektor perdagangan dan lokasi bisnis. </a:t>
          </a:r>
          <a:endParaRPr lang="en-US" sz="1700" kern="1200"/>
        </a:p>
      </dsp:txBody>
      <dsp:txXfrm>
        <a:off x="6977655" y="507680"/>
        <a:ext cx="2583656" cy="2583656"/>
      </dsp:txXfrm>
    </dsp:sp>
    <dsp:sp modelId="{ECF7923F-A390-4ECC-B65D-81D6F90F2988}">
      <dsp:nvSpPr>
        <dsp:cNvPr id="0" name=""/>
        <dsp:cNvSpPr/>
      </dsp:nvSpPr>
      <dsp:spPr>
        <a:xfrm>
          <a:off x="3040479" y="-1150"/>
          <a:ext cx="6111040" cy="6111040"/>
        </a:xfrm>
        <a:prstGeom prst="circularArrow">
          <a:avLst>
            <a:gd name="adj1" fmla="val 8244"/>
            <a:gd name="adj2" fmla="val 575763"/>
            <a:gd name="adj3" fmla="val 2965475"/>
            <a:gd name="adj4" fmla="val 50638"/>
            <a:gd name="adj5" fmla="val 961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4919C6-F530-44ED-AB11-C8A857B0633F}">
      <dsp:nvSpPr>
        <dsp:cNvPr id="0" name=""/>
        <dsp:cNvSpPr/>
      </dsp:nvSpPr>
      <dsp:spPr>
        <a:xfrm>
          <a:off x="4804171" y="4272264"/>
          <a:ext cx="2583656" cy="2583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0" i="0" kern="1200" smtClean="0"/>
            <a:t>Konsep skala ekonomi diperoleh dari analisis yang berakhir pada kesimpulan bahwa makin banyak barang dan jasa diproduksi di satu pabrik yang sama, makin rendah pula biaya produksi yang harus dikeluarkan. </a:t>
          </a:r>
          <a:endParaRPr lang="en-US" sz="1700" kern="1200"/>
        </a:p>
      </dsp:txBody>
      <dsp:txXfrm>
        <a:off x="4804171" y="4272264"/>
        <a:ext cx="2583656" cy="2583656"/>
      </dsp:txXfrm>
    </dsp:sp>
    <dsp:sp modelId="{E2CF2467-C611-43AD-BEE7-8CF77EC9ACC8}">
      <dsp:nvSpPr>
        <dsp:cNvPr id="0" name=""/>
        <dsp:cNvSpPr/>
      </dsp:nvSpPr>
      <dsp:spPr>
        <a:xfrm>
          <a:off x="3040479" y="-1150"/>
          <a:ext cx="6111040" cy="6111040"/>
        </a:xfrm>
        <a:prstGeom prst="circularArrow">
          <a:avLst>
            <a:gd name="adj1" fmla="val 8244"/>
            <a:gd name="adj2" fmla="val 575763"/>
            <a:gd name="adj3" fmla="val 10173599"/>
            <a:gd name="adj4" fmla="val 7258762"/>
            <a:gd name="adj5" fmla="val 961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3A13324-1068-4074-A115-7D84460B2BBA}">
      <dsp:nvSpPr>
        <dsp:cNvPr id="0" name=""/>
        <dsp:cNvSpPr/>
      </dsp:nvSpPr>
      <dsp:spPr>
        <a:xfrm>
          <a:off x="2630688" y="507680"/>
          <a:ext cx="2583656" cy="258365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700" b="0" i="0" kern="1200" smtClean="0"/>
            <a:t>Menurut Krugman, pasar tidak akan berkompetisi secara sempurna seperti yang dinyatakan oleh para pencipta teori perdagangan internasional terdahulu.</a:t>
          </a:r>
          <a:endParaRPr lang="en-US" sz="1700" kern="1200"/>
        </a:p>
      </dsp:txBody>
      <dsp:txXfrm>
        <a:off x="2630688" y="507680"/>
        <a:ext cx="2583656" cy="2583656"/>
      </dsp:txXfrm>
    </dsp:sp>
    <dsp:sp modelId="{B47781F8-792B-4600-983C-E7B801B961CD}">
      <dsp:nvSpPr>
        <dsp:cNvPr id="0" name=""/>
        <dsp:cNvSpPr/>
      </dsp:nvSpPr>
      <dsp:spPr>
        <a:xfrm>
          <a:off x="3040479" y="-1150"/>
          <a:ext cx="6111040" cy="6111040"/>
        </a:xfrm>
        <a:prstGeom prst="circularArrow">
          <a:avLst>
            <a:gd name="adj1" fmla="val 8244"/>
            <a:gd name="adj2" fmla="val 575763"/>
            <a:gd name="adj3" fmla="val 16858233"/>
            <a:gd name="adj4" fmla="val 14966004"/>
            <a:gd name="adj5" fmla="val 9618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B28766-E1AB-496E-90AE-C28F02F20238}">
      <dsp:nvSpPr>
        <dsp:cNvPr id="0" name=""/>
        <dsp:cNvSpPr/>
      </dsp:nvSpPr>
      <dsp:spPr>
        <a:xfrm rot="5400000">
          <a:off x="538970" y="2131906"/>
          <a:ext cx="1605397" cy="267134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327A8D8-C714-4C65-96BC-71B53364D8DA}">
      <dsp:nvSpPr>
        <dsp:cNvPr id="0" name=""/>
        <dsp:cNvSpPr/>
      </dsp:nvSpPr>
      <dsp:spPr>
        <a:xfrm>
          <a:off x="270989" y="2930063"/>
          <a:ext cx="2411705" cy="21140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i="0" kern="1200" smtClean="0"/>
            <a:t>Jika menggunakan teori David Ricardo, seharusnya akan lebih menguntungkan bagi China yang berupah buruh rendah untuk berfokus pada produksi sektor manufaktur. </a:t>
          </a:r>
          <a:endParaRPr lang="en-US" sz="1400" kern="1200"/>
        </a:p>
      </dsp:txBody>
      <dsp:txXfrm>
        <a:off x="270989" y="2930063"/>
        <a:ext cx="2411705" cy="2114001"/>
      </dsp:txXfrm>
    </dsp:sp>
    <dsp:sp modelId="{D586735C-DE4E-42CE-A484-62E85D36B7F5}">
      <dsp:nvSpPr>
        <dsp:cNvPr id="0" name=""/>
        <dsp:cNvSpPr/>
      </dsp:nvSpPr>
      <dsp:spPr>
        <a:xfrm>
          <a:off x="2227656" y="1935238"/>
          <a:ext cx="455038" cy="455038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24540A-2146-453A-BC28-26E307EBD49B}">
      <dsp:nvSpPr>
        <dsp:cNvPr id="0" name=""/>
        <dsp:cNvSpPr/>
      </dsp:nvSpPr>
      <dsp:spPr>
        <a:xfrm rot="5400000">
          <a:off x="3491369" y="1401332"/>
          <a:ext cx="1605397" cy="267134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75372F0-7D09-4971-BB25-263FEB6622AB}">
      <dsp:nvSpPr>
        <dsp:cNvPr id="0" name=""/>
        <dsp:cNvSpPr/>
      </dsp:nvSpPr>
      <dsp:spPr>
        <a:xfrm>
          <a:off x="3223388" y="2199489"/>
          <a:ext cx="2411705" cy="21140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i="0" kern="1200" smtClean="0"/>
            <a:t>Di sisi lain, AS yang berteknologi lebih tinggi, misalnya, akan lebih menguntungkan jika berfokus untuk memproduksi peralatan elektronik seperti komputer dan handphone. </a:t>
          </a:r>
          <a:endParaRPr lang="en-US" sz="1400" kern="1200"/>
        </a:p>
      </dsp:txBody>
      <dsp:txXfrm>
        <a:off x="3223388" y="2199489"/>
        <a:ext cx="2411705" cy="2114001"/>
      </dsp:txXfrm>
    </dsp:sp>
    <dsp:sp modelId="{A6307383-758D-4D9D-B23B-A9895380EE1A}">
      <dsp:nvSpPr>
        <dsp:cNvPr id="0" name=""/>
        <dsp:cNvSpPr/>
      </dsp:nvSpPr>
      <dsp:spPr>
        <a:xfrm>
          <a:off x="5180055" y="1204664"/>
          <a:ext cx="455038" cy="455038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35C0BD-D0F7-40BF-A248-9526FD722F53}">
      <dsp:nvSpPr>
        <dsp:cNvPr id="0" name=""/>
        <dsp:cNvSpPr/>
      </dsp:nvSpPr>
      <dsp:spPr>
        <a:xfrm rot="5400000">
          <a:off x="6443768" y="670758"/>
          <a:ext cx="1605397" cy="267134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E0483E-65D6-4940-B03E-78027A37C6DC}">
      <dsp:nvSpPr>
        <dsp:cNvPr id="0" name=""/>
        <dsp:cNvSpPr/>
      </dsp:nvSpPr>
      <dsp:spPr>
        <a:xfrm>
          <a:off x="6175787" y="1468915"/>
          <a:ext cx="2411705" cy="21140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i="0" kern="1200" smtClean="0"/>
            <a:t>Nyatanya, China tidak kehilangan keunggulannya ketika pada saat yang bersamaan memproduksi peralatan elektronik yang serupa dengan produksi AS.AS pun memproduksi manufaktur yang serupa dengan China.</a:t>
          </a:r>
          <a:endParaRPr lang="en-US" sz="1400" kern="1200"/>
        </a:p>
      </dsp:txBody>
      <dsp:txXfrm>
        <a:off x="6175787" y="1468915"/>
        <a:ext cx="2411705" cy="2114001"/>
      </dsp:txXfrm>
    </dsp:sp>
    <dsp:sp modelId="{4D4F902D-8A10-4D4F-A56B-57886B1578F9}">
      <dsp:nvSpPr>
        <dsp:cNvPr id="0" name=""/>
        <dsp:cNvSpPr/>
      </dsp:nvSpPr>
      <dsp:spPr>
        <a:xfrm>
          <a:off x="8132454" y="474090"/>
          <a:ext cx="455038" cy="455038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106712-7DBC-4BB1-90F9-BAEF8BD73421}">
      <dsp:nvSpPr>
        <dsp:cNvPr id="0" name=""/>
        <dsp:cNvSpPr/>
      </dsp:nvSpPr>
      <dsp:spPr>
        <a:xfrm rot="5400000">
          <a:off x="9396167" y="-59815"/>
          <a:ext cx="1605397" cy="2671345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443062F-A263-4496-9572-8D850A474930}">
      <dsp:nvSpPr>
        <dsp:cNvPr id="0" name=""/>
        <dsp:cNvSpPr/>
      </dsp:nvSpPr>
      <dsp:spPr>
        <a:xfrm>
          <a:off x="9128186" y="738341"/>
          <a:ext cx="2411705" cy="211400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400" b="0" i="0" kern="1200" smtClean="0"/>
            <a:t>Produk-produk kedua negara inilah yang merajai panggung perdagangan internasional.</a:t>
          </a:r>
          <a:endParaRPr lang="en-US" sz="1400" kern="1200"/>
        </a:p>
      </dsp:txBody>
      <dsp:txXfrm>
        <a:off x="9128186" y="738341"/>
        <a:ext cx="2411705" cy="211400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2990035-1C6A-40D5-A001-1B9189B042A9}">
      <dsp:nvSpPr>
        <dsp:cNvPr id="0" name=""/>
        <dsp:cNvSpPr/>
      </dsp:nvSpPr>
      <dsp:spPr>
        <a:xfrm rot="5400000">
          <a:off x="2021326" y="306743"/>
          <a:ext cx="2478921" cy="4124869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296DA9-A87F-4E4F-A75E-569C8918259E}">
      <dsp:nvSpPr>
        <dsp:cNvPr id="0" name=""/>
        <dsp:cNvSpPr/>
      </dsp:nvSpPr>
      <dsp:spPr>
        <a:xfrm>
          <a:off x="1607532" y="1539190"/>
          <a:ext cx="3723954" cy="32642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0" i="0" kern="1200" smtClean="0"/>
            <a:t>Agar skala ekonomi meningkat, sebuah pabrik baru akan mencari negara lain yang mampu mendukung keberadaan unit produksi dalam jumlah yang besar. </a:t>
          </a:r>
          <a:endParaRPr lang="en-US" sz="2300" kern="1200"/>
        </a:p>
      </dsp:txBody>
      <dsp:txXfrm>
        <a:off x="1607532" y="1539190"/>
        <a:ext cx="3723954" cy="3264264"/>
      </dsp:txXfrm>
    </dsp:sp>
    <dsp:sp modelId="{C5500EE6-449F-41A2-971C-66854E21C5F0}">
      <dsp:nvSpPr>
        <dsp:cNvPr id="0" name=""/>
        <dsp:cNvSpPr/>
      </dsp:nvSpPr>
      <dsp:spPr>
        <a:xfrm>
          <a:off x="4628854" y="3066"/>
          <a:ext cx="702633" cy="702633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7A5139-D762-4187-B8FD-7D5086A8504B}">
      <dsp:nvSpPr>
        <dsp:cNvPr id="0" name=""/>
        <dsp:cNvSpPr/>
      </dsp:nvSpPr>
      <dsp:spPr>
        <a:xfrm rot="5400000">
          <a:off x="6580174" y="-821347"/>
          <a:ext cx="2478921" cy="4124869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CC2B8FE-8816-42B6-B5A8-B32481933C35}">
      <dsp:nvSpPr>
        <dsp:cNvPr id="0" name=""/>
        <dsp:cNvSpPr/>
      </dsp:nvSpPr>
      <dsp:spPr>
        <a:xfrm>
          <a:off x="6166380" y="411099"/>
          <a:ext cx="3723954" cy="326426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30" tIns="87630" rIns="87630" bIns="87630" numCol="1" spcCol="1270" anchor="t" anchorCtr="0">
          <a:noAutofit/>
        </a:bodyPr>
        <a:lstStyle/>
        <a:p>
          <a:pPr lvl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b="0" i="0" kern="1200" smtClean="0"/>
            <a:t>Dengan dukungan kemajuan teknologi, transportasi, dan informasi, pabrik tersebut akan memindahkan proses produksinya dengan mudah. Inilah yang akanmendorong migrasi tenaga kerja.</a:t>
          </a:r>
          <a:endParaRPr lang="en-US" sz="2300" kern="1200"/>
        </a:p>
      </dsp:txBody>
      <dsp:txXfrm>
        <a:off x="6166380" y="411099"/>
        <a:ext cx="3723954" cy="326426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3/24/2022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3/24/2022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3/24/2022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6027F-7875-4030-9381-8BD8C4F21935}" type="datetimeFigureOut">
              <a:rPr lang="en-US" dirty="0"/>
              <a:t>3/24/2022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3/24/2022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3/24/2022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3/24/2022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3/24/2022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AAD347D-5ACD-4C99-B74B-A9C85AD731AF}" type="datetimeFigureOut">
              <a:rPr lang="en-US" dirty="0"/>
              <a:t>3/24/2022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4" y="1447800"/>
            <a:ext cx="10500425" cy="3329581"/>
          </a:xfrm>
        </p:spPr>
        <p:txBody>
          <a:bodyPr/>
          <a:lstStyle/>
          <a:p>
            <a:r>
              <a:rPr lang="en-US" sz="4000" dirty="0" err="1" smtClean="0"/>
              <a:t>Teori</a:t>
            </a:r>
            <a:r>
              <a:rPr lang="en-US" sz="4000" dirty="0" smtClean="0"/>
              <a:t> </a:t>
            </a:r>
            <a:r>
              <a:rPr lang="en-US" sz="4000" dirty="0" err="1" smtClean="0"/>
              <a:t>Baru</a:t>
            </a:r>
            <a:r>
              <a:rPr lang="en-US" sz="4000" dirty="0" smtClean="0"/>
              <a:t> </a:t>
            </a:r>
            <a:r>
              <a:rPr lang="en-US" sz="4000" dirty="0" err="1" smtClean="0"/>
              <a:t>Perdagangan</a:t>
            </a:r>
            <a:r>
              <a:rPr lang="en-US" sz="4000" dirty="0" smtClean="0"/>
              <a:t> </a:t>
            </a:r>
            <a:r>
              <a:rPr lang="en-US" sz="4000" dirty="0" err="1" smtClean="0"/>
              <a:t>Internasional</a:t>
            </a:r>
            <a:endParaRPr lang="en-US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81262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9848940" cy="4195481"/>
          </a:xfrm>
        </p:spPr>
        <p:txBody>
          <a:bodyPr/>
          <a:lstStyle/>
          <a:p>
            <a:r>
              <a:rPr lang="en-US" dirty="0" err="1"/>
              <a:t>Krugman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perbedaan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antar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mengkonsumsi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jenis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.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diproduksi</a:t>
            </a:r>
            <a:r>
              <a:rPr lang="en-US" dirty="0"/>
              <a:t> di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pabrik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,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yang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dikeluarkan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semakin</a:t>
            </a:r>
            <a:r>
              <a:rPr lang="en-US" dirty="0"/>
              <a:t> </a:t>
            </a:r>
            <a:r>
              <a:rPr lang="en-US" dirty="0" err="1"/>
              <a:t>rendah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Akibatnya</a:t>
            </a:r>
            <a:r>
              <a:rPr lang="en-US" dirty="0"/>
              <a:t>, </a:t>
            </a:r>
            <a:r>
              <a:rPr lang="en-US" dirty="0" err="1"/>
              <a:t>pabrik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memasuki</a:t>
            </a:r>
            <a:r>
              <a:rPr lang="en-US" dirty="0"/>
              <a:t> </a:t>
            </a:r>
            <a:r>
              <a:rPr lang="en-US" dirty="0" err="1" smtClean="0"/>
              <a:t>pasar</a:t>
            </a:r>
            <a:r>
              <a:rPr lang="en-US" dirty="0" smtClean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menambah</a:t>
            </a:r>
            <a:r>
              <a:rPr lang="en-US" dirty="0"/>
              <a:t> </a:t>
            </a:r>
            <a:r>
              <a:rPr lang="en-US" dirty="0" err="1"/>
              <a:t>variasi</a:t>
            </a:r>
            <a:r>
              <a:rPr lang="en-US" dirty="0"/>
              <a:t> </a:t>
            </a:r>
            <a:r>
              <a:rPr lang="en-US" dirty="0" err="1"/>
              <a:t>produknya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kata lain,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ditekan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unit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Meski</a:t>
            </a:r>
            <a:r>
              <a:rPr lang="en-US" dirty="0" smtClean="0"/>
              <a:t> </a:t>
            </a:r>
            <a:r>
              <a:rPr lang="en-US" dirty="0" err="1"/>
              <a:t>demikian</a:t>
            </a:r>
            <a:r>
              <a:rPr lang="en-US" dirty="0"/>
              <a:t>,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kembali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dirty="0" err="1"/>
              <a:t>jumlah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naik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skala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tercapai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6295732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9961955" cy="4195481"/>
          </a:xfrm>
        </p:spPr>
        <p:txBody>
          <a:bodyPr/>
          <a:lstStyle/>
          <a:p>
            <a:r>
              <a:rPr lang="en-US" dirty="0" err="1"/>
              <a:t>Hummels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Levinsohn</a:t>
            </a:r>
            <a:r>
              <a:rPr lang="en-US" dirty="0"/>
              <a:t> yang </a:t>
            </a:r>
            <a:r>
              <a:rPr lang="en-US" dirty="0" err="1"/>
              <a:t>mencoba</a:t>
            </a:r>
            <a:r>
              <a:rPr lang="en-US" dirty="0"/>
              <a:t> </a:t>
            </a:r>
            <a:r>
              <a:rPr lang="en-US" dirty="0" err="1"/>
              <a:t>menguji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Krugman</a:t>
            </a:r>
            <a:r>
              <a:rPr lang="en-US" dirty="0"/>
              <a:t> </a:t>
            </a:r>
            <a:r>
              <a:rPr lang="en-US" dirty="0" err="1"/>
              <a:t>menemukan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bekerja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baik.Keduanya</a:t>
            </a:r>
            <a:r>
              <a:rPr lang="en-US" dirty="0"/>
              <a:t> </a:t>
            </a:r>
            <a:r>
              <a:rPr lang="en-US" dirty="0" err="1"/>
              <a:t>melakukan</a:t>
            </a:r>
            <a:r>
              <a:rPr lang="en-US" dirty="0"/>
              <a:t> </a:t>
            </a:r>
            <a:r>
              <a:rPr lang="en-US" dirty="0" err="1"/>
              <a:t>analisis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negara-negara</a:t>
            </a:r>
            <a:r>
              <a:rPr lang="en-US" dirty="0"/>
              <a:t> </a:t>
            </a:r>
            <a:r>
              <a:rPr lang="en-US" dirty="0" err="1"/>
              <a:t>maju</a:t>
            </a:r>
            <a:r>
              <a:rPr lang="en-US" dirty="0"/>
              <a:t> (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kecenderungan</a:t>
            </a:r>
            <a:r>
              <a:rPr lang="en-US" dirty="0"/>
              <a:t> </a:t>
            </a:r>
            <a:r>
              <a:rPr lang="en-US" dirty="0" err="1" smtClean="0"/>
              <a:t>konsumen</a:t>
            </a:r>
            <a:r>
              <a:rPr lang="en-US" dirty="0" smtClean="0"/>
              <a:t>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 smtClean="0"/>
              <a:t>produk</a:t>
            </a:r>
            <a:r>
              <a:rPr lang="en-US" dirty="0" smtClean="0"/>
              <a:t> </a:t>
            </a:r>
            <a:r>
              <a:rPr lang="en-US" dirty="0"/>
              <a:t>yang </a:t>
            </a:r>
            <a:r>
              <a:rPr lang="en-US" dirty="0" err="1"/>
              <a:t>beragam</a:t>
            </a:r>
            <a:r>
              <a:rPr lang="en-US" dirty="0"/>
              <a:t>)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negara-negara</a:t>
            </a:r>
            <a:r>
              <a:rPr lang="en-US" dirty="0"/>
              <a:t> </a:t>
            </a:r>
            <a:r>
              <a:rPr lang="en-US" dirty="0" err="1"/>
              <a:t>kurang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(di </a:t>
            </a:r>
            <a:r>
              <a:rPr lang="en-US" dirty="0" err="1"/>
              <a:t>mana</a:t>
            </a:r>
            <a:r>
              <a:rPr lang="en-US" dirty="0"/>
              <a:t> </a:t>
            </a:r>
            <a:r>
              <a:rPr lang="en-US" dirty="0" err="1"/>
              <a:t>monopoli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).</a:t>
            </a:r>
            <a:r>
              <a:rPr lang="en-US" dirty="0" err="1"/>
              <a:t>Hampir</a:t>
            </a:r>
            <a:r>
              <a:rPr lang="en-US" dirty="0"/>
              <a:t>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berupaya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skala</a:t>
            </a:r>
            <a:r>
              <a:rPr lang="en-US" dirty="0"/>
              <a:t> </a:t>
            </a:r>
            <a:r>
              <a:rPr lang="en-US" dirty="0" err="1"/>
              <a:t>ekonominya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1939060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8051587"/>
              </p:ext>
            </p:extLst>
          </p:nvPr>
        </p:nvGraphicFramePr>
        <p:xfrm>
          <a:off x="646111" y="1683049"/>
          <a:ext cx="11088688" cy="48050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449249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10146890" cy="4195481"/>
          </a:xfrm>
        </p:spPr>
        <p:txBody>
          <a:bodyPr>
            <a:normAutofit/>
          </a:bodyPr>
          <a:lstStyle/>
          <a:p>
            <a:r>
              <a:rPr lang="en-US" dirty="0" err="1"/>
              <a:t>Krugman</a:t>
            </a:r>
            <a:r>
              <a:rPr lang="en-US" dirty="0"/>
              <a:t> </a:t>
            </a:r>
            <a:r>
              <a:rPr lang="en-US" dirty="0" err="1"/>
              <a:t>mengungkapkan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kecenderungan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bermigrasi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pusat</a:t>
            </a:r>
            <a:r>
              <a:rPr lang="en-US" dirty="0"/>
              <a:t> </a:t>
            </a:r>
            <a:r>
              <a:rPr lang="en-US" dirty="0" err="1"/>
              <a:t>pekerja</a:t>
            </a:r>
            <a:r>
              <a:rPr lang="en-US" dirty="0"/>
              <a:t> </a:t>
            </a:r>
            <a:r>
              <a:rPr lang="en-US" dirty="0" err="1"/>
              <a:t>terbesar</a:t>
            </a:r>
            <a:r>
              <a:rPr lang="en-US" dirty="0"/>
              <a:t> yang </a:t>
            </a:r>
            <a:r>
              <a:rPr lang="en-US" dirty="0" err="1"/>
              <a:t>akhirnya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variasi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yang </a:t>
            </a:r>
            <a:r>
              <a:rPr lang="en-US" dirty="0" err="1"/>
              <a:t>sangat</a:t>
            </a:r>
            <a:r>
              <a:rPr lang="en-US" dirty="0"/>
              <a:t> </a:t>
            </a:r>
            <a:r>
              <a:rPr lang="en-US" dirty="0" err="1"/>
              <a:t>beragam</a:t>
            </a:r>
            <a:r>
              <a:rPr lang="en-US" dirty="0"/>
              <a:t>. </a:t>
            </a:r>
            <a:r>
              <a:rPr lang="en-US" dirty="0" err="1"/>
              <a:t>Dengan</a:t>
            </a:r>
            <a:r>
              <a:rPr lang="en-US" dirty="0"/>
              <a:t> kata lain, </a:t>
            </a:r>
            <a:r>
              <a:rPr lang="en-US" dirty="0" err="1"/>
              <a:t>konsentrasi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jasa</a:t>
            </a:r>
            <a:r>
              <a:rPr lang="en-US" dirty="0"/>
              <a:t> yang </a:t>
            </a:r>
            <a:r>
              <a:rPr lang="en-US" dirty="0" err="1"/>
              <a:t>diproduksi</a:t>
            </a:r>
            <a:r>
              <a:rPr lang="en-US" dirty="0"/>
              <a:t> </a:t>
            </a:r>
            <a:r>
              <a:rPr lang="en-US" dirty="0" err="1"/>
              <a:t>maupun</a:t>
            </a:r>
            <a:r>
              <a:rPr lang="en-US" dirty="0"/>
              <a:t> </a:t>
            </a:r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dibuat</a:t>
            </a:r>
            <a:r>
              <a:rPr lang="en-US" dirty="0"/>
              <a:t>.</a:t>
            </a:r>
          </a:p>
          <a:p>
            <a:r>
              <a:rPr lang="en-US" dirty="0" err="1"/>
              <a:t>Krugman</a:t>
            </a:r>
            <a:r>
              <a:rPr lang="en-US" dirty="0"/>
              <a:t> </a:t>
            </a:r>
            <a:r>
              <a:rPr lang="en-US" dirty="0" err="1"/>
              <a:t>melanjutkan</a:t>
            </a:r>
            <a:r>
              <a:rPr lang="en-US" dirty="0"/>
              <a:t> </a:t>
            </a:r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skala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eksternal</a:t>
            </a:r>
            <a:r>
              <a:rPr lang="en-US" dirty="0"/>
              <a:t> Henderson (1974) yang </a:t>
            </a:r>
            <a:r>
              <a:rPr lang="en-US" dirty="0" err="1"/>
              <a:t>mengungkap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perkotaan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terspesialisasi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perindustrian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/>
              <a:t>skala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industri-industri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cenderung</a:t>
            </a:r>
            <a:r>
              <a:rPr lang="en-US" dirty="0"/>
              <a:t> </a:t>
            </a:r>
            <a:r>
              <a:rPr lang="en-US" dirty="0" err="1"/>
              <a:t>terkonsentrasi</a:t>
            </a:r>
            <a:r>
              <a:rPr lang="en-US" dirty="0"/>
              <a:t> di </a:t>
            </a:r>
            <a:r>
              <a:rPr lang="en-US" dirty="0" err="1"/>
              <a:t>kota-kota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. </a:t>
            </a:r>
            <a:r>
              <a:rPr lang="en-US" dirty="0" err="1"/>
              <a:t>Konsentrasi</a:t>
            </a:r>
            <a:r>
              <a:rPr lang="en-US" dirty="0"/>
              <a:t>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(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dirty="0" err="1"/>
              <a:t>perkotaan</a:t>
            </a:r>
            <a:r>
              <a:rPr lang="en-US" dirty="0"/>
              <a:t>), </a:t>
            </a:r>
            <a:r>
              <a:rPr lang="en-US" dirty="0" err="1"/>
              <a:t>memungkinkan</a:t>
            </a:r>
            <a:r>
              <a:rPr lang="en-US" dirty="0"/>
              <a:t> </a:t>
            </a:r>
            <a:r>
              <a:rPr lang="en-US" dirty="0" err="1"/>
              <a:t>skala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terealisasi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kedekatan</a:t>
            </a:r>
            <a:r>
              <a:rPr lang="en-US" dirty="0"/>
              <a:t> </a:t>
            </a:r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meminimalisasi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transportasi</a:t>
            </a:r>
            <a:r>
              <a:rPr lang="en-US" dirty="0"/>
              <a:t> </a:t>
            </a:r>
            <a:r>
              <a:rPr lang="en-US" i="1" dirty="0"/>
              <a:t>(home-market effect</a:t>
            </a:r>
            <a:r>
              <a:rPr lang="en-US" i="1" dirty="0" smtClean="0"/>
              <a:t>).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87936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10948275" cy="4195481"/>
          </a:xfrm>
        </p:spPr>
        <p:txBody>
          <a:bodyPr>
            <a:normAutofit/>
          </a:bodyPr>
          <a:lstStyle/>
          <a:p>
            <a:r>
              <a:rPr lang="en-US" dirty="0" err="1" smtClean="0"/>
              <a:t>Akibat</a:t>
            </a:r>
            <a:r>
              <a:rPr lang="en-US" dirty="0" smtClean="0"/>
              <a:t> </a:t>
            </a:r>
            <a:r>
              <a:rPr lang="en-US" dirty="0" err="1"/>
              <a:t>konsentrasi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</a:t>
            </a:r>
            <a:r>
              <a:rPr lang="en-US" dirty="0" err="1"/>
              <a:t>wilayah-wilayah</a:t>
            </a:r>
            <a:r>
              <a:rPr lang="en-US" dirty="0"/>
              <a:t> </a:t>
            </a:r>
            <a:r>
              <a:rPr lang="en-US" dirty="0" err="1"/>
              <a:t>terbagi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yakni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 </a:t>
            </a:r>
            <a:r>
              <a:rPr lang="en-US" i="1" dirty="0"/>
              <a:t>core</a:t>
            </a:r>
            <a:r>
              <a:rPr lang="en-US" dirty="0"/>
              <a:t> (</a:t>
            </a:r>
            <a:r>
              <a:rPr lang="en-US" dirty="0" err="1"/>
              <a:t>inti</a:t>
            </a:r>
            <a:r>
              <a:rPr lang="en-US" dirty="0"/>
              <a:t>) di </a:t>
            </a:r>
            <a:r>
              <a:rPr lang="en-US" dirty="0" err="1"/>
              <a:t>perkotaan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konsentrasi</a:t>
            </a:r>
            <a:r>
              <a:rPr lang="en-US" dirty="0"/>
              <a:t> </a:t>
            </a:r>
            <a:r>
              <a:rPr lang="en-US" dirty="0" err="1"/>
              <a:t>perkembangan</a:t>
            </a:r>
            <a:r>
              <a:rPr lang="en-US" dirty="0"/>
              <a:t> IPTEK,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i="1" dirty="0"/>
              <a:t>periphery</a:t>
            </a:r>
            <a:r>
              <a:rPr lang="en-US" dirty="0"/>
              <a:t> (</a:t>
            </a:r>
            <a:r>
              <a:rPr lang="en-US" dirty="0" err="1"/>
              <a:t>pinggiran</a:t>
            </a:r>
            <a:r>
              <a:rPr lang="en-US" dirty="0"/>
              <a:t>)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terbelakang</a:t>
            </a:r>
            <a:r>
              <a:rPr lang="en-US" dirty="0" smtClean="0"/>
              <a:t>. </a:t>
            </a:r>
          </a:p>
          <a:p>
            <a:r>
              <a:rPr lang="en-US" dirty="0" smtClean="0"/>
              <a:t>Model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dikembangkan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pilihan</a:t>
            </a:r>
            <a:r>
              <a:rPr lang="en-US" dirty="0"/>
              <a:t> </a:t>
            </a:r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pabrik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individu.Pabrik</a:t>
            </a:r>
            <a:r>
              <a:rPr lang="en-US" dirty="0"/>
              <a:t> </a:t>
            </a:r>
            <a:r>
              <a:rPr lang="en-US" dirty="0" err="1"/>
              <a:t>memilih</a:t>
            </a:r>
            <a:r>
              <a:rPr lang="en-US" dirty="0"/>
              <a:t> </a:t>
            </a:r>
            <a:r>
              <a:rPr lang="en-US" dirty="0" err="1"/>
              <a:t>perkotaan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skala</a:t>
            </a:r>
            <a:r>
              <a:rPr lang="en-US" dirty="0"/>
              <a:t> </a:t>
            </a:r>
            <a:r>
              <a:rPr lang="en-US" dirty="0" err="1"/>
              <a:t>produksinya</a:t>
            </a:r>
            <a:r>
              <a:rPr lang="en-US" dirty="0"/>
              <a:t> </a:t>
            </a:r>
            <a:r>
              <a:rPr lang="en-US" dirty="0" err="1"/>
              <a:t>sekaligus</a:t>
            </a:r>
            <a:r>
              <a:rPr lang="en-US" dirty="0"/>
              <a:t> </a:t>
            </a:r>
            <a:r>
              <a:rPr lang="en-US" dirty="0" err="1"/>
              <a:t>menghemat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</a:t>
            </a:r>
            <a:r>
              <a:rPr lang="en-US" dirty="0" err="1"/>
              <a:t>transportasi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Individu</a:t>
            </a:r>
            <a:r>
              <a:rPr lang="en-US" dirty="0" smtClean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tertarik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bermigrasi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perkotaan</a:t>
            </a:r>
            <a:r>
              <a:rPr lang="en-US" dirty="0"/>
              <a:t> yang </a:t>
            </a:r>
            <a:r>
              <a:rPr lang="en-US" dirty="0" err="1"/>
              <a:t>menawarkan</a:t>
            </a:r>
            <a:r>
              <a:rPr lang="en-US" dirty="0"/>
              <a:t> </a:t>
            </a:r>
            <a:r>
              <a:rPr lang="en-US" dirty="0" err="1"/>
              <a:t>upah</a:t>
            </a:r>
            <a:r>
              <a:rPr lang="en-US" dirty="0"/>
              <a:t> </a:t>
            </a:r>
            <a:r>
              <a:rPr lang="en-US" dirty="0" err="1"/>
              <a:t>buruh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tinggi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beragam</a:t>
            </a:r>
            <a:r>
              <a:rPr lang="en-US" dirty="0"/>
              <a:t>. </a:t>
            </a:r>
            <a:r>
              <a:rPr lang="en-US" dirty="0" err="1"/>
              <a:t>Kecenderungan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kapasitas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sekaligus</a:t>
            </a:r>
            <a:r>
              <a:rPr lang="en-US" dirty="0"/>
              <a:t> </a:t>
            </a:r>
            <a:r>
              <a:rPr lang="en-US" dirty="0" err="1"/>
              <a:t>makin</a:t>
            </a:r>
            <a:r>
              <a:rPr lang="en-US" dirty="0"/>
              <a:t> </a:t>
            </a:r>
            <a:r>
              <a:rPr lang="en-US" dirty="0" err="1"/>
              <a:t>memacu</a:t>
            </a:r>
            <a:r>
              <a:rPr lang="en-US" dirty="0"/>
              <a:t> </a:t>
            </a:r>
            <a:r>
              <a:rPr lang="en-US" dirty="0" err="1"/>
              <a:t>pabrik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bermigrasi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kota</a:t>
            </a:r>
            <a:r>
              <a:rPr lang="en-US" dirty="0"/>
              <a:t>. </a:t>
            </a:r>
            <a:r>
              <a:rPr lang="en-US" dirty="0" err="1"/>
              <a:t>Lingkaran</a:t>
            </a:r>
            <a:r>
              <a:rPr lang="en-US" dirty="0"/>
              <a:t> </a:t>
            </a:r>
            <a:r>
              <a:rPr lang="en-US" dirty="0" err="1"/>
              <a:t>sebab</a:t>
            </a:r>
            <a:r>
              <a:rPr lang="en-US" dirty="0"/>
              <a:t> </a:t>
            </a:r>
            <a:r>
              <a:rPr lang="en-US" dirty="0" err="1"/>
              <a:t>akibat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equilibrium </a:t>
            </a:r>
            <a:r>
              <a:rPr lang="en-US" dirty="0" err="1"/>
              <a:t>baru</a:t>
            </a:r>
            <a:r>
              <a:rPr lang="en-US" dirty="0"/>
              <a:t> pun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terbentuk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3506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10948275" cy="4195481"/>
          </a:xfrm>
        </p:spPr>
        <p:txBody>
          <a:bodyPr>
            <a:normAutofit/>
          </a:bodyPr>
          <a:lstStyle/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/>
              <a:t>keseluruhan</a:t>
            </a:r>
            <a:r>
              <a:rPr lang="en-US" dirty="0"/>
              <a:t>,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Krugman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menjelaskan</a:t>
            </a:r>
            <a:r>
              <a:rPr lang="en-US" dirty="0"/>
              <a:t>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positif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tingkat</a:t>
            </a:r>
            <a:r>
              <a:rPr lang="en-US" dirty="0"/>
              <a:t> </a:t>
            </a:r>
            <a:r>
              <a:rPr lang="en-US" dirty="0" err="1"/>
              <a:t>upah</a:t>
            </a:r>
            <a:r>
              <a:rPr lang="en-US" dirty="0"/>
              <a:t>, </a:t>
            </a:r>
            <a:r>
              <a:rPr lang="en-US" dirty="0" err="1"/>
              <a:t>hubungan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ukuran</a:t>
            </a:r>
            <a:r>
              <a:rPr lang="en-US" dirty="0"/>
              <a:t> </a:t>
            </a:r>
            <a:r>
              <a:rPr lang="en-US" dirty="0" err="1"/>
              <a:t>pasar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migrasi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kaitan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</a:t>
            </a:r>
            <a:r>
              <a:rPr lang="en-US" dirty="0" err="1"/>
              <a:t>lain.Teori</a:t>
            </a:r>
            <a:r>
              <a:rPr lang="en-US" dirty="0"/>
              <a:t> </a:t>
            </a:r>
            <a:r>
              <a:rPr lang="en-US" dirty="0" err="1"/>
              <a:t>Krugman</a:t>
            </a:r>
            <a:r>
              <a:rPr lang="en-US" dirty="0"/>
              <a:t> </a:t>
            </a:r>
            <a:r>
              <a:rPr lang="en-US" dirty="0" err="1"/>
              <a:t>juga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membuktikan</a:t>
            </a:r>
            <a:r>
              <a:rPr lang="en-US" dirty="0"/>
              <a:t> </a:t>
            </a:r>
            <a:r>
              <a:rPr lang="en-US" dirty="0" err="1"/>
              <a:t>kalkulasi</a:t>
            </a:r>
            <a:r>
              <a:rPr lang="en-US" dirty="0"/>
              <a:t> </a:t>
            </a:r>
            <a:r>
              <a:rPr lang="en-US" dirty="0" err="1"/>
              <a:t>produktivitas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wilayah</a:t>
            </a:r>
            <a:r>
              <a:rPr lang="en-US" dirty="0"/>
              <a:t>.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,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kebijakan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.</a:t>
            </a:r>
          </a:p>
          <a:p>
            <a:r>
              <a:rPr lang="en-US" dirty="0" err="1"/>
              <a:t>Contohnya</a:t>
            </a:r>
            <a:r>
              <a:rPr lang="en-US" dirty="0"/>
              <a:t>, </a:t>
            </a:r>
            <a:r>
              <a:rPr lang="en-US" dirty="0" err="1"/>
              <a:t>upaya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mempengaruhi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lain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memberlakukan</a:t>
            </a:r>
            <a:r>
              <a:rPr lang="en-US" dirty="0"/>
              <a:t> </a:t>
            </a:r>
            <a:r>
              <a:rPr lang="en-US" dirty="0" err="1"/>
              <a:t>hambatan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seperti</a:t>
            </a:r>
            <a:r>
              <a:rPr lang="en-US" dirty="0"/>
              <a:t> </a:t>
            </a:r>
            <a:r>
              <a:rPr lang="en-US" dirty="0" err="1"/>
              <a:t>tarif</a:t>
            </a:r>
            <a:r>
              <a:rPr lang="en-US" dirty="0"/>
              <a:t>. </a:t>
            </a:r>
            <a:r>
              <a:rPr lang="en-US" dirty="0" err="1"/>
              <a:t>Ketika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berjalan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kerangka</a:t>
            </a:r>
            <a:r>
              <a:rPr lang="en-US" dirty="0"/>
              <a:t> </a:t>
            </a:r>
            <a:r>
              <a:rPr lang="en-US" dirty="0" err="1"/>
              <a:t>spesialisasi</a:t>
            </a:r>
            <a:r>
              <a:rPr lang="en-US" dirty="0"/>
              <a:t>,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relevan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3680802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10948275" cy="4195481"/>
          </a:xfrm>
        </p:spPr>
        <p:txBody>
          <a:bodyPr>
            <a:normAutofit/>
          </a:bodyPr>
          <a:lstStyle/>
          <a:p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/>
              <a:t>karyanya</a:t>
            </a:r>
            <a:r>
              <a:rPr lang="en-US" dirty="0"/>
              <a:t> yang lain yang </a:t>
            </a:r>
            <a:r>
              <a:rPr lang="en-US" dirty="0" err="1"/>
              <a:t>berjudul</a:t>
            </a:r>
            <a:r>
              <a:rPr lang="en-US" dirty="0"/>
              <a:t> Trade Policy and Market Structure, </a:t>
            </a:r>
            <a:r>
              <a:rPr lang="en-US" dirty="0" err="1"/>
              <a:t>Krugman</a:t>
            </a:r>
            <a:r>
              <a:rPr lang="en-US" dirty="0"/>
              <a:t> </a:t>
            </a:r>
            <a:r>
              <a:rPr lang="en-US" dirty="0" err="1"/>
              <a:t>memperlihatkan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proteksi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mereduksi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domestik</a:t>
            </a:r>
            <a:r>
              <a:rPr lang="en-US" dirty="0"/>
              <a:t>, </a:t>
            </a:r>
            <a:r>
              <a:rPr lang="en-US" dirty="0" err="1"/>
              <a:t>subsidi</a:t>
            </a:r>
            <a:r>
              <a:rPr lang="en-US" dirty="0"/>
              <a:t> </a:t>
            </a:r>
            <a:r>
              <a:rPr lang="en-US" dirty="0" err="1"/>
              <a:t>impor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memperbaiki</a:t>
            </a:r>
            <a:r>
              <a:rPr lang="en-US" dirty="0"/>
              <a:t> </a:t>
            </a:r>
            <a:r>
              <a:rPr lang="en-US" dirty="0" err="1"/>
              <a:t>neraca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tarif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menurunkan</a:t>
            </a:r>
            <a:r>
              <a:rPr lang="en-US" dirty="0"/>
              <a:t> </a:t>
            </a:r>
            <a:r>
              <a:rPr lang="en-US" dirty="0" err="1"/>
              <a:t>harga</a:t>
            </a:r>
            <a:r>
              <a:rPr lang="en-US" dirty="0"/>
              <a:t> </a:t>
            </a:r>
            <a:r>
              <a:rPr lang="en-US" dirty="0" err="1"/>
              <a:t>domestik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/>
              <a:t>karyanya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, Paul </a:t>
            </a:r>
            <a:r>
              <a:rPr lang="en-US" dirty="0" err="1"/>
              <a:t>Krugman</a:t>
            </a:r>
            <a:r>
              <a:rPr lang="en-US" dirty="0"/>
              <a:t> </a:t>
            </a:r>
            <a:r>
              <a:rPr lang="en-US" dirty="0" err="1"/>
              <a:t>dinilai</a:t>
            </a:r>
            <a:r>
              <a:rPr lang="en-US" dirty="0"/>
              <a:t> </a:t>
            </a:r>
            <a:r>
              <a:rPr lang="en-US" dirty="0" err="1"/>
              <a:t>berhasil</a:t>
            </a:r>
            <a:r>
              <a:rPr lang="en-US" dirty="0"/>
              <a:t> </a:t>
            </a:r>
            <a:r>
              <a:rPr lang="en-US" dirty="0" err="1"/>
              <a:t>membuka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mengenai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lokasi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dasar</a:t>
            </a:r>
            <a:r>
              <a:rPr lang="en-US" dirty="0"/>
              <a:t> </a:t>
            </a:r>
            <a:r>
              <a:rPr lang="en-US" dirty="0" err="1"/>
              <a:t>terbentuknya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geografi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98307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52918"/>
            <a:ext cx="9571537" cy="4195481"/>
          </a:xfrm>
        </p:spPr>
        <p:txBody>
          <a:bodyPr/>
          <a:lstStyle/>
          <a:p>
            <a:r>
              <a:rPr lang="en-US" sz="3200" dirty="0" err="1" smtClean="0"/>
              <a:t>Teori</a:t>
            </a:r>
            <a:r>
              <a:rPr lang="en-US" sz="3200" dirty="0" smtClean="0"/>
              <a:t> </a:t>
            </a:r>
            <a:r>
              <a:rPr lang="en-US" sz="3200" dirty="0" err="1" smtClean="0"/>
              <a:t>Perdagangan</a:t>
            </a:r>
            <a:r>
              <a:rPr lang="en-US" sz="3200" dirty="0" smtClean="0"/>
              <a:t> </a:t>
            </a:r>
            <a:r>
              <a:rPr lang="en-US" sz="3200" dirty="0" err="1"/>
              <a:t>Baru</a:t>
            </a:r>
            <a:r>
              <a:rPr lang="en-US" sz="3200" dirty="0"/>
              <a:t>, </a:t>
            </a:r>
            <a:r>
              <a:rPr lang="en-US" sz="3200" dirty="0" err="1"/>
              <a:t>mulai</a:t>
            </a:r>
            <a:r>
              <a:rPr lang="en-US" sz="3200" dirty="0"/>
              <a:t> </a:t>
            </a:r>
            <a:r>
              <a:rPr lang="en-US" sz="3200" dirty="0" err="1"/>
              <a:t>muncul</a:t>
            </a:r>
            <a:r>
              <a:rPr lang="en-US" sz="3200" dirty="0"/>
              <a:t> </a:t>
            </a:r>
            <a:r>
              <a:rPr lang="en-US" sz="3200" dirty="0" err="1"/>
              <a:t>pada</a:t>
            </a:r>
            <a:r>
              <a:rPr lang="en-US" sz="3200" dirty="0"/>
              <a:t> </a:t>
            </a:r>
            <a:r>
              <a:rPr lang="en-US" sz="3200" dirty="0" err="1"/>
              <a:t>tahun</a:t>
            </a:r>
            <a:r>
              <a:rPr lang="en-US" sz="3200" dirty="0"/>
              <a:t> 1970an </a:t>
            </a:r>
            <a:r>
              <a:rPr lang="en-US" sz="3200" dirty="0" err="1"/>
              <a:t>ketika</a:t>
            </a:r>
            <a:r>
              <a:rPr lang="en-US" sz="3200" dirty="0"/>
              <a:t> </a:t>
            </a:r>
            <a:r>
              <a:rPr lang="en-US" sz="3200" dirty="0" err="1"/>
              <a:t>sejumlah</a:t>
            </a:r>
            <a:r>
              <a:rPr lang="en-US" sz="3200" dirty="0"/>
              <a:t> </a:t>
            </a:r>
            <a:r>
              <a:rPr lang="en-US" sz="3200" dirty="0" err="1"/>
              <a:t>ahli</a:t>
            </a:r>
            <a:r>
              <a:rPr lang="en-US" sz="3200" dirty="0"/>
              <a:t> </a:t>
            </a:r>
            <a:r>
              <a:rPr lang="en-US" sz="3200" dirty="0" err="1"/>
              <a:t>ekonomi</a:t>
            </a:r>
            <a:r>
              <a:rPr lang="en-US" sz="3200" dirty="0"/>
              <a:t> </a:t>
            </a:r>
            <a:r>
              <a:rPr lang="en-US" sz="3200" dirty="0" err="1"/>
              <a:t>menunjukkan</a:t>
            </a:r>
            <a:r>
              <a:rPr lang="en-US" sz="3200" dirty="0"/>
              <a:t> </a:t>
            </a:r>
            <a:r>
              <a:rPr lang="en-US" sz="3200" dirty="0" err="1"/>
              <a:t>bahwa</a:t>
            </a:r>
            <a:r>
              <a:rPr lang="en-US" sz="3200" dirty="0"/>
              <a:t> </a:t>
            </a:r>
            <a:r>
              <a:rPr lang="en-US" sz="3200" dirty="0" err="1"/>
              <a:t>kemampuan</a:t>
            </a:r>
            <a:r>
              <a:rPr lang="en-US" sz="3200" dirty="0"/>
              <a:t> </a:t>
            </a:r>
            <a:r>
              <a:rPr lang="en-US" sz="3200" dirty="0" err="1"/>
              <a:t>perusahaan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/>
              <a:t>mencapai</a:t>
            </a:r>
            <a:r>
              <a:rPr lang="en-US" sz="3200" dirty="0"/>
              <a:t> </a:t>
            </a:r>
            <a:r>
              <a:rPr lang="en-US" sz="3200" dirty="0" err="1"/>
              <a:t>tingkat</a:t>
            </a:r>
            <a:r>
              <a:rPr lang="en-US" sz="3200" dirty="0"/>
              <a:t> </a:t>
            </a:r>
            <a:r>
              <a:rPr lang="en-US" sz="3200" dirty="0" err="1"/>
              <a:t>kekuatan</a:t>
            </a:r>
            <a:r>
              <a:rPr lang="en-US" sz="3200" dirty="0"/>
              <a:t> </a:t>
            </a:r>
            <a:r>
              <a:rPr lang="en-US" sz="3200" dirty="0" err="1"/>
              <a:t>ekonomi</a:t>
            </a:r>
            <a:r>
              <a:rPr lang="en-US" sz="3200" dirty="0"/>
              <a:t> </a:t>
            </a:r>
            <a:r>
              <a:rPr lang="en-US" sz="3200" dirty="0" err="1"/>
              <a:t>mempunyai</a:t>
            </a:r>
            <a:r>
              <a:rPr lang="en-US" sz="3200" dirty="0"/>
              <a:t> </a:t>
            </a:r>
            <a:r>
              <a:rPr lang="en-US" sz="3200" dirty="0" err="1"/>
              <a:t>implikasi</a:t>
            </a:r>
            <a:r>
              <a:rPr lang="en-US" sz="3200" dirty="0"/>
              <a:t> </a:t>
            </a:r>
            <a:r>
              <a:rPr lang="en-US" sz="3200" dirty="0" err="1"/>
              <a:t>penting</a:t>
            </a:r>
            <a:r>
              <a:rPr lang="en-US" sz="3200" dirty="0"/>
              <a:t> </a:t>
            </a:r>
            <a:r>
              <a:rPr lang="en-US" sz="3200" dirty="0" err="1"/>
              <a:t>untuk</a:t>
            </a:r>
            <a:r>
              <a:rPr lang="en-US" sz="3200" dirty="0"/>
              <a:t> </a:t>
            </a:r>
            <a:r>
              <a:rPr lang="en-US" sz="3200" dirty="0" err="1" smtClean="0"/>
              <a:t>perdagangan</a:t>
            </a:r>
            <a:r>
              <a:rPr lang="en-US" sz="3200" dirty="0" smtClean="0"/>
              <a:t> </a:t>
            </a:r>
            <a:r>
              <a:rPr lang="en-US" sz="3200" dirty="0" err="1" smtClean="0"/>
              <a:t>internasional</a:t>
            </a:r>
            <a:r>
              <a:rPr lang="en-US" sz="3200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6375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Point </a:t>
            </a:r>
            <a:r>
              <a:rPr lang="en-US" sz="3200" dirty="0" err="1" smtClean="0"/>
              <a:t>penting</a:t>
            </a:r>
            <a:r>
              <a:rPr lang="en-US" sz="3200" dirty="0" smtClean="0"/>
              <a:t> </a:t>
            </a:r>
            <a:r>
              <a:rPr lang="en-US" sz="3200" dirty="0" err="1" smtClean="0"/>
              <a:t>teori</a:t>
            </a:r>
            <a:r>
              <a:rPr lang="en-US" sz="3200" dirty="0" smtClean="0"/>
              <a:t> </a:t>
            </a:r>
            <a:r>
              <a:rPr lang="en-US" sz="3200" dirty="0" err="1" smtClean="0"/>
              <a:t>perdagangan</a:t>
            </a:r>
            <a:r>
              <a:rPr lang="en-US" sz="3200" dirty="0" smtClean="0"/>
              <a:t> </a:t>
            </a:r>
            <a:r>
              <a:rPr lang="en-US" sz="3200" dirty="0" err="1" smtClean="0"/>
              <a:t>baru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03312" y="2242353"/>
            <a:ext cx="9003894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pengaruhnya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skala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,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meningkatkan</a:t>
            </a:r>
            <a:r>
              <a:rPr lang="en-US" dirty="0"/>
              <a:t> </a:t>
            </a:r>
            <a:r>
              <a:rPr lang="en-US" dirty="0" err="1"/>
              <a:t>keanekaragaman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barang</a:t>
            </a:r>
            <a:r>
              <a:rPr lang="en-US" dirty="0"/>
              <a:t> – </a:t>
            </a:r>
            <a:r>
              <a:rPr lang="en-US" dirty="0" err="1"/>
              <a:t>barang</a:t>
            </a:r>
            <a:r>
              <a:rPr lang="en-US" dirty="0"/>
              <a:t> yang </a:t>
            </a:r>
            <a:r>
              <a:rPr lang="en-US" dirty="0" err="1"/>
              <a:t>tersedia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konsumen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mengurangi</a:t>
            </a:r>
            <a:r>
              <a:rPr lang="en-US" dirty="0"/>
              <a:t> </a:t>
            </a:r>
            <a:r>
              <a:rPr lang="en-US" dirty="0" err="1"/>
              <a:t>biaya</a:t>
            </a:r>
            <a:r>
              <a:rPr lang="en-US" dirty="0"/>
              <a:t> rata – rata </a:t>
            </a:r>
            <a:r>
              <a:rPr lang="en-US" dirty="0" err="1"/>
              <a:t>barang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Industri</a:t>
            </a:r>
            <a:r>
              <a:rPr lang="en-US" dirty="0"/>
              <a:t> – </a:t>
            </a:r>
            <a:r>
              <a:rPr lang="en-US" dirty="0" err="1"/>
              <a:t>industri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 </a:t>
            </a:r>
            <a:r>
              <a:rPr lang="en-US" dirty="0" err="1"/>
              <a:t>ketika</a:t>
            </a:r>
            <a:r>
              <a:rPr lang="en-US" dirty="0"/>
              <a:t> output </a:t>
            </a:r>
            <a:r>
              <a:rPr lang="en-US" dirty="0" err="1"/>
              <a:t>diperlukan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skala</a:t>
            </a:r>
            <a:r>
              <a:rPr lang="en-US" dirty="0"/>
              <a:t> </a:t>
            </a:r>
            <a:r>
              <a:rPr lang="en-US" dirty="0" err="1"/>
              <a:t>ekonomi</a:t>
            </a:r>
            <a:r>
              <a:rPr lang="en-US" dirty="0"/>
              <a:t> yang </a:t>
            </a:r>
            <a:r>
              <a:rPr lang="en-US" dirty="0" err="1"/>
              <a:t>menggambarkan</a:t>
            </a:r>
            <a:r>
              <a:rPr lang="en-US" dirty="0"/>
              <a:t> </a:t>
            </a:r>
            <a:r>
              <a:rPr lang="en-US" dirty="0" err="1"/>
              <a:t>proporsi</a:t>
            </a:r>
            <a:r>
              <a:rPr lang="en-US" dirty="0"/>
              <a:t> </a:t>
            </a:r>
            <a:r>
              <a:rPr lang="en-US" dirty="0" err="1"/>
              <a:t>penting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total </a:t>
            </a:r>
            <a:r>
              <a:rPr lang="en-US" dirty="0" err="1"/>
              <a:t>permintaan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, </a:t>
            </a:r>
            <a:r>
              <a:rPr lang="en-US" dirty="0" err="1"/>
              <a:t>pasar</a:t>
            </a:r>
            <a:r>
              <a:rPr lang="en-US" dirty="0"/>
              <a:t> global </a:t>
            </a:r>
            <a:r>
              <a:rPr lang="en-US" dirty="0" err="1"/>
              <a:t>barangkali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mampu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kecil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perusahaan-perusahaan</a:t>
            </a:r>
            <a:r>
              <a:rPr lang="en-US" dirty="0"/>
              <a:t>. </a:t>
            </a:r>
            <a:r>
              <a:rPr lang="en-US" dirty="0" err="1"/>
              <a:t>Jadi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tertentu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dikuasai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negara-negara</a:t>
            </a:r>
            <a:r>
              <a:rPr lang="en-US" dirty="0"/>
              <a:t> yang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– </a:t>
            </a:r>
            <a:r>
              <a:rPr lang="en-US" dirty="0" err="1"/>
              <a:t>perusahaan</a:t>
            </a:r>
            <a:r>
              <a:rPr lang="en-US" dirty="0"/>
              <a:t> yang </a:t>
            </a:r>
            <a:r>
              <a:rPr lang="en-US" dirty="0" err="1"/>
              <a:t>merupakan</a:t>
            </a:r>
            <a:r>
              <a:rPr lang="en-US" dirty="0"/>
              <a:t> first mover di </a:t>
            </a:r>
            <a:r>
              <a:rPr lang="en-US" dirty="0" err="1"/>
              <a:t>produksi</a:t>
            </a:r>
            <a:r>
              <a:rPr lang="en-US" dirty="0"/>
              <a:t> </a:t>
            </a:r>
            <a:r>
              <a:rPr lang="en-US" dirty="0" err="1"/>
              <a:t>mereka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81615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Sifat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103311" y="2274838"/>
            <a:ext cx="9170845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dirty="0"/>
          </a:p>
          <a:p>
            <a:r>
              <a:rPr lang="en-US" sz="2800" dirty="0" err="1"/>
              <a:t>Teori</a:t>
            </a:r>
            <a:r>
              <a:rPr lang="en-US" sz="2800" dirty="0"/>
              <a:t> </a:t>
            </a:r>
            <a:r>
              <a:rPr lang="en-US" sz="2800" dirty="0" err="1"/>
              <a:t>Perdagangan</a:t>
            </a:r>
            <a:r>
              <a:rPr lang="en-US" sz="2800" dirty="0"/>
              <a:t> </a:t>
            </a:r>
            <a:r>
              <a:rPr lang="en-US" sz="2800" dirty="0" err="1"/>
              <a:t>Baru</a:t>
            </a:r>
            <a:r>
              <a:rPr lang="en-US" sz="2800" dirty="0"/>
              <a:t> </a:t>
            </a:r>
            <a:r>
              <a:rPr lang="en-US" sz="2800" dirty="0" err="1"/>
              <a:t>menyatakan</a:t>
            </a:r>
            <a:r>
              <a:rPr lang="en-US" sz="2800" dirty="0"/>
              <a:t> </a:t>
            </a:r>
            <a:r>
              <a:rPr lang="en-US" sz="2800" dirty="0" err="1"/>
              <a:t>bahwa</a:t>
            </a:r>
            <a:r>
              <a:rPr lang="en-US" sz="2800" dirty="0"/>
              <a:t> </a:t>
            </a:r>
            <a:r>
              <a:rPr lang="en-US" sz="2800" dirty="0" err="1"/>
              <a:t>sifat</a:t>
            </a:r>
            <a:r>
              <a:rPr lang="en-US" sz="2800" dirty="0"/>
              <a:t> </a:t>
            </a:r>
            <a:r>
              <a:rPr lang="en-US" sz="2800" dirty="0" err="1"/>
              <a:t>dasar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karakter</a:t>
            </a:r>
            <a:r>
              <a:rPr lang="en-US" sz="2800" dirty="0"/>
              <a:t> </a:t>
            </a:r>
            <a:r>
              <a:rPr lang="en-US" sz="2800" dirty="0" err="1"/>
              <a:t>transaksi</a:t>
            </a:r>
            <a:r>
              <a:rPr lang="en-US" sz="2800" dirty="0"/>
              <a:t> </a:t>
            </a:r>
            <a:r>
              <a:rPr lang="en-US" sz="2800" dirty="0" err="1"/>
              <a:t>internasional</a:t>
            </a:r>
            <a:r>
              <a:rPr lang="en-US" sz="2800" dirty="0"/>
              <a:t> </a:t>
            </a:r>
            <a:r>
              <a:rPr lang="en-US" sz="2800" dirty="0" err="1"/>
              <a:t>telah</a:t>
            </a:r>
            <a:r>
              <a:rPr lang="en-US" sz="2800" dirty="0"/>
              <a:t> </a:t>
            </a:r>
            <a:r>
              <a:rPr lang="en-US" sz="2800" dirty="0" err="1"/>
              <a:t>sangat</a:t>
            </a:r>
            <a:r>
              <a:rPr lang="en-US" sz="2800" dirty="0"/>
              <a:t> </a:t>
            </a:r>
            <a:r>
              <a:rPr lang="en-US" sz="2800" dirty="0" err="1"/>
              <a:t>berubah</a:t>
            </a:r>
            <a:r>
              <a:rPr lang="en-US" sz="2800" dirty="0"/>
              <a:t> </a:t>
            </a:r>
            <a:r>
              <a:rPr lang="en-US" sz="2800" dirty="0" err="1"/>
              <a:t>dewasa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di </a:t>
            </a:r>
            <a:r>
              <a:rPr lang="en-US" sz="2800" dirty="0" err="1"/>
              <a:t>mana</a:t>
            </a:r>
            <a:r>
              <a:rPr lang="en-US" sz="2800" dirty="0"/>
              <a:t> </a:t>
            </a:r>
            <a:r>
              <a:rPr lang="en-US" sz="2800" dirty="0" err="1"/>
              <a:t>aliran</a:t>
            </a:r>
            <a:r>
              <a:rPr lang="en-US" sz="2800" dirty="0"/>
              <a:t> </a:t>
            </a:r>
            <a:r>
              <a:rPr lang="en-US" sz="2800" dirty="0" err="1"/>
              <a:t>barang</a:t>
            </a:r>
            <a:r>
              <a:rPr lang="en-US" sz="2800" dirty="0"/>
              <a:t>, </a:t>
            </a:r>
            <a:r>
              <a:rPr lang="en-US" sz="2800" dirty="0" err="1"/>
              <a:t>jasa</a:t>
            </a:r>
            <a:r>
              <a:rPr lang="en-US" sz="2800" dirty="0"/>
              <a:t>, </a:t>
            </a:r>
            <a:r>
              <a:rPr lang="en-US" sz="2800" dirty="0" err="1"/>
              <a:t>dan</a:t>
            </a:r>
            <a:r>
              <a:rPr lang="en-US" sz="2800" dirty="0"/>
              <a:t> asset yang </a:t>
            </a:r>
            <a:r>
              <a:rPr lang="en-US" sz="2800" dirty="0" err="1"/>
              <a:t>menembus</a:t>
            </a:r>
            <a:r>
              <a:rPr lang="en-US" sz="2800" dirty="0"/>
              <a:t> </a:t>
            </a:r>
            <a:r>
              <a:rPr lang="en-US" sz="2800" dirty="0" err="1"/>
              <a:t>batas</a:t>
            </a:r>
            <a:r>
              <a:rPr lang="en-US" sz="2800" dirty="0"/>
              <a:t> </a:t>
            </a:r>
            <a:r>
              <a:rPr lang="en-US" sz="2800" dirty="0" err="1"/>
              <a:t>wilayah</a:t>
            </a:r>
            <a:r>
              <a:rPr lang="en-US" sz="2800" dirty="0"/>
              <a:t> </a:t>
            </a:r>
            <a:r>
              <a:rPr lang="en-US" sz="2800" dirty="0" err="1"/>
              <a:t>antar</a:t>
            </a:r>
            <a:r>
              <a:rPr lang="en-US" sz="2800" dirty="0"/>
              <a:t> </a:t>
            </a:r>
            <a:r>
              <a:rPr lang="en-US" sz="2800" dirty="0" err="1"/>
              <a:t>negara</a:t>
            </a:r>
            <a:r>
              <a:rPr lang="en-US" sz="2800" dirty="0"/>
              <a:t> </a:t>
            </a:r>
            <a:r>
              <a:rPr lang="en-US" sz="2800" dirty="0" err="1"/>
              <a:t>tidak</a:t>
            </a:r>
            <a:r>
              <a:rPr lang="en-US" sz="2800" dirty="0"/>
              <a:t> </a:t>
            </a:r>
            <a:r>
              <a:rPr lang="en-US" sz="2800" dirty="0" err="1"/>
              <a:t>begitu</a:t>
            </a:r>
            <a:r>
              <a:rPr lang="en-US" sz="2800" dirty="0"/>
              <a:t> </a:t>
            </a:r>
            <a:r>
              <a:rPr lang="en-US" sz="2800" dirty="0" err="1"/>
              <a:t>dipahami</a:t>
            </a:r>
            <a:r>
              <a:rPr lang="en-US" sz="2800" dirty="0"/>
              <a:t> </a:t>
            </a:r>
            <a:r>
              <a:rPr lang="en-US" sz="2800" dirty="0" err="1"/>
              <a:t>oleh</a:t>
            </a:r>
            <a:r>
              <a:rPr lang="en-US" sz="2800" dirty="0"/>
              <a:t> </a:t>
            </a:r>
            <a:r>
              <a:rPr lang="en-US" sz="2800" dirty="0" err="1"/>
              <a:t>teori-teori</a:t>
            </a:r>
            <a:r>
              <a:rPr lang="en-US" sz="2800" dirty="0"/>
              <a:t> </a:t>
            </a:r>
            <a:r>
              <a:rPr lang="en-US" sz="2800" dirty="0" err="1"/>
              <a:t>perdagangan</a:t>
            </a:r>
            <a:r>
              <a:rPr lang="en-US" sz="2800" dirty="0"/>
              <a:t> </a:t>
            </a:r>
            <a:r>
              <a:rPr lang="en-US" sz="2800" dirty="0" err="1"/>
              <a:t>tradisional</a:t>
            </a:r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9120932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825909" y="1406470"/>
            <a:ext cx="932495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3200" dirty="0"/>
          </a:p>
          <a:p>
            <a:r>
              <a:rPr lang="en-US" sz="3200" dirty="0"/>
              <a:t>Para </a:t>
            </a:r>
            <a:r>
              <a:rPr lang="en-US" sz="3200" dirty="0" err="1"/>
              <a:t>pendukung</a:t>
            </a:r>
            <a:r>
              <a:rPr lang="en-US" sz="3200" dirty="0"/>
              <a:t> </a:t>
            </a:r>
            <a:r>
              <a:rPr lang="en-US" sz="3200" dirty="0" err="1"/>
              <a:t>Teori</a:t>
            </a:r>
            <a:r>
              <a:rPr lang="en-US" sz="3200" dirty="0"/>
              <a:t> </a:t>
            </a:r>
            <a:r>
              <a:rPr lang="en-US" sz="3200" dirty="0" err="1"/>
              <a:t>Perdagangan</a:t>
            </a:r>
            <a:r>
              <a:rPr lang="en-US" sz="3200" dirty="0"/>
              <a:t> </a:t>
            </a:r>
            <a:r>
              <a:rPr lang="en-US" sz="3200" dirty="0" err="1"/>
              <a:t>Baru</a:t>
            </a:r>
            <a:r>
              <a:rPr lang="en-US" sz="3200" dirty="0"/>
              <a:t> </a:t>
            </a:r>
            <a:r>
              <a:rPr lang="en-US" sz="3200" dirty="0" err="1"/>
              <a:t>berpendapat</a:t>
            </a:r>
            <a:r>
              <a:rPr lang="en-US" sz="3200" dirty="0"/>
              <a:t> </a:t>
            </a:r>
            <a:r>
              <a:rPr lang="en-US" sz="3200" dirty="0" err="1"/>
              <a:t>bahwa</a:t>
            </a:r>
            <a:r>
              <a:rPr lang="en-US" sz="3200" dirty="0"/>
              <a:t> </a:t>
            </a:r>
            <a:r>
              <a:rPr lang="en-US" sz="3200" dirty="0" err="1"/>
              <a:t>ukuran</a:t>
            </a:r>
            <a:r>
              <a:rPr lang="en-US" sz="3200" dirty="0"/>
              <a:t> </a:t>
            </a:r>
            <a:r>
              <a:rPr lang="en-US" sz="3200" dirty="0" err="1"/>
              <a:t>pasar</a:t>
            </a:r>
            <a:r>
              <a:rPr lang="en-US" sz="3200" dirty="0"/>
              <a:t> </a:t>
            </a:r>
            <a:r>
              <a:rPr lang="en-US" sz="3200" dirty="0" err="1"/>
              <a:t>ditentukan</a:t>
            </a:r>
            <a:r>
              <a:rPr lang="en-US" sz="3200" dirty="0"/>
              <a:t> </a:t>
            </a:r>
            <a:r>
              <a:rPr lang="en-US" sz="3200" dirty="0" err="1"/>
              <a:t>secara</a:t>
            </a:r>
            <a:r>
              <a:rPr lang="en-US" sz="3200" dirty="0"/>
              <a:t> fundamental </a:t>
            </a:r>
            <a:r>
              <a:rPr lang="en-US" sz="3200" dirty="0" err="1"/>
              <a:t>oleh</a:t>
            </a:r>
            <a:r>
              <a:rPr lang="en-US" sz="3200" dirty="0"/>
              <a:t> </a:t>
            </a:r>
            <a:r>
              <a:rPr lang="en-US" sz="3200" dirty="0" err="1"/>
              <a:t>besar</a:t>
            </a:r>
            <a:r>
              <a:rPr lang="en-US" sz="3200" dirty="0"/>
              <a:t> </a:t>
            </a:r>
            <a:r>
              <a:rPr lang="en-US" sz="3200" dirty="0" err="1"/>
              <a:t>kecilnya</a:t>
            </a:r>
            <a:r>
              <a:rPr lang="en-US" sz="3200" dirty="0"/>
              <a:t> </a:t>
            </a:r>
            <a:r>
              <a:rPr lang="en-US" sz="3200" dirty="0" err="1"/>
              <a:t>angkatan</a:t>
            </a:r>
            <a:r>
              <a:rPr lang="en-US" sz="3200" dirty="0"/>
              <a:t> </a:t>
            </a:r>
            <a:r>
              <a:rPr lang="en-US" sz="3200" dirty="0" err="1"/>
              <a:t>kerja</a:t>
            </a:r>
            <a:r>
              <a:rPr lang="en-US" sz="3200" dirty="0"/>
              <a:t> </a:t>
            </a:r>
            <a:r>
              <a:rPr lang="en-US" sz="3200" dirty="0" err="1"/>
              <a:t>pada</a:t>
            </a:r>
            <a:r>
              <a:rPr lang="en-US" sz="3200" dirty="0"/>
              <a:t> </a:t>
            </a:r>
            <a:r>
              <a:rPr lang="en-US" sz="3200" dirty="0" err="1"/>
              <a:t>suatu</a:t>
            </a:r>
            <a:r>
              <a:rPr lang="en-US" sz="3200" dirty="0"/>
              <a:t> </a:t>
            </a:r>
            <a:r>
              <a:rPr lang="en-US" sz="3200" dirty="0" err="1"/>
              <a:t>negara</a:t>
            </a:r>
            <a:r>
              <a:rPr lang="en-US" sz="3200" dirty="0"/>
              <a:t> </a:t>
            </a:r>
            <a:r>
              <a:rPr lang="en-US" sz="3200" dirty="0" err="1"/>
              <a:t>dan</a:t>
            </a:r>
            <a:r>
              <a:rPr lang="en-US" sz="3200" dirty="0"/>
              <a:t> </a:t>
            </a:r>
            <a:r>
              <a:rPr lang="en-US" sz="3200" dirty="0" err="1"/>
              <a:t>tenaga</a:t>
            </a:r>
            <a:r>
              <a:rPr lang="en-US" sz="3200" dirty="0"/>
              <a:t> </a:t>
            </a:r>
            <a:r>
              <a:rPr lang="en-US" sz="3200" dirty="0" err="1"/>
              <a:t>kerja</a:t>
            </a:r>
            <a:r>
              <a:rPr lang="en-US" sz="3200" dirty="0"/>
              <a:t> </a:t>
            </a:r>
            <a:r>
              <a:rPr lang="en-US" sz="3200" dirty="0" err="1"/>
              <a:t>pada</a:t>
            </a:r>
            <a:r>
              <a:rPr lang="en-US" sz="3200" dirty="0"/>
              <a:t> </a:t>
            </a:r>
            <a:r>
              <a:rPr lang="en-US" sz="3200" dirty="0" err="1"/>
              <a:t>dasarnya</a:t>
            </a:r>
            <a:r>
              <a:rPr lang="en-US" sz="3200" dirty="0"/>
              <a:t> </a:t>
            </a:r>
            <a:r>
              <a:rPr lang="en-US" sz="3200" dirty="0" err="1"/>
              <a:t>tidak</a:t>
            </a:r>
            <a:r>
              <a:rPr lang="en-US" sz="3200" dirty="0"/>
              <a:t> </a:t>
            </a:r>
            <a:r>
              <a:rPr lang="en-US" sz="3200" dirty="0" err="1"/>
              <a:t>mudah</a:t>
            </a:r>
            <a:r>
              <a:rPr lang="en-US" sz="3200" dirty="0"/>
              <a:t> </a:t>
            </a:r>
            <a:r>
              <a:rPr lang="en-US" sz="3200" dirty="0" err="1"/>
              <a:t>pindah</a:t>
            </a:r>
            <a:r>
              <a:rPr lang="en-US" sz="3200" dirty="0"/>
              <a:t> </a:t>
            </a:r>
            <a:r>
              <a:rPr lang="en-US" sz="3200" dirty="0" err="1"/>
              <a:t>lintas</a:t>
            </a:r>
            <a:r>
              <a:rPr lang="en-US" sz="3200" dirty="0"/>
              <a:t> </a:t>
            </a:r>
            <a:r>
              <a:rPr lang="en-US" sz="3200" dirty="0" err="1"/>
              <a:t>negara</a:t>
            </a:r>
            <a:r>
              <a:rPr lang="en-US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46223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10236537" cy="1400530"/>
          </a:xfrm>
        </p:spPr>
        <p:txBody>
          <a:bodyPr/>
          <a:lstStyle/>
          <a:p>
            <a:r>
              <a:rPr lang="en-US" dirty="0" err="1" smtClean="0"/>
              <a:t>Kelemahan</a:t>
            </a:r>
            <a:r>
              <a:rPr lang="en-US" dirty="0" smtClean="0"/>
              <a:t> </a:t>
            </a:r>
            <a:r>
              <a:rPr lang="en-US" dirty="0" err="1" smtClean="0"/>
              <a:t>teori</a:t>
            </a:r>
            <a:r>
              <a:rPr lang="en-US" dirty="0" smtClean="0"/>
              <a:t> </a:t>
            </a:r>
            <a:r>
              <a:rPr lang="en-US" dirty="0" err="1" smtClean="0"/>
              <a:t>Perdagangan</a:t>
            </a:r>
            <a:r>
              <a:rPr lang="en-US" dirty="0" smtClean="0"/>
              <a:t> </a:t>
            </a:r>
            <a:r>
              <a:rPr lang="en-US" dirty="0" err="1" smtClean="0"/>
              <a:t>Baru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76749709"/>
              </p:ext>
            </p:extLst>
          </p:nvPr>
        </p:nvGraphicFramePr>
        <p:xfrm>
          <a:off x="1103312" y="2052918"/>
          <a:ext cx="10465389" cy="419548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101105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6979924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25906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2073466"/>
            <a:ext cx="10557857" cy="4195481"/>
          </a:xfrm>
        </p:spPr>
        <p:txBody>
          <a:bodyPr/>
          <a:lstStyle/>
          <a:p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Krugman</a:t>
            </a:r>
            <a:r>
              <a:rPr lang="en-US" dirty="0"/>
              <a:t>, </a:t>
            </a:r>
            <a:r>
              <a:rPr lang="en-US" dirty="0" err="1"/>
              <a:t>teori</a:t>
            </a:r>
            <a:r>
              <a:rPr lang="en-US" dirty="0"/>
              <a:t> comparative advantage yang </a:t>
            </a:r>
            <a:r>
              <a:rPr lang="en-US" dirty="0" err="1"/>
              <a:t>diciptakan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David Ricardo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abad</a:t>
            </a:r>
            <a:r>
              <a:rPr lang="en-US" dirty="0"/>
              <a:t> ke-19,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menjawab</a:t>
            </a:r>
            <a:r>
              <a:rPr lang="en-US" dirty="0"/>
              <a:t> </a:t>
            </a:r>
            <a:r>
              <a:rPr lang="en-US" dirty="0" err="1"/>
              <a:t>fenomena</a:t>
            </a:r>
            <a:r>
              <a:rPr lang="en-US" dirty="0"/>
              <a:t>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internasional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smtClean="0"/>
              <a:t>Ricardo </a:t>
            </a:r>
            <a:r>
              <a:rPr lang="en-US" dirty="0"/>
              <a:t>yang </a:t>
            </a:r>
            <a:r>
              <a:rPr lang="en-US" dirty="0" err="1"/>
              <a:t>menyempurnakan</a:t>
            </a:r>
            <a:r>
              <a:rPr lang="en-US" dirty="0"/>
              <a:t> </a:t>
            </a:r>
            <a:r>
              <a:rPr lang="en-US" dirty="0" err="1"/>
              <a:t>teori</a:t>
            </a:r>
            <a:r>
              <a:rPr lang="en-US" dirty="0"/>
              <a:t> absolute advantage Adam Smith,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tiap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perlu</a:t>
            </a:r>
            <a:r>
              <a:rPr lang="en-US" dirty="0"/>
              <a:t> </a:t>
            </a:r>
            <a:r>
              <a:rPr lang="en-US" dirty="0" err="1"/>
              <a:t>mencari</a:t>
            </a:r>
            <a:r>
              <a:rPr lang="en-US" dirty="0"/>
              <a:t> </a:t>
            </a:r>
            <a:r>
              <a:rPr lang="en-US" dirty="0" err="1"/>
              <a:t>spesialisasi</a:t>
            </a:r>
            <a:r>
              <a:rPr lang="en-US" dirty="0"/>
              <a:t> </a:t>
            </a:r>
            <a:r>
              <a:rPr lang="en-US" dirty="0" err="1"/>
              <a:t>produksinya</a:t>
            </a:r>
            <a:r>
              <a:rPr lang="en-US" dirty="0"/>
              <a:t> agar proses „barter‟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pendapatan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</a:t>
            </a:r>
            <a:r>
              <a:rPr lang="en-US" dirty="0" err="1"/>
              <a:t>meningkat</a:t>
            </a:r>
            <a:r>
              <a:rPr lang="en-US" dirty="0"/>
              <a:t>. </a:t>
            </a:r>
            <a:endParaRPr lang="en-US" dirty="0" smtClean="0"/>
          </a:p>
          <a:p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/>
              <a:t>lanjut</a:t>
            </a:r>
            <a:r>
              <a:rPr lang="en-US" dirty="0"/>
              <a:t> </a:t>
            </a:r>
            <a:r>
              <a:rPr lang="en-US" dirty="0" err="1"/>
              <a:t>Krugman</a:t>
            </a:r>
            <a:r>
              <a:rPr lang="en-US" dirty="0"/>
              <a:t> </a:t>
            </a:r>
            <a:r>
              <a:rPr lang="en-US" dirty="0" err="1"/>
              <a:t>mengungkapkan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faktanya</a:t>
            </a:r>
            <a:r>
              <a:rPr lang="en-US" dirty="0"/>
              <a:t>, </a:t>
            </a:r>
            <a:r>
              <a:rPr lang="en-US" dirty="0" err="1"/>
              <a:t>perdagangan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 </a:t>
            </a:r>
            <a:r>
              <a:rPr lang="en-US" dirty="0" err="1"/>
              <a:t>abad</a:t>
            </a:r>
            <a:r>
              <a:rPr lang="en-US" dirty="0"/>
              <a:t> 20 </a:t>
            </a:r>
            <a:r>
              <a:rPr lang="en-US" dirty="0" err="1"/>
              <a:t>dan</a:t>
            </a:r>
            <a:r>
              <a:rPr lang="en-US" dirty="0"/>
              <a:t> 21 </a:t>
            </a:r>
            <a:r>
              <a:rPr lang="en-US" dirty="0" err="1"/>
              <a:t>didominasi</a:t>
            </a:r>
            <a:r>
              <a:rPr lang="en-US" dirty="0"/>
              <a:t>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segelintir</a:t>
            </a:r>
            <a:r>
              <a:rPr lang="en-US" dirty="0"/>
              <a:t> </a:t>
            </a:r>
            <a:r>
              <a:rPr lang="en-US" dirty="0" err="1"/>
              <a:t>negara</a:t>
            </a:r>
            <a:r>
              <a:rPr lang="en-US" dirty="0"/>
              <a:t> yang </a:t>
            </a:r>
            <a:r>
              <a:rPr lang="en-US" dirty="0" err="1"/>
              <a:t>ternyata</a:t>
            </a:r>
            <a:r>
              <a:rPr lang="en-US" dirty="0"/>
              <a:t> </a:t>
            </a:r>
            <a:r>
              <a:rPr lang="en-US" dirty="0" err="1"/>
              <a:t>memperdagangkan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yang </a:t>
            </a:r>
            <a:r>
              <a:rPr lang="en-US" dirty="0" err="1"/>
              <a:t>sama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1692537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95235031"/>
              </p:ext>
            </p:extLst>
          </p:nvPr>
        </p:nvGraphicFramePr>
        <p:xfrm>
          <a:off x="646111" y="1284269"/>
          <a:ext cx="11545889" cy="55172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4761571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24</TotalTime>
  <Words>1049</Words>
  <Application>Microsoft Office PowerPoint</Application>
  <PresentationFormat>Widescreen</PresentationFormat>
  <Paragraphs>42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Century Gothic</vt:lpstr>
      <vt:lpstr>Wingdings 3</vt:lpstr>
      <vt:lpstr>Ion</vt:lpstr>
      <vt:lpstr>Teori Baru Perdagangan Internasional</vt:lpstr>
      <vt:lpstr>PowerPoint Presentation</vt:lpstr>
      <vt:lpstr>Point penting teori perdagangan baru</vt:lpstr>
      <vt:lpstr>Sifat dasar </vt:lpstr>
      <vt:lpstr>PowerPoint Presentation</vt:lpstr>
      <vt:lpstr>Kelemahan teori Perdagangan Baru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Teori Baru Perdagangan Internasional</dc:title>
  <dc:creator>wiranata2021@outlook.com</dc:creator>
  <cp:lastModifiedBy>wiranata2021@outlook.com</cp:lastModifiedBy>
  <cp:revision>3</cp:revision>
  <dcterms:created xsi:type="dcterms:W3CDTF">2022-03-24T14:39:17Z</dcterms:created>
  <dcterms:modified xsi:type="dcterms:W3CDTF">2022-03-24T15:03:49Z</dcterms:modified>
</cp:coreProperties>
</file>