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sldIdLst>
    <p:sldId id="285" r:id="rId2"/>
    <p:sldId id="286" r:id="rId3"/>
    <p:sldId id="287" r:id="rId4"/>
    <p:sldId id="289" r:id="rId5"/>
    <p:sldId id="271" r:id="rId6"/>
    <p:sldId id="259" r:id="rId7"/>
    <p:sldId id="265" r:id="rId8"/>
    <p:sldId id="262" r:id="rId9"/>
    <p:sldId id="266" r:id="rId10"/>
    <p:sldId id="290" r:id="rId11"/>
    <p:sldId id="268" r:id="rId12"/>
    <p:sldId id="272" r:id="rId13"/>
    <p:sldId id="273" r:id="rId14"/>
    <p:sldId id="274" r:id="rId15"/>
    <p:sldId id="281" r:id="rId16"/>
    <p:sldId id="282" r:id="rId17"/>
    <p:sldId id="275" r:id="rId18"/>
    <p:sldId id="276" r:id="rId19"/>
    <p:sldId id="277" r:id="rId20"/>
    <p:sldId id="278" r:id="rId21"/>
    <p:sldId id="279" r:id="rId22"/>
    <p:sldId id="283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388B5-3706-4D8C-8558-A2E8DF5B0E86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475EDE2-6A52-4656-B12C-A5240687CE5A}">
      <dgm:prSet phldrT="[Text]"/>
      <dgm:spPr/>
      <dgm:t>
        <a:bodyPr/>
        <a:lstStyle/>
        <a:p>
          <a:r>
            <a:rPr lang="en-US" dirty="0" err="1" smtClean="0"/>
            <a:t>Kesadaran</a:t>
          </a:r>
          <a:r>
            <a:rPr lang="en-US" dirty="0" smtClean="0"/>
            <a:t> </a:t>
          </a:r>
          <a:r>
            <a:rPr lang="en-US" dirty="0" err="1" smtClean="0"/>
            <a:t>Etis</a:t>
          </a:r>
          <a:endParaRPr lang="en-US" dirty="0"/>
        </a:p>
      </dgm:t>
    </dgm:pt>
    <dgm:pt modelId="{6BA16037-4B02-4283-889D-E8E98D45636B}" type="parTrans" cxnId="{CBCA46FA-AB2D-48C1-A5D4-83CEA2D76EC1}">
      <dgm:prSet/>
      <dgm:spPr/>
      <dgm:t>
        <a:bodyPr/>
        <a:lstStyle/>
        <a:p>
          <a:endParaRPr lang="en-US"/>
        </a:p>
      </dgm:t>
    </dgm:pt>
    <dgm:pt modelId="{0384FCFC-67F8-4B5F-89BB-0020762B7CD8}" type="sibTrans" cxnId="{CBCA46FA-AB2D-48C1-A5D4-83CEA2D76EC1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40FB8CCC-DB3B-4537-B2B6-9861000AEEC4}">
      <dgm:prSet phldrT="[Text]"/>
      <dgm:spPr/>
      <dgm:t>
        <a:bodyPr/>
        <a:lstStyle/>
        <a:p>
          <a:r>
            <a:rPr lang="en-US" dirty="0" err="1" smtClean="0"/>
            <a:t>Berpikir</a:t>
          </a:r>
          <a:r>
            <a:rPr lang="en-US" dirty="0" smtClean="0"/>
            <a:t> </a:t>
          </a:r>
          <a:r>
            <a:rPr lang="en-US" dirty="0" err="1" smtClean="0"/>
            <a:t>Etis</a:t>
          </a:r>
          <a:endParaRPr lang="en-US" dirty="0"/>
        </a:p>
      </dgm:t>
    </dgm:pt>
    <dgm:pt modelId="{303A9A4B-8AA1-4245-B8E4-A8A3CAFD575E}" type="parTrans" cxnId="{FEF9AE7D-F145-4DE4-9985-A3A5236C5666}">
      <dgm:prSet/>
      <dgm:spPr/>
      <dgm:t>
        <a:bodyPr/>
        <a:lstStyle/>
        <a:p>
          <a:endParaRPr lang="en-US"/>
        </a:p>
      </dgm:t>
    </dgm:pt>
    <dgm:pt modelId="{40DB3A16-BACD-4270-BBB0-19F838E9B4A7}" type="sibTrans" cxnId="{FEF9AE7D-F145-4DE4-9985-A3A5236C5666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D96D6345-FA4B-4F3B-BA37-6FAE8E0265CB}">
      <dgm:prSet phldrT="[Text]"/>
      <dgm:spPr/>
      <dgm:t>
        <a:bodyPr/>
        <a:lstStyle/>
        <a:p>
          <a:r>
            <a:rPr lang="en-US" dirty="0" err="1" smtClean="0"/>
            <a:t>Bertindak</a:t>
          </a:r>
          <a:r>
            <a:rPr lang="en-US" dirty="0" smtClean="0"/>
            <a:t> </a:t>
          </a:r>
          <a:r>
            <a:rPr lang="en-US" dirty="0" err="1" smtClean="0"/>
            <a:t>Etis</a:t>
          </a:r>
          <a:endParaRPr lang="en-US" dirty="0"/>
        </a:p>
      </dgm:t>
    </dgm:pt>
    <dgm:pt modelId="{6BD9B847-4620-4179-8F69-D26CFBB36B2E}" type="parTrans" cxnId="{E7290127-5F0B-45B4-B082-266FB477DCA0}">
      <dgm:prSet/>
      <dgm:spPr/>
      <dgm:t>
        <a:bodyPr/>
        <a:lstStyle/>
        <a:p>
          <a:endParaRPr lang="en-US"/>
        </a:p>
      </dgm:t>
    </dgm:pt>
    <dgm:pt modelId="{39F5AF56-AAEE-4393-AE2C-86D7797253B9}" type="sibTrans" cxnId="{E7290127-5F0B-45B4-B082-266FB477DCA0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D81D70FF-B79C-4871-A443-B7A4BA80B2FA}">
      <dgm:prSet phldrT="[Text]"/>
      <dgm:spPr/>
      <dgm:t>
        <a:bodyPr/>
        <a:lstStyle/>
        <a:p>
          <a:r>
            <a:rPr lang="en-US" dirty="0" err="1" smtClean="0"/>
            <a:t>Kepemimpinan</a:t>
          </a:r>
          <a:r>
            <a:rPr lang="en-US" dirty="0" smtClean="0"/>
            <a:t> </a:t>
          </a:r>
          <a:r>
            <a:rPr lang="en-US" dirty="0" err="1" smtClean="0"/>
            <a:t>Etis</a:t>
          </a:r>
          <a:endParaRPr lang="en-US" dirty="0"/>
        </a:p>
      </dgm:t>
    </dgm:pt>
    <dgm:pt modelId="{A91F490E-2056-4306-A698-81495904340B}" type="parTrans" cxnId="{F563F6D2-4529-4B51-BD21-C334D50D1D1C}">
      <dgm:prSet/>
      <dgm:spPr/>
      <dgm:t>
        <a:bodyPr/>
        <a:lstStyle/>
        <a:p>
          <a:endParaRPr lang="en-US"/>
        </a:p>
      </dgm:t>
    </dgm:pt>
    <dgm:pt modelId="{7479E92A-6FD4-4C16-9186-3DD549F2A038}" type="sibTrans" cxnId="{F563F6D2-4529-4B51-BD21-C334D50D1D1C}">
      <dgm:prSet/>
      <dgm:spPr/>
      <dgm:t>
        <a:bodyPr/>
        <a:lstStyle/>
        <a:p>
          <a:endParaRPr lang="en-US"/>
        </a:p>
      </dgm:t>
    </dgm:pt>
    <dgm:pt modelId="{EEE21E4F-286F-4C63-B501-6D3BF9B282AD}" type="pres">
      <dgm:prSet presAssocID="{A9D388B5-3706-4D8C-8558-A2E8DF5B0E8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FD95FC-8364-455A-A861-65A59C306415}" type="pres">
      <dgm:prSet presAssocID="{A9D388B5-3706-4D8C-8558-A2E8DF5B0E86}" presName="dummyMaxCanvas" presStyleCnt="0">
        <dgm:presLayoutVars/>
      </dgm:prSet>
      <dgm:spPr/>
    </dgm:pt>
    <dgm:pt modelId="{E248317F-9053-4E98-8E06-C6F069DC70E1}" type="pres">
      <dgm:prSet presAssocID="{A9D388B5-3706-4D8C-8558-A2E8DF5B0E8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326BA-D539-4915-B78F-2EA735ABBE5D}" type="pres">
      <dgm:prSet presAssocID="{A9D388B5-3706-4D8C-8558-A2E8DF5B0E8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5624B-0447-4F35-A15B-EAE853B28CEA}" type="pres">
      <dgm:prSet presAssocID="{A9D388B5-3706-4D8C-8558-A2E8DF5B0E8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202AD-53DC-4AB8-B8F6-C2B61293215C}" type="pres">
      <dgm:prSet presAssocID="{A9D388B5-3706-4D8C-8558-A2E8DF5B0E8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87D82-B97A-4E84-850B-2D28E63AE3FE}" type="pres">
      <dgm:prSet presAssocID="{A9D388B5-3706-4D8C-8558-A2E8DF5B0E86}" presName="FourConn_1-2" presStyleLbl="fgAccFollowNode1" presStyleIdx="0" presStyleCnt="3" custAng="108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8C6C8-9B47-47A6-A005-D1A02ADBCE7B}" type="pres">
      <dgm:prSet presAssocID="{A9D388B5-3706-4D8C-8558-A2E8DF5B0E86}" presName="FourConn_2-3" presStyleLbl="fgAccFollowNode1" presStyleIdx="1" presStyleCnt="3" custAng="108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6E008-8F0E-48A3-9BE4-CFA05552AC04}" type="pres">
      <dgm:prSet presAssocID="{A9D388B5-3706-4D8C-8558-A2E8DF5B0E86}" presName="FourConn_3-4" presStyleLbl="fgAccFollowNode1" presStyleIdx="2" presStyleCnt="3" custAng="108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B2D43-699E-4705-89B4-208F259A3FDF}" type="pres">
      <dgm:prSet presAssocID="{A9D388B5-3706-4D8C-8558-A2E8DF5B0E8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86851-D029-4809-BBBE-135F383D8383}" type="pres">
      <dgm:prSet presAssocID="{A9D388B5-3706-4D8C-8558-A2E8DF5B0E8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8FE09-DA5A-4932-8ADD-A65070C65F3F}" type="pres">
      <dgm:prSet presAssocID="{A9D388B5-3706-4D8C-8558-A2E8DF5B0E8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B57B8-0DE9-4301-A57C-6461A28854CA}" type="pres">
      <dgm:prSet presAssocID="{A9D388B5-3706-4D8C-8558-A2E8DF5B0E8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07AB63-FCB0-134E-BA45-9230476668CE}" type="presOf" srcId="{D81D70FF-B79C-4871-A443-B7A4BA80B2FA}" destId="{174B57B8-0DE9-4301-A57C-6461A28854CA}" srcOrd="1" destOrd="0" presId="urn:microsoft.com/office/officeart/2005/8/layout/vProcess5"/>
    <dgm:cxn modelId="{0E687614-D9F7-BC49-BEF3-642C5516AE4E}" type="presOf" srcId="{D96D6345-FA4B-4F3B-BA37-6FAE8E0265CB}" destId="{3358FE09-DA5A-4932-8ADD-A65070C65F3F}" srcOrd="1" destOrd="0" presId="urn:microsoft.com/office/officeart/2005/8/layout/vProcess5"/>
    <dgm:cxn modelId="{F563F6D2-4529-4B51-BD21-C334D50D1D1C}" srcId="{A9D388B5-3706-4D8C-8558-A2E8DF5B0E86}" destId="{D81D70FF-B79C-4871-A443-B7A4BA80B2FA}" srcOrd="3" destOrd="0" parTransId="{A91F490E-2056-4306-A698-81495904340B}" sibTransId="{7479E92A-6FD4-4C16-9186-3DD549F2A038}"/>
    <dgm:cxn modelId="{86A60377-3CAC-7A41-A8F2-01887164094D}" type="presOf" srcId="{40DB3A16-BACD-4270-BBB0-19F838E9B4A7}" destId="{1A68C6C8-9B47-47A6-A005-D1A02ADBCE7B}" srcOrd="0" destOrd="0" presId="urn:microsoft.com/office/officeart/2005/8/layout/vProcess5"/>
    <dgm:cxn modelId="{854B1E0E-9EB5-E049-86FC-DCC217EF4F48}" type="presOf" srcId="{D96D6345-FA4B-4F3B-BA37-6FAE8E0265CB}" destId="{B2D5624B-0447-4F35-A15B-EAE853B28CEA}" srcOrd="0" destOrd="0" presId="urn:microsoft.com/office/officeart/2005/8/layout/vProcess5"/>
    <dgm:cxn modelId="{BCFEB830-7BE1-9549-B25E-95BEDAEDB597}" type="presOf" srcId="{40FB8CCC-DB3B-4537-B2B6-9861000AEEC4}" destId="{52E86851-D029-4809-BBBE-135F383D8383}" srcOrd="1" destOrd="0" presId="urn:microsoft.com/office/officeart/2005/8/layout/vProcess5"/>
    <dgm:cxn modelId="{B6C2190B-53AE-2549-8593-96F4A198DBF1}" type="presOf" srcId="{40FB8CCC-DB3B-4537-B2B6-9861000AEEC4}" destId="{E69326BA-D539-4915-B78F-2EA735ABBE5D}" srcOrd="0" destOrd="0" presId="urn:microsoft.com/office/officeart/2005/8/layout/vProcess5"/>
    <dgm:cxn modelId="{BAD736EB-8924-A144-87EC-8BD979C78D35}" type="presOf" srcId="{E475EDE2-6A52-4656-B12C-A5240687CE5A}" destId="{CDCB2D43-699E-4705-89B4-208F259A3FDF}" srcOrd="1" destOrd="0" presId="urn:microsoft.com/office/officeart/2005/8/layout/vProcess5"/>
    <dgm:cxn modelId="{14586498-7A36-034A-AE29-2D493F49CC02}" type="presOf" srcId="{39F5AF56-AAEE-4393-AE2C-86D7797253B9}" destId="{C686E008-8F0E-48A3-9BE4-CFA05552AC04}" srcOrd="0" destOrd="0" presId="urn:microsoft.com/office/officeart/2005/8/layout/vProcess5"/>
    <dgm:cxn modelId="{08217F1E-DD26-6A43-BD59-B5264204B112}" type="presOf" srcId="{0384FCFC-67F8-4B5F-89BB-0020762B7CD8}" destId="{8C687D82-B97A-4E84-850B-2D28E63AE3FE}" srcOrd="0" destOrd="0" presId="urn:microsoft.com/office/officeart/2005/8/layout/vProcess5"/>
    <dgm:cxn modelId="{B716A387-7679-B24B-943E-856603B23933}" type="presOf" srcId="{A9D388B5-3706-4D8C-8558-A2E8DF5B0E86}" destId="{EEE21E4F-286F-4C63-B501-6D3BF9B282AD}" srcOrd="0" destOrd="0" presId="urn:microsoft.com/office/officeart/2005/8/layout/vProcess5"/>
    <dgm:cxn modelId="{D3988CE0-1B00-3047-9798-59A1EC1B5A54}" type="presOf" srcId="{D81D70FF-B79C-4871-A443-B7A4BA80B2FA}" destId="{4CB202AD-53DC-4AB8-B8F6-C2B61293215C}" srcOrd="0" destOrd="0" presId="urn:microsoft.com/office/officeart/2005/8/layout/vProcess5"/>
    <dgm:cxn modelId="{CBCA46FA-AB2D-48C1-A5D4-83CEA2D76EC1}" srcId="{A9D388B5-3706-4D8C-8558-A2E8DF5B0E86}" destId="{E475EDE2-6A52-4656-B12C-A5240687CE5A}" srcOrd="0" destOrd="0" parTransId="{6BA16037-4B02-4283-889D-E8E98D45636B}" sibTransId="{0384FCFC-67F8-4B5F-89BB-0020762B7CD8}"/>
    <dgm:cxn modelId="{E7290127-5F0B-45B4-B082-266FB477DCA0}" srcId="{A9D388B5-3706-4D8C-8558-A2E8DF5B0E86}" destId="{D96D6345-FA4B-4F3B-BA37-6FAE8E0265CB}" srcOrd="2" destOrd="0" parTransId="{6BD9B847-4620-4179-8F69-D26CFBB36B2E}" sibTransId="{39F5AF56-AAEE-4393-AE2C-86D7797253B9}"/>
    <dgm:cxn modelId="{FEF9AE7D-F145-4DE4-9985-A3A5236C5666}" srcId="{A9D388B5-3706-4D8C-8558-A2E8DF5B0E86}" destId="{40FB8CCC-DB3B-4537-B2B6-9861000AEEC4}" srcOrd="1" destOrd="0" parTransId="{303A9A4B-8AA1-4245-B8E4-A8A3CAFD575E}" sibTransId="{40DB3A16-BACD-4270-BBB0-19F838E9B4A7}"/>
    <dgm:cxn modelId="{478378BD-E0FB-8341-A9FE-42D4595D9093}" type="presOf" srcId="{E475EDE2-6A52-4656-B12C-A5240687CE5A}" destId="{E248317F-9053-4E98-8E06-C6F069DC70E1}" srcOrd="0" destOrd="0" presId="urn:microsoft.com/office/officeart/2005/8/layout/vProcess5"/>
    <dgm:cxn modelId="{5E9A686E-B932-C94E-AB8E-1F268D42078A}" type="presParOf" srcId="{EEE21E4F-286F-4C63-B501-6D3BF9B282AD}" destId="{E9FD95FC-8364-455A-A861-65A59C306415}" srcOrd="0" destOrd="0" presId="urn:microsoft.com/office/officeart/2005/8/layout/vProcess5"/>
    <dgm:cxn modelId="{9E62776B-73D6-BF40-9F47-E47EFAA43957}" type="presParOf" srcId="{EEE21E4F-286F-4C63-B501-6D3BF9B282AD}" destId="{E248317F-9053-4E98-8E06-C6F069DC70E1}" srcOrd="1" destOrd="0" presId="urn:microsoft.com/office/officeart/2005/8/layout/vProcess5"/>
    <dgm:cxn modelId="{83DB2E5A-9D37-7D45-B9FA-31B31F75128E}" type="presParOf" srcId="{EEE21E4F-286F-4C63-B501-6D3BF9B282AD}" destId="{E69326BA-D539-4915-B78F-2EA735ABBE5D}" srcOrd="2" destOrd="0" presId="urn:microsoft.com/office/officeart/2005/8/layout/vProcess5"/>
    <dgm:cxn modelId="{8E1FF21A-FB4A-7847-8A69-82969A3681DE}" type="presParOf" srcId="{EEE21E4F-286F-4C63-B501-6D3BF9B282AD}" destId="{B2D5624B-0447-4F35-A15B-EAE853B28CEA}" srcOrd="3" destOrd="0" presId="urn:microsoft.com/office/officeart/2005/8/layout/vProcess5"/>
    <dgm:cxn modelId="{7B9E5699-1F3A-E248-A67A-8A2B347EF2C6}" type="presParOf" srcId="{EEE21E4F-286F-4C63-B501-6D3BF9B282AD}" destId="{4CB202AD-53DC-4AB8-B8F6-C2B61293215C}" srcOrd="4" destOrd="0" presId="urn:microsoft.com/office/officeart/2005/8/layout/vProcess5"/>
    <dgm:cxn modelId="{F881A6F4-F8C4-4A43-809C-2C69A68920F9}" type="presParOf" srcId="{EEE21E4F-286F-4C63-B501-6D3BF9B282AD}" destId="{8C687D82-B97A-4E84-850B-2D28E63AE3FE}" srcOrd="5" destOrd="0" presId="urn:microsoft.com/office/officeart/2005/8/layout/vProcess5"/>
    <dgm:cxn modelId="{2DB6112C-3EEC-704A-8440-DF6CB1A1D776}" type="presParOf" srcId="{EEE21E4F-286F-4C63-B501-6D3BF9B282AD}" destId="{1A68C6C8-9B47-47A6-A005-D1A02ADBCE7B}" srcOrd="6" destOrd="0" presId="urn:microsoft.com/office/officeart/2005/8/layout/vProcess5"/>
    <dgm:cxn modelId="{D044BFEF-0874-684D-A695-076365361932}" type="presParOf" srcId="{EEE21E4F-286F-4C63-B501-6D3BF9B282AD}" destId="{C686E008-8F0E-48A3-9BE4-CFA05552AC04}" srcOrd="7" destOrd="0" presId="urn:microsoft.com/office/officeart/2005/8/layout/vProcess5"/>
    <dgm:cxn modelId="{97C745C8-989F-FE42-896D-820698E676A7}" type="presParOf" srcId="{EEE21E4F-286F-4C63-B501-6D3BF9B282AD}" destId="{CDCB2D43-699E-4705-89B4-208F259A3FDF}" srcOrd="8" destOrd="0" presId="urn:microsoft.com/office/officeart/2005/8/layout/vProcess5"/>
    <dgm:cxn modelId="{402FE8D4-8A47-9643-B631-5368EAB0A0FB}" type="presParOf" srcId="{EEE21E4F-286F-4C63-B501-6D3BF9B282AD}" destId="{52E86851-D029-4809-BBBE-135F383D8383}" srcOrd="9" destOrd="0" presId="urn:microsoft.com/office/officeart/2005/8/layout/vProcess5"/>
    <dgm:cxn modelId="{A83250C1-F1BD-4D49-B8EB-3B48DDC3ABDA}" type="presParOf" srcId="{EEE21E4F-286F-4C63-B501-6D3BF9B282AD}" destId="{3358FE09-DA5A-4932-8ADD-A65070C65F3F}" srcOrd="10" destOrd="0" presId="urn:microsoft.com/office/officeart/2005/8/layout/vProcess5"/>
    <dgm:cxn modelId="{59B4A50F-2DDB-AA44-9511-16C30ECC94DF}" type="presParOf" srcId="{EEE21E4F-286F-4C63-B501-6D3BF9B282AD}" destId="{174B57B8-0DE9-4301-A57C-6461A28854C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8317F-9053-4E98-8E06-C6F069DC70E1}">
      <dsp:nvSpPr>
        <dsp:cNvPr id="0" name=""/>
        <dsp:cNvSpPr/>
      </dsp:nvSpPr>
      <dsp:spPr>
        <a:xfrm>
          <a:off x="0" y="0"/>
          <a:ext cx="6803390" cy="10058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err="1" smtClean="0"/>
            <a:t>Kesadaran</a:t>
          </a:r>
          <a:r>
            <a:rPr lang="en-US" sz="4500" kern="1200" dirty="0" smtClean="0"/>
            <a:t> </a:t>
          </a:r>
          <a:r>
            <a:rPr lang="en-US" sz="4500" kern="1200" dirty="0" err="1" smtClean="0"/>
            <a:t>Etis</a:t>
          </a:r>
          <a:endParaRPr lang="en-US" sz="4500" kern="1200" dirty="0"/>
        </a:p>
      </dsp:txBody>
      <dsp:txXfrm>
        <a:off x="29460" y="29460"/>
        <a:ext cx="5633017" cy="946920"/>
      </dsp:txXfrm>
    </dsp:sp>
    <dsp:sp modelId="{E69326BA-D539-4915-B78F-2EA735ABBE5D}">
      <dsp:nvSpPr>
        <dsp:cNvPr id="0" name=""/>
        <dsp:cNvSpPr/>
      </dsp:nvSpPr>
      <dsp:spPr>
        <a:xfrm>
          <a:off x="569783" y="1188720"/>
          <a:ext cx="6803390" cy="1005840"/>
        </a:xfrm>
        <a:prstGeom prst="roundRect">
          <a:avLst>
            <a:gd name="adj" fmla="val 10000"/>
          </a:avLst>
        </a:prstGeom>
        <a:solidFill>
          <a:schemeClr val="accent5">
            <a:hueOff val="534349"/>
            <a:satOff val="-6292"/>
            <a:lumOff val="418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err="1" smtClean="0"/>
            <a:t>Berpikir</a:t>
          </a:r>
          <a:r>
            <a:rPr lang="en-US" sz="4500" kern="1200" dirty="0" smtClean="0"/>
            <a:t> </a:t>
          </a:r>
          <a:r>
            <a:rPr lang="en-US" sz="4500" kern="1200" dirty="0" err="1" smtClean="0"/>
            <a:t>Etis</a:t>
          </a:r>
          <a:endParaRPr lang="en-US" sz="4500" kern="1200" dirty="0"/>
        </a:p>
      </dsp:txBody>
      <dsp:txXfrm>
        <a:off x="599243" y="1218180"/>
        <a:ext cx="5520890" cy="946920"/>
      </dsp:txXfrm>
    </dsp:sp>
    <dsp:sp modelId="{B2D5624B-0447-4F35-A15B-EAE853B28CEA}">
      <dsp:nvSpPr>
        <dsp:cNvPr id="0" name=""/>
        <dsp:cNvSpPr/>
      </dsp:nvSpPr>
      <dsp:spPr>
        <a:xfrm>
          <a:off x="1131063" y="2377440"/>
          <a:ext cx="6803390" cy="1005840"/>
        </a:xfrm>
        <a:prstGeom prst="roundRect">
          <a:avLst>
            <a:gd name="adj" fmla="val 10000"/>
          </a:avLst>
        </a:prstGeom>
        <a:solidFill>
          <a:schemeClr val="accent5">
            <a:hueOff val="1068698"/>
            <a:satOff val="-12584"/>
            <a:lumOff val="836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err="1" smtClean="0"/>
            <a:t>Bertindak</a:t>
          </a:r>
          <a:r>
            <a:rPr lang="en-US" sz="4500" kern="1200" dirty="0" smtClean="0"/>
            <a:t> </a:t>
          </a:r>
          <a:r>
            <a:rPr lang="en-US" sz="4500" kern="1200" dirty="0" err="1" smtClean="0"/>
            <a:t>Etis</a:t>
          </a:r>
          <a:endParaRPr lang="en-US" sz="4500" kern="1200" dirty="0"/>
        </a:p>
      </dsp:txBody>
      <dsp:txXfrm>
        <a:off x="1160523" y="2406900"/>
        <a:ext cx="5529394" cy="946920"/>
      </dsp:txXfrm>
    </dsp:sp>
    <dsp:sp modelId="{4CB202AD-53DC-4AB8-B8F6-C2B61293215C}">
      <dsp:nvSpPr>
        <dsp:cNvPr id="0" name=""/>
        <dsp:cNvSpPr/>
      </dsp:nvSpPr>
      <dsp:spPr>
        <a:xfrm>
          <a:off x="1700847" y="3566160"/>
          <a:ext cx="6803390" cy="1005840"/>
        </a:xfrm>
        <a:prstGeom prst="roundRect">
          <a:avLst>
            <a:gd name="adj" fmla="val 10000"/>
          </a:avLst>
        </a:prstGeom>
        <a:solidFill>
          <a:schemeClr val="accent5">
            <a:hueOff val="1603047"/>
            <a:satOff val="-18876"/>
            <a:lumOff val="1254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err="1" smtClean="0"/>
            <a:t>Kepemimpinan</a:t>
          </a:r>
          <a:r>
            <a:rPr lang="en-US" sz="4500" kern="1200" dirty="0" smtClean="0"/>
            <a:t> </a:t>
          </a:r>
          <a:r>
            <a:rPr lang="en-US" sz="4500" kern="1200" dirty="0" err="1" smtClean="0"/>
            <a:t>Etis</a:t>
          </a:r>
          <a:endParaRPr lang="en-US" sz="4500" kern="1200" dirty="0"/>
        </a:p>
      </dsp:txBody>
      <dsp:txXfrm>
        <a:off x="1730307" y="3595620"/>
        <a:ext cx="5520890" cy="946920"/>
      </dsp:txXfrm>
    </dsp:sp>
    <dsp:sp modelId="{8C687D82-B97A-4E84-850B-2D28E63AE3FE}">
      <dsp:nvSpPr>
        <dsp:cNvPr id="0" name=""/>
        <dsp:cNvSpPr/>
      </dsp:nvSpPr>
      <dsp:spPr>
        <a:xfrm rot="10800000">
          <a:off x="6149594" y="77038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dk1"/>
        </a:solidFill>
        <a:ln w="15875" cap="rnd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6296698" y="932197"/>
        <a:ext cx="359588" cy="491981"/>
      </dsp:txXfrm>
    </dsp:sp>
    <dsp:sp modelId="{1A68C6C8-9B47-47A6-A005-D1A02ADBCE7B}">
      <dsp:nvSpPr>
        <dsp:cNvPr id="0" name=""/>
        <dsp:cNvSpPr/>
      </dsp:nvSpPr>
      <dsp:spPr>
        <a:xfrm rot="10800000">
          <a:off x="6719378" y="195910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dk1"/>
        </a:solidFill>
        <a:ln w="15875" cap="rnd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6866482" y="2120917"/>
        <a:ext cx="359588" cy="491981"/>
      </dsp:txXfrm>
    </dsp:sp>
    <dsp:sp modelId="{C686E008-8F0E-48A3-9BE4-CFA05552AC04}">
      <dsp:nvSpPr>
        <dsp:cNvPr id="0" name=""/>
        <dsp:cNvSpPr/>
      </dsp:nvSpPr>
      <dsp:spPr>
        <a:xfrm rot="10800000">
          <a:off x="7280658" y="314782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dk1"/>
        </a:solidFill>
        <a:ln w="15875" cap="rnd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7427762" y="3309637"/>
        <a:ext cx="359588" cy="491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E8B38-0907-BA42-8174-C1772ECFD41A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F124E-9162-8A46-8A55-F4D036B25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B2253-832D-44F4-932A-20515CD256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1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3222-296A-DA49-A8D5-1EA125E71A8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763-66B7-104C-BE24-E7A4B013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0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3222-296A-DA49-A8D5-1EA125E71A8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763-66B7-104C-BE24-E7A4B013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67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3222-296A-DA49-A8D5-1EA125E71A8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763-66B7-104C-BE24-E7A4B013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89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3222-296A-DA49-A8D5-1EA125E71A8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763-66B7-104C-BE24-E7A4B013AC6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0897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3222-296A-DA49-A8D5-1EA125E71A8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763-66B7-104C-BE24-E7A4B013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86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3222-296A-DA49-A8D5-1EA125E71A8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763-66B7-104C-BE24-E7A4B013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64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3222-296A-DA49-A8D5-1EA125E71A8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763-66B7-104C-BE24-E7A4B013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07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3222-296A-DA49-A8D5-1EA125E71A8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763-66B7-104C-BE24-E7A4B013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9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3222-296A-DA49-A8D5-1EA125E71A8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763-66B7-104C-BE24-E7A4B013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4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3222-296A-DA49-A8D5-1EA125E71A8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763-66B7-104C-BE24-E7A4B013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5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3222-296A-DA49-A8D5-1EA125E71A8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763-66B7-104C-BE24-E7A4B013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6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3222-296A-DA49-A8D5-1EA125E71A8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763-66B7-104C-BE24-E7A4B013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8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3222-296A-DA49-A8D5-1EA125E71A8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763-66B7-104C-BE24-E7A4B013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7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3222-296A-DA49-A8D5-1EA125E71A8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763-66B7-104C-BE24-E7A4B013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2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3222-296A-DA49-A8D5-1EA125E71A8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763-66B7-104C-BE24-E7A4B013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8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3222-296A-DA49-A8D5-1EA125E71A8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763-66B7-104C-BE24-E7A4B013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5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13222-296A-DA49-A8D5-1EA125E71A8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763-66B7-104C-BE24-E7A4B013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D913222-296A-DA49-A8D5-1EA125E71A8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2160763-66B7-104C-BE24-E7A4B013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32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5522"/>
            <a:ext cx="8229600" cy="56406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Arial Black"/>
                <a:cs typeface="Arial Black"/>
              </a:rPr>
              <a:t>SELAMAT DATANG DI FAKULTAS HUKUM</a:t>
            </a:r>
          </a:p>
          <a:p>
            <a:pPr marL="0" indent="0" algn="ctr">
              <a:buNone/>
            </a:pPr>
            <a:endParaRPr lang="en-US" sz="4800" b="1" smtClean="0">
              <a:latin typeface="Arial Black"/>
              <a:cs typeface="Arial Black"/>
            </a:endParaRPr>
          </a:p>
          <a:p>
            <a:pPr marL="0" indent="0" algn="ctr">
              <a:buNone/>
            </a:pPr>
            <a:endParaRPr lang="en-US" sz="4800" b="1" dirty="0">
              <a:latin typeface="Arial Black"/>
              <a:cs typeface="Arial Black"/>
            </a:endParaRPr>
          </a:p>
          <a:p>
            <a:pPr marL="0" indent="0" algn="ctr">
              <a:buNone/>
            </a:pPr>
            <a:r>
              <a:rPr lang="en-US" sz="4800" b="1" dirty="0" smtClean="0">
                <a:latin typeface="Arial Black"/>
                <a:cs typeface="Arial Black"/>
              </a:rPr>
              <a:t>You will be lawyer</a:t>
            </a:r>
          </a:p>
          <a:p>
            <a:pPr marL="0" indent="0" algn="ctr">
              <a:buNone/>
            </a:pPr>
            <a:r>
              <a:rPr lang="en-US" sz="4800" b="1" dirty="0" smtClean="0">
                <a:latin typeface="Arial Black"/>
                <a:cs typeface="Arial Black"/>
              </a:rPr>
              <a:t>Or </a:t>
            </a:r>
            <a:endParaRPr lang="en-US" sz="4800" b="1" dirty="0">
              <a:latin typeface="Arial Black"/>
              <a:cs typeface="Arial Black"/>
            </a:endParaRPr>
          </a:p>
          <a:p>
            <a:pPr marL="0" indent="0" algn="ctr">
              <a:buNone/>
            </a:pPr>
            <a:r>
              <a:rPr lang="en-US" sz="4800" b="1" dirty="0" smtClean="0">
                <a:latin typeface="Arial Black"/>
                <a:cs typeface="Arial Black"/>
              </a:rPr>
              <a:t>liar</a:t>
            </a:r>
            <a:r>
              <a:rPr lang="en-US" dirty="0" smtClean="0">
                <a:latin typeface="Arial Black"/>
                <a:cs typeface="Arial Black"/>
              </a:rPr>
              <a:t> </a:t>
            </a:r>
            <a:endParaRPr lang="en-US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723511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658" y="0"/>
            <a:ext cx="4762257" cy="67039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2436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798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b="1" dirty="0" err="1"/>
              <a:t>Tujuan</a:t>
            </a:r>
            <a:r>
              <a:rPr lang="en-US" sz="3200" b="1" dirty="0"/>
              <a:t> </a:t>
            </a:r>
            <a:r>
              <a:rPr lang="en-US" sz="3200" b="1" dirty="0" err="1"/>
              <a:t>Instruksional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0436"/>
            <a:ext cx="8229600" cy="500572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logis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menganalisa</a:t>
            </a:r>
            <a:r>
              <a:rPr lang="en-US" dirty="0"/>
              <a:t> </a:t>
            </a:r>
            <a:r>
              <a:rPr lang="en-US" dirty="0" err="1"/>
              <a:t>argumentasi</a:t>
            </a:r>
            <a:r>
              <a:rPr lang="en-US" dirty="0"/>
              <a:t> yang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valid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kaidah-kaidah</a:t>
            </a:r>
            <a:r>
              <a:rPr lang="en-US" dirty="0"/>
              <a:t> </a:t>
            </a:r>
            <a:r>
              <a:rPr lang="en-US" dirty="0" err="1"/>
              <a:t>penalaran</a:t>
            </a:r>
            <a:r>
              <a:rPr lang="en-US" dirty="0"/>
              <a:t> </a:t>
            </a:r>
            <a:r>
              <a:rPr lang="en-US" dirty="0" err="1"/>
              <a:t>logis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lisan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76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17246" cy="71508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Logika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9718"/>
            <a:ext cx="8229600" cy="5136445"/>
          </a:xfrm>
        </p:spPr>
        <p:txBody>
          <a:bodyPr>
            <a:normAutofit/>
          </a:bodyPr>
          <a:lstStyle/>
          <a:p>
            <a:r>
              <a:rPr lang="en-US" b="1" dirty="0" smtClean="0"/>
              <a:t>Logos = </a:t>
            </a:r>
            <a:r>
              <a:rPr lang="en-US" b="1" dirty="0" err="1" smtClean="0"/>
              <a:t>perkataan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sabda</a:t>
            </a:r>
            <a:endParaRPr lang="en-US" b="1" dirty="0" smtClean="0"/>
          </a:p>
          <a:p>
            <a:r>
              <a:rPr lang="en-US" b="1" dirty="0" err="1" smtClean="0"/>
              <a:t>Logika</a:t>
            </a:r>
            <a:r>
              <a:rPr lang="en-US" b="1" dirty="0" smtClean="0"/>
              <a:t> = </a:t>
            </a:r>
            <a:r>
              <a:rPr lang="en-US" b="1" dirty="0" err="1" smtClean="0"/>
              <a:t>suatu</a:t>
            </a:r>
            <a:r>
              <a:rPr lang="en-US" b="1" dirty="0" smtClean="0"/>
              <a:t> </a:t>
            </a:r>
            <a:r>
              <a:rPr lang="en-US" b="1" dirty="0" err="1" smtClean="0"/>
              <a:t>pertimbangan</a:t>
            </a:r>
            <a:r>
              <a:rPr lang="en-US" b="1" dirty="0" smtClean="0"/>
              <a:t> </a:t>
            </a:r>
            <a:r>
              <a:rPr lang="en-US" b="1" dirty="0" err="1" smtClean="0"/>
              <a:t>akal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pikiran</a:t>
            </a:r>
            <a:r>
              <a:rPr lang="en-US" b="1" dirty="0" smtClean="0"/>
              <a:t> yang </a:t>
            </a:r>
            <a:r>
              <a:rPr lang="en-US" b="1" dirty="0" err="1" smtClean="0"/>
              <a:t>diutarakan</a:t>
            </a:r>
            <a:r>
              <a:rPr lang="en-US" b="1" dirty="0" smtClean="0"/>
              <a:t> </a:t>
            </a:r>
            <a:r>
              <a:rPr lang="en-US" b="1" dirty="0" err="1" smtClean="0"/>
              <a:t>lewat</a:t>
            </a:r>
            <a:r>
              <a:rPr lang="en-US" b="1" dirty="0" smtClean="0"/>
              <a:t> kata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dinyatakan</a:t>
            </a:r>
            <a:r>
              <a:rPr lang="en-US" b="1" dirty="0" smtClean="0"/>
              <a:t> </a:t>
            </a:r>
            <a:r>
              <a:rPr lang="en-US" b="1" dirty="0" err="1" smtClean="0"/>
              <a:t>lewat</a:t>
            </a:r>
            <a:r>
              <a:rPr lang="en-US" b="1" dirty="0" smtClean="0"/>
              <a:t> </a:t>
            </a:r>
            <a:r>
              <a:rPr lang="en-US" b="1" dirty="0" err="1" smtClean="0"/>
              <a:t>bahasa</a:t>
            </a:r>
            <a:endParaRPr lang="en-US" b="1" dirty="0" smtClean="0"/>
          </a:p>
          <a:p>
            <a:r>
              <a:rPr lang="en-US" b="1" dirty="0" err="1" smtClean="0"/>
              <a:t>Logika</a:t>
            </a:r>
            <a:r>
              <a:rPr lang="en-US" b="1" dirty="0" smtClean="0"/>
              <a:t> = </a:t>
            </a:r>
            <a:r>
              <a:rPr lang="en-US" b="1" dirty="0" err="1" smtClean="0"/>
              <a:t>ilmu</a:t>
            </a:r>
            <a:r>
              <a:rPr lang="en-US" b="1" dirty="0" smtClean="0"/>
              <a:t> </a:t>
            </a:r>
            <a:r>
              <a:rPr lang="en-US" b="1" dirty="0" err="1" smtClean="0"/>
              <a:t>manthiq</a:t>
            </a:r>
            <a:r>
              <a:rPr lang="en-US" b="1" dirty="0" smtClean="0"/>
              <a:t> = </a:t>
            </a:r>
            <a:r>
              <a:rPr lang="en-US" b="1" dirty="0" err="1" smtClean="0"/>
              <a:t>ilmu</a:t>
            </a:r>
            <a:r>
              <a:rPr lang="en-US" b="1" dirty="0" smtClean="0"/>
              <a:t> </a:t>
            </a:r>
            <a:r>
              <a:rPr lang="en-US" b="1" dirty="0" err="1" smtClean="0"/>
              <a:t>bertutur</a:t>
            </a:r>
            <a:endParaRPr lang="en-US" b="1" dirty="0" smtClean="0"/>
          </a:p>
          <a:p>
            <a:r>
              <a:rPr lang="en-US" b="1" dirty="0" err="1" smtClean="0"/>
              <a:t>Ilmu</a:t>
            </a:r>
            <a:r>
              <a:rPr lang="en-US" b="1" dirty="0" smtClean="0"/>
              <a:t> </a:t>
            </a:r>
            <a:r>
              <a:rPr lang="en-US" b="1" dirty="0" err="1" smtClean="0"/>
              <a:t>manthiq</a:t>
            </a:r>
            <a:r>
              <a:rPr lang="en-US" b="1" dirty="0" smtClean="0"/>
              <a:t> </a:t>
            </a:r>
            <a:r>
              <a:rPr lang="en-US" b="1" dirty="0" err="1" smtClean="0"/>
              <a:t>ada</a:t>
            </a:r>
            <a:r>
              <a:rPr lang="en-US" b="1" dirty="0" smtClean="0"/>
              <a:t> 8 </a:t>
            </a:r>
            <a:r>
              <a:rPr lang="en-US" b="1" dirty="0" err="1" smtClean="0"/>
              <a:t>bagian</a:t>
            </a:r>
            <a:r>
              <a:rPr lang="en-US" b="1" dirty="0" smtClean="0"/>
              <a:t>: (a) al-</a:t>
            </a:r>
            <a:r>
              <a:rPr lang="en-US" b="1" dirty="0" err="1" smtClean="0"/>
              <a:t>muqalqt</a:t>
            </a:r>
            <a:r>
              <a:rPr lang="en-US" b="1" dirty="0"/>
              <a:t> </a:t>
            </a:r>
            <a:r>
              <a:rPr lang="en-US" b="1" dirty="0" smtClean="0"/>
              <a:t>al-</a:t>
            </a:r>
            <a:r>
              <a:rPr lang="en-US" b="1" dirty="0" err="1" smtClean="0"/>
              <a:t>ayr</a:t>
            </a:r>
            <a:r>
              <a:rPr lang="en-US" b="1" dirty="0" smtClean="0"/>
              <a:t> (</a:t>
            </a:r>
            <a:r>
              <a:rPr lang="en-US" b="1" dirty="0" err="1" smtClean="0"/>
              <a:t>kategori</a:t>
            </a:r>
            <a:r>
              <a:rPr lang="en-US" b="1" dirty="0" smtClean="0"/>
              <a:t>); (b) al-</a:t>
            </a:r>
            <a:r>
              <a:rPr lang="en-US" b="1" dirty="0" err="1" smtClean="0"/>
              <a:t>ibarah</a:t>
            </a:r>
            <a:r>
              <a:rPr lang="en-US" b="1" dirty="0" smtClean="0"/>
              <a:t> (kata); (c) a-</a:t>
            </a:r>
            <a:r>
              <a:rPr lang="en-US" b="1" dirty="0" err="1" smtClean="0"/>
              <a:t>qiyas</a:t>
            </a:r>
            <a:r>
              <a:rPr lang="en-US" b="1" dirty="0" smtClean="0"/>
              <a:t> (</a:t>
            </a:r>
            <a:r>
              <a:rPr lang="en-US" b="1" dirty="0" err="1" smtClean="0"/>
              <a:t>analogi</a:t>
            </a:r>
            <a:r>
              <a:rPr lang="en-US" b="1" dirty="0" smtClean="0"/>
              <a:t> </a:t>
            </a:r>
            <a:r>
              <a:rPr lang="en-US" b="1" dirty="0" err="1" smtClean="0"/>
              <a:t>pertama</a:t>
            </a:r>
            <a:r>
              <a:rPr lang="en-US" b="1" dirty="0" smtClean="0"/>
              <a:t>); (d) al-</a:t>
            </a:r>
            <a:r>
              <a:rPr lang="en-US" b="1" dirty="0" err="1" smtClean="0"/>
              <a:t>burban</a:t>
            </a:r>
            <a:r>
              <a:rPr lang="en-US" b="1" dirty="0" smtClean="0"/>
              <a:t> (</a:t>
            </a:r>
            <a:r>
              <a:rPr lang="en-US" b="1" dirty="0" err="1" smtClean="0"/>
              <a:t>analogi</a:t>
            </a:r>
            <a:r>
              <a:rPr lang="en-US" b="1" dirty="0" smtClean="0"/>
              <a:t> </a:t>
            </a:r>
            <a:r>
              <a:rPr lang="en-US" b="1" dirty="0" err="1" smtClean="0"/>
              <a:t>kedua</a:t>
            </a:r>
            <a:r>
              <a:rPr lang="en-US" b="1" dirty="0" smtClean="0"/>
              <a:t>); (e) </a:t>
            </a:r>
            <a:r>
              <a:rPr lang="en-US" b="1" dirty="0" err="1" smtClean="0"/>
              <a:t>Jadal</a:t>
            </a:r>
            <a:r>
              <a:rPr lang="en-US" b="1" dirty="0" smtClean="0"/>
              <a:t> (</a:t>
            </a:r>
            <a:r>
              <a:rPr lang="en-US" b="1" dirty="0" err="1" smtClean="0"/>
              <a:t>debat</a:t>
            </a:r>
            <a:r>
              <a:rPr lang="en-US" b="1" dirty="0" smtClean="0"/>
              <a:t>); (f) </a:t>
            </a:r>
            <a:r>
              <a:rPr lang="en-US" b="1" dirty="0" err="1" smtClean="0"/>
              <a:t>sofistika</a:t>
            </a:r>
            <a:r>
              <a:rPr lang="en-US" b="1" dirty="0" smtClean="0"/>
              <a:t>; (g) </a:t>
            </a:r>
            <a:r>
              <a:rPr lang="en-US" b="1" dirty="0" err="1" smtClean="0"/>
              <a:t>retorika</a:t>
            </a:r>
            <a:r>
              <a:rPr lang="en-US" b="1" dirty="0" smtClean="0"/>
              <a:t>; (h) </a:t>
            </a:r>
            <a:r>
              <a:rPr lang="en-US" b="1" dirty="0" err="1" smtClean="0"/>
              <a:t>syair</a:t>
            </a:r>
            <a:r>
              <a:rPr lang="en-US" b="1" dirty="0" smtClean="0"/>
              <a:t> (</a:t>
            </a:r>
            <a:r>
              <a:rPr lang="en-US" b="1" dirty="0" err="1" smtClean="0"/>
              <a:t>puisi</a:t>
            </a:r>
            <a:r>
              <a:rPr lang="en-US" b="1" dirty="0" smtClean="0"/>
              <a:t>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8786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30491" cy="603037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Definisi</a:t>
            </a:r>
            <a:r>
              <a:rPr lang="en-US" sz="2800" dirty="0" smtClean="0"/>
              <a:t> </a:t>
            </a:r>
            <a:r>
              <a:rPr lang="en-US" sz="2800" dirty="0" err="1" smtClean="0"/>
              <a:t>logika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414"/>
            <a:ext cx="8229600" cy="5061749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Noto</a:t>
            </a:r>
            <a:r>
              <a:rPr lang="en-US" b="1" dirty="0" smtClean="0"/>
              <a:t> </a:t>
            </a:r>
            <a:r>
              <a:rPr lang="en-US" b="1" dirty="0" err="1" smtClean="0"/>
              <a:t>negoro</a:t>
            </a:r>
            <a:r>
              <a:rPr lang="en-US" b="1" dirty="0" smtClean="0"/>
              <a:t> : </a:t>
            </a:r>
            <a:r>
              <a:rPr lang="en-US" b="1" dirty="0" err="1" smtClean="0"/>
              <a:t>ilmu</a:t>
            </a:r>
            <a:r>
              <a:rPr lang="en-US" b="1" dirty="0" smtClean="0"/>
              <a:t> yang </a:t>
            </a:r>
            <a:r>
              <a:rPr lang="en-US" b="1" dirty="0" err="1" smtClean="0"/>
              <a:t>meneliti</a:t>
            </a:r>
            <a:r>
              <a:rPr lang="en-US" b="1" dirty="0" smtClean="0"/>
              <a:t> </a:t>
            </a:r>
            <a:r>
              <a:rPr lang="en-US" b="1" dirty="0" err="1" smtClean="0"/>
              <a:t>perbuatan</a:t>
            </a:r>
            <a:r>
              <a:rPr lang="en-US" b="1" dirty="0" smtClean="0"/>
              <a:t> </a:t>
            </a:r>
            <a:r>
              <a:rPr lang="en-US" b="1" dirty="0" err="1" smtClean="0"/>
              <a:t>akal</a:t>
            </a:r>
            <a:r>
              <a:rPr lang="en-US" b="1" dirty="0" smtClean="0"/>
              <a:t> </a:t>
            </a:r>
            <a:r>
              <a:rPr lang="en-US" b="1" dirty="0" err="1" smtClean="0"/>
              <a:t>manusia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Poedjawijatna</a:t>
            </a:r>
            <a:r>
              <a:rPr lang="en-US" b="1" dirty="0" smtClean="0"/>
              <a:t> : </a:t>
            </a:r>
            <a:r>
              <a:rPr lang="en-US" b="1" dirty="0" err="1" smtClean="0"/>
              <a:t>filsafat</a:t>
            </a:r>
            <a:r>
              <a:rPr lang="en-US" b="1" dirty="0" smtClean="0"/>
              <a:t> </a:t>
            </a:r>
            <a:r>
              <a:rPr lang="en-US" b="1" dirty="0" err="1" smtClean="0"/>
              <a:t>budi</a:t>
            </a:r>
            <a:r>
              <a:rPr lang="en-US" b="1" dirty="0" smtClean="0"/>
              <a:t> (</a:t>
            </a:r>
            <a:r>
              <a:rPr lang="en-US" b="1" dirty="0" err="1" smtClean="0"/>
              <a:t>manusia</a:t>
            </a:r>
            <a:r>
              <a:rPr lang="en-US" b="1" dirty="0" smtClean="0"/>
              <a:t>) yang </a:t>
            </a:r>
            <a:r>
              <a:rPr lang="en-US" b="1" dirty="0" err="1" smtClean="0"/>
              <a:t>mempelajari</a:t>
            </a:r>
            <a:r>
              <a:rPr lang="en-US" b="1" dirty="0" smtClean="0"/>
              <a:t> </a:t>
            </a:r>
            <a:r>
              <a:rPr lang="en-US" b="1" dirty="0" err="1" smtClean="0"/>
              <a:t>teknik</a:t>
            </a:r>
            <a:r>
              <a:rPr lang="en-US" b="1" dirty="0" smtClean="0"/>
              <a:t> </a:t>
            </a:r>
            <a:r>
              <a:rPr lang="en-US" b="1" dirty="0" err="1" smtClean="0"/>
              <a:t>berpikir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mengetahui</a:t>
            </a:r>
            <a:r>
              <a:rPr lang="en-US" b="1" dirty="0" smtClean="0"/>
              <a:t> </a:t>
            </a:r>
            <a:r>
              <a:rPr lang="en-US" b="1" dirty="0" err="1" smtClean="0"/>
              <a:t>bagaimana</a:t>
            </a:r>
            <a:r>
              <a:rPr lang="en-US" b="1" dirty="0" smtClean="0"/>
              <a:t> </a:t>
            </a:r>
            <a:r>
              <a:rPr lang="en-US" b="1" dirty="0" err="1" smtClean="0"/>
              <a:t>manusia</a:t>
            </a:r>
            <a:r>
              <a:rPr lang="en-US" b="1" dirty="0" smtClean="0"/>
              <a:t> </a:t>
            </a:r>
            <a:r>
              <a:rPr lang="en-US" b="1" dirty="0" err="1" smtClean="0"/>
              <a:t>berfikir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semestinya</a:t>
            </a:r>
            <a:r>
              <a:rPr lang="en-US" b="1" dirty="0" smtClean="0"/>
              <a:t> (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seharusnya</a:t>
            </a:r>
            <a:r>
              <a:rPr lang="en-US" b="1" dirty="0" smtClean="0"/>
              <a:t>).</a:t>
            </a:r>
          </a:p>
          <a:p>
            <a:r>
              <a:rPr lang="en-US" b="1" dirty="0" err="1" smtClean="0"/>
              <a:t>Thaib</a:t>
            </a:r>
            <a:r>
              <a:rPr lang="en-US" b="1" dirty="0" smtClean="0"/>
              <a:t> </a:t>
            </a:r>
            <a:r>
              <a:rPr lang="en-US" b="1" dirty="0" err="1" smtClean="0"/>
              <a:t>tahir</a:t>
            </a:r>
            <a:r>
              <a:rPr lang="en-US" b="1" dirty="0" smtClean="0"/>
              <a:t> </a:t>
            </a:r>
            <a:r>
              <a:rPr lang="en-US" b="1" dirty="0" err="1" smtClean="0"/>
              <a:t>Muin</a:t>
            </a:r>
            <a:r>
              <a:rPr lang="en-US" b="1" dirty="0" smtClean="0"/>
              <a:t>: </a:t>
            </a:r>
            <a:r>
              <a:rPr lang="en-US" b="1" dirty="0" err="1" smtClean="0"/>
              <a:t>ilmu</a:t>
            </a:r>
            <a:r>
              <a:rPr lang="en-US" b="1" dirty="0" smtClean="0"/>
              <a:t> yang </a:t>
            </a:r>
            <a:r>
              <a:rPr lang="en-US" b="1" dirty="0" err="1" smtClean="0"/>
              <a:t>menggerakan</a:t>
            </a:r>
            <a:r>
              <a:rPr lang="en-US" b="1" dirty="0" smtClean="0"/>
              <a:t> </a:t>
            </a:r>
            <a:r>
              <a:rPr lang="en-US" b="1" dirty="0" err="1" smtClean="0"/>
              <a:t>pikiran</a:t>
            </a:r>
            <a:r>
              <a:rPr lang="en-US" b="1" dirty="0" smtClean="0"/>
              <a:t> </a:t>
            </a:r>
            <a:r>
              <a:rPr lang="en-US" b="1" dirty="0" err="1" smtClean="0"/>
              <a:t>kepada</a:t>
            </a:r>
            <a:r>
              <a:rPr lang="en-US" b="1" dirty="0" smtClean="0"/>
              <a:t> </a:t>
            </a:r>
            <a:r>
              <a:rPr lang="en-US" b="1" dirty="0" err="1" smtClean="0"/>
              <a:t>jalan</a:t>
            </a:r>
            <a:r>
              <a:rPr lang="en-US" b="1" dirty="0" smtClean="0"/>
              <a:t> </a:t>
            </a:r>
            <a:r>
              <a:rPr lang="en-US" b="1" dirty="0" err="1" smtClean="0"/>
              <a:t>lurus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memperoleh</a:t>
            </a:r>
            <a:r>
              <a:rPr lang="en-US" b="1" dirty="0" smtClean="0"/>
              <a:t> </a:t>
            </a:r>
            <a:r>
              <a:rPr lang="en-US" b="1" dirty="0" err="1" smtClean="0"/>
              <a:t>suatu</a:t>
            </a:r>
            <a:r>
              <a:rPr lang="en-US" b="1" dirty="0" smtClean="0"/>
              <a:t> </a:t>
            </a:r>
            <a:r>
              <a:rPr lang="en-US" b="1" dirty="0" err="1" smtClean="0"/>
              <a:t>kebenaran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Irving </a:t>
            </a:r>
            <a:r>
              <a:rPr lang="en-US" b="1" dirty="0" err="1" smtClean="0"/>
              <a:t>copi</a:t>
            </a:r>
            <a:r>
              <a:rPr lang="en-US" b="1" dirty="0" smtClean="0"/>
              <a:t> : </a:t>
            </a:r>
            <a:r>
              <a:rPr lang="en-US" b="1" dirty="0" err="1" smtClean="0"/>
              <a:t>ilmu</a:t>
            </a:r>
            <a:r>
              <a:rPr lang="en-US" b="1" dirty="0" smtClean="0"/>
              <a:t> yang </a:t>
            </a:r>
            <a:r>
              <a:rPr lang="en-US" b="1" dirty="0" err="1" smtClean="0"/>
              <a:t>mempelajari</a:t>
            </a:r>
            <a:r>
              <a:rPr lang="en-US" b="1" dirty="0" smtClean="0"/>
              <a:t> </a:t>
            </a:r>
            <a:r>
              <a:rPr lang="en-US" b="1" dirty="0" err="1" smtClean="0"/>
              <a:t>tentang</a:t>
            </a:r>
            <a:r>
              <a:rPr lang="en-US" b="1" dirty="0" smtClean="0"/>
              <a:t> </a:t>
            </a:r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hukum-hukum</a:t>
            </a:r>
            <a:r>
              <a:rPr lang="en-US" b="1" dirty="0" smtClean="0"/>
              <a:t> yang </a:t>
            </a:r>
            <a:r>
              <a:rPr lang="en-US" b="1" dirty="0" err="1" smtClean="0"/>
              <a:t>digunakan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mebedakan</a:t>
            </a:r>
            <a:r>
              <a:rPr lang="en-US" b="1" dirty="0" smtClean="0"/>
              <a:t> </a:t>
            </a:r>
            <a:r>
              <a:rPr lang="en-US" b="1" dirty="0" err="1" smtClean="0"/>
              <a:t>penalaran</a:t>
            </a:r>
            <a:r>
              <a:rPr lang="en-US" b="1" dirty="0" smtClean="0"/>
              <a:t> yang </a:t>
            </a:r>
            <a:r>
              <a:rPr lang="en-US" b="1" dirty="0" err="1" smtClean="0"/>
              <a:t>betul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yang </a:t>
            </a:r>
            <a:r>
              <a:rPr lang="en-US" b="1" dirty="0" err="1" smtClean="0"/>
              <a:t>salah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8914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logika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85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785817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Ilmu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Penalaran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Logika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1500174"/>
            <a:ext cx="7715304" cy="4786346"/>
          </a:xfrm>
        </p:spPr>
        <p:txBody>
          <a:bodyPr>
            <a:normAutofit/>
          </a:bodyPr>
          <a:lstStyle/>
          <a:p>
            <a:r>
              <a:rPr lang="en-US" i="1" dirty="0" err="1">
                <a:solidFill>
                  <a:schemeClr val="tx1"/>
                </a:solidFill>
              </a:rPr>
              <a:t>Logika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adalah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Ilmu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dan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Kecakapan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Menalar</a:t>
            </a:r>
            <a:r>
              <a:rPr lang="en-US" i="1" dirty="0">
                <a:solidFill>
                  <a:schemeClr val="tx1"/>
                </a:solidFill>
              </a:rPr>
              <a:t>; </a:t>
            </a:r>
            <a:r>
              <a:rPr lang="en-US" i="1" dirty="0" err="1">
                <a:solidFill>
                  <a:schemeClr val="tx1"/>
                </a:solidFill>
              </a:rPr>
              <a:t>Berpikir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dengan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Tepat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i="1" dirty="0">
                <a:solidFill>
                  <a:schemeClr val="tx1"/>
                </a:solidFill>
              </a:rPr>
              <a:t>the science and art of correct </a:t>
            </a:r>
            <a:r>
              <a:rPr lang="en-US" i="1" dirty="0" smtClean="0">
                <a:solidFill>
                  <a:schemeClr val="tx1"/>
                </a:solidFill>
              </a:rPr>
              <a:t>thinking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berpikir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dimaksudkan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kegiatan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"</a:t>
            </a:r>
            <a:r>
              <a:rPr lang="en-US" dirty="0" err="1">
                <a:solidFill>
                  <a:schemeClr val="tx1"/>
                </a:solidFill>
              </a:rPr>
              <a:t>mengolah</a:t>
            </a:r>
            <a:r>
              <a:rPr lang="en-US" dirty="0">
                <a:solidFill>
                  <a:schemeClr val="tx1"/>
                </a:solidFill>
              </a:rPr>
              <a:t>" </a:t>
            </a:r>
            <a:r>
              <a:rPr lang="en-US" dirty="0" err="1">
                <a:solidFill>
                  <a:schemeClr val="tx1"/>
                </a:solidFill>
              </a:rPr>
              <a:t>pengetahuan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telah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kita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terima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melalui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panca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indra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ditunjukan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mencapai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suatu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kebenaran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i="1" dirty="0" err="1" smtClean="0">
                <a:solidFill>
                  <a:schemeClr val="tx1"/>
                </a:solidFill>
              </a:rPr>
              <a:t>Berpikir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dengan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tepat</a:t>
            </a:r>
            <a:r>
              <a:rPr lang="en-US" i="1" dirty="0" smtClean="0">
                <a:solidFill>
                  <a:schemeClr val="tx1"/>
                </a:solidFill>
              </a:rPr>
              <a:t> : </a:t>
            </a:r>
            <a:r>
              <a:rPr lang="en-US" dirty="0" err="1">
                <a:solidFill>
                  <a:schemeClr val="tx1"/>
                </a:solidFill>
              </a:rPr>
              <a:t>sesuai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patokan-patokan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seperti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dikemukakan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logika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disebut</a:t>
            </a:r>
            <a:r>
              <a:rPr lang="en-US" dirty="0">
                <a:solidFill>
                  <a:schemeClr val="tx1"/>
                </a:solidFill>
              </a:rPr>
              <a:t> "</a:t>
            </a:r>
            <a:r>
              <a:rPr lang="en-US" dirty="0" err="1">
                <a:solidFill>
                  <a:schemeClr val="tx1"/>
                </a:solidFill>
              </a:rPr>
              <a:t>logis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10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Logika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merumuskan</a:t>
            </a:r>
            <a:r>
              <a:rPr lang="en-US" dirty="0"/>
              <a:t> </a:t>
            </a:r>
            <a:r>
              <a:rPr lang="en-US" dirty="0" err="1"/>
              <a:t>aturan-aturan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pemikiran</a:t>
            </a:r>
            <a:r>
              <a:rPr lang="en-US" dirty="0"/>
              <a:t> yang </a:t>
            </a:r>
            <a:r>
              <a:rPr lang="en-US" dirty="0" err="1" smtClean="0"/>
              <a:t>tepat</a:t>
            </a:r>
            <a:endParaRPr lang="en-US" dirty="0" smtClean="0"/>
          </a:p>
          <a:p>
            <a:r>
              <a:rPr lang="en-US" dirty="0" err="1"/>
              <a:t>kecakapan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aturan-aturan</a:t>
            </a:r>
            <a:r>
              <a:rPr lang="en-US" dirty="0"/>
              <a:t> </a:t>
            </a:r>
            <a:r>
              <a:rPr lang="en-US" dirty="0" err="1"/>
              <a:t>pemikiran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persoalan-persoalan</a:t>
            </a:r>
            <a:r>
              <a:rPr lang="en-US" dirty="0"/>
              <a:t> </a:t>
            </a:r>
            <a:r>
              <a:rPr lang="en-US" dirty="0" err="1"/>
              <a:t>konkret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hadapi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, </a:t>
            </a:r>
            <a:r>
              <a:rPr lang="en-US" dirty="0" err="1"/>
              <a:t>kritis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objektif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38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43072" cy="659058"/>
          </a:xfrm>
        </p:spPr>
        <p:txBody>
          <a:bodyPr>
            <a:normAutofit/>
          </a:bodyPr>
          <a:lstStyle/>
          <a:p>
            <a:r>
              <a:rPr lang="en-US" sz="3200" b="1" dirty="0" err="1" smtClean="0"/>
              <a:t>Sismatika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logika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414"/>
            <a:ext cx="8229600" cy="5043075"/>
          </a:xfrm>
        </p:spPr>
        <p:txBody>
          <a:bodyPr>
            <a:normAutofit/>
          </a:bodyPr>
          <a:lstStyle/>
          <a:p>
            <a:r>
              <a:rPr lang="en-US" b="1" dirty="0" smtClean="0"/>
              <a:t>Dari </a:t>
            </a:r>
            <a:r>
              <a:rPr lang="en-US" b="1" dirty="0" err="1" smtClean="0"/>
              <a:t>segi</a:t>
            </a:r>
            <a:r>
              <a:rPr lang="en-US" b="1" dirty="0" smtClean="0"/>
              <a:t> </a:t>
            </a:r>
            <a:r>
              <a:rPr lang="en-US" b="1" dirty="0" err="1" smtClean="0"/>
              <a:t>kualitas</a:t>
            </a:r>
            <a:r>
              <a:rPr lang="en-US" b="1" dirty="0" smtClean="0"/>
              <a:t> : </a:t>
            </a:r>
            <a:r>
              <a:rPr lang="en-US" b="1" dirty="0" err="1" smtClean="0"/>
              <a:t>logika</a:t>
            </a:r>
            <a:r>
              <a:rPr lang="en-US" b="1" dirty="0" smtClean="0"/>
              <a:t> </a:t>
            </a:r>
            <a:r>
              <a:rPr lang="en-US" b="1" dirty="0" err="1" smtClean="0"/>
              <a:t>naturalis</a:t>
            </a:r>
            <a:r>
              <a:rPr lang="en-US" b="1" dirty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artifisialis</a:t>
            </a:r>
            <a:r>
              <a:rPr lang="en-US" b="1" dirty="0" smtClean="0"/>
              <a:t> (</a:t>
            </a:r>
            <a:r>
              <a:rPr lang="en-US" b="1" dirty="0" err="1" smtClean="0"/>
              <a:t>logika</a:t>
            </a:r>
            <a:r>
              <a:rPr lang="en-US" b="1" dirty="0" smtClean="0"/>
              <a:t> </a:t>
            </a:r>
            <a:r>
              <a:rPr lang="en-US" b="1" dirty="0" err="1" smtClean="0"/>
              <a:t>ilmiah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Dari </a:t>
            </a:r>
            <a:r>
              <a:rPr lang="en-US" b="1" dirty="0" err="1" smtClean="0"/>
              <a:t>segi</a:t>
            </a:r>
            <a:r>
              <a:rPr lang="en-US" b="1" dirty="0" smtClean="0"/>
              <a:t> </a:t>
            </a:r>
            <a:r>
              <a:rPr lang="en-US" b="1" dirty="0" err="1" smtClean="0"/>
              <a:t>metode</a:t>
            </a:r>
            <a:r>
              <a:rPr lang="en-US" b="1" dirty="0" smtClean="0"/>
              <a:t> : </a:t>
            </a:r>
            <a:r>
              <a:rPr lang="en-US" b="1" dirty="0" err="1" smtClean="0"/>
              <a:t>logika</a:t>
            </a:r>
            <a:r>
              <a:rPr lang="en-US" b="1" dirty="0" smtClean="0"/>
              <a:t> </a:t>
            </a:r>
            <a:r>
              <a:rPr lang="en-US" b="1" dirty="0" err="1" smtClean="0"/>
              <a:t>tradisonal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moderen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Dari </a:t>
            </a:r>
            <a:r>
              <a:rPr lang="en-US" b="1" dirty="0" err="1" smtClean="0"/>
              <a:t>segi</a:t>
            </a:r>
            <a:r>
              <a:rPr lang="en-US" b="1" dirty="0" smtClean="0"/>
              <a:t> </a:t>
            </a:r>
            <a:r>
              <a:rPr lang="en-US" b="1" dirty="0" err="1" smtClean="0"/>
              <a:t>obyek</a:t>
            </a:r>
            <a:r>
              <a:rPr lang="en-US" b="1" dirty="0" smtClean="0"/>
              <a:t> : </a:t>
            </a:r>
            <a:r>
              <a:rPr lang="en-US" b="1" dirty="0" err="1" smtClean="0"/>
              <a:t>logika</a:t>
            </a:r>
            <a:r>
              <a:rPr lang="en-US" b="1" dirty="0" smtClean="0"/>
              <a:t> formal </a:t>
            </a:r>
            <a:r>
              <a:rPr lang="en-US" b="1" dirty="0" err="1" smtClean="0"/>
              <a:t>dan</a:t>
            </a:r>
            <a:r>
              <a:rPr lang="en-US" b="1" dirty="0" smtClean="0"/>
              <a:t> material.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i="1" dirty="0" err="1" smtClean="0"/>
              <a:t>Pembedaan</a:t>
            </a:r>
            <a:r>
              <a:rPr lang="en-US" sz="2800" b="1" i="1" dirty="0" smtClean="0"/>
              <a:t> yang </a:t>
            </a:r>
            <a:r>
              <a:rPr lang="en-US" sz="2800" b="1" i="1" dirty="0" err="1" smtClean="0"/>
              <a:t>radikal</a:t>
            </a:r>
            <a:r>
              <a:rPr lang="en-US" sz="2800" b="1" i="1" dirty="0" smtClean="0"/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i="1" dirty="0" err="1" smtClean="0"/>
              <a:t>Pembedaan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cara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berfikir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benar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secara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deduktif</a:t>
            </a:r>
            <a:r>
              <a:rPr lang="en-US" sz="2800" b="1" i="1" dirty="0" smtClean="0"/>
              <a:t>  (</a:t>
            </a:r>
            <a:r>
              <a:rPr lang="en-US" sz="2800" b="1" i="1" dirty="0" err="1" smtClean="0"/>
              <a:t>umum</a:t>
            </a:r>
            <a:r>
              <a:rPr lang="en-US" sz="2800" b="1" i="1" dirty="0" smtClean="0"/>
              <a:t>-&gt;</a:t>
            </a:r>
            <a:r>
              <a:rPr lang="en-US" sz="2800" b="1" i="1" dirty="0" err="1" smtClean="0"/>
              <a:t>khusus</a:t>
            </a:r>
            <a:r>
              <a:rPr lang="en-US" sz="2800" b="1" i="1" dirty="0" smtClean="0"/>
              <a:t>) </a:t>
            </a:r>
            <a:r>
              <a:rPr lang="en-US" sz="2800" b="1" i="1" dirty="0" err="1" smtClean="0"/>
              <a:t>disebut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logika</a:t>
            </a:r>
            <a:r>
              <a:rPr lang="en-US" sz="2800" b="1" i="1" dirty="0" smtClean="0"/>
              <a:t> formal.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i="1" dirty="0" err="1" smtClean="0"/>
              <a:t>Pembedaan</a:t>
            </a:r>
            <a:r>
              <a:rPr lang="en-US" sz="2800" b="1" i="1" dirty="0" smtClean="0"/>
              <a:t> </a:t>
            </a:r>
            <a:r>
              <a:rPr lang="en-US" sz="2800" b="1" i="1" dirty="0" err="1"/>
              <a:t>cara</a:t>
            </a:r>
            <a:r>
              <a:rPr lang="en-US" sz="2800" b="1" i="1" dirty="0"/>
              <a:t> </a:t>
            </a:r>
            <a:r>
              <a:rPr lang="en-US" sz="2800" b="1" i="1" dirty="0" err="1"/>
              <a:t>berfikir</a:t>
            </a:r>
            <a:r>
              <a:rPr lang="en-US" sz="2800" b="1" i="1" dirty="0"/>
              <a:t> </a:t>
            </a:r>
            <a:r>
              <a:rPr lang="en-US" sz="2800" b="1" i="1" dirty="0" err="1"/>
              <a:t>benar</a:t>
            </a:r>
            <a:r>
              <a:rPr lang="en-US" sz="2800" b="1" i="1" dirty="0"/>
              <a:t> </a:t>
            </a:r>
            <a:r>
              <a:rPr lang="en-US" sz="2800" b="1" i="1" dirty="0" err="1"/>
              <a:t>secara</a:t>
            </a:r>
            <a:r>
              <a:rPr lang="en-US" sz="2800" b="1" i="1" dirty="0"/>
              <a:t> </a:t>
            </a:r>
            <a:r>
              <a:rPr lang="en-US" sz="2800" b="1" i="1" dirty="0" err="1" smtClean="0"/>
              <a:t>induktif</a:t>
            </a:r>
            <a:r>
              <a:rPr lang="en-US" sz="2800" b="1" i="1" dirty="0" smtClean="0"/>
              <a:t>  (</a:t>
            </a:r>
            <a:r>
              <a:rPr lang="en-US" sz="2800" b="1" i="1" dirty="0" err="1" smtClean="0"/>
              <a:t>khusus</a:t>
            </a:r>
            <a:r>
              <a:rPr lang="en-US" sz="2800" b="1" i="1" dirty="0" smtClean="0"/>
              <a:t>-&gt;</a:t>
            </a:r>
            <a:r>
              <a:rPr lang="en-US" sz="2800" b="1" i="1" dirty="0" err="1" smtClean="0"/>
              <a:t>umum</a:t>
            </a:r>
            <a:r>
              <a:rPr lang="en-US" b="1" dirty="0" smtClean="0"/>
              <a:t>) </a:t>
            </a:r>
            <a:r>
              <a:rPr lang="en-US" b="1" i="1" dirty="0" err="1"/>
              <a:t>disebut</a:t>
            </a:r>
            <a:r>
              <a:rPr lang="en-US" b="1" i="1" dirty="0"/>
              <a:t> </a:t>
            </a:r>
            <a:r>
              <a:rPr lang="en-US" b="1" i="1" dirty="0" err="1"/>
              <a:t>logika</a:t>
            </a:r>
            <a:r>
              <a:rPr lang="en-US" b="1" i="1" dirty="0"/>
              <a:t> </a:t>
            </a:r>
            <a:r>
              <a:rPr lang="en-US" b="1" i="1" dirty="0" smtClean="0"/>
              <a:t>material.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586363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3588"/>
            <a:ext cx="8229600" cy="5435228"/>
          </a:xfrm>
        </p:spPr>
        <p:txBody>
          <a:bodyPr>
            <a:normAutofit/>
          </a:bodyPr>
          <a:lstStyle/>
          <a:p>
            <a:r>
              <a:rPr lang="en-US" b="1" dirty="0" err="1"/>
              <a:t>logika</a:t>
            </a:r>
            <a:r>
              <a:rPr lang="en-US" b="1" dirty="0"/>
              <a:t> </a:t>
            </a:r>
            <a:r>
              <a:rPr lang="en-US" b="1" dirty="0" err="1" smtClean="0"/>
              <a:t>naturalis</a:t>
            </a:r>
            <a:r>
              <a:rPr lang="en-US" b="1" dirty="0" smtClean="0"/>
              <a:t> :  </a:t>
            </a:r>
            <a:r>
              <a:rPr lang="en-US" b="1" dirty="0" err="1" smtClean="0"/>
              <a:t>kecakapberlogika</a:t>
            </a:r>
            <a:r>
              <a:rPr lang="en-US" b="1" dirty="0" smtClean="0"/>
              <a:t> </a:t>
            </a:r>
            <a:r>
              <a:rPr lang="en-US" b="1" dirty="0" err="1" smtClean="0"/>
              <a:t>berdasarkan</a:t>
            </a:r>
            <a:r>
              <a:rPr lang="en-US" b="1" dirty="0" smtClean="0"/>
              <a:t> </a:t>
            </a:r>
            <a:r>
              <a:rPr lang="en-US" b="1" dirty="0" err="1" smtClean="0"/>
              <a:t>kemampuan</a:t>
            </a:r>
            <a:r>
              <a:rPr lang="en-US" b="1" dirty="0" smtClean="0"/>
              <a:t> </a:t>
            </a:r>
            <a:r>
              <a:rPr lang="en-US" b="1" dirty="0" err="1" smtClean="0"/>
              <a:t>akal</a:t>
            </a:r>
            <a:r>
              <a:rPr lang="en-US" b="1" dirty="0" smtClean="0"/>
              <a:t> </a:t>
            </a:r>
            <a:r>
              <a:rPr lang="en-US" b="1" dirty="0" err="1" smtClean="0"/>
              <a:t>bawaan</a:t>
            </a:r>
            <a:r>
              <a:rPr lang="en-US" b="1" dirty="0" smtClean="0"/>
              <a:t> </a:t>
            </a:r>
            <a:r>
              <a:rPr lang="en-US" b="1" dirty="0" err="1" smtClean="0"/>
              <a:t>manusia</a:t>
            </a:r>
            <a:endParaRPr lang="en-US" b="1" dirty="0" smtClean="0"/>
          </a:p>
          <a:p>
            <a:r>
              <a:rPr lang="en-US" b="1" dirty="0" err="1" smtClean="0"/>
              <a:t>Logika</a:t>
            </a:r>
            <a:r>
              <a:rPr lang="en-US" b="1" dirty="0" smtClean="0"/>
              <a:t> </a:t>
            </a:r>
            <a:r>
              <a:rPr lang="en-US" b="1" dirty="0" err="1" smtClean="0"/>
              <a:t>Artifisialis</a:t>
            </a:r>
            <a:r>
              <a:rPr lang="en-US" b="1" dirty="0" smtClean="0"/>
              <a:t>: </a:t>
            </a:r>
            <a:r>
              <a:rPr lang="en-US" b="1" dirty="0" err="1" smtClean="0"/>
              <a:t>menyempurnakan</a:t>
            </a:r>
            <a:r>
              <a:rPr lang="en-US" b="1" dirty="0" smtClean="0"/>
              <a:t> </a:t>
            </a:r>
            <a:r>
              <a:rPr lang="en-US" b="1" dirty="0" err="1" smtClean="0"/>
              <a:t>logika</a:t>
            </a:r>
            <a:r>
              <a:rPr lang="en-US" b="1" dirty="0" smtClean="0"/>
              <a:t> </a:t>
            </a:r>
            <a:r>
              <a:rPr lang="en-US" b="1" dirty="0" err="1" smtClean="0"/>
              <a:t>naturalis</a:t>
            </a:r>
            <a:r>
              <a:rPr lang="en-US" b="1" dirty="0" smtClean="0"/>
              <a:t> agar </a:t>
            </a:r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teliti</a:t>
            </a:r>
            <a:r>
              <a:rPr lang="en-US" b="1" dirty="0" smtClean="0"/>
              <a:t>, </a:t>
            </a:r>
            <a:r>
              <a:rPr lang="en-US" b="1" dirty="0" err="1" smtClean="0"/>
              <a:t>efisien</a:t>
            </a:r>
            <a:r>
              <a:rPr lang="en-US" b="1" dirty="0" smtClean="0"/>
              <a:t>, </a:t>
            </a:r>
            <a:r>
              <a:rPr lang="en-US" b="1" dirty="0" err="1" smtClean="0"/>
              <a:t>mudah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aman</a:t>
            </a:r>
            <a:r>
              <a:rPr lang="en-US" b="1" dirty="0" smtClean="0"/>
              <a:t> </a:t>
            </a:r>
            <a:r>
              <a:rPr lang="en-US" b="1" dirty="0" err="1" smtClean="0"/>
              <a:t>dng</a:t>
            </a:r>
            <a:r>
              <a:rPr lang="en-US" b="1" dirty="0" smtClean="0"/>
              <a:t> </a:t>
            </a:r>
            <a:r>
              <a:rPr lang="en-US" b="1" dirty="0" err="1" smtClean="0"/>
              <a:t>menyusun</a:t>
            </a:r>
            <a:r>
              <a:rPr lang="en-US" b="1" dirty="0" smtClean="0"/>
              <a:t> hukum2, kaidah2, rumus2 </a:t>
            </a:r>
            <a:r>
              <a:rPr lang="en-US" b="1" dirty="0" err="1" smtClean="0"/>
              <a:t>berpikir</a:t>
            </a:r>
            <a:r>
              <a:rPr lang="en-US" b="1" dirty="0" smtClean="0"/>
              <a:t> </a:t>
            </a:r>
            <a:r>
              <a:rPr lang="en-US" b="1" dirty="0" err="1" smtClean="0"/>
              <a:t>lurus</a:t>
            </a:r>
            <a:r>
              <a:rPr lang="en-US" b="1" dirty="0" smtClean="0"/>
              <a:t>.  </a:t>
            </a:r>
          </a:p>
          <a:p>
            <a:r>
              <a:rPr lang="en-US" b="1" dirty="0" err="1" smtClean="0"/>
              <a:t>logika</a:t>
            </a:r>
            <a:r>
              <a:rPr lang="en-US" b="1" dirty="0" smtClean="0"/>
              <a:t> </a:t>
            </a:r>
            <a:r>
              <a:rPr lang="en-US" b="1" dirty="0" err="1"/>
              <a:t>tradisonal</a:t>
            </a:r>
            <a:r>
              <a:rPr lang="en-US" b="1" dirty="0"/>
              <a:t> </a:t>
            </a:r>
            <a:r>
              <a:rPr lang="en-US" b="1" dirty="0" smtClean="0"/>
              <a:t>; </a:t>
            </a:r>
            <a:r>
              <a:rPr lang="en-US" b="1" dirty="0" err="1" smtClean="0"/>
              <a:t>logika</a:t>
            </a:r>
            <a:r>
              <a:rPr lang="en-US" b="1" dirty="0" smtClean="0"/>
              <a:t> </a:t>
            </a:r>
            <a:r>
              <a:rPr lang="en-US" b="1" dirty="0" err="1" smtClean="0"/>
              <a:t>aristoteles</a:t>
            </a:r>
            <a:r>
              <a:rPr lang="en-US" b="1" dirty="0" smtClean="0"/>
              <a:t> (</a:t>
            </a:r>
            <a:r>
              <a:rPr lang="en-US" b="1" dirty="0" err="1" smtClean="0"/>
              <a:t>mempersoalkan</a:t>
            </a:r>
            <a:r>
              <a:rPr lang="en-US" b="1" dirty="0" smtClean="0"/>
              <a:t> </a:t>
            </a:r>
            <a:r>
              <a:rPr lang="en-US" b="1" dirty="0" err="1" smtClean="0"/>
              <a:t>konsep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term </a:t>
            </a:r>
            <a:r>
              <a:rPr lang="en-US" b="1" dirty="0" err="1" smtClean="0"/>
              <a:t>menurut</a:t>
            </a:r>
            <a:r>
              <a:rPr lang="en-US" b="1" dirty="0" smtClean="0"/>
              <a:t> </a:t>
            </a:r>
            <a:r>
              <a:rPr lang="en-US" b="1" dirty="0" err="1" smtClean="0"/>
              <a:t>struktur</a:t>
            </a:r>
            <a:r>
              <a:rPr lang="en-US" b="1" dirty="0" smtClean="0"/>
              <a:t>, </a:t>
            </a:r>
            <a:r>
              <a:rPr lang="en-US" b="1" dirty="0" err="1" smtClean="0"/>
              <a:t>susunan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nuansanya</a:t>
            </a:r>
            <a:r>
              <a:rPr lang="en-US" b="1" dirty="0" smtClean="0"/>
              <a:t> </a:t>
            </a:r>
            <a:r>
              <a:rPr lang="en-US" b="1" dirty="0" err="1" smtClean="0"/>
              <a:t>serta</a:t>
            </a:r>
            <a:r>
              <a:rPr lang="en-US" b="1" dirty="0" smtClean="0"/>
              <a:t> </a:t>
            </a:r>
            <a:r>
              <a:rPr lang="en-US" b="1" dirty="0" err="1" smtClean="0"/>
              <a:t>seluk</a:t>
            </a:r>
            <a:r>
              <a:rPr lang="en-US" b="1" dirty="0" smtClean="0"/>
              <a:t> </a:t>
            </a:r>
            <a:r>
              <a:rPr lang="en-US" b="1" dirty="0" err="1" smtClean="0"/>
              <a:t>beluk</a:t>
            </a:r>
            <a:r>
              <a:rPr lang="en-US" b="1" dirty="0" smtClean="0"/>
              <a:t> </a:t>
            </a:r>
            <a:r>
              <a:rPr lang="en-US" b="1" dirty="0" err="1" smtClean="0"/>
              <a:t>penalaran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memprotes</a:t>
            </a:r>
            <a:r>
              <a:rPr lang="en-US" b="1" dirty="0" smtClean="0"/>
              <a:t> </a:t>
            </a:r>
            <a:r>
              <a:rPr lang="en-US" b="1" dirty="0" err="1" smtClean="0"/>
              <a:t>kebenaran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Logika</a:t>
            </a:r>
            <a:r>
              <a:rPr lang="en-US" b="1" dirty="0" smtClean="0"/>
              <a:t> </a:t>
            </a:r>
            <a:r>
              <a:rPr lang="en-US" b="1" dirty="0" err="1" smtClean="0"/>
              <a:t>moderen</a:t>
            </a:r>
            <a:r>
              <a:rPr lang="en-US" b="1" dirty="0" smtClean="0"/>
              <a:t> ; </a:t>
            </a:r>
            <a:r>
              <a:rPr lang="en-US" b="1" dirty="0" err="1" smtClean="0"/>
              <a:t>logika</a:t>
            </a:r>
            <a:r>
              <a:rPr lang="en-US" b="1" dirty="0" smtClean="0"/>
              <a:t> </a:t>
            </a:r>
            <a:r>
              <a:rPr lang="en-US" b="1" dirty="0" err="1" smtClean="0"/>
              <a:t>simbolik</a:t>
            </a:r>
            <a:r>
              <a:rPr lang="en-US" b="1" dirty="0" smtClean="0"/>
              <a:t> </a:t>
            </a:r>
            <a:r>
              <a:rPr lang="en-US" b="1" dirty="0" err="1" smtClean="0"/>
              <a:t>atau</a:t>
            </a:r>
            <a:r>
              <a:rPr lang="en-US" b="1" dirty="0" smtClean="0"/>
              <a:t> </a:t>
            </a:r>
            <a:r>
              <a:rPr lang="en-US" b="1" dirty="0" err="1" smtClean="0"/>
              <a:t>logika</a:t>
            </a:r>
            <a:r>
              <a:rPr lang="en-US" b="1" dirty="0" smtClean="0"/>
              <a:t> </a:t>
            </a:r>
            <a:r>
              <a:rPr lang="en-US" b="1" dirty="0" err="1" smtClean="0"/>
              <a:t>matematik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0462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8174"/>
            <a:ext cx="8229600" cy="5677989"/>
          </a:xfrm>
        </p:spPr>
        <p:txBody>
          <a:bodyPr/>
          <a:lstStyle/>
          <a:p>
            <a:r>
              <a:rPr lang="en-US" b="1" dirty="0" err="1" smtClean="0"/>
              <a:t>Logika</a:t>
            </a:r>
            <a:r>
              <a:rPr lang="en-US" b="1" dirty="0" smtClean="0"/>
              <a:t> formal (minor) : </a:t>
            </a:r>
            <a:r>
              <a:rPr lang="en-US" b="1" dirty="0" err="1" smtClean="0"/>
              <a:t>mengarahkan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bentuk</a:t>
            </a:r>
            <a:r>
              <a:rPr lang="en-US" b="1" dirty="0" smtClean="0"/>
              <a:t> (form) </a:t>
            </a:r>
            <a:r>
              <a:rPr lang="en-US" b="1" dirty="0" err="1" smtClean="0"/>
              <a:t>mempelajari</a:t>
            </a:r>
            <a:r>
              <a:rPr lang="en-US" b="1" dirty="0" smtClean="0"/>
              <a:t> dasar2 </a:t>
            </a:r>
            <a:r>
              <a:rPr lang="en-US" b="1" dirty="0" err="1" smtClean="0"/>
              <a:t>penyesuaian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pemikiran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menggunakan</a:t>
            </a:r>
            <a:r>
              <a:rPr lang="en-US" b="1" dirty="0" smtClean="0"/>
              <a:t> hukum2, rumus2 </a:t>
            </a:r>
            <a:r>
              <a:rPr lang="en-US" b="1" dirty="0" err="1" smtClean="0"/>
              <a:t>dan</a:t>
            </a:r>
            <a:r>
              <a:rPr lang="en-US" b="1" dirty="0" smtClean="0"/>
              <a:t> asas2 </a:t>
            </a:r>
            <a:r>
              <a:rPr lang="en-US" b="1" dirty="0" err="1" smtClean="0"/>
              <a:t>berpikir</a:t>
            </a:r>
            <a:r>
              <a:rPr lang="en-US" b="1" dirty="0" smtClean="0"/>
              <a:t> yang </a:t>
            </a:r>
            <a:r>
              <a:rPr lang="en-US" b="1" dirty="0" err="1" smtClean="0"/>
              <a:t>benar</a:t>
            </a:r>
            <a:r>
              <a:rPr lang="en-US" b="1" dirty="0" smtClean="0"/>
              <a:t> (</a:t>
            </a:r>
            <a:r>
              <a:rPr lang="en-US" b="1" dirty="0" err="1" smtClean="0"/>
              <a:t>arahnya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bentuk</a:t>
            </a:r>
            <a:r>
              <a:rPr lang="en-US" b="1" dirty="0" smtClean="0"/>
              <a:t> </a:t>
            </a:r>
            <a:r>
              <a:rPr lang="en-US" b="1" dirty="0" err="1" smtClean="0"/>
              <a:t>pemikiran</a:t>
            </a:r>
            <a:r>
              <a:rPr lang="en-US" b="1" dirty="0" smtClean="0"/>
              <a:t> yang </a:t>
            </a:r>
            <a:r>
              <a:rPr lang="en-US" b="1" dirty="0" err="1" smtClean="0"/>
              <a:t>tepat</a:t>
            </a:r>
            <a:r>
              <a:rPr lang="en-US" b="1" dirty="0" smtClean="0"/>
              <a:t>)</a:t>
            </a:r>
          </a:p>
          <a:p>
            <a:r>
              <a:rPr lang="en-US" b="1" dirty="0" err="1" smtClean="0"/>
              <a:t>Logika</a:t>
            </a:r>
            <a:r>
              <a:rPr lang="en-US" b="1" dirty="0" smtClean="0"/>
              <a:t> material (mayor) :</a:t>
            </a:r>
            <a:r>
              <a:rPr lang="en-US" b="1" dirty="0" err="1" smtClean="0"/>
              <a:t>mempelajari</a:t>
            </a:r>
            <a:r>
              <a:rPr lang="en-US" b="1" dirty="0" smtClean="0"/>
              <a:t> </a:t>
            </a:r>
            <a:r>
              <a:rPr lang="en-US" b="1" dirty="0" err="1" smtClean="0"/>
              <a:t>pekerjaan</a:t>
            </a:r>
            <a:r>
              <a:rPr lang="en-US" b="1" dirty="0" smtClean="0"/>
              <a:t> </a:t>
            </a:r>
            <a:r>
              <a:rPr lang="en-US" b="1" dirty="0" err="1" smtClean="0"/>
              <a:t>akal</a:t>
            </a:r>
            <a:r>
              <a:rPr lang="en-US" b="1" dirty="0" smtClean="0"/>
              <a:t> </a:t>
            </a:r>
            <a:r>
              <a:rPr lang="en-US" b="1" dirty="0" err="1" smtClean="0"/>
              <a:t>serta</a:t>
            </a:r>
            <a:r>
              <a:rPr lang="en-US" b="1" dirty="0" smtClean="0"/>
              <a:t> </a:t>
            </a:r>
            <a:r>
              <a:rPr lang="en-US" b="1" dirty="0" err="1" smtClean="0"/>
              <a:t>meniai</a:t>
            </a:r>
            <a:r>
              <a:rPr lang="en-US" b="1" dirty="0" smtClean="0"/>
              <a:t> </a:t>
            </a:r>
            <a:r>
              <a:rPr lang="en-US" b="1" dirty="0" err="1" smtClean="0"/>
              <a:t>hasil</a:t>
            </a:r>
            <a:r>
              <a:rPr lang="en-US" b="1" dirty="0" smtClean="0"/>
              <a:t> </a:t>
            </a:r>
            <a:r>
              <a:rPr lang="en-US" b="1" dirty="0" err="1" smtClean="0"/>
              <a:t>logika</a:t>
            </a:r>
            <a:r>
              <a:rPr lang="en-US" b="1" dirty="0" smtClean="0"/>
              <a:t> formal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mengujinya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kenyataan</a:t>
            </a:r>
            <a:r>
              <a:rPr lang="en-US" b="1" dirty="0" smtClean="0"/>
              <a:t> </a:t>
            </a:r>
            <a:r>
              <a:rPr lang="en-US" b="1" dirty="0" err="1" smtClean="0"/>
              <a:t>praktis</a:t>
            </a:r>
            <a:r>
              <a:rPr lang="en-US" b="1" dirty="0" smtClean="0"/>
              <a:t> (</a:t>
            </a:r>
            <a:r>
              <a:rPr lang="en-US" b="1" dirty="0" err="1" smtClean="0"/>
              <a:t>empiris</a:t>
            </a:r>
            <a:r>
              <a:rPr lang="en-US" b="1" dirty="0" smtClean="0"/>
              <a:t>) (</a:t>
            </a:r>
            <a:r>
              <a:rPr lang="en-US" b="1" dirty="0" err="1" smtClean="0"/>
              <a:t>arahnya</a:t>
            </a:r>
            <a:r>
              <a:rPr lang="en-US" b="1" dirty="0" smtClean="0"/>
              <a:t> </a:t>
            </a:r>
            <a:r>
              <a:rPr lang="en-US" b="1" dirty="0" err="1" smtClean="0"/>
              <a:t>perhatiaannya</a:t>
            </a:r>
            <a:r>
              <a:rPr lang="en-US" b="1" dirty="0" smtClean="0"/>
              <a:t>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bahan</a:t>
            </a:r>
            <a:r>
              <a:rPr lang="en-US" b="1" dirty="0" smtClean="0"/>
              <a:t> </a:t>
            </a:r>
            <a:r>
              <a:rPr lang="en-US" b="1" dirty="0" err="1" smtClean="0"/>
              <a:t>pemikiran</a:t>
            </a:r>
            <a:r>
              <a:rPr lang="en-US" b="1" dirty="0" smtClean="0"/>
              <a:t> yang </a:t>
            </a:r>
            <a:r>
              <a:rPr lang="en-US" b="1" dirty="0" err="1" smtClean="0"/>
              <a:t>benar</a:t>
            </a:r>
            <a:r>
              <a:rPr lang="en-US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100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748" y="2130426"/>
            <a:ext cx="7580451" cy="1193534"/>
          </a:xfrm>
        </p:spPr>
        <p:txBody>
          <a:bodyPr/>
          <a:lstStyle/>
          <a:p>
            <a:r>
              <a:rPr lang="tr-TR" dirty="0" smtClean="0"/>
              <a:t>Y</a:t>
            </a:r>
            <a:r>
              <a:rPr lang="en-US" dirty="0" err="1" smtClean="0"/>
              <a:t>ang</a:t>
            </a:r>
            <a:r>
              <a:rPr lang="en-US" dirty="0" smtClean="0"/>
              <a:t> </a:t>
            </a:r>
            <a:r>
              <a:rPr lang="en-US" dirty="0" err="1" smtClean="0"/>
              <a:t>mau</a:t>
            </a:r>
            <a:r>
              <a:rPr lang="en-US" dirty="0" smtClean="0"/>
              <a:t> </a:t>
            </a:r>
            <a:r>
              <a:rPr lang="en-US" dirty="0" err="1" smtClean="0"/>
              <a:t>ngajar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06" y="254499"/>
            <a:ext cx="2222387" cy="1875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023" y="254499"/>
            <a:ext cx="2510579" cy="2006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946" y="254499"/>
            <a:ext cx="2706141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58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23204" cy="696406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Logika</a:t>
            </a:r>
            <a:r>
              <a:rPr lang="en-US" sz="3600" b="1" dirty="0" smtClean="0"/>
              <a:t> 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Art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044"/>
            <a:ext cx="8229600" cy="5155119"/>
          </a:xfrm>
        </p:spPr>
        <p:txBody>
          <a:bodyPr/>
          <a:lstStyle/>
          <a:p>
            <a:pPr algn="just"/>
            <a:r>
              <a:rPr lang="en-US" dirty="0" err="1" smtClean="0"/>
              <a:t>Ilmu</a:t>
            </a:r>
            <a:r>
              <a:rPr lang="en-US" dirty="0" smtClean="0"/>
              <a:t> :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sistematisyg</a:t>
            </a:r>
            <a:r>
              <a:rPr lang="en-US" dirty="0" smtClean="0"/>
              <a:t> </a:t>
            </a:r>
            <a:r>
              <a:rPr lang="en-US" dirty="0" err="1" smtClean="0"/>
              <a:t>bicarakan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Art : </a:t>
            </a:r>
            <a:r>
              <a:rPr lang="en-US" dirty="0" err="1" smtClean="0"/>
              <a:t>ajarkan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praktek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capai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Logika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art. </a:t>
            </a:r>
            <a:r>
              <a:rPr lang="en-US" dirty="0" err="1" smtClean="0"/>
              <a:t>Sbg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logika</a:t>
            </a:r>
            <a:r>
              <a:rPr lang="en-US" dirty="0" smtClean="0"/>
              <a:t> </a:t>
            </a:r>
            <a:r>
              <a:rPr lang="en-US" dirty="0" err="1" smtClean="0"/>
              <a:t>mengajarkan</a:t>
            </a:r>
            <a:r>
              <a:rPr lang="en-US" dirty="0" smtClean="0"/>
              <a:t> prinsip2 </a:t>
            </a:r>
            <a:r>
              <a:rPr lang="en-US" dirty="0" err="1" smtClean="0"/>
              <a:t>berpikir</a:t>
            </a:r>
            <a:r>
              <a:rPr lang="en-US" dirty="0" smtClean="0"/>
              <a:t> valid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art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petunjuk2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peroleh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 smtClean="0"/>
              <a:t>ketidakbenaran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1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50358" cy="752428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Logika</a:t>
            </a:r>
            <a:r>
              <a:rPr lang="en-US" sz="2000" b="1" dirty="0"/>
              <a:t>,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psikologi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metafisika</a:t>
            </a:r>
            <a:r>
              <a:rPr lang="en-US" sz="2000" b="1" dirty="0"/>
              <a:t>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persimpangan</a:t>
            </a:r>
            <a:r>
              <a:rPr lang="en-US" sz="2000" b="1" dirty="0" smtClean="0"/>
              <a:t> @ </a:t>
            </a:r>
            <a:r>
              <a:rPr lang="en-US" sz="2000" b="1" dirty="0" err="1" smtClean="0"/>
              <a:t>berpikir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1153"/>
            <a:ext cx="8229600" cy="5340744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Psikologi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pikiran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proses </a:t>
            </a:r>
            <a:r>
              <a:rPr lang="en-US" dirty="0" err="1" smtClean="0"/>
              <a:t>berpikirtentang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r>
              <a:rPr lang="en-US" dirty="0" smtClean="0"/>
              <a:t>,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perasaan</a:t>
            </a:r>
            <a:r>
              <a:rPr lang="en-US" dirty="0" smtClean="0"/>
              <a:t>, </a:t>
            </a:r>
            <a:r>
              <a:rPr lang="en-US" dirty="0" err="1" smtClean="0"/>
              <a:t>imajinasi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organ2 yang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berpikir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Logika</a:t>
            </a:r>
            <a:r>
              <a:rPr lang="en-US" dirty="0" smtClean="0"/>
              <a:t> : </a:t>
            </a:r>
            <a:r>
              <a:rPr lang="en-US" dirty="0" err="1" smtClean="0"/>
              <a:t>menyelidiki</a:t>
            </a:r>
            <a:r>
              <a:rPr lang="en-US" dirty="0" smtClean="0"/>
              <a:t>, </a:t>
            </a:r>
            <a:r>
              <a:rPr lang="en-US" dirty="0" err="1" smtClean="0"/>
              <a:t>menyaring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pemikiran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berfikir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, </a:t>
            </a:r>
            <a:r>
              <a:rPr lang="en-US" dirty="0" err="1" smtClean="0"/>
              <a:t>efisien</a:t>
            </a:r>
            <a:r>
              <a:rPr lang="en-US" dirty="0" smtClean="0"/>
              <a:t>, </a:t>
            </a:r>
            <a:r>
              <a:rPr lang="en-US" dirty="0" err="1" smtClean="0"/>
              <a:t>efektif</a:t>
            </a:r>
            <a:r>
              <a:rPr lang="en-US" dirty="0" smtClean="0"/>
              <a:t>, </a:t>
            </a:r>
            <a:r>
              <a:rPr lang="en-US" dirty="0" err="1" smtClean="0"/>
              <a:t>terarah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teratur</a:t>
            </a:r>
            <a:r>
              <a:rPr lang="en-US" dirty="0" smtClean="0"/>
              <a:t>. </a:t>
            </a:r>
          </a:p>
          <a:p>
            <a:pPr algn="just"/>
            <a:r>
              <a:rPr lang="en-US" dirty="0" err="1" smtClean="0"/>
              <a:t>Metafisika</a:t>
            </a:r>
            <a:r>
              <a:rPr lang="en-US" dirty="0" smtClean="0"/>
              <a:t>: </a:t>
            </a:r>
            <a:r>
              <a:rPr lang="en-US" dirty="0" err="1" smtClean="0"/>
              <a:t>cabang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hakekat</a:t>
            </a:r>
            <a:r>
              <a:rPr lang="en-US" dirty="0" smtClean="0"/>
              <a:t> </a:t>
            </a:r>
            <a:r>
              <a:rPr lang="en-US" dirty="0" err="1" smtClean="0"/>
              <a:t>realitasyang</a:t>
            </a:r>
            <a:r>
              <a:rPr lang="en-US" dirty="0" smtClean="0"/>
              <a:t> </a:t>
            </a:r>
            <a:r>
              <a:rPr lang="en-US" dirty="0" err="1" smtClean="0"/>
              <a:t>sebenarnya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ushanya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mengkritik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dalil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yang </a:t>
            </a:r>
            <a:r>
              <a:rPr lang="en-US" dirty="0" err="1" smtClean="0"/>
              <a:t>dipersoalkan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Metasifika</a:t>
            </a:r>
            <a:r>
              <a:rPr lang="en-US" dirty="0" smtClean="0"/>
              <a:t> </a:t>
            </a:r>
            <a:r>
              <a:rPr lang="en-US" dirty="0" err="1" smtClean="0"/>
              <a:t>berpendapat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kepicikan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kemiskinan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yang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membedakan</a:t>
            </a:r>
            <a:r>
              <a:rPr lang="en-US" dirty="0" smtClean="0"/>
              <a:t> </a:t>
            </a:r>
            <a:r>
              <a:rPr lang="en-US" dirty="0" err="1" smtClean="0"/>
              <a:t>semu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</a:t>
            </a:r>
            <a:r>
              <a:rPr lang="en-US" dirty="0" err="1" smtClean="0"/>
              <a:t>dunia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83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ujuan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Logika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0"/>
            <a:r>
              <a:rPr lang="en-US" dirty="0" err="1"/>
              <a:t>Membedakan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;</a:t>
            </a:r>
          </a:p>
          <a:p>
            <a:pPr lvl="0"/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menguji</a:t>
            </a:r>
            <a:r>
              <a:rPr lang="en-US" dirty="0"/>
              <a:t> </a:t>
            </a:r>
            <a:r>
              <a:rPr lang="en-US" dirty="0" err="1"/>
              <a:t>ketepatan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;</a:t>
            </a:r>
          </a:p>
          <a:p>
            <a:pPr lvl="0"/>
            <a:r>
              <a:rPr lang="en-US" dirty="0" err="1"/>
              <a:t>Merumuskan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eksplisit</a:t>
            </a:r>
            <a:r>
              <a:rPr lang="en-US" dirty="0"/>
              <a:t> </a:t>
            </a:r>
            <a:r>
              <a:rPr lang="en-US" dirty="0" err="1"/>
              <a:t>asas-asas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yang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jernih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518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06384" cy="752428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Manfaat</a:t>
            </a:r>
            <a:r>
              <a:rPr lang="en-US" sz="3600" dirty="0" smtClean="0"/>
              <a:t> </a:t>
            </a:r>
            <a:r>
              <a:rPr lang="en-US" sz="3600" dirty="0" err="1" smtClean="0"/>
              <a:t>belajar</a:t>
            </a:r>
            <a:r>
              <a:rPr lang="en-US" sz="3600" dirty="0" smtClean="0"/>
              <a:t> </a:t>
            </a:r>
            <a:r>
              <a:rPr lang="en-US" sz="3600" dirty="0" err="1" smtClean="0"/>
              <a:t>logika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1154"/>
            <a:ext cx="8229600" cy="4875010"/>
          </a:xfrm>
        </p:spPr>
        <p:txBody>
          <a:bodyPr>
            <a:normAutofit/>
          </a:bodyPr>
          <a:lstStyle/>
          <a:p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berfikir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, </a:t>
            </a:r>
            <a:r>
              <a:rPr lang="en-US" dirty="0" err="1" smtClean="0"/>
              <a:t>efisien</a:t>
            </a:r>
            <a:r>
              <a:rPr lang="en-US" dirty="0" smtClean="0"/>
              <a:t>,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teratur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kebenaran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kekeliruan</a:t>
            </a:r>
            <a:endParaRPr lang="en-US" dirty="0" smtClean="0"/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aktifitas</a:t>
            </a:r>
            <a:r>
              <a:rPr lang="en-US" dirty="0" smtClean="0"/>
              <a:t> </a:t>
            </a:r>
            <a:r>
              <a:rPr lang="en-US" dirty="0" err="1" smtClean="0"/>
              <a:t>berfikir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Logika</a:t>
            </a:r>
            <a:r>
              <a:rPr lang="en-US" dirty="0" smtClean="0"/>
              <a:t> </a:t>
            </a:r>
            <a:r>
              <a:rPr lang="en-US" dirty="0" err="1" smtClean="0"/>
              <a:t>mengantarkan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berfikir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lepas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prasangka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keyakinan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Logika</a:t>
            </a:r>
            <a:r>
              <a:rPr lang="en-US" dirty="0" smtClean="0"/>
              <a:t> </a:t>
            </a:r>
            <a:r>
              <a:rPr lang="en-US" dirty="0" err="1" smtClean="0"/>
              <a:t>mendidik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berfikir</a:t>
            </a:r>
            <a:r>
              <a:rPr lang="en-US" dirty="0" smtClean="0"/>
              <a:t> </a:t>
            </a:r>
            <a:r>
              <a:rPr lang="en-US" dirty="0" err="1" smtClean="0"/>
              <a:t>obyektif</a:t>
            </a:r>
            <a:r>
              <a:rPr lang="en-US" dirty="0" smtClean="0"/>
              <a:t>, </a:t>
            </a:r>
            <a:r>
              <a:rPr lang="en-US" dirty="0" err="1" smtClean="0"/>
              <a:t>tegas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berani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suasana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6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4222" y="2237772"/>
            <a:ext cx="3047619" cy="30476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0"/>
            <a:ext cx="4411090" cy="3677708"/>
          </a:xfrm>
          <a:prstGeom prst="rect">
            <a:avLst/>
          </a:prstGeom>
        </p:spPr>
      </p:pic>
      <p:pic>
        <p:nvPicPr>
          <p:cNvPr id="6" name="Content Placeholder 7"/>
          <p:cNvPicPr>
            <a:picLocks noChangeAspect="1"/>
          </p:cNvPicPr>
          <p:nvPr/>
        </p:nvPicPr>
        <p:blipFill>
          <a:blip r:embed="rId4"/>
          <a:srcRect t="9422" b="9422"/>
          <a:stretch>
            <a:fillRect/>
          </a:stretch>
        </p:blipFill>
        <p:spPr>
          <a:xfrm>
            <a:off x="149404" y="2913133"/>
            <a:ext cx="4855635" cy="362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5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08" y="3563071"/>
            <a:ext cx="2940747" cy="3294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14" y="274638"/>
            <a:ext cx="3591068" cy="3252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135" y="274637"/>
            <a:ext cx="4312145" cy="459432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498134" y="4868959"/>
            <a:ext cx="4374655" cy="17111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 Black"/>
                <a:cs typeface="Arial Black"/>
              </a:rPr>
              <a:t>BUKAN HANYA OTOT</a:t>
            </a:r>
            <a:endParaRPr lang="en-US" sz="3600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5081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52242"/>
            <a:ext cx="8229600" cy="20739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 smtClean="0"/>
              <a:t>Dari </a:t>
            </a:r>
            <a:r>
              <a:rPr lang="en-US" sz="6000" b="1" dirty="0" err="1" smtClean="0"/>
              <a:t>akal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turun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ke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hati</a:t>
            </a:r>
            <a:r>
              <a:rPr lang="en-US" sz="6000" b="1" dirty="0" smtClean="0"/>
              <a:t> </a:t>
            </a:r>
          </a:p>
          <a:p>
            <a:pPr marL="0" indent="0" algn="ctr">
              <a:buNone/>
            </a:pPr>
            <a:r>
              <a:rPr lang="en-US" b="1" dirty="0" smtClean="0"/>
              <a:t>(NURANI, IMAGINASI, SPRITUAL)</a:t>
            </a:r>
            <a:endParaRPr lang="en-US" b="1" dirty="0"/>
          </a:p>
          <a:p>
            <a:pPr marL="0" indent="0" algn="ctr">
              <a:buNone/>
            </a:pPr>
            <a:endParaRPr lang="en-US" sz="6000" b="1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/>
          <a:srcRect l="-40915" r="-40915"/>
          <a:stretch>
            <a:fillRect/>
          </a:stretch>
        </p:blipFill>
        <p:spPr>
          <a:xfrm>
            <a:off x="457200" y="578892"/>
            <a:ext cx="8229600" cy="330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80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8501" r="8501"/>
          <a:stretch>
            <a:fillRect/>
          </a:stretch>
        </p:blipFill>
        <p:spPr>
          <a:xfrm>
            <a:off x="457200" y="1195132"/>
            <a:ext cx="4809296" cy="288164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rcRect t="5879" b="5879"/>
          <a:stretch>
            <a:fillRect/>
          </a:stretch>
        </p:blipFill>
        <p:spPr>
          <a:xfrm>
            <a:off x="3716428" y="4076777"/>
            <a:ext cx="4836959" cy="249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2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EKSISTENSI MANUSIA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dirty="0" smtClean="0"/>
              <a:t>HOMO SAPIENS (MAKHLUK YANG BERPIKIR)</a:t>
            </a:r>
          </a:p>
          <a:p>
            <a:r>
              <a:rPr lang="en-US" sz="3600" b="1" dirty="0" smtClean="0"/>
              <a:t>ANIMAL EDUCANDUM (HEWAN DIDIK)</a:t>
            </a:r>
          </a:p>
          <a:p>
            <a:r>
              <a:rPr lang="en-US" sz="3600" b="1" dirty="0" smtClean="0"/>
              <a:t>ENS METAPHYSICUM (MAKHLUK BERFIFASAT)</a:t>
            </a:r>
          </a:p>
          <a:p>
            <a:r>
              <a:rPr lang="en-US" sz="3600" b="1" dirty="0" smtClean="0"/>
              <a:t>HOMO RELIGIUS (MAKHLUK BERTUHAN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11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27252"/>
              </p:ext>
            </p:extLst>
          </p:nvPr>
        </p:nvGraphicFramePr>
        <p:xfrm>
          <a:off x="301625" y="1600200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/>
          <p:cNvGrpSpPr/>
          <p:nvPr/>
        </p:nvGrpSpPr>
        <p:grpSpPr>
          <a:xfrm rot="10800000">
            <a:off x="603371" y="2448306"/>
            <a:ext cx="653796" cy="653796"/>
            <a:chOff x="6149594" y="770382"/>
            <a:chExt cx="653796" cy="653796"/>
          </a:xfrm>
        </p:grpSpPr>
        <p:sp>
          <p:nvSpPr>
            <p:cNvPr id="5" name="Down Arrow 4"/>
            <p:cNvSpPr/>
            <p:nvPr/>
          </p:nvSpPr>
          <p:spPr>
            <a:xfrm rot="10800000">
              <a:off x="6149594" y="770382"/>
              <a:ext cx="653796" cy="653796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Down Arrow 4"/>
            <p:cNvSpPr/>
            <p:nvPr/>
          </p:nvSpPr>
          <p:spPr>
            <a:xfrm rot="10800000">
              <a:off x="6296698" y="932197"/>
              <a:ext cx="359588" cy="4919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kern="1200"/>
            </a:p>
          </p:txBody>
        </p:sp>
      </p:grpSp>
      <p:grpSp>
        <p:nvGrpSpPr>
          <p:cNvPr id="7" name="Group 6"/>
          <p:cNvGrpSpPr/>
          <p:nvPr/>
        </p:nvGrpSpPr>
        <p:grpSpPr>
          <a:xfrm rot="10800000">
            <a:off x="1206826" y="3571750"/>
            <a:ext cx="653796" cy="653796"/>
            <a:chOff x="6149594" y="770382"/>
            <a:chExt cx="653796" cy="653796"/>
          </a:xfrm>
        </p:grpSpPr>
        <p:sp>
          <p:nvSpPr>
            <p:cNvPr id="8" name="Down Arrow 7"/>
            <p:cNvSpPr/>
            <p:nvPr/>
          </p:nvSpPr>
          <p:spPr>
            <a:xfrm rot="10800000">
              <a:off x="6149594" y="770382"/>
              <a:ext cx="653796" cy="653796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Down Arrow 4"/>
            <p:cNvSpPr/>
            <p:nvPr/>
          </p:nvSpPr>
          <p:spPr>
            <a:xfrm rot="10800000">
              <a:off x="6296698" y="932197"/>
              <a:ext cx="359588" cy="4919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 rot="10800000">
            <a:off x="1860622" y="4825912"/>
            <a:ext cx="653796" cy="653796"/>
            <a:chOff x="6149594" y="770382"/>
            <a:chExt cx="653796" cy="653796"/>
          </a:xfrm>
        </p:grpSpPr>
        <p:sp>
          <p:nvSpPr>
            <p:cNvPr id="11" name="Down Arrow 10"/>
            <p:cNvSpPr/>
            <p:nvPr/>
          </p:nvSpPr>
          <p:spPr>
            <a:xfrm rot="10800000">
              <a:off x="6149594" y="770382"/>
              <a:ext cx="653796" cy="653796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Down Arrow 4"/>
            <p:cNvSpPr/>
            <p:nvPr/>
          </p:nvSpPr>
          <p:spPr>
            <a:xfrm rot="10800000">
              <a:off x="6296698" y="932197"/>
              <a:ext cx="359588" cy="4919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2114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9776"/>
          </a:xfrm>
        </p:spPr>
        <p:txBody>
          <a:bodyPr>
            <a:noAutofit/>
          </a:bodyPr>
          <a:lstStyle/>
          <a:p>
            <a:pPr lvl="0"/>
            <a:r>
              <a:rPr lang="en-US" sz="3200" b="1" dirty="0" err="1"/>
              <a:t>Deskripsi</a:t>
            </a:r>
            <a:r>
              <a:rPr lang="en-US" sz="3200" b="1" dirty="0"/>
              <a:t> Mata </a:t>
            </a:r>
            <a:r>
              <a:rPr lang="en-US" sz="3200" b="1" dirty="0" err="1"/>
              <a:t>Kuliah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7675"/>
            <a:ext cx="8229600" cy="5620851"/>
          </a:xfrm>
        </p:spPr>
        <p:txBody>
          <a:bodyPr>
            <a:normAutofit/>
          </a:bodyPr>
          <a:lstStyle/>
          <a:p>
            <a:r>
              <a:rPr lang="en-US" b="1" dirty="0" smtClean="0"/>
              <a:t>Mata </a:t>
            </a:r>
            <a:r>
              <a:rPr lang="en-US" b="1" dirty="0" err="1"/>
              <a:t>kuliah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menekankan</a:t>
            </a:r>
            <a:r>
              <a:rPr lang="en-US" b="1" dirty="0"/>
              <a:t> </a:t>
            </a:r>
            <a:r>
              <a:rPr lang="en-US" b="1" dirty="0" err="1"/>
              <a:t>pengembangan</a:t>
            </a:r>
            <a:r>
              <a:rPr lang="en-US" b="1" dirty="0"/>
              <a:t> </a:t>
            </a:r>
            <a:r>
              <a:rPr lang="en-US" b="1" dirty="0" err="1"/>
              <a:t>pola</a:t>
            </a:r>
            <a:r>
              <a:rPr lang="en-US" b="1" dirty="0"/>
              <a:t> </a:t>
            </a:r>
            <a:r>
              <a:rPr lang="en-US" b="1" dirty="0" err="1"/>
              <a:t>pikir</a:t>
            </a:r>
            <a:r>
              <a:rPr lang="en-US" b="1" dirty="0"/>
              <a:t> </a:t>
            </a:r>
            <a:r>
              <a:rPr lang="en-US" b="1" dirty="0" err="1"/>
              <a:t>kritis</a:t>
            </a:r>
            <a:r>
              <a:rPr lang="en-US" b="1" dirty="0"/>
              <a:t>, </a:t>
            </a:r>
            <a:r>
              <a:rPr lang="en-US" b="1" dirty="0" err="1"/>
              <a:t>radikal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reflektif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ciri</a:t>
            </a:r>
            <a:r>
              <a:rPr lang="en-US" b="1" dirty="0"/>
              <a:t> </a:t>
            </a:r>
            <a:r>
              <a:rPr lang="en-US" b="1" dirty="0" err="1"/>
              <a:t>khas</a:t>
            </a:r>
            <a:r>
              <a:rPr lang="en-US" b="1" dirty="0"/>
              <a:t> </a:t>
            </a:r>
            <a:r>
              <a:rPr lang="en-US" b="1" dirty="0" err="1"/>
              <a:t>mahasiswa</a:t>
            </a:r>
            <a:r>
              <a:rPr lang="en-US" b="1" dirty="0"/>
              <a:t> </a:t>
            </a:r>
            <a:r>
              <a:rPr lang="en-US" b="1" dirty="0" err="1"/>
              <a:t>fakultas</a:t>
            </a:r>
            <a:r>
              <a:rPr lang="en-US" b="1" dirty="0"/>
              <a:t> </a:t>
            </a:r>
            <a:r>
              <a:rPr lang="en-US" b="1" dirty="0" err="1"/>
              <a:t>hukum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konsep-konsep</a:t>
            </a:r>
            <a:r>
              <a:rPr lang="en-US" b="1" dirty="0"/>
              <a:t> yang </a:t>
            </a:r>
            <a:r>
              <a:rPr lang="en-US" b="1" dirty="0" err="1"/>
              <a:t>diberikan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latihan-latihan</a:t>
            </a:r>
            <a:r>
              <a:rPr lang="en-US" b="1" dirty="0"/>
              <a:t>. </a:t>
            </a:r>
            <a:r>
              <a:rPr lang="en-US" b="1" dirty="0" err="1"/>
              <a:t>Materi</a:t>
            </a:r>
            <a:r>
              <a:rPr lang="en-US" b="1" dirty="0"/>
              <a:t> yang </a:t>
            </a:r>
            <a:r>
              <a:rPr lang="en-US" b="1" dirty="0" err="1"/>
              <a:t>diajarkan</a:t>
            </a:r>
            <a:r>
              <a:rPr lang="en-US" b="1" dirty="0"/>
              <a:t> </a:t>
            </a:r>
            <a:r>
              <a:rPr lang="en-US" b="1" dirty="0" err="1"/>
              <a:t>menyangkut</a:t>
            </a:r>
            <a:r>
              <a:rPr lang="en-US" b="1" dirty="0"/>
              <a:t> </a:t>
            </a:r>
            <a:r>
              <a:rPr lang="en-US" b="1" dirty="0" err="1"/>
              <a:t>pengertian</a:t>
            </a:r>
            <a:r>
              <a:rPr lang="en-US" b="1" dirty="0"/>
              <a:t> </a:t>
            </a:r>
            <a:r>
              <a:rPr lang="en-US" b="1" dirty="0" err="1"/>
              <a:t>berpikir</a:t>
            </a:r>
            <a:r>
              <a:rPr lang="en-US" b="1" dirty="0"/>
              <a:t> </a:t>
            </a:r>
            <a:r>
              <a:rPr lang="en-US" b="1" dirty="0" err="1"/>
              <a:t>kritis</a:t>
            </a:r>
            <a:r>
              <a:rPr lang="en-US" b="1" dirty="0"/>
              <a:t>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kemampuan-kemampuan</a:t>
            </a:r>
            <a:r>
              <a:rPr lang="en-US" b="1" dirty="0"/>
              <a:t> yang </a:t>
            </a:r>
            <a:r>
              <a:rPr lang="en-US" b="1" dirty="0" err="1"/>
              <a:t>mendukungnya</a:t>
            </a:r>
            <a:r>
              <a:rPr lang="en-US" b="1" dirty="0"/>
              <a:t>, </a:t>
            </a:r>
            <a:r>
              <a:rPr lang="en-US" b="1" dirty="0" err="1"/>
              <a:t>pengenalan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aneka</a:t>
            </a:r>
            <a:r>
              <a:rPr lang="en-US" b="1" dirty="0"/>
              <a:t> </a:t>
            </a:r>
            <a:r>
              <a:rPr lang="en-US" b="1" dirty="0" err="1"/>
              <a:t>kesesatan</a:t>
            </a:r>
            <a:r>
              <a:rPr lang="en-US" b="1" dirty="0"/>
              <a:t> </a:t>
            </a:r>
            <a:r>
              <a:rPr lang="en-US" b="1" dirty="0" err="1"/>
              <a:t>berpikir</a:t>
            </a:r>
            <a:r>
              <a:rPr lang="en-US" b="1" dirty="0"/>
              <a:t>, </a:t>
            </a:r>
            <a:r>
              <a:rPr lang="en-US" b="1" dirty="0" err="1"/>
              <a:t>argumen-argumen</a:t>
            </a:r>
            <a:r>
              <a:rPr lang="en-US" b="1" dirty="0"/>
              <a:t>, </a:t>
            </a:r>
            <a:r>
              <a:rPr lang="en-US" b="1" dirty="0" err="1"/>
              <a:t>jenis-jenis</a:t>
            </a:r>
            <a:r>
              <a:rPr lang="en-US" b="1" dirty="0"/>
              <a:t> </a:t>
            </a:r>
            <a:r>
              <a:rPr lang="en-US" b="1" dirty="0" err="1"/>
              <a:t>penalaran</a:t>
            </a:r>
            <a:r>
              <a:rPr lang="en-US" b="1" dirty="0"/>
              <a:t> yang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induksi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deduksi</a:t>
            </a:r>
            <a:r>
              <a:rPr lang="en-US" b="1" dirty="0"/>
              <a:t>, </a:t>
            </a:r>
            <a:r>
              <a:rPr lang="en-US" b="1" dirty="0" err="1"/>
              <a:t>pemecahan</a:t>
            </a:r>
            <a:r>
              <a:rPr lang="en-US" b="1" dirty="0"/>
              <a:t> </a:t>
            </a:r>
            <a:r>
              <a:rPr lang="en-US" b="1" dirty="0" err="1"/>
              <a:t>masalah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penulisan</a:t>
            </a:r>
            <a:r>
              <a:rPr lang="en-US" b="1" dirty="0"/>
              <a:t> </a:t>
            </a:r>
            <a:r>
              <a:rPr lang="en-US" b="1" dirty="0" err="1"/>
              <a:t>esai</a:t>
            </a:r>
            <a:r>
              <a:rPr lang="en-US" b="1" dirty="0"/>
              <a:t> yang </a:t>
            </a:r>
            <a:r>
              <a:rPr lang="en-US" b="1" dirty="0" err="1"/>
              <a:t>baik</a:t>
            </a:r>
            <a:r>
              <a:rPr lang="en-US" b="1" dirty="0"/>
              <a:t>.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topik-topik</a:t>
            </a:r>
            <a:r>
              <a:rPr lang="en-US" b="1" dirty="0"/>
              <a:t> </a:t>
            </a:r>
            <a:r>
              <a:rPr lang="en-US" b="1" dirty="0" err="1"/>
              <a:t>tersebut</a:t>
            </a:r>
            <a:r>
              <a:rPr lang="en-US" b="1" dirty="0"/>
              <a:t>, </a:t>
            </a:r>
            <a:r>
              <a:rPr lang="en-US" b="1" dirty="0" err="1"/>
              <a:t>diharapkan</a:t>
            </a:r>
            <a:r>
              <a:rPr lang="en-US" b="1" dirty="0"/>
              <a:t> </a:t>
            </a:r>
            <a:r>
              <a:rPr lang="en-US" b="1" dirty="0" err="1"/>
              <a:t>mahasiswa</a:t>
            </a:r>
            <a:r>
              <a:rPr lang="en-US" b="1" dirty="0"/>
              <a:t> </a:t>
            </a:r>
            <a:r>
              <a:rPr lang="en-US" b="1" dirty="0" err="1"/>
              <a:t>memiliki</a:t>
            </a:r>
            <a:r>
              <a:rPr lang="en-US" b="1" dirty="0"/>
              <a:t> </a:t>
            </a:r>
            <a:r>
              <a:rPr lang="en-US" b="1" dirty="0" err="1"/>
              <a:t>kemampuan</a:t>
            </a:r>
            <a:r>
              <a:rPr lang="en-US" b="1" dirty="0"/>
              <a:t> </a:t>
            </a:r>
            <a:r>
              <a:rPr lang="en-US" b="1" dirty="0" err="1"/>
              <a:t>analitis</a:t>
            </a:r>
            <a:r>
              <a:rPr lang="en-US" b="1" dirty="0"/>
              <a:t> </a:t>
            </a:r>
            <a:r>
              <a:rPr lang="en-US" b="1" dirty="0" err="1"/>
              <a:t>berhadapan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berbagai</a:t>
            </a:r>
            <a:r>
              <a:rPr lang="en-US" b="1" dirty="0"/>
              <a:t> </a:t>
            </a:r>
            <a:r>
              <a:rPr lang="en-US" b="1" dirty="0" err="1"/>
              <a:t>macam</a:t>
            </a:r>
            <a:r>
              <a:rPr lang="en-US" b="1" dirty="0"/>
              <a:t> </a:t>
            </a:r>
            <a:r>
              <a:rPr lang="en-US" b="1" dirty="0" err="1"/>
              <a:t>persoalan</a:t>
            </a:r>
            <a:r>
              <a:rPr lang="en-US" b="1" dirty="0"/>
              <a:t> di </a:t>
            </a:r>
            <a:r>
              <a:rPr lang="en-US" b="1" dirty="0" err="1"/>
              <a:t>tengah</a:t>
            </a:r>
            <a:r>
              <a:rPr lang="en-US" b="1" dirty="0"/>
              <a:t> </a:t>
            </a:r>
            <a:r>
              <a:rPr lang="en-US" b="1" dirty="0" err="1"/>
              <a:t>kehidupan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819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256</TotalTime>
  <Words>892</Words>
  <Application>Microsoft Office PowerPoint</Application>
  <PresentationFormat>On-screen Show (4:3)</PresentationFormat>
  <Paragraphs>77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 Black</vt:lpstr>
      <vt:lpstr>Calibri</vt:lpstr>
      <vt:lpstr>Calisto MT</vt:lpstr>
      <vt:lpstr>Times New Roman</vt:lpstr>
      <vt:lpstr>Trebuchet MS</vt:lpstr>
      <vt:lpstr>Wingdings 2</vt:lpstr>
      <vt:lpstr>Slate</vt:lpstr>
      <vt:lpstr>PowerPoint Presentation</vt:lpstr>
      <vt:lpstr>Yang mau ngajar</vt:lpstr>
      <vt:lpstr>PowerPoint Presentation</vt:lpstr>
      <vt:lpstr>PowerPoint Presentation</vt:lpstr>
      <vt:lpstr>PowerPoint Presentation</vt:lpstr>
      <vt:lpstr>PowerPoint Presentation</vt:lpstr>
      <vt:lpstr>EKSISTENSI MANUSIA </vt:lpstr>
      <vt:lpstr>PowerPoint Presentation</vt:lpstr>
      <vt:lpstr>Deskripsi Mata Kuliah </vt:lpstr>
      <vt:lpstr>PowerPoint Presentation</vt:lpstr>
      <vt:lpstr>Tujuan Instruksional </vt:lpstr>
      <vt:lpstr>Logika </vt:lpstr>
      <vt:lpstr>Definisi logika</vt:lpstr>
      <vt:lpstr>Sejarah logika</vt:lpstr>
      <vt:lpstr>Ilmu Penalaran atau Logika </vt:lpstr>
      <vt:lpstr>PowerPoint Presentation</vt:lpstr>
      <vt:lpstr>Sismatika logika</vt:lpstr>
      <vt:lpstr>PowerPoint Presentation</vt:lpstr>
      <vt:lpstr>PowerPoint Presentation</vt:lpstr>
      <vt:lpstr>Logika  dan Art</vt:lpstr>
      <vt:lpstr>Logika, psikologi dan metafisika (persimpangan @ berpikir)</vt:lpstr>
      <vt:lpstr>Tujuan dari Logika:</vt:lpstr>
      <vt:lpstr>Manfaat belajar logika</vt:lpstr>
    </vt:vector>
  </TitlesOfParts>
  <Company>PKKPHAM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Hieronymus Soerjatisnanta</dc:creator>
  <cp:lastModifiedBy>Putri Ria</cp:lastModifiedBy>
  <cp:revision>35</cp:revision>
  <dcterms:created xsi:type="dcterms:W3CDTF">2015-07-11T03:04:21Z</dcterms:created>
  <dcterms:modified xsi:type="dcterms:W3CDTF">2020-11-05T00:16:28Z</dcterms:modified>
</cp:coreProperties>
</file>