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79" r:id="rId3"/>
    <p:sldId id="295" r:id="rId4"/>
    <p:sldId id="273" r:id="rId5"/>
    <p:sldId id="275" r:id="rId6"/>
    <p:sldId id="281" r:id="rId7"/>
    <p:sldId id="277" r:id="rId8"/>
    <p:sldId id="284" r:id="rId9"/>
    <p:sldId id="285" r:id="rId10"/>
    <p:sldId id="287" r:id="rId11"/>
    <p:sldId id="289" r:id="rId12"/>
    <p:sldId id="291" r:id="rId13"/>
    <p:sldId id="293" r:id="rId14"/>
    <p:sldId id="258" r:id="rId15"/>
    <p:sldId id="260" r:id="rId16"/>
    <p:sldId id="262" r:id="rId17"/>
    <p:sldId id="264" r:id="rId18"/>
    <p:sldId id="266" r:id="rId19"/>
    <p:sldId id="268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86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BC31AB-4A94-4114-9747-25FEB0288B6D}" type="doc">
      <dgm:prSet loTypeId="urn:microsoft.com/office/officeart/2011/layout/HexagonRadial" loCatId="cycle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id-ID"/>
        </a:p>
      </dgm:t>
    </dgm:pt>
    <dgm:pt modelId="{3373E307-0D86-4949-96F3-6BBF60EE07B0}">
      <dgm:prSet phldrT="[Text]"/>
      <dgm:spPr/>
      <dgm:t>
        <a:bodyPr/>
        <a:lstStyle/>
        <a:p>
          <a:r>
            <a:rPr lang="en-US" dirty="0" err="1"/>
            <a:t>Lingkup</a:t>
          </a:r>
          <a:r>
            <a:rPr lang="en-US" dirty="0"/>
            <a:t> Isi </a:t>
          </a:r>
          <a:r>
            <a:rPr lang="en-US" dirty="0" err="1"/>
            <a:t>Kuliah</a:t>
          </a:r>
          <a:r>
            <a:rPr lang="en-US" dirty="0"/>
            <a:t>/</a:t>
          </a:r>
          <a:r>
            <a:rPr lang="en-US" dirty="0" err="1"/>
            <a:t>Analisis</a:t>
          </a:r>
          <a:r>
            <a:rPr lang="en-US" dirty="0"/>
            <a:t> </a:t>
          </a:r>
          <a:r>
            <a:rPr lang="en-US" dirty="0" err="1"/>
            <a:t>Kebijakan</a:t>
          </a:r>
          <a:endParaRPr lang="id-ID" dirty="0"/>
        </a:p>
      </dgm:t>
    </dgm:pt>
    <dgm:pt modelId="{106409D5-31A1-44BF-9440-1E3BDB847231}" type="parTrans" cxnId="{1DCB9801-85DA-426F-81A1-EE6EBD29D6D7}">
      <dgm:prSet/>
      <dgm:spPr/>
      <dgm:t>
        <a:bodyPr/>
        <a:lstStyle/>
        <a:p>
          <a:endParaRPr lang="id-ID"/>
        </a:p>
      </dgm:t>
    </dgm:pt>
    <dgm:pt modelId="{E29BD0F3-8788-4766-A2DE-119B784A5CC0}" type="sibTrans" cxnId="{1DCB9801-85DA-426F-81A1-EE6EBD29D6D7}">
      <dgm:prSet/>
      <dgm:spPr/>
      <dgm:t>
        <a:bodyPr/>
        <a:lstStyle/>
        <a:p>
          <a:endParaRPr lang="id-ID"/>
        </a:p>
      </dgm:t>
    </dgm:pt>
    <dgm:pt modelId="{418C0569-8826-4EDA-912A-C73511810E3D}">
      <dgm:prSet phldrT="[Text]"/>
      <dgm:spPr/>
      <dgm:t>
        <a:bodyPr/>
        <a:lstStyle/>
        <a:p>
          <a:r>
            <a:rPr lang="en-US" dirty="0" err="1"/>
            <a:t>Aktor</a:t>
          </a:r>
          <a:r>
            <a:rPr lang="en-US" dirty="0"/>
            <a:t> </a:t>
          </a:r>
          <a:r>
            <a:rPr lang="en-US" dirty="0" err="1"/>
            <a:t>dan</a:t>
          </a:r>
          <a:r>
            <a:rPr lang="en-US" dirty="0"/>
            <a:t> Mapping Stakeholders</a:t>
          </a:r>
          <a:endParaRPr lang="id-ID" dirty="0"/>
        </a:p>
      </dgm:t>
    </dgm:pt>
    <dgm:pt modelId="{993EF734-DC14-45A9-8DC7-E319F21DD688}" type="parTrans" cxnId="{BEBA012F-DC89-4ED2-BA5B-1902D0EA3573}">
      <dgm:prSet/>
      <dgm:spPr/>
      <dgm:t>
        <a:bodyPr/>
        <a:lstStyle/>
        <a:p>
          <a:endParaRPr lang="id-ID"/>
        </a:p>
      </dgm:t>
    </dgm:pt>
    <dgm:pt modelId="{E0C671D6-4605-46B2-9150-45B8781866A9}" type="sibTrans" cxnId="{BEBA012F-DC89-4ED2-BA5B-1902D0EA3573}">
      <dgm:prSet/>
      <dgm:spPr/>
      <dgm:t>
        <a:bodyPr/>
        <a:lstStyle/>
        <a:p>
          <a:endParaRPr lang="id-ID"/>
        </a:p>
      </dgm:t>
    </dgm:pt>
    <dgm:pt modelId="{94EEB169-E314-4365-B1BB-8EBA9CBD54C7}">
      <dgm:prSet phldrT="[Text]"/>
      <dgm:spPr/>
      <dgm:t>
        <a:bodyPr/>
        <a:lstStyle/>
        <a:p>
          <a:r>
            <a:rPr lang="en-US" dirty="0" err="1"/>
            <a:t>Konsep</a:t>
          </a:r>
          <a:r>
            <a:rPr lang="en-US" dirty="0"/>
            <a:t> </a:t>
          </a:r>
          <a:r>
            <a:rPr lang="en-US" dirty="0" err="1"/>
            <a:t>pengungkapan</a:t>
          </a:r>
          <a:r>
            <a:rPr lang="en-US" dirty="0"/>
            <a:t> </a:t>
          </a:r>
          <a:r>
            <a:rPr lang="en-US" dirty="0" err="1"/>
            <a:t>fakta</a:t>
          </a:r>
          <a:endParaRPr lang="id-ID" dirty="0"/>
        </a:p>
      </dgm:t>
    </dgm:pt>
    <dgm:pt modelId="{2750C81C-3379-4B4E-A187-B11264520BEE}" type="parTrans" cxnId="{C162D10E-D3C8-4DE4-8ABA-31493C1B98C5}">
      <dgm:prSet/>
      <dgm:spPr/>
      <dgm:t>
        <a:bodyPr/>
        <a:lstStyle/>
        <a:p>
          <a:endParaRPr lang="id-ID"/>
        </a:p>
      </dgm:t>
    </dgm:pt>
    <dgm:pt modelId="{21EC4AA9-CCB5-4772-908D-D1CB9BCEBFD8}" type="sibTrans" cxnId="{C162D10E-D3C8-4DE4-8ABA-31493C1B98C5}">
      <dgm:prSet/>
      <dgm:spPr/>
      <dgm:t>
        <a:bodyPr/>
        <a:lstStyle/>
        <a:p>
          <a:endParaRPr lang="id-ID"/>
        </a:p>
      </dgm:t>
    </dgm:pt>
    <dgm:pt modelId="{A2B3CECA-BE02-4E75-943C-3CF1B8C5A185}">
      <dgm:prSet phldrT="[Text]"/>
      <dgm:spPr/>
      <dgm:t>
        <a:bodyPr/>
        <a:lstStyle/>
        <a:p>
          <a:r>
            <a:rPr lang="en-US" dirty="0" err="1"/>
            <a:t>Masalah</a:t>
          </a:r>
          <a:r>
            <a:rPr lang="en-US" dirty="0"/>
            <a:t> </a:t>
          </a:r>
          <a:r>
            <a:rPr lang="en-US" dirty="0" err="1"/>
            <a:t>kebijakan</a:t>
          </a:r>
          <a:endParaRPr lang="id-ID" dirty="0"/>
        </a:p>
      </dgm:t>
    </dgm:pt>
    <dgm:pt modelId="{CF2DA9A5-5F7A-46D5-9077-AD9688E237E8}" type="parTrans" cxnId="{DADFBAA6-99C6-4783-891B-BD33F88F0171}">
      <dgm:prSet/>
      <dgm:spPr/>
      <dgm:t>
        <a:bodyPr/>
        <a:lstStyle/>
        <a:p>
          <a:endParaRPr lang="id-ID"/>
        </a:p>
      </dgm:t>
    </dgm:pt>
    <dgm:pt modelId="{60D63BFD-E027-4D5B-AA69-2A16F5D359E0}" type="sibTrans" cxnId="{DADFBAA6-99C6-4783-891B-BD33F88F0171}">
      <dgm:prSet/>
      <dgm:spPr/>
      <dgm:t>
        <a:bodyPr/>
        <a:lstStyle/>
        <a:p>
          <a:endParaRPr lang="id-ID"/>
        </a:p>
      </dgm:t>
    </dgm:pt>
    <dgm:pt modelId="{A7575127-3252-4A5C-AA0E-D9E4862D20F8}">
      <dgm:prSet phldrT="[Text]"/>
      <dgm:spPr/>
      <dgm:t>
        <a:bodyPr/>
        <a:lstStyle/>
        <a:p>
          <a:r>
            <a:rPr lang="en-US" dirty="0"/>
            <a:t>Proses </a:t>
          </a:r>
          <a:r>
            <a:rPr lang="en-US" dirty="0" err="1"/>
            <a:t>Terjadinya</a:t>
          </a:r>
          <a:r>
            <a:rPr lang="en-US" dirty="0"/>
            <a:t> </a:t>
          </a:r>
          <a:r>
            <a:rPr lang="en-US" dirty="0" err="1"/>
            <a:t>kebijakan</a:t>
          </a:r>
          <a:endParaRPr lang="id-ID" dirty="0"/>
        </a:p>
      </dgm:t>
    </dgm:pt>
    <dgm:pt modelId="{121B3095-FE20-4508-890B-66F3AD42F3BB}" type="parTrans" cxnId="{B07D2AF8-7076-4F0A-8A85-6A67350262D5}">
      <dgm:prSet/>
      <dgm:spPr/>
      <dgm:t>
        <a:bodyPr/>
        <a:lstStyle/>
        <a:p>
          <a:endParaRPr lang="id-ID"/>
        </a:p>
      </dgm:t>
    </dgm:pt>
    <dgm:pt modelId="{B9F15627-8264-45D1-B087-F5C606A4D80E}" type="sibTrans" cxnId="{B07D2AF8-7076-4F0A-8A85-6A67350262D5}">
      <dgm:prSet/>
      <dgm:spPr/>
      <dgm:t>
        <a:bodyPr/>
        <a:lstStyle/>
        <a:p>
          <a:endParaRPr lang="id-ID"/>
        </a:p>
      </dgm:t>
    </dgm:pt>
    <dgm:pt modelId="{72270965-16C6-4E23-A6F0-ACA4BDC5DCDA}">
      <dgm:prSet phldrT="[Text]"/>
      <dgm:spPr/>
      <dgm:t>
        <a:bodyPr/>
        <a:lstStyle/>
        <a:p>
          <a:r>
            <a:rPr lang="en-US" dirty="0" err="1"/>
            <a:t>Analisis</a:t>
          </a:r>
          <a:r>
            <a:rPr lang="en-US" dirty="0"/>
            <a:t> </a:t>
          </a:r>
          <a:r>
            <a:rPr lang="en-US" dirty="0" err="1"/>
            <a:t>Implementasi</a:t>
          </a:r>
          <a:r>
            <a:rPr lang="en-US" dirty="0"/>
            <a:t> </a:t>
          </a:r>
          <a:r>
            <a:rPr lang="en-US" dirty="0" err="1"/>
            <a:t>kebijakan</a:t>
          </a:r>
          <a:endParaRPr lang="id-ID" dirty="0"/>
        </a:p>
      </dgm:t>
    </dgm:pt>
    <dgm:pt modelId="{59DE01D6-200E-4E6B-B912-E82E064C0A5A}" type="parTrans" cxnId="{137F686C-AA64-4F86-A2F0-3883942E1D4F}">
      <dgm:prSet/>
      <dgm:spPr/>
      <dgm:t>
        <a:bodyPr/>
        <a:lstStyle/>
        <a:p>
          <a:endParaRPr lang="id-ID"/>
        </a:p>
      </dgm:t>
    </dgm:pt>
    <dgm:pt modelId="{69B95BA1-6C46-42C3-9686-194675C5CE0D}" type="sibTrans" cxnId="{137F686C-AA64-4F86-A2F0-3883942E1D4F}">
      <dgm:prSet/>
      <dgm:spPr/>
      <dgm:t>
        <a:bodyPr/>
        <a:lstStyle/>
        <a:p>
          <a:endParaRPr lang="id-ID"/>
        </a:p>
      </dgm:t>
    </dgm:pt>
    <dgm:pt modelId="{AE166CC2-ACFC-4384-8F01-198C2BD218D3}">
      <dgm:prSet phldrT="[Text]"/>
      <dgm:spPr/>
      <dgm:t>
        <a:bodyPr/>
        <a:lstStyle/>
        <a:p>
          <a:r>
            <a:rPr lang="en-US" dirty="0" err="1"/>
            <a:t>Penyusunan</a:t>
          </a:r>
          <a:r>
            <a:rPr lang="en-US" dirty="0"/>
            <a:t> </a:t>
          </a:r>
          <a:r>
            <a:rPr lang="en-US" dirty="0" err="1"/>
            <a:t>Dokumentasi</a:t>
          </a:r>
          <a:r>
            <a:rPr lang="en-US" dirty="0"/>
            <a:t> </a:t>
          </a:r>
          <a:r>
            <a:rPr lang="en-US"/>
            <a:t>Kebijakan</a:t>
          </a:r>
          <a:endParaRPr lang="id-ID" dirty="0"/>
        </a:p>
      </dgm:t>
    </dgm:pt>
    <dgm:pt modelId="{334D9023-6F3B-4A6B-A982-EB842653103B}" type="parTrans" cxnId="{DD0A556B-0A5A-48A5-91C0-05E505F54F11}">
      <dgm:prSet/>
      <dgm:spPr/>
      <dgm:t>
        <a:bodyPr/>
        <a:lstStyle/>
        <a:p>
          <a:endParaRPr lang="id-ID"/>
        </a:p>
      </dgm:t>
    </dgm:pt>
    <dgm:pt modelId="{2756F12C-A20F-4FD6-895E-90A0C47C8783}" type="sibTrans" cxnId="{DD0A556B-0A5A-48A5-91C0-05E505F54F11}">
      <dgm:prSet/>
      <dgm:spPr/>
      <dgm:t>
        <a:bodyPr/>
        <a:lstStyle/>
        <a:p>
          <a:endParaRPr lang="id-ID"/>
        </a:p>
      </dgm:t>
    </dgm:pt>
    <dgm:pt modelId="{4F13F7EC-D84F-497D-9FF5-7BE7A702A3CA}" type="pres">
      <dgm:prSet presAssocID="{79BC31AB-4A94-4114-9747-25FEB0288B6D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D83D5786-9C10-4F50-BE20-6CC28411EF00}" type="pres">
      <dgm:prSet presAssocID="{3373E307-0D86-4949-96F3-6BBF60EE07B0}" presName="Parent" presStyleLbl="node0" presStyleIdx="0" presStyleCnt="1">
        <dgm:presLayoutVars>
          <dgm:chMax val="6"/>
          <dgm:chPref val="6"/>
        </dgm:presLayoutVars>
      </dgm:prSet>
      <dgm:spPr/>
    </dgm:pt>
    <dgm:pt modelId="{26720F0D-48AF-4B3C-AB6D-CC6D71A65E72}" type="pres">
      <dgm:prSet presAssocID="{418C0569-8826-4EDA-912A-C73511810E3D}" presName="Accent1" presStyleCnt="0"/>
      <dgm:spPr/>
    </dgm:pt>
    <dgm:pt modelId="{B5E0B91D-9EE6-4893-8647-834651D13C06}" type="pres">
      <dgm:prSet presAssocID="{418C0569-8826-4EDA-912A-C73511810E3D}" presName="Accent" presStyleLbl="bgShp" presStyleIdx="0" presStyleCnt="6"/>
      <dgm:spPr/>
    </dgm:pt>
    <dgm:pt modelId="{884D507B-50F0-4556-B051-14432663A526}" type="pres">
      <dgm:prSet presAssocID="{418C0569-8826-4EDA-912A-C73511810E3D}" presName="Child1" presStyleLbl="node1" presStyleIdx="0" presStyleCnt="6">
        <dgm:presLayoutVars>
          <dgm:chMax val="0"/>
          <dgm:chPref val="0"/>
          <dgm:bulletEnabled val="1"/>
        </dgm:presLayoutVars>
      </dgm:prSet>
      <dgm:spPr/>
    </dgm:pt>
    <dgm:pt modelId="{81F225B6-D712-4136-90A9-1B3993240087}" type="pres">
      <dgm:prSet presAssocID="{94EEB169-E314-4365-B1BB-8EBA9CBD54C7}" presName="Accent2" presStyleCnt="0"/>
      <dgm:spPr/>
    </dgm:pt>
    <dgm:pt modelId="{D4958649-9835-4595-A5A4-5C41C1E8E301}" type="pres">
      <dgm:prSet presAssocID="{94EEB169-E314-4365-B1BB-8EBA9CBD54C7}" presName="Accent" presStyleLbl="bgShp" presStyleIdx="1" presStyleCnt="6"/>
      <dgm:spPr/>
    </dgm:pt>
    <dgm:pt modelId="{743EFEC0-862D-4209-B4E1-7E319A799B6D}" type="pres">
      <dgm:prSet presAssocID="{94EEB169-E314-4365-B1BB-8EBA9CBD54C7}" presName="Child2" presStyleLbl="node1" presStyleIdx="1" presStyleCnt="6">
        <dgm:presLayoutVars>
          <dgm:chMax val="0"/>
          <dgm:chPref val="0"/>
          <dgm:bulletEnabled val="1"/>
        </dgm:presLayoutVars>
      </dgm:prSet>
      <dgm:spPr/>
    </dgm:pt>
    <dgm:pt modelId="{37342445-E3D5-4435-BA21-B11731BC6C50}" type="pres">
      <dgm:prSet presAssocID="{A2B3CECA-BE02-4E75-943C-3CF1B8C5A185}" presName="Accent3" presStyleCnt="0"/>
      <dgm:spPr/>
    </dgm:pt>
    <dgm:pt modelId="{72641155-66CC-4F5E-B024-A5922A02D697}" type="pres">
      <dgm:prSet presAssocID="{A2B3CECA-BE02-4E75-943C-3CF1B8C5A185}" presName="Accent" presStyleLbl="bgShp" presStyleIdx="2" presStyleCnt="6"/>
      <dgm:spPr/>
    </dgm:pt>
    <dgm:pt modelId="{A211AC21-D61F-4C2D-8D6D-BE4F106CAE9D}" type="pres">
      <dgm:prSet presAssocID="{A2B3CECA-BE02-4E75-943C-3CF1B8C5A185}" presName="Child3" presStyleLbl="node1" presStyleIdx="2" presStyleCnt="6">
        <dgm:presLayoutVars>
          <dgm:chMax val="0"/>
          <dgm:chPref val="0"/>
          <dgm:bulletEnabled val="1"/>
        </dgm:presLayoutVars>
      </dgm:prSet>
      <dgm:spPr/>
    </dgm:pt>
    <dgm:pt modelId="{05A6F05A-99C7-4E2D-BB9C-B14D3BFD2559}" type="pres">
      <dgm:prSet presAssocID="{A7575127-3252-4A5C-AA0E-D9E4862D20F8}" presName="Accent4" presStyleCnt="0"/>
      <dgm:spPr/>
    </dgm:pt>
    <dgm:pt modelId="{025FBCE8-4A64-4F29-B732-38C0D6AF8B16}" type="pres">
      <dgm:prSet presAssocID="{A7575127-3252-4A5C-AA0E-D9E4862D20F8}" presName="Accent" presStyleLbl="bgShp" presStyleIdx="3" presStyleCnt="6"/>
      <dgm:spPr/>
    </dgm:pt>
    <dgm:pt modelId="{D7EA2705-BE46-4B0C-B4DF-E83493069253}" type="pres">
      <dgm:prSet presAssocID="{A7575127-3252-4A5C-AA0E-D9E4862D20F8}" presName="Child4" presStyleLbl="node1" presStyleIdx="3" presStyleCnt="6">
        <dgm:presLayoutVars>
          <dgm:chMax val="0"/>
          <dgm:chPref val="0"/>
          <dgm:bulletEnabled val="1"/>
        </dgm:presLayoutVars>
      </dgm:prSet>
      <dgm:spPr/>
    </dgm:pt>
    <dgm:pt modelId="{FA0AA511-6B39-402F-9AAF-AB79A442A75C}" type="pres">
      <dgm:prSet presAssocID="{72270965-16C6-4E23-A6F0-ACA4BDC5DCDA}" presName="Accent5" presStyleCnt="0"/>
      <dgm:spPr/>
    </dgm:pt>
    <dgm:pt modelId="{D80EBD40-F532-492E-AE50-EFF9C6B846B8}" type="pres">
      <dgm:prSet presAssocID="{72270965-16C6-4E23-A6F0-ACA4BDC5DCDA}" presName="Accent" presStyleLbl="bgShp" presStyleIdx="4" presStyleCnt="6"/>
      <dgm:spPr/>
    </dgm:pt>
    <dgm:pt modelId="{F11F3C1A-50ED-4BF9-9164-D190D608E19F}" type="pres">
      <dgm:prSet presAssocID="{72270965-16C6-4E23-A6F0-ACA4BDC5DCDA}" presName="Child5" presStyleLbl="node1" presStyleIdx="4" presStyleCnt="6">
        <dgm:presLayoutVars>
          <dgm:chMax val="0"/>
          <dgm:chPref val="0"/>
          <dgm:bulletEnabled val="1"/>
        </dgm:presLayoutVars>
      </dgm:prSet>
      <dgm:spPr/>
    </dgm:pt>
    <dgm:pt modelId="{B54F72F9-1CB1-45E6-8942-D9FCF921BB75}" type="pres">
      <dgm:prSet presAssocID="{AE166CC2-ACFC-4384-8F01-198C2BD218D3}" presName="Accent6" presStyleCnt="0"/>
      <dgm:spPr/>
    </dgm:pt>
    <dgm:pt modelId="{776FDD97-FD55-4E57-A8F4-3975AC9B5EB7}" type="pres">
      <dgm:prSet presAssocID="{AE166CC2-ACFC-4384-8F01-198C2BD218D3}" presName="Accent" presStyleLbl="bgShp" presStyleIdx="5" presStyleCnt="6"/>
      <dgm:spPr/>
    </dgm:pt>
    <dgm:pt modelId="{65A41D12-5358-43F0-87AC-44CDB0D6D759}" type="pres">
      <dgm:prSet presAssocID="{AE166CC2-ACFC-4384-8F01-198C2BD218D3}" presName="Child6" presStyleLbl="node1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1DCB9801-85DA-426F-81A1-EE6EBD29D6D7}" srcId="{79BC31AB-4A94-4114-9747-25FEB0288B6D}" destId="{3373E307-0D86-4949-96F3-6BBF60EE07B0}" srcOrd="0" destOrd="0" parTransId="{106409D5-31A1-44BF-9440-1E3BDB847231}" sibTransId="{E29BD0F3-8788-4766-A2DE-119B784A5CC0}"/>
    <dgm:cxn modelId="{C162D10E-D3C8-4DE4-8ABA-31493C1B98C5}" srcId="{3373E307-0D86-4949-96F3-6BBF60EE07B0}" destId="{94EEB169-E314-4365-B1BB-8EBA9CBD54C7}" srcOrd="1" destOrd="0" parTransId="{2750C81C-3379-4B4E-A187-B11264520BEE}" sibTransId="{21EC4AA9-CCB5-4772-908D-D1CB9BCEBFD8}"/>
    <dgm:cxn modelId="{8FADF925-03F7-4C0F-8B88-117283A4D761}" type="presOf" srcId="{AE166CC2-ACFC-4384-8F01-198C2BD218D3}" destId="{65A41D12-5358-43F0-87AC-44CDB0D6D759}" srcOrd="0" destOrd="0" presId="urn:microsoft.com/office/officeart/2011/layout/HexagonRadial"/>
    <dgm:cxn modelId="{BEBA012F-DC89-4ED2-BA5B-1902D0EA3573}" srcId="{3373E307-0D86-4949-96F3-6BBF60EE07B0}" destId="{418C0569-8826-4EDA-912A-C73511810E3D}" srcOrd="0" destOrd="0" parTransId="{993EF734-DC14-45A9-8DC7-E319F21DD688}" sibTransId="{E0C671D6-4605-46B2-9150-45B8781866A9}"/>
    <dgm:cxn modelId="{DD0A556B-0A5A-48A5-91C0-05E505F54F11}" srcId="{3373E307-0D86-4949-96F3-6BBF60EE07B0}" destId="{AE166CC2-ACFC-4384-8F01-198C2BD218D3}" srcOrd="5" destOrd="0" parTransId="{334D9023-6F3B-4A6B-A982-EB842653103B}" sibTransId="{2756F12C-A20F-4FD6-895E-90A0C47C8783}"/>
    <dgm:cxn modelId="{137F686C-AA64-4F86-A2F0-3883942E1D4F}" srcId="{3373E307-0D86-4949-96F3-6BBF60EE07B0}" destId="{72270965-16C6-4E23-A6F0-ACA4BDC5DCDA}" srcOrd="4" destOrd="0" parTransId="{59DE01D6-200E-4E6B-B912-E82E064C0A5A}" sibTransId="{69B95BA1-6C46-42C3-9686-194675C5CE0D}"/>
    <dgm:cxn modelId="{FFFC1857-D669-48B1-96A3-8A94272E11BB}" type="presOf" srcId="{72270965-16C6-4E23-A6F0-ACA4BDC5DCDA}" destId="{F11F3C1A-50ED-4BF9-9164-D190D608E19F}" srcOrd="0" destOrd="0" presId="urn:microsoft.com/office/officeart/2011/layout/HexagonRadial"/>
    <dgm:cxn modelId="{5080EC7C-E707-41BC-BD48-F4ED3B1CE5F3}" type="presOf" srcId="{418C0569-8826-4EDA-912A-C73511810E3D}" destId="{884D507B-50F0-4556-B051-14432663A526}" srcOrd="0" destOrd="0" presId="urn:microsoft.com/office/officeart/2011/layout/HexagonRadial"/>
    <dgm:cxn modelId="{F1140788-5FA3-44FC-85A6-27C06A87D47C}" type="presOf" srcId="{94EEB169-E314-4365-B1BB-8EBA9CBD54C7}" destId="{743EFEC0-862D-4209-B4E1-7E319A799B6D}" srcOrd="0" destOrd="0" presId="urn:microsoft.com/office/officeart/2011/layout/HexagonRadial"/>
    <dgm:cxn modelId="{E1357389-61C0-44DF-A9E8-1C189084C012}" type="presOf" srcId="{79BC31AB-4A94-4114-9747-25FEB0288B6D}" destId="{4F13F7EC-D84F-497D-9FF5-7BE7A702A3CA}" srcOrd="0" destOrd="0" presId="urn:microsoft.com/office/officeart/2011/layout/HexagonRadial"/>
    <dgm:cxn modelId="{234096A5-4415-407F-9F0C-A086518E380B}" type="presOf" srcId="{3373E307-0D86-4949-96F3-6BBF60EE07B0}" destId="{D83D5786-9C10-4F50-BE20-6CC28411EF00}" srcOrd="0" destOrd="0" presId="urn:microsoft.com/office/officeart/2011/layout/HexagonRadial"/>
    <dgm:cxn modelId="{DADFBAA6-99C6-4783-891B-BD33F88F0171}" srcId="{3373E307-0D86-4949-96F3-6BBF60EE07B0}" destId="{A2B3CECA-BE02-4E75-943C-3CF1B8C5A185}" srcOrd="2" destOrd="0" parTransId="{CF2DA9A5-5F7A-46D5-9077-AD9688E237E8}" sibTransId="{60D63BFD-E027-4D5B-AA69-2A16F5D359E0}"/>
    <dgm:cxn modelId="{D08FB0CA-3D75-4B68-9816-4BCBD141A468}" type="presOf" srcId="{A2B3CECA-BE02-4E75-943C-3CF1B8C5A185}" destId="{A211AC21-D61F-4C2D-8D6D-BE4F106CAE9D}" srcOrd="0" destOrd="0" presId="urn:microsoft.com/office/officeart/2011/layout/HexagonRadial"/>
    <dgm:cxn modelId="{B07D2AF8-7076-4F0A-8A85-6A67350262D5}" srcId="{3373E307-0D86-4949-96F3-6BBF60EE07B0}" destId="{A7575127-3252-4A5C-AA0E-D9E4862D20F8}" srcOrd="3" destOrd="0" parTransId="{121B3095-FE20-4508-890B-66F3AD42F3BB}" sibTransId="{B9F15627-8264-45D1-B087-F5C606A4D80E}"/>
    <dgm:cxn modelId="{D26C81FD-BBF7-4319-830B-F0CA8E913ECE}" type="presOf" srcId="{A7575127-3252-4A5C-AA0E-D9E4862D20F8}" destId="{D7EA2705-BE46-4B0C-B4DF-E83493069253}" srcOrd="0" destOrd="0" presId="urn:microsoft.com/office/officeart/2011/layout/HexagonRadial"/>
    <dgm:cxn modelId="{AB451465-1AD8-4DE3-A106-A0DCC7027DC9}" type="presParOf" srcId="{4F13F7EC-D84F-497D-9FF5-7BE7A702A3CA}" destId="{D83D5786-9C10-4F50-BE20-6CC28411EF00}" srcOrd="0" destOrd="0" presId="urn:microsoft.com/office/officeart/2011/layout/HexagonRadial"/>
    <dgm:cxn modelId="{D0BD2A1C-9850-422B-8C4E-785C148D9188}" type="presParOf" srcId="{4F13F7EC-D84F-497D-9FF5-7BE7A702A3CA}" destId="{26720F0D-48AF-4B3C-AB6D-CC6D71A65E72}" srcOrd="1" destOrd="0" presId="urn:microsoft.com/office/officeart/2011/layout/HexagonRadial"/>
    <dgm:cxn modelId="{C6EC1B5D-70F9-4722-AC7A-96640011D45B}" type="presParOf" srcId="{26720F0D-48AF-4B3C-AB6D-CC6D71A65E72}" destId="{B5E0B91D-9EE6-4893-8647-834651D13C06}" srcOrd="0" destOrd="0" presId="urn:microsoft.com/office/officeart/2011/layout/HexagonRadial"/>
    <dgm:cxn modelId="{183E6804-C16C-4CBA-81B5-05C81715B059}" type="presParOf" srcId="{4F13F7EC-D84F-497D-9FF5-7BE7A702A3CA}" destId="{884D507B-50F0-4556-B051-14432663A526}" srcOrd="2" destOrd="0" presId="urn:microsoft.com/office/officeart/2011/layout/HexagonRadial"/>
    <dgm:cxn modelId="{B248DA37-D959-4DDB-8523-ABFF135AEF09}" type="presParOf" srcId="{4F13F7EC-D84F-497D-9FF5-7BE7A702A3CA}" destId="{81F225B6-D712-4136-90A9-1B3993240087}" srcOrd="3" destOrd="0" presId="urn:microsoft.com/office/officeart/2011/layout/HexagonRadial"/>
    <dgm:cxn modelId="{864675C3-A130-47F9-96D7-BEBF211C573D}" type="presParOf" srcId="{81F225B6-D712-4136-90A9-1B3993240087}" destId="{D4958649-9835-4595-A5A4-5C41C1E8E301}" srcOrd="0" destOrd="0" presId="urn:microsoft.com/office/officeart/2011/layout/HexagonRadial"/>
    <dgm:cxn modelId="{92F427C0-025F-4252-877E-0B704ECB9CAA}" type="presParOf" srcId="{4F13F7EC-D84F-497D-9FF5-7BE7A702A3CA}" destId="{743EFEC0-862D-4209-B4E1-7E319A799B6D}" srcOrd="4" destOrd="0" presId="urn:microsoft.com/office/officeart/2011/layout/HexagonRadial"/>
    <dgm:cxn modelId="{6D8BB359-492A-4001-8534-BC8AA9E38E7B}" type="presParOf" srcId="{4F13F7EC-D84F-497D-9FF5-7BE7A702A3CA}" destId="{37342445-E3D5-4435-BA21-B11731BC6C50}" srcOrd="5" destOrd="0" presId="urn:microsoft.com/office/officeart/2011/layout/HexagonRadial"/>
    <dgm:cxn modelId="{FFB36A4B-D457-4ACC-82EB-9FBAB0278DB3}" type="presParOf" srcId="{37342445-E3D5-4435-BA21-B11731BC6C50}" destId="{72641155-66CC-4F5E-B024-A5922A02D697}" srcOrd="0" destOrd="0" presId="urn:microsoft.com/office/officeart/2011/layout/HexagonRadial"/>
    <dgm:cxn modelId="{48CFBDE8-4DBD-4CDA-AFEC-ACAC1A094DE0}" type="presParOf" srcId="{4F13F7EC-D84F-497D-9FF5-7BE7A702A3CA}" destId="{A211AC21-D61F-4C2D-8D6D-BE4F106CAE9D}" srcOrd="6" destOrd="0" presId="urn:microsoft.com/office/officeart/2011/layout/HexagonRadial"/>
    <dgm:cxn modelId="{381886CE-54AD-45EB-8A60-859DDAD531BC}" type="presParOf" srcId="{4F13F7EC-D84F-497D-9FF5-7BE7A702A3CA}" destId="{05A6F05A-99C7-4E2D-BB9C-B14D3BFD2559}" srcOrd="7" destOrd="0" presId="urn:microsoft.com/office/officeart/2011/layout/HexagonRadial"/>
    <dgm:cxn modelId="{CBEC1757-F27C-4985-A10A-593CCD9E81DD}" type="presParOf" srcId="{05A6F05A-99C7-4E2D-BB9C-B14D3BFD2559}" destId="{025FBCE8-4A64-4F29-B732-38C0D6AF8B16}" srcOrd="0" destOrd="0" presId="urn:microsoft.com/office/officeart/2011/layout/HexagonRadial"/>
    <dgm:cxn modelId="{3705D7C5-1C55-4887-A2B0-5010FDB419F3}" type="presParOf" srcId="{4F13F7EC-D84F-497D-9FF5-7BE7A702A3CA}" destId="{D7EA2705-BE46-4B0C-B4DF-E83493069253}" srcOrd="8" destOrd="0" presId="urn:microsoft.com/office/officeart/2011/layout/HexagonRadial"/>
    <dgm:cxn modelId="{F53494DA-33F8-4FB8-9BB5-4F39A6964893}" type="presParOf" srcId="{4F13F7EC-D84F-497D-9FF5-7BE7A702A3CA}" destId="{FA0AA511-6B39-402F-9AAF-AB79A442A75C}" srcOrd="9" destOrd="0" presId="urn:microsoft.com/office/officeart/2011/layout/HexagonRadial"/>
    <dgm:cxn modelId="{9F4DDF49-80C3-4653-867B-827BC902660C}" type="presParOf" srcId="{FA0AA511-6B39-402F-9AAF-AB79A442A75C}" destId="{D80EBD40-F532-492E-AE50-EFF9C6B846B8}" srcOrd="0" destOrd="0" presId="urn:microsoft.com/office/officeart/2011/layout/HexagonRadial"/>
    <dgm:cxn modelId="{D320D1CC-5F80-443D-9618-AA4E8CEF9C9E}" type="presParOf" srcId="{4F13F7EC-D84F-497D-9FF5-7BE7A702A3CA}" destId="{F11F3C1A-50ED-4BF9-9164-D190D608E19F}" srcOrd="10" destOrd="0" presId="urn:microsoft.com/office/officeart/2011/layout/HexagonRadial"/>
    <dgm:cxn modelId="{F94CAAA9-3402-4314-9CCC-9C8849AD5387}" type="presParOf" srcId="{4F13F7EC-D84F-497D-9FF5-7BE7A702A3CA}" destId="{B54F72F9-1CB1-45E6-8942-D9FCF921BB75}" srcOrd="11" destOrd="0" presId="urn:microsoft.com/office/officeart/2011/layout/HexagonRadial"/>
    <dgm:cxn modelId="{2A288FAA-A32F-4E0D-84DC-87A661F29A96}" type="presParOf" srcId="{B54F72F9-1CB1-45E6-8942-D9FCF921BB75}" destId="{776FDD97-FD55-4E57-A8F4-3975AC9B5EB7}" srcOrd="0" destOrd="0" presId="urn:microsoft.com/office/officeart/2011/layout/HexagonRadial"/>
    <dgm:cxn modelId="{0AFB3929-9287-4C8E-9030-4BAFF7B7D99A}" type="presParOf" srcId="{4F13F7EC-D84F-497D-9FF5-7BE7A702A3CA}" destId="{65A41D12-5358-43F0-87AC-44CDB0D6D759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DD8DA22-9D5C-4B8D-82D5-BFD2C8ECA4BD}" type="doc">
      <dgm:prSet loTypeId="urn:microsoft.com/office/officeart/2008/layout/CircularPictureCallout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8F80C18-A953-4416-A010-FEC536BCD673}">
      <dgm:prSet/>
      <dgm:spPr/>
      <dgm:t>
        <a:bodyPr/>
        <a:lstStyle/>
        <a:p>
          <a:endParaRPr lang="en-US"/>
        </a:p>
      </dgm:t>
    </dgm:pt>
    <dgm:pt modelId="{FD2CC979-97EE-4901-BBFA-FC13FFFCFC44}" type="parTrans" cxnId="{4FFE139A-E7C1-455E-B8A6-9B1DFDEFFE47}">
      <dgm:prSet/>
      <dgm:spPr/>
      <dgm:t>
        <a:bodyPr/>
        <a:lstStyle/>
        <a:p>
          <a:endParaRPr lang="en-US"/>
        </a:p>
      </dgm:t>
    </dgm:pt>
    <dgm:pt modelId="{F7CA641A-4732-4910-BB5C-0670418CC45C}" type="sibTrans" cxnId="{4FFE139A-E7C1-455E-B8A6-9B1DFDEFFE47}">
      <dgm:prSet/>
      <dgm:spPr>
        <a:solidFill>
          <a:schemeClr val="accent5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131C3082-16FD-476A-B7F0-150DCB56217D}">
      <dgm:prSet phldrT="[Text]" phldr="1"/>
      <dgm:spPr/>
      <dgm:t>
        <a:bodyPr/>
        <a:lstStyle/>
        <a:p>
          <a:endParaRPr lang="en-US"/>
        </a:p>
      </dgm:t>
    </dgm:pt>
    <dgm:pt modelId="{6275F467-EB5E-4A39-A09F-DB1919875644}" type="parTrans" cxnId="{2CD356E2-DAD2-40B9-922D-C9988E53A6AC}">
      <dgm:prSet/>
      <dgm:spPr/>
      <dgm:t>
        <a:bodyPr/>
        <a:lstStyle/>
        <a:p>
          <a:endParaRPr lang="en-US"/>
        </a:p>
      </dgm:t>
    </dgm:pt>
    <dgm:pt modelId="{47E7A25C-0750-46A6-8513-E059CFCCBFCF}" type="sibTrans" cxnId="{2CD356E2-DAD2-40B9-922D-C9988E53A6AC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D0D12F2B-98B2-46DA-B1F5-BC871A60EC4B}">
      <dgm:prSet phldrT="[Text]" phldr="1"/>
      <dgm:spPr/>
      <dgm:t>
        <a:bodyPr/>
        <a:lstStyle/>
        <a:p>
          <a:endParaRPr lang="en-US"/>
        </a:p>
      </dgm:t>
    </dgm:pt>
    <dgm:pt modelId="{C48D6343-897C-4113-B322-7FE20B1C367A}" type="parTrans" cxnId="{63822B90-8660-4C2D-AB28-6DD35814000C}">
      <dgm:prSet/>
      <dgm:spPr/>
      <dgm:t>
        <a:bodyPr/>
        <a:lstStyle/>
        <a:p>
          <a:endParaRPr lang="en-US"/>
        </a:p>
      </dgm:t>
    </dgm:pt>
    <dgm:pt modelId="{C0D618A3-453E-4E37-B45F-63AEF2E83692}" type="sibTrans" cxnId="{63822B90-8660-4C2D-AB28-6DD35814000C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5BAB433B-3D14-4B41-8861-337F30C7077B}">
      <dgm:prSet phldrT="[Text]" phldr="1"/>
      <dgm:spPr/>
      <dgm:t>
        <a:bodyPr/>
        <a:lstStyle/>
        <a:p>
          <a:endParaRPr lang="en-US"/>
        </a:p>
      </dgm:t>
    </dgm:pt>
    <dgm:pt modelId="{0461B8AC-9CFE-457A-8F9E-60B01172D53C}" type="parTrans" cxnId="{7E6485E0-2869-487B-8297-37BB56D2CDB3}">
      <dgm:prSet/>
      <dgm:spPr/>
      <dgm:t>
        <a:bodyPr/>
        <a:lstStyle/>
        <a:p>
          <a:endParaRPr lang="en-US"/>
        </a:p>
      </dgm:t>
    </dgm:pt>
    <dgm:pt modelId="{FECF7F3B-7486-4A5D-81BF-DC70B6350B8B}" type="sibTrans" cxnId="{7E6485E0-2869-487B-8297-37BB56D2CDB3}">
      <dgm:prSet/>
      <dgm:spPr>
        <a:solidFill>
          <a:schemeClr val="accent1"/>
        </a:solidFill>
      </dgm:spPr>
      <dgm:t>
        <a:bodyPr/>
        <a:lstStyle/>
        <a:p>
          <a:endParaRPr lang="en-US"/>
        </a:p>
      </dgm:t>
    </dgm:pt>
    <dgm:pt modelId="{DB5872C4-8EF0-436E-8AC4-B2272EA77221}" type="pres">
      <dgm:prSet presAssocID="{FDD8DA22-9D5C-4B8D-82D5-BFD2C8ECA4BD}" presName="Name0" presStyleCnt="0">
        <dgm:presLayoutVars>
          <dgm:chMax val="7"/>
          <dgm:chPref val="7"/>
          <dgm:dir/>
        </dgm:presLayoutVars>
      </dgm:prSet>
      <dgm:spPr/>
    </dgm:pt>
    <dgm:pt modelId="{D2555975-E610-4FFF-99FA-14E641228513}" type="pres">
      <dgm:prSet presAssocID="{FDD8DA22-9D5C-4B8D-82D5-BFD2C8ECA4BD}" presName="Name1" presStyleCnt="0"/>
      <dgm:spPr/>
    </dgm:pt>
    <dgm:pt modelId="{113BDF3D-A2BF-4CA5-B12A-F65C26989121}" type="pres">
      <dgm:prSet presAssocID="{F7CA641A-4732-4910-BB5C-0670418CC45C}" presName="picture_1" presStyleCnt="0"/>
      <dgm:spPr/>
    </dgm:pt>
    <dgm:pt modelId="{38AB02B2-EE15-45DF-8339-E5DCA4F75142}" type="pres">
      <dgm:prSet presAssocID="{F7CA641A-4732-4910-BB5C-0670418CC45C}" presName="pictureRepeatNode" presStyleLbl="alignImgPlace1" presStyleIdx="0" presStyleCnt="4"/>
      <dgm:spPr/>
    </dgm:pt>
    <dgm:pt modelId="{A139B221-458F-4C6C-8948-E8DEABCA1DFD}" type="pres">
      <dgm:prSet presAssocID="{88F80C18-A953-4416-A010-FEC536BCD673}" presName="text_1" presStyleLbl="node1" presStyleIdx="0" presStyleCnt="0">
        <dgm:presLayoutVars>
          <dgm:bulletEnabled val="1"/>
        </dgm:presLayoutVars>
      </dgm:prSet>
      <dgm:spPr/>
    </dgm:pt>
    <dgm:pt modelId="{F306AD4F-E4FB-43C2-B1AF-E53426C092E0}" type="pres">
      <dgm:prSet presAssocID="{47E7A25C-0750-46A6-8513-E059CFCCBFCF}" presName="picture_2" presStyleCnt="0"/>
      <dgm:spPr/>
    </dgm:pt>
    <dgm:pt modelId="{903DD276-5FD9-4D19-AEA6-5CA18C63109E}" type="pres">
      <dgm:prSet presAssocID="{47E7A25C-0750-46A6-8513-E059CFCCBFCF}" presName="pictureRepeatNode" presStyleLbl="alignImgPlace1" presStyleIdx="1" presStyleCnt="4"/>
      <dgm:spPr/>
    </dgm:pt>
    <dgm:pt modelId="{64384AA7-9F59-4812-94E3-85B131FF1607}" type="pres">
      <dgm:prSet presAssocID="{131C3082-16FD-476A-B7F0-150DCB56217D}" presName="line_2" presStyleLbl="parChTrans1D1" presStyleIdx="0" presStyleCnt="3"/>
      <dgm:spPr/>
    </dgm:pt>
    <dgm:pt modelId="{4AE7E822-9DB5-4875-8CCF-39879F1E8434}" type="pres">
      <dgm:prSet presAssocID="{131C3082-16FD-476A-B7F0-150DCB56217D}" presName="textparent_2" presStyleLbl="node1" presStyleIdx="0" presStyleCnt="0"/>
      <dgm:spPr/>
    </dgm:pt>
    <dgm:pt modelId="{58F08103-31EA-4A6F-87E9-B13856F8525A}" type="pres">
      <dgm:prSet presAssocID="{131C3082-16FD-476A-B7F0-150DCB56217D}" presName="text_2" presStyleLbl="revTx" presStyleIdx="0" presStyleCnt="3">
        <dgm:presLayoutVars>
          <dgm:bulletEnabled val="1"/>
        </dgm:presLayoutVars>
      </dgm:prSet>
      <dgm:spPr/>
    </dgm:pt>
    <dgm:pt modelId="{5ABE7DA1-52D4-450D-B84E-6A62C66C0FDD}" type="pres">
      <dgm:prSet presAssocID="{C0D618A3-453E-4E37-B45F-63AEF2E83692}" presName="picture_3" presStyleCnt="0"/>
      <dgm:spPr/>
    </dgm:pt>
    <dgm:pt modelId="{6625B08F-728A-4996-9041-3E9F842A87C3}" type="pres">
      <dgm:prSet presAssocID="{C0D618A3-453E-4E37-B45F-63AEF2E83692}" presName="pictureRepeatNode" presStyleLbl="alignImgPlace1" presStyleIdx="2" presStyleCnt="4"/>
      <dgm:spPr/>
    </dgm:pt>
    <dgm:pt modelId="{F17B7151-02E7-4C95-98DE-66C6C3C785E0}" type="pres">
      <dgm:prSet presAssocID="{D0D12F2B-98B2-46DA-B1F5-BC871A60EC4B}" presName="line_3" presStyleLbl="parChTrans1D1" presStyleIdx="1" presStyleCnt="3"/>
      <dgm:spPr/>
    </dgm:pt>
    <dgm:pt modelId="{031DC466-6A87-4FF4-B5FB-74C415D8BA19}" type="pres">
      <dgm:prSet presAssocID="{D0D12F2B-98B2-46DA-B1F5-BC871A60EC4B}" presName="textparent_3" presStyleLbl="node1" presStyleIdx="0" presStyleCnt="0"/>
      <dgm:spPr/>
    </dgm:pt>
    <dgm:pt modelId="{481397C4-9BF7-4670-84A3-B7C3B71DF287}" type="pres">
      <dgm:prSet presAssocID="{D0D12F2B-98B2-46DA-B1F5-BC871A60EC4B}" presName="text_3" presStyleLbl="revTx" presStyleIdx="1" presStyleCnt="3">
        <dgm:presLayoutVars>
          <dgm:bulletEnabled val="1"/>
        </dgm:presLayoutVars>
      </dgm:prSet>
      <dgm:spPr/>
    </dgm:pt>
    <dgm:pt modelId="{85958977-E087-43E8-A80B-0EA5EE1E136C}" type="pres">
      <dgm:prSet presAssocID="{FECF7F3B-7486-4A5D-81BF-DC70B6350B8B}" presName="picture_4" presStyleCnt="0"/>
      <dgm:spPr/>
    </dgm:pt>
    <dgm:pt modelId="{465ACE30-EEF1-4DCD-94B2-B6846A5BDECA}" type="pres">
      <dgm:prSet presAssocID="{FECF7F3B-7486-4A5D-81BF-DC70B6350B8B}" presName="pictureRepeatNode" presStyleLbl="alignImgPlace1" presStyleIdx="3" presStyleCnt="4"/>
      <dgm:spPr/>
    </dgm:pt>
    <dgm:pt modelId="{296233F7-4F13-4DB4-A88A-41998E888556}" type="pres">
      <dgm:prSet presAssocID="{5BAB433B-3D14-4B41-8861-337F30C7077B}" presName="line_4" presStyleLbl="parChTrans1D1" presStyleIdx="2" presStyleCnt="3"/>
      <dgm:spPr/>
    </dgm:pt>
    <dgm:pt modelId="{AC1B3457-9AFB-479B-B8D2-0DF6C1C5F695}" type="pres">
      <dgm:prSet presAssocID="{5BAB433B-3D14-4B41-8861-337F30C7077B}" presName="textparent_4" presStyleLbl="node1" presStyleIdx="0" presStyleCnt="0"/>
      <dgm:spPr/>
    </dgm:pt>
    <dgm:pt modelId="{7FF18CCB-C228-410D-84B0-BE18D20566AB}" type="pres">
      <dgm:prSet presAssocID="{5BAB433B-3D14-4B41-8861-337F30C7077B}" presName="text_4" presStyleLbl="revTx" presStyleIdx="2" presStyleCnt="3">
        <dgm:presLayoutVars>
          <dgm:bulletEnabled val="1"/>
        </dgm:presLayoutVars>
      </dgm:prSet>
      <dgm:spPr/>
    </dgm:pt>
  </dgm:ptLst>
  <dgm:cxnLst>
    <dgm:cxn modelId="{0AA3ED05-EA1E-434B-B849-CC670FA628E4}" type="presOf" srcId="{C0D618A3-453E-4E37-B45F-63AEF2E83692}" destId="{6625B08F-728A-4996-9041-3E9F842A87C3}" srcOrd="0" destOrd="0" presId="urn:microsoft.com/office/officeart/2008/layout/CircularPictureCallout"/>
    <dgm:cxn modelId="{35153E2E-3148-4776-96E7-B2874D0B6420}" type="presOf" srcId="{FDD8DA22-9D5C-4B8D-82D5-BFD2C8ECA4BD}" destId="{DB5872C4-8EF0-436E-8AC4-B2272EA77221}" srcOrd="0" destOrd="0" presId="urn:microsoft.com/office/officeart/2008/layout/CircularPictureCallout"/>
    <dgm:cxn modelId="{96014931-A4CB-43FD-B89A-2DE75D7EEE23}" type="presOf" srcId="{F7CA641A-4732-4910-BB5C-0670418CC45C}" destId="{38AB02B2-EE15-45DF-8339-E5DCA4F75142}" srcOrd="0" destOrd="0" presId="urn:microsoft.com/office/officeart/2008/layout/CircularPictureCallout"/>
    <dgm:cxn modelId="{2487A63E-A6AD-4471-9B55-87F4E3646B7A}" type="presOf" srcId="{131C3082-16FD-476A-B7F0-150DCB56217D}" destId="{58F08103-31EA-4A6F-87E9-B13856F8525A}" srcOrd="0" destOrd="0" presId="urn:microsoft.com/office/officeart/2008/layout/CircularPictureCallout"/>
    <dgm:cxn modelId="{85400B6C-6F73-44FC-B9BE-37AFAEE03F56}" type="presOf" srcId="{D0D12F2B-98B2-46DA-B1F5-BC871A60EC4B}" destId="{481397C4-9BF7-4670-84A3-B7C3B71DF287}" srcOrd="0" destOrd="0" presId="urn:microsoft.com/office/officeart/2008/layout/CircularPictureCallout"/>
    <dgm:cxn modelId="{40496A72-FEF4-4102-8DB3-1CF37794CB10}" type="presOf" srcId="{FECF7F3B-7486-4A5D-81BF-DC70B6350B8B}" destId="{465ACE30-EEF1-4DCD-94B2-B6846A5BDECA}" srcOrd="0" destOrd="0" presId="urn:microsoft.com/office/officeart/2008/layout/CircularPictureCallout"/>
    <dgm:cxn modelId="{1478F78F-8F83-4AFE-BA51-57D845B42FC5}" type="presOf" srcId="{5BAB433B-3D14-4B41-8861-337F30C7077B}" destId="{7FF18CCB-C228-410D-84B0-BE18D20566AB}" srcOrd="0" destOrd="0" presId="urn:microsoft.com/office/officeart/2008/layout/CircularPictureCallout"/>
    <dgm:cxn modelId="{63822B90-8660-4C2D-AB28-6DD35814000C}" srcId="{FDD8DA22-9D5C-4B8D-82D5-BFD2C8ECA4BD}" destId="{D0D12F2B-98B2-46DA-B1F5-BC871A60EC4B}" srcOrd="2" destOrd="0" parTransId="{C48D6343-897C-4113-B322-7FE20B1C367A}" sibTransId="{C0D618A3-453E-4E37-B45F-63AEF2E83692}"/>
    <dgm:cxn modelId="{4FFE139A-E7C1-455E-B8A6-9B1DFDEFFE47}" srcId="{FDD8DA22-9D5C-4B8D-82D5-BFD2C8ECA4BD}" destId="{88F80C18-A953-4416-A010-FEC536BCD673}" srcOrd="0" destOrd="0" parTransId="{FD2CC979-97EE-4901-BBFA-FC13FFFCFC44}" sibTransId="{F7CA641A-4732-4910-BB5C-0670418CC45C}"/>
    <dgm:cxn modelId="{AED6CFD2-E822-4F3C-8CA8-F106ED9AE4E2}" type="presOf" srcId="{88F80C18-A953-4416-A010-FEC536BCD673}" destId="{A139B221-458F-4C6C-8948-E8DEABCA1DFD}" srcOrd="0" destOrd="0" presId="urn:microsoft.com/office/officeart/2008/layout/CircularPictureCallout"/>
    <dgm:cxn modelId="{7E6485E0-2869-487B-8297-37BB56D2CDB3}" srcId="{FDD8DA22-9D5C-4B8D-82D5-BFD2C8ECA4BD}" destId="{5BAB433B-3D14-4B41-8861-337F30C7077B}" srcOrd="3" destOrd="0" parTransId="{0461B8AC-9CFE-457A-8F9E-60B01172D53C}" sibTransId="{FECF7F3B-7486-4A5D-81BF-DC70B6350B8B}"/>
    <dgm:cxn modelId="{2CD356E2-DAD2-40B9-922D-C9988E53A6AC}" srcId="{FDD8DA22-9D5C-4B8D-82D5-BFD2C8ECA4BD}" destId="{131C3082-16FD-476A-B7F0-150DCB56217D}" srcOrd="1" destOrd="0" parTransId="{6275F467-EB5E-4A39-A09F-DB1919875644}" sibTransId="{47E7A25C-0750-46A6-8513-E059CFCCBFCF}"/>
    <dgm:cxn modelId="{AAD20BE3-F7B1-4A45-AF65-09893A56DBC9}" type="presOf" srcId="{47E7A25C-0750-46A6-8513-E059CFCCBFCF}" destId="{903DD276-5FD9-4D19-AEA6-5CA18C63109E}" srcOrd="0" destOrd="0" presId="urn:microsoft.com/office/officeart/2008/layout/CircularPictureCallout"/>
    <dgm:cxn modelId="{D8096A36-2EC0-4E55-BE9E-624CDCD18B81}" type="presParOf" srcId="{DB5872C4-8EF0-436E-8AC4-B2272EA77221}" destId="{D2555975-E610-4FFF-99FA-14E641228513}" srcOrd="0" destOrd="0" presId="urn:microsoft.com/office/officeart/2008/layout/CircularPictureCallout"/>
    <dgm:cxn modelId="{D1D15B15-2F6A-4857-B631-92325FE72A33}" type="presParOf" srcId="{D2555975-E610-4FFF-99FA-14E641228513}" destId="{113BDF3D-A2BF-4CA5-B12A-F65C26989121}" srcOrd="0" destOrd="0" presId="urn:microsoft.com/office/officeart/2008/layout/CircularPictureCallout"/>
    <dgm:cxn modelId="{4D372D86-BBF4-47EE-AF02-00F150786E9D}" type="presParOf" srcId="{113BDF3D-A2BF-4CA5-B12A-F65C26989121}" destId="{38AB02B2-EE15-45DF-8339-E5DCA4F75142}" srcOrd="0" destOrd="0" presId="urn:microsoft.com/office/officeart/2008/layout/CircularPictureCallout"/>
    <dgm:cxn modelId="{2BF5DA24-7E2D-4ADC-A083-901EFEC7EF36}" type="presParOf" srcId="{D2555975-E610-4FFF-99FA-14E641228513}" destId="{A139B221-458F-4C6C-8948-E8DEABCA1DFD}" srcOrd="1" destOrd="0" presId="urn:microsoft.com/office/officeart/2008/layout/CircularPictureCallout"/>
    <dgm:cxn modelId="{882CDA67-0FB7-413D-A5B4-102200E906F3}" type="presParOf" srcId="{D2555975-E610-4FFF-99FA-14E641228513}" destId="{F306AD4F-E4FB-43C2-B1AF-E53426C092E0}" srcOrd="2" destOrd="0" presId="urn:microsoft.com/office/officeart/2008/layout/CircularPictureCallout"/>
    <dgm:cxn modelId="{ED3FA7E4-8F52-42E9-B682-C0B0A1ECE13D}" type="presParOf" srcId="{F306AD4F-E4FB-43C2-B1AF-E53426C092E0}" destId="{903DD276-5FD9-4D19-AEA6-5CA18C63109E}" srcOrd="0" destOrd="0" presId="urn:microsoft.com/office/officeart/2008/layout/CircularPictureCallout"/>
    <dgm:cxn modelId="{8CEEE383-27A1-4FE7-9810-179B87EE1FFE}" type="presParOf" srcId="{D2555975-E610-4FFF-99FA-14E641228513}" destId="{64384AA7-9F59-4812-94E3-85B131FF1607}" srcOrd="3" destOrd="0" presId="urn:microsoft.com/office/officeart/2008/layout/CircularPictureCallout"/>
    <dgm:cxn modelId="{80A26148-0361-4D47-8511-675B53BEC430}" type="presParOf" srcId="{D2555975-E610-4FFF-99FA-14E641228513}" destId="{4AE7E822-9DB5-4875-8CCF-39879F1E8434}" srcOrd="4" destOrd="0" presId="urn:microsoft.com/office/officeart/2008/layout/CircularPictureCallout"/>
    <dgm:cxn modelId="{EC8AABD8-75EB-46A9-9A74-C12867EFF949}" type="presParOf" srcId="{4AE7E822-9DB5-4875-8CCF-39879F1E8434}" destId="{58F08103-31EA-4A6F-87E9-B13856F8525A}" srcOrd="0" destOrd="0" presId="urn:microsoft.com/office/officeart/2008/layout/CircularPictureCallout"/>
    <dgm:cxn modelId="{D761E9D0-E042-4422-A52B-03232309CA55}" type="presParOf" srcId="{D2555975-E610-4FFF-99FA-14E641228513}" destId="{5ABE7DA1-52D4-450D-B84E-6A62C66C0FDD}" srcOrd="5" destOrd="0" presId="urn:microsoft.com/office/officeart/2008/layout/CircularPictureCallout"/>
    <dgm:cxn modelId="{39CCA20E-377B-4674-A665-A1A7D8C050A1}" type="presParOf" srcId="{5ABE7DA1-52D4-450D-B84E-6A62C66C0FDD}" destId="{6625B08F-728A-4996-9041-3E9F842A87C3}" srcOrd="0" destOrd="0" presId="urn:microsoft.com/office/officeart/2008/layout/CircularPictureCallout"/>
    <dgm:cxn modelId="{B5E991C8-46BD-46BA-A7E0-06ECCB5FB5A6}" type="presParOf" srcId="{D2555975-E610-4FFF-99FA-14E641228513}" destId="{F17B7151-02E7-4C95-98DE-66C6C3C785E0}" srcOrd="6" destOrd="0" presId="urn:microsoft.com/office/officeart/2008/layout/CircularPictureCallout"/>
    <dgm:cxn modelId="{7B8C9DDF-7CCF-4DF5-A06F-1A5E19AC69BF}" type="presParOf" srcId="{D2555975-E610-4FFF-99FA-14E641228513}" destId="{031DC466-6A87-4FF4-B5FB-74C415D8BA19}" srcOrd="7" destOrd="0" presId="urn:microsoft.com/office/officeart/2008/layout/CircularPictureCallout"/>
    <dgm:cxn modelId="{C2AC4E7C-4AB8-4382-9D52-D627B00871BA}" type="presParOf" srcId="{031DC466-6A87-4FF4-B5FB-74C415D8BA19}" destId="{481397C4-9BF7-4670-84A3-B7C3B71DF287}" srcOrd="0" destOrd="0" presId="urn:microsoft.com/office/officeart/2008/layout/CircularPictureCallout"/>
    <dgm:cxn modelId="{548E9A37-A692-402A-8288-1F9CC8BABFE7}" type="presParOf" srcId="{D2555975-E610-4FFF-99FA-14E641228513}" destId="{85958977-E087-43E8-A80B-0EA5EE1E136C}" srcOrd="8" destOrd="0" presId="urn:microsoft.com/office/officeart/2008/layout/CircularPictureCallout"/>
    <dgm:cxn modelId="{CB4903BD-8F56-4201-81FE-5C8219323300}" type="presParOf" srcId="{85958977-E087-43E8-A80B-0EA5EE1E136C}" destId="{465ACE30-EEF1-4DCD-94B2-B6846A5BDECA}" srcOrd="0" destOrd="0" presId="urn:microsoft.com/office/officeart/2008/layout/CircularPictureCallout"/>
    <dgm:cxn modelId="{6304DAA9-2C6B-4E9F-9A47-455B80B9B441}" type="presParOf" srcId="{D2555975-E610-4FFF-99FA-14E641228513}" destId="{296233F7-4F13-4DB4-A88A-41998E888556}" srcOrd="9" destOrd="0" presId="urn:microsoft.com/office/officeart/2008/layout/CircularPictureCallout"/>
    <dgm:cxn modelId="{ABB5C2C8-ABD3-4547-828B-9F45068EF77A}" type="presParOf" srcId="{D2555975-E610-4FFF-99FA-14E641228513}" destId="{AC1B3457-9AFB-479B-B8D2-0DF6C1C5F695}" srcOrd="10" destOrd="0" presId="urn:microsoft.com/office/officeart/2008/layout/CircularPictureCallout"/>
    <dgm:cxn modelId="{89443B0E-AC2C-4F92-9C5D-3267B12B62F0}" type="presParOf" srcId="{AC1B3457-9AFB-479B-B8D2-0DF6C1C5F695}" destId="{7FF18CCB-C228-410D-84B0-BE18D20566AB}" srcOrd="0" destOrd="0" presId="urn:microsoft.com/office/officeart/2008/layout/CircularPictureCallou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3D5786-9C10-4F50-BE20-6CC28411EF00}">
      <dsp:nvSpPr>
        <dsp:cNvPr id="0" name=""/>
        <dsp:cNvSpPr/>
      </dsp:nvSpPr>
      <dsp:spPr>
        <a:xfrm>
          <a:off x="3193976" y="2187808"/>
          <a:ext cx="2780799" cy="2405504"/>
        </a:xfrm>
        <a:prstGeom prst="hexagon">
          <a:avLst>
            <a:gd name="adj" fmla="val 2857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/>
            <a:t>Lingkup</a:t>
          </a:r>
          <a:r>
            <a:rPr lang="en-US" sz="1900" kern="1200" dirty="0"/>
            <a:t> Isi </a:t>
          </a:r>
          <a:r>
            <a:rPr lang="en-US" sz="1900" kern="1200" dirty="0" err="1"/>
            <a:t>Kuliah</a:t>
          </a:r>
          <a:r>
            <a:rPr lang="en-US" sz="1900" kern="1200" dirty="0"/>
            <a:t>/</a:t>
          </a:r>
          <a:r>
            <a:rPr lang="en-US" sz="1900" kern="1200" dirty="0" err="1"/>
            <a:t>Analisis</a:t>
          </a:r>
          <a:r>
            <a:rPr lang="en-US" sz="1900" kern="1200" dirty="0"/>
            <a:t> </a:t>
          </a:r>
          <a:r>
            <a:rPr lang="en-US" sz="1900" kern="1200" dirty="0" err="1"/>
            <a:t>Kebijakan</a:t>
          </a:r>
          <a:endParaRPr lang="id-ID" sz="1900" kern="1200" dirty="0"/>
        </a:p>
      </dsp:txBody>
      <dsp:txXfrm>
        <a:off x="3654793" y="2586434"/>
        <a:ext cx="1859165" cy="1608252"/>
      </dsp:txXfrm>
    </dsp:sp>
    <dsp:sp modelId="{D4958649-9835-4595-A5A4-5C41C1E8E301}">
      <dsp:nvSpPr>
        <dsp:cNvPr id="0" name=""/>
        <dsp:cNvSpPr/>
      </dsp:nvSpPr>
      <dsp:spPr>
        <a:xfrm>
          <a:off x="4935291" y="1036937"/>
          <a:ext cx="1049187" cy="904013"/>
        </a:xfrm>
        <a:prstGeom prst="hexagon">
          <a:avLst>
            <a:gd name="adj" fmla="val 28900"/>
            <a:gd name="vf" fmla="val 11547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4D507B-50F0-4556-B051-14432663A526}">
      <dsp:nvSpPr>
        <dsp:cNvPr id="0" name=""/>
        <dsp:cNvSpPr/>
      </dsp:nvSpPr>
      <dsp:spPr>
        <a:xfrm>
          <a:off x="3450128" y="0"/>
          <a:ext cx="2278845" cy="1971469"/>
        </a:xfrm>
        <a:prstGeom prst="hexagon">
          <a:avLst>
            <a:gd name="adj" fmla="val 28570"/>
            <a:gd name="vf" fmla="val 1154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/>
            <a:t>Aktor</a:t>
          </a:r>
          <a:r>
            <a:rPr lang="en-US" sz="1900" kern="1200" dirty="0"/>
            <a:t> </a:t>
          </a:r>
          <a:r>
            <a:rPr lang="en-US" sz="1900" kern="1200" dirty="0" err="1"/>
            <a:t>dan</a:t>
          </a:r>
          <a:r>
            <a:rPr lang="en-US" sz="1900" kern="1200" dirty="0"/>
            <a:t> Mapping Stakeholders</a:t>
          </a:r>
          <a:endParaRPr lang="id-ID" sz="1900" kern="1200" dirty="0"/>
        </a:p>
      </dsp:txBody>
      <dsp:txXfrm>
        <a:off x="3827781" y="326715"/>
        <a:ext cx="1523539" cy="1318039"/>
      </dsp:txXfrm>
    </dsp:sp>
    <dsp:sp modelId="{72641155-66CC-4F5E-B024-A5922A02D697}">
      <dsp:nvSpPr>
        <dsp:cNvPr id="0" name=""/>
        <dsp:cNvSpPr/>
      </dsp:nvSpPr>
      <dsp:spPr>
        <a:xfrm>
          <a:off x="6159775" y="2726961"/>
          <a:ext cx="1049187" cy="904013"/>
        </a:xfrm>
        <a:prstGeom prst="hexagon">
          <a:avLst>
            <a:gd name="adj" fmla="val 28900"/>
            <a:gd name="vf" fmla="val 11547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3EFEC0-862D-4209-B4E1-7E319A799B6D}">
      <dsp:nvSpPr>
        <dsp:cNvPr id="0" name=""/>
        <dsp:cNvSpPr/>
      </dsp:nvSpPr>
      <dsp:spPr>
        <a:xfrm>
          <a:off x="5540094" y="1212585"/>
          <a:ext cx="2278845" cy="1971469"/>
        </a:xfrm>
        <a:prstGeom prst="hexagon">
          <a:avLst>
            <a:gd name="adj" fmla="val 28570"/>
            <a:gd name="vf" fmla="val 115470"/>
          </a:avLst>
        </a:prstGeom>
        <a:solidFill>
          <a:schemeClr val="accent3">
            <a:hueOff val="542120"/>
            <a:satOff val="20000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/>
            <a:t>Konsep</a:t>
          </a:r>
          <a:r>
            <a:rPr lang="en-US" sz="1900" kern="1200" dirty="0"/>
            <a:t> </a:t>
          </a:r>
          <a:r>
            <a:rPr lang="en-US" sz="1900" kern="1200" dirty="0" err="1"/>
            <a:t>pengungkapan</a:t>
          </a:r>
          <a:r>
            <a:rPr lang="en-US" sz="1900" kern="1200" dirty="0"/>
            <a:t> </a:t>
          </a:r>
          <a:r>
            <a:rPr lang="en-US" sz="1900" kern="1200" dirty="0" err="1"/>
            <a:t>fakta</a:t>
          </a:r>
          <a:endParaRPr lang="id-ID" sz="1900" kern="1200" dirty="0"/>
        </a:p>
      </dsp:txBody>
      <dsp:txXfrm>
        <a:off x="5917747" y="1539300"/>
        <a:ext cx="1523539" cy="1318039"/>
      </dsp:txXfrm>
    </dsp:sp>
    <dsp:sp modelId="{025FBCE8-4A64-4F29-B732-38C0D6AF8B16}">
      <dsp:nvSpPr>
        <dsp:cNvPr id="0" name=""/>
        <dsp:cNvSpPr/>
      </dsp:nvSpPr>
      <dsp:spPr>
        <a:xfrm>
          <a:off x="5309169" y="4634682"/>
          <a:ext cx="1049187" cy="904013"/>
        </a:xfrm>
        <a:prstGeom prst="hexagon">
          <a:avLst>
            <a:gd name="adj" fmla="val 28900"/>
            <a:gd name="vf" fmla="val 11547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11AC21-D61F-4C2D-8D6D-BE4F106CAE9D}">
      <dsp:nvSpPr>
        <dsp:cNvPr id="0" name=""/>
        <dsp:cNvSpPr/>
      </dsp:nvSpPr>
      <dsp:spPr>
        <a:xfrm>
          <a:off x="5540094" y="3596388"/>
          <a:ext cx="2278845" cy="1971469"/>
        </a:xfrm>
        <a:prstGeom prst="hexagon">
          <a:avLst>
            <a:gd name="adj" fmla="val 28570"/>
            <a:gd name="vf" fmla="val 115470"/>
          </a:avLst>
        </a:prstGeom>
        <a:solidFill>
          <a:schemeClr val="accent3">
            <a:hueOff val="1084240"/>
            <a:satOff val="40000"/>
            <a:lumOff val="-588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/>
            <a:t>Masalah</a:t>
          </a:r>
          <a:r>
            <a:rPr lang="en-US" sz="1900" kern="1200" dirty="0"/>
            <a:t> </a:t>
          </a:r>
          <a:r>
            <a:rPr lang="en-US" sz="1900" kern="1200" dirty="0" err="1"/>
            <a:t>kebijakan</a:t>
          </a:r>
          <a:endParaRPr lang="id-ID" sz="1900" kern="1200" dirty="0"/>
        </a:p>
      </dsp:txBody>
      <dsp:txXfrm>
        <a:off x="5917747" y="3923103"/>
        <a:ext cx="1523539" cy="1318039"/>
      </dsp:txXfrm>
    </dsp:sp>
    <dsp:sp modelId="{D80EBD40-F532-492E-AE50-EFF9C6B846B8}">
      <dsp:nvSpPr>
        <dsp:cNvPr id="0" name=""/>
        <dsp:cNvSpPr/>
      </dsp:nvSpPr>
      <dsp:spPr>
        <a:xfrm>
          <a:off x="3199151" y="4832710"/>
          <a:ext cx="1049187" cy="904013"/>
        </a:xfrm>
        <a:prstGeom prst="hexagon">
          <a:avLst>
            <a:gd name="adj" fmla="val 28900"/>
            <a:gd name="vf" fmla="val 11547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EA2705-BE46-4B0C-B4DF-E83493069253}">
      <dsp:nvSpPr>
        <dsp:cNvPr id="0" name=""/>
        <dsp:cNvSpPr/>
      </dsp:nvSpPr>
      <dsp:spPr>
        <a:xfrm>
          <a:off x="3450128" y="4810330"/>
          <a:ext cx="2278845" cy="1971469"/>
        </a:xfrm>
        <a:prstGeom prst="hexagon">
          <a:avLst>
            <a:gd name="adj" fmla="val 28570"/>
            <a:gd name="vf" fmla="val 115470"/>
          </a:avLst>
        </a:prstGeom>
        <a:solidFill>
          <a:schemeClr val="accent3">
            <a:hueOff val="1626359"/>
            <a:satOff val="60000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Proses </a:t>
          </a:r>
          <a:r>
            <a:rPr lang="en-US" sz="1900" kern="1200" dirty="0" err="1"/>
            <a:t>Terjadinya</a:t>
          </a:r>
          <a:r>
            <a:rPr lang="en-US" sz="1900" kern="1200" dirty="0"/>
            <a:t> </a:t>
          </a:r>
          <a:r>
            <a:rPr lang="en-US" sz="1900" kern="1200" dirty="0" err="1"/>
            <a:t>kebijakan</a:t>
          </a:r>
          <a:endParaRPr lang="id-ID" sz="1900" kern="1200" dirty="0"/>
        </a:p>
      </dsp:txBody>
      <dsp:txXfrm>
        <a:off x="3827781" y="5137045"/>
        <a:ext cx="1523539" cy="1318039"/>
      </dsp:txXfrm>
    </dsp:sp>
    <dsp:sp modelId="{776FDD97-FD55-4E57-A8F4-3975AC9B5EB7}">
      <dsp:nvSpPr>
        <dsp:cNvPr id="0" name=""/>
        <dsp:cNvSpPr/>
      </dsp:nvSpPr>
      <dsp:spPr>
        <a:xfrm>
          <a:off x="1954615" y="3143364"/>
          <a:ext cx="1049187" cy="904013"/>
        </a:xfrm>
        <a:prstGeom prst="hexagon">
          <a:avLst>
            <a:gd name="adj" fmla="val 28900"/>
            <a:gd name="vf" fmla="val 11547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1F3C1A-50ED-4BF9-9164-D190D608E19F}">
      <dsp:nvSpPr>
        <dsp:cNvPr id="0" name=""/>
        <dsp:cNvSpPr/>
      </dsp:nvSpPr>
      <dsp:spPr>
        <a:xfrm>
          <a:off x="1350459" y="3597744"/>
          <a:ext cx="2278845" cy="1971469"/>
        </a:xfrm>
        <a:prstGeom prst="hexagon">
          <a:avLst>
            <a:gd name="adj" fmla="val 28570"/>
            <a:gd name="vf" fmla="val 115470"/>
          </a:avLst>
        </a:prstGeom>
        <a:solidFill>
          <a:schemeClr val="accent3">
            <a:hueOff val="2168479"/>
            <a:satOff val="80000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/>
            <a:t>Analisis</a:t>
          </a:r>
          <a:r>
            <a:rPr lang="en-US" sz="1900" kern="1200" dirty="0"/>
            <a:t> </a:t>
          </a:r>
          <a:r>
            <a:rPr lang="en-US" sz="1900" kern="1200" dirty="0" err="1"/>
            <a:t>Implementasi</a:t>
          </a:r>
          <a:r>
            <a:rPr lang="en-US" sz="1900" kern="1200" dirty="0"/>
            <a:t> </a:t>
          </a:r>
          <a:r>
            <a:rPr lang="en-US" sz="1900" kern="1200" dirty="0" err="1"/>
            <a:t>kebijakan</a:t>
          </a:r>
          <a:endParaRPr lang="id-ID" sz="1900" kern="1200" dirty="0"/>
        </a:p>
      </dsp:txBody>
      <dsp:txXfrm>
        <a:off x="1728112" y="3924459"/>
        <a:ext cx="1523539" cy="1318039"/>
      </dsp:txXfrm>
    </dsp:sp>
    <dsp:sp modelId="{65A41D12-5358-43F0-87AC-44CDB0D6D759}">
      <dsp:nvSpPr>
        <dsp:cNvPr id="0" name=""/>
        <dsp:cNvSpPr/>
      </dsp:nvSpPr>
      <dsp:spPr>
        <a:xfrm>
          <a:off x="1350459" y="1209873"/>
          <a:ext cx="2278845" cy="1971469"/>
        </a:xfrm>
        <a:prstGeom prst="hexagon">
          <a:avLst>
            <a:gd name="adj" fmla="val 28570"/>
            <a:gd name="vf" fmla="val 115470"/>
          </a:avLst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/>
            <a:t>Penyusunan</a:t>
          </a:r>
          <a:r>
            <a:rPr lang="en-US" sz="1900" kern="1200" dirty="0"/>
            <a:t> </a:t>
          </a:r>
          <a:r>
            <a:rPr lang="en-US" sz="1900" kern="1200" dirty="0" err="1"/>
            <a:t>Dokumentasi</a:t>
          </a:r>
          <a:r>
            <a:rPr lang="en-US" sz="1900" kern="1200" dirty="0"/>
            <a:t> </a:t>
          </a:r>
          <a:r>
            <a:rPr lang="en-US" sz="1900" kern="1200"/>
            <a:t>Kebijakan</a:t>
          </a:r>
          <a:endParaRPr lang="id-ID" sz="1900" kern="1200" dirty="0"/>
        </a:p>
      </dsp:txBody>
      <dsp:txXfrm>
        <a:off x="1728112" y="1536588"/>
        <a:ext cx="1523539" cy="13180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6233F7-4F13-4DB4-A88A-41998E888556}">
      <dsp:nvSpPr>
        <dsp:cNvPr id="0" name=""/>
        <dsp:cNvSpPr/>
      </dsp:nvSpPr>
      <dsp:spPr>
        <a:xfrm>
          <a:off x="2165121" y="3577166"/>
          <a:ext cx="3315208" cy="0"/>
        </a:xfrm>
        <a:prstGeom prst="line">
          <a:avLst/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7B7151-02E7-4C95-98DE-66C6C3C785E0}">
      <dsp:nvSpPr>
        <dsp:cNvPr id="0" name=""/>
        <dsp:cNvSpPr/>
      </dsp:nvSpPr>
      <dsp:spPr>
        <a:xfrm>
          <a:off x="2165121" y="2421466"/>
          <a:ext cx="2839720" cy="0"/>
        </a:xfrm>
        <a:prstGeom prst="line">
          <a:avLst/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384AA7-9F59-4812-94E3-85B131FF1607}">
      <dsp:nvSpPr>
        <dsp:cNvPr id="0" name=""/>
        <dsp:cNvSpPr/>
      </dsp:nvSpPr>
      <dsp:spPr>
        <a:xfrm>
          <a:off x="2165121" y="1265766"/>
          <a:ext cx="3315208" cy="0"/>
        </a:xfrm>
        <a:prstGeom prst="line">
          <a:avLst/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AB02B2-EE15-45DF-8339-E5DCA4F75142}">
      <dsp:nvSpPr>
        <dsp:cNvPr id="0" name=""/>
        <dsp:cNvSpPr/>
      </dsp:nvSpPr>
      <dsp:spPr>
        <a:xfrm>
          <a:off x="514121" y="770466"/>
          <a:ext cx="3302000" cy="3302000"/>
        </a:xfrm>
        <a:prstGeom prst="ellipse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39B221-458F-4C6C-8948-E8DEABCA1DFD}">
      <dsp:nvSpPr>
        <dsp:cNvPr id="0" name=""/>
        <dsp:cNvSpPr/>
      </dsp:nvSpPr>
      <dsp:spPr>
        <a:xfrm>
          <a:off x="1108481" y="2523828"/>
          <a:ext cx="2113280" cy="108966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1108481" y="2523828"/>
        <a:ext cx="2113280" cy="1089660"/>
      </dsp:txXfrm>
    </dsp:sp>
    <dsp:sp modelId="{903DD276-5FD9-4D19-AEA6-5CA18C63109E}">
      <dsp:nvSpPr>
        <dsp:cNvPr id="0" name=""/>
        <dsp:cNvSpPr/>
      </dsp:nvSpPr>
      <dsp:spPr>
        <a:xfrm>
          <a:off x="4985029" y="770466"/>
          <a:ext cx="990600" cy="990600"/>
        </a:xfrm>
        <a:prstGeom prst="ellipse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F08103-31EA-4A6F-87E9-B13856F8525A}">
      <dsp:nvSpPr>
        <dsp:cNvPr id="0" name=""/>
        <dsp:cNvSpPr/>
      </dsp:nvSpPr>
      <dsp:spPr>
        <a:xfrm>
          <a:off x="5975629" y="770466"/>
          <a:ext cx="114249" cy="990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0" rIns="19050" bIns="0" numCol="1" spcCol="1270" anchor="ctr" anchorCtr="0">
          <a:noAutofit/>
        </a:bodyPr>
        <a:lstStyle/>
        <a:p>
          <a:pPr marL="0" lvl="0" indent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975629" y="770466"/>
        <a:ext cx="114249" cy="990600"/>
      </dsp:txXfrm>
    </dsp:sp>
    <dsp:sp modelId="{6625B08F-728A-4996-9041-3E9F842A87C3}">
      <dsp:nvSpPr>
        <dsp:cNvPr id="0" name=""/>
        <dsp:cNvSpPr/>
      </dsp:nvSpPr>
      <dsp:spPr>
        <a:xfrm>
          <a:off x="4509541" y="1926166"/>
          <a:ext cx="990600" cy="990600"/>
        </a:xfrm>
        <a:prstGeom prst="ellipse">
          <a:avLst/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1397C4-9BF7-4670-84A3-B7C3B71DF287}">
      <dsp:nvSpPr>
        <dsp:cNvPr id="0" name=""/>
        <dsp:cNvSpPr/>
      </dsp:nvSpPr>
      <dsp:spPr>
        <a:xfrm>
          <a:off x="5500141" y="1926166"/>
          <a:ext cx="161798" cy="990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0" rIns="19050" bIns="0" numCol="1" spcCol="1270" anchor="ctr" anchorCtr="0">
          <a:noAutofit/>
        </a:bodyPr>
        <a:lstStyle/>
        <a:p>
          <a:pPr marL="0" lvl="0" indent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500141" y="1926166"/>
        <a:ext cx="161798" cy="990600"/>
      </dsp:txXfrm>
    </dsp:sp>
    <dsp:sp modelId="{465ACE30-EEF1-4DCD-94B2-B6846A5BDECA}">
      <dsp:nvSpPr>
        <dsp:cNvPr id="0" name=""/>
        <dsp:cNvSpPr/>
      </dsp:nvSpPr>
      <dsp:spPr>
        <a:xfrm>
          <a:off x="4985029" y="3081866"/>
          <a:ext cx="990600" cy="990600"/>
        </a:xfrm>
        <a:prstGeom prst="ellipse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F18CCB-C228-410D-84B0-BE18D20566AB}">
      <dsp:nvSpPr>
        <dsp:cNvPr id="0" name=""/>
        <dsp:cNvSpPr/>
      </dsp:nvSpPr>
      <dsp:spPr>
        <a:xfrm>
          <a:off x="5975629" y="3081866"/>
          <a:ext cx="114249" cy="990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0" rIns="19050" bIns="0" numCol="1" spcCol="1270" anchor="ctr" anchorCtr="0">
          <a:noAutofit/>
        </a:bodyPr>
        <a:lstStyle/>
        <a:p>
          <a:pPr marL="0" lvl="0" indent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975629" y="3081866"/>
        <a:ext cx="114249" cy="9906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CircularPictureCallout">
  <dgm:title val=""/>
  <dgm:desc val=""/>
  <dgm:catLst>
    <dgm:cat type="picture" pri="2000"/>
    <dgm:cat type="pictureconvert" pri="2000"/>
  </dgm:catLst>
  <dgm:sampData>
    <dgm:dataModel>
      <dgm:ptLst>
        <dgm:pt modelId="0" type="doc"/>
        <dgm:pt modelId="1"/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2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axis="ch" ptType="node" func="cnt" op="lte" val="1">
          <dgm:constrLst>
            <dgm:constr type="h" for="ch" forName="picture_1" refType="h"/>
            <dgm:constr type="w" for="ch" forName="picture_1" refType="h" refFor="ch" refForName="picture_1" op="equ"/>
            <dgm:constr type="l" for="ch" forName="picture_1"/>
            <dgm:constr type="t" for="ch" forName="picture_1"/>
            <dgm:constr type="w" for="ch" forName="text_1" refType="w" refFor="ch" refForName="picture_1" fact="0.64"/>
            <dgm:constr type="h" for="ch" forName="text_1" refType="h" refFor="ch" refForName="picture_1" fact="0.33"/>
            <dgm:constr type="l" for="ch" forName="text_1" refType="w" refFor="ch" refForName="picture_1" fact="0.18"/>
            <dgm:constr type="t" for="ch" forName="text_1" refType="h" refFor="ch" refForName="picture_1" fact="0.531"/>
          </dgm:constrLst>
        </dgm:if>
        <dgm:if name="Name4" axis="ch" ptType="node" func="cnt" op="lte" val="2">
          <dgm:choose name="Name5">
            <dgm:if name="Name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l" for="ch" forName="picture_2" refType="w" refFor="ch" refForName="picture_1" fact="1.21"/>
                <dgm:constr type="ctrY" for="ch" forName="picture_2" refType="h" refFor="ch" refForName="picture_1" fact="0.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if>
            <dgm:else name="Name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else>
          </dgm:choose>
        </dgm:if>
        <dgm:if name="Name8" axis="ch" ptType="node" func="cnt" op="lte" val="3">
          <dgm:choose name="Name9">
            <dgm:if name="Name10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l" for="ch" forName="picture_2" refType="w" refFor="ch" refForName="picture_1" fact="1.21"/>
                <dgm:constr type="ctrY" for="ch" forName="picture_2" refType="h" refFor="ch" refForName="picture_1" fact="0.18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l" for="ch" forName="picture_3" refType="w" refFor="ch" refForName="picture_1" fact="1.21"/>
                <dgm:constr type="ctrY" for="ch" forName="picture_3" refType="h" refFor="ch" refForName="picture_1" fact="0.812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if>
            <dgm:else name="Name11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18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812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else>
          </dgm:choose>
        </dgm:if>
        <dgm:if name="Name12" axis="ch" ptType="node" func="cnt" op="lte" val="4">
          <dgm:choose name="Name13">
            <dgm:if name="Name14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l" for="ch" forName="picture_2" refType="w" refFor="ch" refForName="picture_1" fact="1.354"/>
                <dgm:constr type="ctrY" for="ch" forName="picture_2" refType="h" refFor="ch" refForName="picture_1" fact="0.1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l" for="ch" forName="picture_3" refType="w" refFor="ch" refForName="picture_1" fact="1.21"/>
                <dgm:constr type="ctrY" for="ch" forName="picture_3" refType="h" refFor="ch" refForName="picture_1" fact="0.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l" for="ch" forName="picture_4" refType="w" refFor="ch" refForName="picture_1" fact="1.354"/>
                <dgm:constr type="ctrY" for="ch" forName="picture_4" refType="h" refFor="ch" refForName="picture_1" fact="0.8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if>
            <dgm:else name="Name15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r" for="ch" forName="picture_2" refType="w"/>
                <dgm:constr type="rOff" for="ch" forName="picture_2" refType="w" refFor="ch" refForName="picture_1" fact="-1.354"/>
                <dgm:constr type="ctrY" for="ch" forName="picture_2" refType="h" refFor="ch" refForName="picture_1" fact="0.1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r" for="ch" forName="picture_4" refType="w"/>
                <dgm:constr type="rOff" for="ch" forName="picture_4" refType="w" refFor="ch" refForName="picture_1" fact="-1.354"/>
                <dgm:constr type="ctrY" for="ch" forName="picture_4" refType="h" refFor="ch" refForName="picture_1" fact="0.8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else>
          </dgm:choose>
        </dgm:if>
        <dgm:if name="Name16" axis="ch" ptType="node" func="cnt" op="lte" val="5">
          <dgm:choose name="Name17">
            <dgm:if name="Name18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l" for="ch" forName="picture_2" refType="w" refFor="ch" refForName="picture_1" fact="1.375"/>
                <dgm:constr type="ctrY" for="ch" forName="picture_2" refType="h" refFor="ch" refForName="picture_1" fact="0.11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l" for="ch" forName="picture_3" refType="w" refFor="ch" refForName="picture_1" fact="1.21"/>
                <dgm:constr type="ctrY" for="ch" forName="picture_3" refType="h" refFor="ch" refForName="picture_1" fact="0.353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l" for="ch" forName="picture_4" refType="w" refFor="ch" refForName="picture_1" fact="1.21"/>
                <dgm:constr type="ctrY" for="ch" forName="picture_4" refType="h" refFor="ch" refForName="picture_1" fact="0.647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l" for="ch" forName="picture_5" refType="w" refFor="ch" refForName="picture_1" fact="1.375"/>
                <dgm:constr type="ctrY" for="ch" forName="picture_5" refType="h" refFor="ch" refForName="picture_1" fact="0.8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if>
            <dgm:else name="Name19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r" for="ch" forName="picture_2" refType="w"/>
                <dgm:constr type="rOff" for="ch" forName="picture_2" refType="w" refFor="ch" refForName="picture_1" fact="-1.375"/>
                <dgm:constr type="ctrY" for="ch" forName="picture_2" refType="h" refFor="ch" refForName="picture_1" fact="0.11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353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647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r" for="ch" forName="picture_5" refType="w"/>
                <dgm:constr type="rOff" for="ch" forName="picture_5" refType="w" refFor="ch" refForName="picture_1" fact="-1.375"/>
                <dgm:constr type="ctrY" for="ch" forName="picture_5" refType="h" refFor="ch" refForName="picture_1" fact="0.8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else>
          </dgm:choose>
        </dgm:if>
        <dgm:if name="Name20" axis="ch" ptType="node" func="cnt" op="lte" val="6">
          <dgm:choose name="Name21">
            <dgm:if name="Name22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l" for="ch" forName="picture_2" refType="w" refFor="ch" refForName="picture_1" fact="1.4238"/>
                <dgm:constr type="ctrY" for="ch" forName="picture_2" refType="h" refFor="ch" refForName="picture_1" fact="0.09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l" for="ch" forName="picture_3" refType="w" refFor="ch" refForName="picture_1" fact="1.2667"/>
                <dgm:constr type="ctrY" for="ch" forName="picture_3" refType="h" refFor="ch" refForName="picture_1" fact="0.261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l" for="ch" forName="picture_4" refType="w" refFor="ch" refForName="picture_1" fact="1.21"/>
                <dgm:constr type="ctrY" for="ch" forName="picture_4" refType="h" refFor="ch" refForName="picture_1" fact="0.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l" for="ch" forName="picture_5" refType="w" refFor="ch" refForName="picture_1" fact="1.2667"/>
                <dgm:constr type="ctrY" for="ch" forName="picture_5" refType="h" refFor="ch" refForName="picture_1" fact="0.73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l" for="ch" forName="picture_6" refType="w" refFor="ch" refForName="picture_1" fact="1.4238"/>
                <dgm:constr type="ctrY" for="ch" forName="picture_6" refType="h" refFor="ch" refForName="picture_1" fact="0.91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if>
            <dgm:else name="Name23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r" for="ch" forName="picture_2" refType="w"/>
                <dgm:constr type="rOff" for="ch" forName="picture_2" refType="w" refFor="ch" refForName="picture_1" fact="-1.4238"/>
                <dgm:constr type="ctrY" for="ch" forName="picture_2" refType="h" refFor="ch" refForName="picture_1" fact="0.09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r" for="ch" forName="picture_3" refType="w"/>
                <dgm:constr type="rOff" for="ch" forName="picture_3" refType="w" refFor="ch" refForName="picture_1" fact="-1.2667"/>
                <dgm:constr type="ctrY" for="ch" forName="picture_3" refType="h" refFor="ch" refForName="picture_1" fact="0.261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r" for="ch" forName="picture_5" refType="w"/>
                <dgm:constr type="rOff" for="ch" forName="picture_5" refType="w" refFor="ch" refForName="picture_1" fact="-1.2667"/>
                <dgm:constr type="ctrY" for="ch" forName="picture_5" refType="h" refFor="ch" refForName="picture_1" fact="0.73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r" for="ch" forName="picture_6" refType="w"/>
                <dgm:constr type="rOff" for="ch" forName="picture_6" refType="w" refFor="ch" refForName="picture_1" fact="-1.4238"/>
                <dgm:constr type="ctrY" for="ch" forName="picture_6" refType="h" refFor="ch" refForName="picture_1" fact="0.91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else>
          </dgm:choose>
        </dgm:if>
        <dgm:else name="Name24">
          <dgm:choose name="Name25">
            <dgm:if name="Name2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l" for="ch" forName="picture_2" refType="w" refFor="ch" refForName="picture_1" fact="1.4363"/>
                <dgm:constr type="ctrY" for="ch" forName="picture_2" refType="h" refFor="ch" refForName="picture_1" fact="0.0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l" for="ch" forName="picture_3" refType="w" refFor="ch" refForName="picture_1" fact="1.2898"/>
                <dgm:constr type="ctrY" for="ch" forName="picture_3" refType="h" refFor="ch" refForName="picture_1" fact="0.227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l" for="ch" forName="picture_4" refType="w" refFor="ch" refForName="picture_1" fact="1.21"/>
                <dgm:constr type="ctrY" for="ch" forName="picture_4" refType="h" refFor="ch" refForName="picture_1" fact="0.40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l" for="ch" forName="picture_5" refType="w" refFor="ch" refForName="picture_1" fact="1.21"/>
                <dgm:constr type="ctrY" for="ch" forName="picture_5" refType="h" refFor="ch" refForName="picture_1" fact="0.595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l" for="ch" forName="picture_6" refType="w" refFor="ch" refForName="picture_1" fact="1.2898"/>
                <dgm:constr type="ctrY" for="ch" forName="picture_6" refType="h" refFor="ch" refForName="picture_1" fact="0.773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l" for="ch" forName="picture_7" refType="w" refFor="ch" refForName="picture_1" fact="1.4363"/>
                <dgm:constr type="ctrY" for="ch" forName="picture_7" refType="h" refFor="ch" refForName="picture_1" fact="0.925"/>
                <dgm:constr type="l" for="ch" forName="line_7" refType="ctrX" refFor="ch" refForName="picture_1"/>
                <dgm:constr type="h" for="ch" forName="line_7"/>
                <dgm:constr type="r" for="ch" forName="line_7" refType="ctrX" refFor="ch" refForName="picture_7"/>
                <dgm:constr type="ctrY" for="ch" forName="line_7" refType="ctrY" refFor="ch" refForName="picture_7"/>
                <dgm:constr type="r" for="ch" forName="textparent_7" refType="w"/>
                <dgm:constr type="h" for="ch" forName="textparent_7" refType="h" refFor="ch" refForName="picture_7"/>
                <dgm:constr type="l" for="ch" forName="textparent_7" refType="r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if>
            <dgm:else name="Name2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r" for="ch" forName="picture_2" refType="w"/>
                <dgm:constr type="rOff" for="ch" forName="picture_2" refType="w" refFor="ch" refForName="picture_1" fact="-1.4363"/>
                <dgm:constr type="ctrY" for="ch" forName="picture_2" refType="h" refFor="ch" refForName="picture_1" fact="0.0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r" for="ch" forName="picture_3" refType="w"/>
                <dgm:constr type="rOff" for="ch" forName="picture_3" refType="w" refFor="ch" refForName="picture_1" fact="-1.2898"/>
                <dgm:constr type="ctrY" for="ch" forName="picture_3" refType="h" refFor="ch" refForName="picture_1" fact="0.227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40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r" for="ch" forName="picture_5" refType="w"/>
                <dgm:constr type="rOff" for="ch" forName="picture_5" refType="w" refFor="ch" refForName="picture_1" fact="-1.21"/>
                <dgm:constr type="ctrY" for="ch" forName="picture_5" refType="h" refFor="ch" refForName="picture_1" fact="0.595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r" for="ch" forName="picture_6" refType="w"/>
                <dgm:constr type="rOff" for="ch" forName="picture_6" refType="w" refFor="ch" refForName="picture_1" fact="-1.2898"/>
                <dgm:constr type="ctrY" for="ch" forName="picture_6" refType="h" refFor="ch" refForName="picture_1" fact="0.773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r" for="ch" forName="picture_7" refType="w"/>
                <dgm:constr type="rOff" for="ch" forName="picture_7" refType="w" refFor="ch" refForName="picture_1" fact="-1.4363"/>
                <dgm:constr type="ctrY" for="ch" forName="picture_7" refType="h" refFor="ch" refForName="picture_1" fact="0.925"/>
                <dgm:constr type="r" for="ch" forName="line_7" refType="ctrX" refFor="ch" refForName="picture_1"/>
                <dgm:constr type="h" for="ch" forName="line_7"/>
                <dgm:constr type="l" for="ch" forName="line_7" refType="ctrX" refFor="ch" refForName="picture_7"/>
                <dgm:constr type="ctrY" for="ch" forName="line_7" refType="ctrY" refFor="ch" refForName="picture_7"/>
                <dgm:constr type="l" for="ch" forName="textparent_7"/>
                <dgm:constr type="h" for="ch" forName="textparent_7" refType="h" refFor="ch" refForName="picture_7"/>
                <dgm:constr type="r" for="ch" forName="textparent_7" refType="l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else>
          </dgm:choose>
        </dgm:else>
      </dgm:choose>
      <dgm:forEach name="wrapper" axis="self" ptType="parTrans">
        <dgm:forEach name="wrapper2" axis="self" ptType="sibTrans" st="2">
          <dgm:forEach name="pictureRepeat" axis="self">
            <dgm:layoutNode name="pictureRepeatNode" styleLbl="alignImgPlace1">
              <dgm:alg type="sp"/>
              <dgm:shape xmlns:r="http://schemas.openxmlformats.org/officeDocument/2006/relationships" type="ellipse" r:blip="" blipPhldr="1">
                <dgm:adjLst/>
              </dgm:shape>
              <dgm:presOf axis="self"/>
            </dgm:layoutNode>
          </dgm:forEach>
        </dgm:forEach>
      </dgm:forEach>
      <dgm:forEach name="Name28" axis="ch" ptType="sibTrans" hideLastTrans="0" cnt="1">
        <dgm:layoutNode name="picture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9" ref="pictureRepeat"/>
        </dgm:layoutNode>
      </dgm:forEach>
      <dgm:forEach name="Name30" axis="ch" ptType="node" cnt="1">
        <dgm:layoutNode name="text_1" styleLbl="node1">
          <dgm:varLst>
            <dgm:bulletEnabled val="1"/>
          </dgm:varLst>
          <dgm:alg type="tx">
            <dgm:param type="txAnchorVert" val="b"/>
            <dgm:param type="txAnchorVertCh" val="b"/>
            <dgm:param type="parTxRTLAlign" val="r"/>
            <dgm:param type="shpTxRTLAlignCh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65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</dgm:forEach>
      <dgm:forEach name="Name31" axis="ch" ptType="sibTrans" hideLastTrans="0" st="2" cnt="1">
        <dgm:layoutNode name="picture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2" ref="pictureRepeat"/>
        </dgm:layoutNode>
      </dgm:forEach>
      <dgm:forEach name="Name33" axis="ch" ptType="node" st="2" cnt="1">
        <dgm:layoutNode name="line_2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2">
          <dgm:choose name="Name34">
            <dgm:if name="Name35" func="var" arg="dir" op="equ" val="norm">
              <dgm:alg type="lin">
                <dgm:param type="horzAlign" val="l"/>
              </dgm:alg>
            </dgm:if>
            <dgm:else name="Name36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2" refType="w"/>
            <dgm:constr type="h" for="ch" forName="text_2" refType="h"/>
          </dgm:constrLst>
          <dgm:presOf/>
          <dgm:layoutNode name="text_2" styleLbl="revTx">
            <dgm:varLst>
              <dgm:bulletEnabled val="1"/>
            </dgm:varLst>
            <dgm:choose name="Name37">
              <dgm:if name="Name38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39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0" axis="ch" ptType="sibTrans" hideLastTrans="0" st="3" cnt="1">
        <dgm:layoutNode name="picture_3">
          <dgm:alg type="sp"/>
          <dgm:shape xmlns:r="http://schemas.openxmlformats.org/officeDocument/2006/relationships" r:blip="">
            <dgm:adjLst/>
          </dgm:shape>
          <dgm:presOf/>
          <dgm:constrLst/>
          <dgm:forEach name="Name41" ref="pictureRepeat"/>
        </dgm:layoutNode>
      </dgm:forEach>
      <dgm:forEach name="Name42" axis="ch" ptType="node" st="3" cnt="1">
        <dgm:layoutNode name="line_3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3">
          <dgm:choose name="Name43">
            <dgm:if name="Name44" func="var" arg="dir" op="equ" val="norm">
              <dgm:alg type="lin">
                <dgm:param type="horzAlign" val="l"/>
              </dgm:alg>
            </dgm:if>
            <dgm:else name="Name45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3" refType="w"/>
            <dgm:constr type="h" for="ch" forName="text_3" refType="h"/>
          </dgm:constrLst>
          <dgm:presOf/>
          <dgm:layoutNode name="text_3" styleLbl="revTx">
            <dgm:varLst>
              <dgm:bulletEnabled val="1"/>
            </dgm:varLst>
            <dgm:choose name="Name46">
              <dgm:if name="Name47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48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9" axis="ch" ptType="sibTrans" hideLastTrans="0" st="4" cnt="1">
        <dgm:layoutNode name="picture_4">
          <dgm:alg type="sp"/>
          <dgm:shape xmlns:r="http://schemas.openxmlformats.org/officeDocument/2006/relationships" r:blip="">
            <dgm:adjLst/>
          </dgm:shape>
          <dgm:presOf/>
          <dgm:constrLst/>
          <dgm:forEach name="Name50" ref="pictureRepeat"/>
        </dgm:layoutNode>
      </dgm:forEach>
      <dgm:forEach name="Name51" axis="ch" ptType="node" st="4" cnt="1">
        <dgm:layoutNode name="line_4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4">
          <dgm:choose name="Name52">
            <dgm:if name="Name53" func="var" arg="dir" op="equ" val="norm">
              <dgm:alg type="lin">
                <dgm:param type="horzAlign" val="l"/>
              </dgm:alg>
            </dgm:if>
            <dgm:else name="Name54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4" refType="w"/>
            <dgm:constr type="h" for="ch" forName="text_4" refType="h"/>
          </dgm:constrLst>
          <dgm:presOf/>
          <dgm:layoutNode name="text_4" styleLbl="revTx">
            <dgm:varLst>
              <dgm:bulletEnabled val="1"/>
            </dgm:varLst>
            <dgm:choose name="Name55">
              <dgm:if name="Name56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57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58" axis="ch" ptType="sibTrans" hideLastTrans="0" st="5" cnt="1">
        <dgm:layoutNode name="picture_5">
          <dgm:alg type="sp"/>
          <dgm:shape xmlns:r="http://schemas.openxmlformats.org/officeDocument/2006/relationships" r:blip="">
            <dgm:adjLst/>
          </dgm:shape>
          <dgm:presOf/>
          <dgm:constrLst/>
          <dgm:forEach name="Name59" ref="pictureRepeat"/>
        </dgm:layoutNode>
      </dgm:forEach>
      <dgm:forEach name="Name60" axis="ch" ptType="node" st="5" cnt="1">
        <dgm:layoutNode name="line_5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5">
          <dgm:choose name="Name61">
            <dgm:if name="Name62" func="var" arg="dir" op="equ" val="norm">
              <dgm:alg type="lin">
                <dgm:param type="horzAlign" val="l"/>
              </dgm:alg>
            </dgm:if>
            <dgm:else name="Name63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5" refType="w"/>
            <dgm:constr type="h" for="ch" forName="text_5" refType="h"/>
          </dgm:constrLst>
          <dgm:presOf/>
          <dgm:layoutNode name="text_5" styleLbl="revTx">
            <dgm:varLst>
              <dgm:bulletEnabled val="1"/>
            </dgm:varLst>
            <dgm:choose name="Name64">
              <dgm:if name="Name65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66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67" axis="ch" ptType="sibTrans" hideLastTrans="0" st="6" cnt="1">
        <dgm:layoutNode name="picture_6">
          <dgm:alg type="sp"/>
          <dgm:shape xmlns:r="http://schemas.openxmlformats.org/officeDocument/2006/relationships" r:blip="">
            <dgm:adjLst/>
          </dgm:shape>
          <dgm:presOf/>
          <dgm:constrLst/>
          <dgm:forEach name="Name68" ref="pictureRepeat"/>
        </dgm:layoutNode>
      </dgm:forEach>
      <dgm:forEach name="Name69" axis="ch" ptType="node" st="6" cnt="1">
        <dgm:layoutNode name="line_6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6">
          <dgm:choose name="Name70">
            <dgm:if name="Name71" func="var" arg="dir" op="equ" val="norm">
              <dgm:alg type="lin">
                <dgm:param type="horzAlign" val="l"/>
              </dgm:alg>
            </dgm:if>
            <dgm:else name="Name72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6" refType="w"/>
            <dgm:constr type="h" for="ch" forName="text_6" refType="h"/>
          </dgm:constrLst>
          <dgm:presOf/>
          <dgm:layoutNode name="text_6" styleLbl="revTx">
            <dgm:varLst>
              <dgm:bulletEnabled val="1"/>
            </dgm:varLst>
            <dgm:choose name="Name73">
              <dgm:if name="Name74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75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76" axis="ch" ptType="sibTrans" hideLastTrans="0" st="7" cnt="1">
        <dgm:layoutNode name="picture_7">
          <dgm:alg type="sp"/>
          <dgm:shape xmlns:r="http://schemas.openxmlformats.org/officeDocument/2006/relationships" r:blip="">
            <dgm:adjLst/>
          </dgm:shape>
          <dgm:presOf/>
          <dgm:constrLst/>
          <dgm:forEach name="Name77" ref="pictureRepeat"/>
        </dgm:layoutNode>
      </dgm:forEach>
      <dgm:forEach name="Name78" axis="ch" ptType="node" st="7" cnt="1">
        <dgm:layoutNode name="line_7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7">
          <dgm:choose name="Name79">
            <dgm:if name="Name80" func="var" arg="dir" op="equ" val="norm">
              <dgm:alg type="lin">
                <dgm:param type="horzAlign" val="l"/>
              </dgm:alg>
            </dgm:if>
            <dgm:else name="Name81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7" refType="w"/>
            <dgm:constr type="h" for="ch" forName="text_7" refType="h"/>
          </dgm:constrLst>
          <dgm:presOf/>
          <dgm:layoutNode name="text_7" styleLbl="revTx">
            <dgm:varLst>
              <dgm:bulletEnabled val="1"/>
            </dgm:varLst>
            <dgm:choose name="Name82">
              <dgm:if name="Name83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84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1A081-6E3D-47F9-8046-A9CF8447A07B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65EEA7-8373-443D-8A2E-EC66A5A98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679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7CD11A-EED3-40CE-98A3-28FEE84867B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0582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0D5519-8906-459D-B440-330F047DD3B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72964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0D5519-8906-459D-B440-330F047DD3B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9808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C121-0DBF-471E-A7B0-A618A33B64A8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094-C4FF-449F-8674-56AA03F80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287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C121-0DBF-471E-A7B0-A618A33B64A8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094-C4FF-449F-8674-56AA03F80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400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C121-0DBF-471E-A7B0-A618A33B64A8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094-C4FF-449F-8674-56AA03F80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6663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1"/>
            <a:ext cx="53848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41763"/>
            <a:ext cx="53848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AE7409-D0EB-451A-AAC4-4ECAFFBAAF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52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C121-0DBF-471E-A7B0-A618A33B64A8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094-C4FF-449F-8674-56AA03F80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107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C121-0DBF-471E-A7B0-A618A33B64A8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094-C4FF-449F-8674-56AA03F80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858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C121-0DBF-471E-A7B0-A618A33B64A8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094-C4FF-449F-8674-56AA03F80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479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C121-0DBF-471E-A7B0-A618A33B64A8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094-C4FF-449F-8674-56AA03F80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032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C121-0DBF-471E-A7B0-A618A33B64A8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094-C4FF-449F-8674-56AA03F80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509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C121-0DBF-471E-A7B0-A618A33B64A8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094-C4FF-449F-8674-56AA03F80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031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C121-0DBF-471E-A7B0-A618A33B64A8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094-C4FF-449F-8674-56AA03F80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655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C121-0DBF-471E-A7B0-A618A33B64A8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094-C4FF-449F-8674-56AA03F80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199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1C121-0DBF-471E-A7B0-A618A33B64A8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689094-C4FF-449F-8674-56AA03F80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029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7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0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gif"/><Relationship Id="rId3" Type="http://schemas.openxmlformats.org/officeDocument/2006/relationships/image" Target="../media/image4.gif"/><Relationship Id="rId7" Type="http://schemas.openxmlformats.org/officeDocument/2006/relationships/image" Target="../media/image8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gif"/><Relationship Id="rId9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image" Target="../media/image3.gif"/><Relationship Id="rId7" Type="http://schemas.openxmlformats.org/officeDocument/2006/relationships/image" Target="../media/image15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4.gif"/><Relationship Id="rId5" Type="http://schemas.openxmlformats.org/officeDocument/2006/relationships/image" Target="../media/image13.gif"/><Relationship Id="rId10" Type="http://schemas.openxmlformats.org/officeDocument/2006/relationships/image" Target="../media/image10.jpeg"/><Relationship Id="rId4" Type="http://schemas.openxmlformats.org/officeDocument/2006/relationships/image" Target="../media/image12.gif"/><Relationship Id="rId9" Type="http://schemas.openxmlformats.org/officeDocument/2006/relationships/image" Target="../media/image9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LINGKUP ANALISIS KEBIJAKAN PUBLIK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DR. NOVITA TRESIANA,M.SI</a:t>
            </a:r>
          </a:p>
          <a:p>
            <a:r>
              <a:rPr lang="en-US" dirty="0"/>
              <a:t>PERTEMUAN 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80125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Rot="1" noChangeArrowheads="1"/>
          </p:cNvSpPr>
          <p:nvPr/>
        </p:nvSpPr>
        <p:spPr bwMode="auto">
          <a:xfrm>
            <a:off x="1524000" y="152401"/>
            <a:ext cx="822960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38200" indent="-838200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rPr>
              <a:t>RUANG USAHA &lt; RUANG KELOLA SDA</a:t>
            </a:r>
          </a:p>
        </p:txBody>
      </p:sp>
      <p:sp>
        <p:nvSpPr>
          <p:cNvPr id="24580" name="Rectangle 4"/>
          <p:cNvSpPr>
            <a:spLocks noRot="1" noChangeArrowheads="1"/>
          </p:cNvSpPr>
          <p:nvPr/>
        </p:nvSpPr>
        <p:spPr bwMode="auto">
          <a:xfrm>
            <a:off x="2057400" y="1828801"/>
            <a:ext cx="198120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rPr>
              <a:t>USAHA </a:t>
            </a:r>
            <a:br>
              <a:rPr lang="en-US" sz="2400" b="1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rPr>
            </a:br>
            <a:r>
              <a:rPr lang="en-US" sz="2400" b="1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rPr>
              <a:t>PERIKANAN </a:t>
            </a:r>
            <a:br>
              <a:rPr lang="en-US" sz="2400" b="1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rPr>
            </a:br>
            <a:r>
              <a:rPr lang="en-US" sz="2400" b="1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rPr>
              <a:t>TANGKAP</a:t>
            </a:r>
          </a:p>
        </p:txBody>
      </p:sp>
      <p:sp>
        <p:nvSpPr>
          <p:cNvPr id="24607" name="Rectangle 31"/>
          <p:cNvSpPr>
            <a:spLocks noChangeArrowheads="1"/>
          </p:cNvSpPr>
          <p:nvPr/>
        </p:nvSpPr>
        <p:spPr bwMode="auto">
          <a:xfrm>
            <a:off x="1905000" y="1219200"/>
            <a:ext cx="8382000" cy="53340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d-ID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24608" name="Text Box 32"/>
          <p:cNvSpPr txBox="1">
            <a:spLocks noChangeArrowheads="1"/>
          </p:cNvSpPr>
          <p:nvPr/>
        </p:nvSpPr>
        <p:spPr bwMode="auto">
          <a:xfrm>
            <a:off x="1905000" y="3886201"/>
            <a:ext cx="1898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RUANG USAHA</a:t>
            </a:r>
          </a:p>
        </p:txBody>
      </p:sp>
      <p:sp>
        <p:nvSpPr>
          <p:cNvPr id="24609" name="Text Box 33"/>
          <p:cNvSpPr txBox="1">
            <a:spLocks noChangeArrowheads="1"/>
          </p:cNvSpPr>
          <p:nvPr/>
        </p:nvSpPr>
        <p:spPr bwMode="auto">
          <a:xfrm>
            <a:off x="8305800" y="838201"/>
            <a:ext cx="2025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RUANG KELOLA</a:t>
            </a:r>
          </a:p>
        </p:txBody>
      </p:sp>
      <p:pic>
        <p:nvPicPr>
          <p:cNvPr id="24611" name="Picture 35" descr="J0283222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209801" y="2667000"/>
            <a:ext cx="1419225" cy="952500"/>
          </a:xfrm>
          <a:noFill/>
          <a:ln/>
        </p:spPr>
      </p:pic>
      <p:sp>
        <p:nvSpPr>
          <p:cNvPr id="24614" name="Rectangle 38"/>
          <p:cNvSpPr>
            <a:spLocks noChangeArrowheads="1"/>
          </p:cNvSpPr>
          <p:nvPr/>
        </p:nvSpPr>
        <p:spPr bwMode="auto">
          <a:xfrm>
            <a:off x="1981200" y="1295400"/>
            <a:ext cx="2209800" cy="25908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d-ID">
              <a:solidFill>
                <a:srgbClr val="FFFFFF"/>
              </a:solidFill>
              <a:latin typeface="Arial" charset="0"/>
            </a:endParaRPr>
          </a:p>
        </p:txBody>
      </p:sp>
      <p:grpSp>
        <p:nvGrpSpPr>
          <p:cNvPr id="24619" name="Group 43"/>
          <p:cNvGrpSpPr>
            <a:grpSpLocks/>
          </p:cNvGrpSpPr>
          <p:nvPr/>
        </p:nvGrpSpPr>
        <p:grpSpPr bwMode="auto">
          <a:xfrm>
            <a:off x="4419600" y="3429000"/>
            <a:ext cx="5867400" cy="3048000"/>
            <a:chOff x="1824" y="2160"/>
            <a:chExt cx="3696" cy="1920"/>
          </a:xfrm>
        </p:grpSpPr>
        <p:sp>
          <p:nvSpPr>
            <p:cNvPr id="24582" name="Line 6"/>
            <p:cNvSpPr>
              <a:spLocks noChangeShapeType="1"/>
            </p:cNvSpPr>
            <p:nvPr/>
          </p:nvSpPr>
          <p:spPr bwMode="auto">
            <a:xfrm>
              <a:off x="1824" y="2256"/>
              <a:ext cx="912" cy="28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24606" name="Rectangle 30"/>
            <p:cNvSpPr>
              <a:spLocks noChangeArrowheads="1"/>
            </p:cNvSpPr>
            <p:nvPr/>
          </p:nvSpPr>
          <p:spPr bwMode="auto">
            <a:xfrm>
              <a:off x="2928" y="2400"/>
              <a:ext cx="2544" cy="1680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FFFFFF"/>
                </a:solidFill>
                <a:latin typeface="Arial" charset="0"/>
              </a:endParaRPr>
            </a:p>
          </p:txBody>
        </p:sp>
        <p:pic>
          <p:nvPicPr>
            <p:cNvPr id="24615" name="Picture 39" descr="J0283216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976" y="2448"/>
              <a:ext cx="2448" cy="1599"/>
            </a:xfrm>
            <a:prstGeom prst="rect">
              <a:avLst/>
            </a:prstGeom>
            <a:noFill/>
            <a:ln/>
            <a:effectLst/>
          </p:spPr>
        </p:pic>
        <p:sp>
          <p:nvSpPr>
            <p:cNvPr id="24618" name="Text Box 42"/>
            <p:cNvSpPr txBox="1">
              <a:spLocks noChangeArrowheads="1"/>
            </p:cNvSpPr>
            <p:nvPr/>
          </p:nvSpPr>
          <p:spPr bwMode="auto">
            <a:xfrm>
              <a:off x="3732" y="2160"/>
              <a:ext cx="17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habitat kembang biak ikan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993394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4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Rot="1" noChangeArrowheads="1"/>
          </p:cNvSpPr>
          <p:nvPr/>
        </p:nvSpPr>
        <p:spPr bwMode="auto">
          <a:xfrm>
            <a:off x="1524000" y="228601"/>
            <a:ext cx="822960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38200" indent="-838200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rPr>
              <a:t>RUANG KELOLA SDA DAN PASAR</a:t>
            </a:r>
          </a:p>
        </p:txBody>
      </p:sp>
      <p:grpSp>
        <p:nvGrpSpPr>
          <p:cNvPr id="44054" name="Group 22"/>
          <p:cNvGrpSpPr>
            <a:grpSpLocks/>
          </p:cNvGrpSpPr>
          <p:nvPr/>
        </p:nvGrpSpPr>
        <p:grpSpPr bwMode="auto">
          <a:xfrm>
            <a:off x="1905000" y="838200"/>
            <a:ext cx="8763000" cy="4865688"/>
            <a:chOff x="240" y="528"/>
            <a:chExt cx="5520" cy="3065"/>
          </a:xfrm>
        </p:grpSpPr>
        <p:pic>
          <p:nvPicPr>
            <p:cNvPr id="44051" name="Picture 19" descr="J0283223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563" y="1440"/>
              <a:ext cx="1197" cy="1536"/>
            </a:xfrm>
            <a:prstGeom prst="rect">
              <a:avLst/>
            </a:prstGeom>
            <a:noFill/>
            <a:ln/>
            <a:effectLst/>
          </p:spPr>
        </p:pic>
        <p:sp>
          <p:nvSpPr>
            <p:cNvPr id="44035" name="Rectangle 3"/>
            <p:cNvSpPr>
              <a:spLocks noRot="1" noChangeArrowheads="1"/>
            </p:cNvSpPr>
            <p:nvPr/>
          </p:nvSpPr>
          <p:spPr bwMode="auto">
            <a:xfrm>
              <a:off x="336" y="1152"/>
              <a:ext cx="1248" cy="2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400" b="1">
                  <a:solidFill>
                    <a:srgbClr val="FF66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rebuchet MS" pitchFamily="34" charset="0"/>
                </a:rPr>
                <a:t>USAHA </a:t>
              </a:r>
              <a:br>
                <a:rPr lang="en-US" sz="2400" b="1">
                  <a:solidFill>
                    <a:srgbClr val="FF66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rebuchet MS" pitchFamily="34" charset="0"/>
                </a:rPr>
              </a:br>
              <a:r>
                <a:rPr lang="en-US" sz="2400" b="1">
                  <a:solidFill>
                    <a:srgbClr val="FF66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rebuchet MS" pitchFamily="34" charset="0"/>
                </a:rPr>
                <a:t>PERIKANAN </a:t>
              </a:r>
              <a:br>
                <a:rPr lang="en-US" sz="2400" b="1">
                  <a:solidFill>
                    <a:srgbClr val="FF66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rebuchet MS" pitchFamily="34" charset="0"/>
                </a:rPr>
              </a:br>
              <a:r>
                <a:rPr lang="en-US" sz="2400" b="1">
                  <a:solidFill>
                    <a:srgbClr val="FF66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rebuchet MS" pitchFamily="34" charset="0"/>
                </a:rPr>
                <a:t>TANGKAP</a:t>
              </a:r>
            </a:p>
          </p:txBody>
        </p:sp>
        <p:sp>
          <p:nvSpPr>
            <p:cNvPr id="44036" name="Rectangle 4"/>
            <p:cNvSpPr>
              <a:spLocks noChangeArrowheads="1"/>
            </p:cNvSpPr>
            <p:nvPr/>
          </p:nvSpPr>
          <p:spPr bwMode="auto">
            <a:xfrm>
              <a:off x="240" y="768"/>
              <a:ext cx="2832" cy="2784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44037" name="Text Box 5"/>
            <p:cNvSpPr txBox="1">
              <a:spLocks noChangeArrowheads="1"/>
            </p:cNvSpPr>
            <p:nvPr/>
          </p:nvSpPr>
          <p:spPr bwMode="auto">
            <a:xfrm>
              <a:off x="240" y="2448"/>
              <a:ext cx="1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RUANG USAHA</a:t>
              </a:r>
            </a:p>
          </p:txBody>
        </p:sp>
        <p:sp>
          <p:nvSpPr>
            <p:cNvPr id="44038" name="Text Box 6"/>
            <p:cNvSpPr txBox="1">
              <a:spLocks noChangeArrowheads="1"/>
            </p:cNvSpPr>
            <p:nvPr/>
          </p:nvSpPr>
          <p:spPr bwMode="auto">
            <a:xfrm>
              <a:off x="1824" y="528"/>
              <a:ext cx="127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RUANG KELOLA</a:t>
              </a:r>
            </a:p>
          </p:txBody>
        </p:sp>
        <p:pic>
          <p:nvPicPr>
            <p:cNvPr id="44039" name="Picture 7" descr="J0283222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32" y="1680"/>
              <a:ext cx="894" cy="600"/>
            </a:xfrm>
            <a:prstGeom prst="rect">
              <a:avLst/>
            </a:prstGeom>
            <a:noFill/>
            <a:ln/>
            <a:effectLst/>
          </p:spPr>
        </p:pic>
        <p:sp>
          <p:nvSpPr>
            <p:cNvPr id="44040" name="Rectangle 8"/>
            <p:cNvSpPr>
              <a:spLocks noChangeArrowheads="1"/>
            </p:cNvSpPr>
            <p:nvPr/>
          </p:nvSpPr>
          <p:spPr bwMode="auto">
            <a:xfrm>
              <a:off x="288" y="816"/>
              <a:ext cx="1152" cy="1632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44042" name="Line 10"/>
            <p:cNvSpPr>
              <a:spLocks noChangeShapeType="1"/>
            </p:cNvSpPr>
            <p:nvPr/>
          </p:nvSpPr>
          <p:spPr bwMode="auto">
            <a:xfrm>
              <a:off x="1488" y="2256"/>
              <a:ext cx="224" cy="167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44043" name="Rectangle 11"/>
            <p:cNvSpPr>
              <a:spLocks noChangeArrowheads="1"/>
            </p:cNvSpPr>
            <p:nvPr/>
          </p:nvSpPr>
          <p:spPr bwMode="auto">
            <a:xfrm>
              <a:off x="1776" y="2400"/>
              <a:ext cx="1200" cy="1108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FFFFFF"/>
                </a:solidFill>
                <a:latin typeface="Arial" charset="0"/>
              </a:endParaRPr>
            </a:p>
          </p:txBody>
        </p:sp>
        <p:pic>
          <p:nvPicPr>
            <p:cNvPr id="44044" name="Picture 12" descr="J0283216"/>
            <p:cNvPicPr>
              <a:picLocks noChangeAspect="1" noChangeArrowheads="1" noCrop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824" y="2448"/>
              <a:ext cx="1104" cy="1033"/>
            </a:xfrm>
            <a:prstGeom prst="rect">
              <a:avLst/>
            </a:prstGeom>
            <a:noFill/>
            <a:ln/>
            <a:effectLst/>
          </p:spPr>
        </p:pic>
        <p:sp>
          <p:nvSpPr>
            <p:cNvPr id="44045" name="Text Box 13"/>
            <p:cNvSpPr txBox="1">
              <a:spLocks noChangeArrowheads="1"/>
            </p:cNvSpPr>
            <p:nvPr/>
          </p:nvSpPr>
          <p:spPr bwMode="auto">
            <a:xfrm>
              <a:off x="1968" y="2160"/>
              <a:ext cx="105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    habitat  ikan</a:t>
              </a:r>
            </a:p>
          </p:txBody>
        </p:sp>
        <p:sp>
          <p:nvSpPr>
            <p:cNvPr id="44046" name="Text Box 14"/>
            <p:cNvSpPr txBox="1">
              <a:spLocks noChangeArrowheads="1"/>
            </p:cNvSpPr>
            <p:nvPr/>
          </p:nvSpPr>
          <p:spPr bwMode="auto">
            <a:xfrm>
              <a:off x="3494" y="1097"/>
              <a:ext cx="962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solidFill>
                    <a:srgbClr val="FFCC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PASAR 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solidFill>
                    <a:srgbClr val="FFCC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INPUT</a:t>
              </a:r>
            </a:p>
          </p:txBody>
        </p:sp>
        <p:sp>
          <p:nvSpPr>
            <p:cNvPr id="44047" name="AutoShape 15"/>
            <p:cNvSpPr>
              <a:spLocks noChangeArrowheads="1"/>
            </p:cNvSpPr>
            <p:nvPr/>
          </p:nvSpPr>
          <p:spPr bwMode="auto">
            <a:xfrm>
              <a:off x="3168" y="768"/>
              <a:ext cx="1344" cy="1296"/>
            </a:xfrm>
            <a:prstGeom prst="leftArrow">
              <a:avLst>
                <a:gd name="adj1" fmla="val 50000"/>
                <a:gd name="adj2" fmla="val 25926"/>
              </a:avLst>
            </a:prstGeom>
            <a:noFill/>
            <a:ln w="38100">
              <a:solidFill>
                <a:srgbClr val="FFCC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FFCC66"/>
                </a:solidFill>
                <a:latin typeface="Arial" charset="0"/>
              </a:endParaRPr>
            </a:p>
          </p:txBody>
        </p:sp>
        <p:sp>
          <p:nvSpPr>
            <p:cNvPr id="44048" name="Text Box 16"/>
            <p:cNvSpPr txBox="1">
              <a:spLocks noChangeArrowheads="1"/>
            </p:cNvSpPr>
            <p:nvPr/>
          </p:nvSpPr>
          <p:spPr bwMode="auto">
            <a:xfrm>
              <a:off x="3254" y="2633"/>
              <a:ext cx="1037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solidFill>
                    <a:srgbClr val="FFCC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PASAR 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solidFill>
                    <a:srgbClr val="FFCC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OUTPUT</a:t>
              </a:r>
            </a:p>
          </p:txBody>
        </p:sp>
        <p:sp>
          <p:nvSpPr>
            <p:cNvPr id="44049" name="AutoShape 17"/>
            <p:cNvSpPr>
              <a:spLocks noChangeArrowheads="1"/>
            </p:cNvSpPr>
            <p:nvPr/>
          </p:nvSpPr>
          <p:spPr bwMode="auto">
            <a:xfrm>
              <a:off x="3158" y="2249"/>
              <a:ext cx="1344" cy="1344"/>
            </a:xfrm>
            <a:prstGeom prst="rightArrow">
              <a:avLst>
                <a:gd name="adj1" fmla="val 50000"/>
                <a:gd name="adj2" fmla="val 25000"/>
              </a:avLst>
            </a:prstGeom>
            <a:noFill/>
            <a:ln w="38100">
              <a:solidFill>
                <a:srgbClr val="FFCC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FFFFFF"/>
                </a:solidFill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273722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4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2451100" y="1066800"/>
            <a:ext cx="7315200" cy="3810000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1"/>
          </a:gradFill>
          <a:ln w="9525">
            <a:solidFill>
              <a:srgbClr val="3333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d-ID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2292" name="Rectangle 4"/>
          <p:cNvSpPr>
            <a:spLocks noRot="1" noChangeArrowheads="1"/>
          </p:cNvSpPr>
          <p:nvPr/>
        </p:nvSpPr>
        <p:spPr bwMode="auto">
          <a:xfrm>
            <a:off x="2057400" y="152401"/>
            <a:ext cx="8229600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rPr>
              <a:t>POTRET SUMBERDAYA SEBAGAI ASET EKONOMI DAN DAYA DUKUNG KEHIDUPAN</a:t>
            </a:r>
          </a:p>
        </p:txBody>
      </p:sp>
      <p:grpSp>
        <p:nvGrpSpPr>
          <p:cNvPr id="12293" name="Group 5"/>
          <p:cNvGrpSpPr>
            <a:grpSpLocks/>
          </p:cNvGrpSpPr>
          <p:nvPr/>
        </p:nvGrpSpPr>
        <p:grpSpPr bwMode="auto">
          <a:xfrm>
            <a:off x="3124200" y="2743201"/>
            <a:ext cx="5410200" cy="1933575"/>
            <a:chOff x="1008" y="1872"/>
            <a:chExt cx="3408" cy="1218"/>
          </a:xfrm>
        </p:grpSpPr>
        <p:grpSp>
          <p:nvGrpSpPr>
            <p:cNvPr id="12294" name="Group 6"/>
            <p:cNvGrpSpPr>
              <a:grpSpLocks/>
            </p:cNvGrpSpPr>
            <p:nvPr/>
          </p:nvGrpSpPr>
          <p:grpSpPr bwMode="auto">
            <a:xfrm>
              <a:off x="1008" y="1872"/>
              <a:ext cx="3408" cy="1149"/>
              <a:chOff x="1002" y="1584"/>
              <a:chExt cx="4182" cy="1494"/>
            </a:xfrm>
          </p:grpSpPr>
          <p:graphicFrame>
            <p:nvGraphicFramePr>
              <p:cNvPr id="12295" name="Object 7"/>
              <p:cNvGraphicFramePr>
                <a:graphicFrameLocks noChangeAspect="1"/>
              </p:cNvGraphicFramePr>
              <p:nvPr/>
            </p:nvGraphicFramePr>
            <p:xfrm>
              <a:off x="2640" y="1584"/>
              <a:ext cx="2544" cy="114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Picture" r:id="rId2" imgW="5907960" imgH="2656800" progId="Word.Picture.8">
                      <p:embed/>
                    </p:oleObj>
                  </mc:Choice>
                  <mc:Fallback>
                    <p:oleObj name="Picture" r:id="rId2" imgW="5907960" imgH="2656800" progId="Word.Picture.8">
                      <p:embed/>
                      <p:pic>
                        <p:nvPicPr>
                          <p:cNvPr id="12295" name="Object 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3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640" y="1584"/>
                            <a:ext cx="2544" cy="1144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2296" name="Freeform 8"/>
              <p:cNvSpPr>
                <a:spLocks/>
              </p:cNvSpPr>
              <p:nvPr/>
            </p:nvSpPr>
            <p:spPr bwMode="auto">
              <a:xfrm>
                <a:off x="1056" y="2592"/>
                <a:ext cx="1632" cy="486"/>
              </a:xfrm>
              <a:custGeom>
                <a:avLst/>
                <a:gdLst/>
                <a:ahLst/>
                <a:cxnLst>
                  <a:cxn ang="0">
                    <a:pos x="1602" y="0"/>
                  </a:cxn>
                  <a:cxn ang="0">
                    <a:pos x="1566" y="12"/>
                  </a:cxn>
                  <a:cxn ang="0">
                    <a:pos x="1560" y="30"/>
                  </a:cxn>
                  <a:cxn ang="0">
                    <a:pos x="1542" y="48"/>
                  </a:cxn>
                  <a:cxn ang="0">
                    <a:pos x="1506" y="60"/>
                  </a:cxn>
                  <a:cxn ang="0">
                    <a:pos x="1482" y="114"/>
                  </a:cxn>
                  <a:cxn ang="0">
                    <a:pos x="1422" y="132"/>
                  </a:cxn>
                  <a:cxn ang="0">
                    <a:pos x="1368" y="162"/>
                  </a:cxn>
                  <a:cxn ang="0">
                    <a:pos x="1272" y="192"/>
                  </a:cxn>
                  <a:cxn ang="0">
                    <a:pos x="1248" y="228"/>
                  </a:cxn>
                  <a:cxn ang="0">
                    <a:pos x="1242" y="246"/>
                  </a:cxn>
                  <a:cxn ang="0">
                    <a:pos x="1158" y="270"/>
                  </a:cxn>
                  <a:cxn ang="0">
                    <a:pos x="1014" y="306"/>
                  </a:cxn>
                  <a:cxn ang="0">
                    <a:pos x="918" y="336"/>
                  </a:cxn>
                  <a:cxn ang="0">
                    <a:pos x="882" y="348"/>
                  </a:cxn>
                  <a:cxn ang="0">
                    <a:pos x="744" y="342"/>
                  </a:cxn>
                  <a:cxn ang="0">
                    <a:pos x="522" y="426"/>
                  </a:cxn>
                  <a:cxn ang="0">
                    <a:pos x="450" y="456"/>
                  </a:cxn>
                  <a:cxn ang="0">
                    <a:pos x="282" y="462"/>
                  </a:cxn>
                  <a:cxn ang="0">
                    <a:pos x="228" y="480"/>
                  </a:cxn>
                  <a:cxn ang="0">
                    <a:pos x="210" y="486"/>
                  </a:cxn>
                  <a:cxn ang="0">
                    <a:pos x="114" y="480"/>
                  </a:cxn>
                  <a:cxn ang="0">
                    <a:pos x="78" y="468"/>
                  </a:cxn>
                  <a:cxn ang="0">
                    <a:pos x="60" y="462"/>
                  </a:cxn>
                  <a:cxn ang="0">
                    <a:pos x="0" y="474"/>
                  </a:cxn>
                </a:cxnLst>
                <a:rect l="0" t="0" r="r" b="b"/>
                <a:pathLst>
                  <a:path w="1602" h="486">
                    <a:moveTo>
                      <a:pt x="1602" y="0"/>
                    </a:moveTo>
                    <a:cubicBezTo>
                      <a:pt x="1590" y="4"/>
                      <a:pt x="1578" y="8"/>
                      <a:pt x="1566" y="12"/>
                    </a:cubicBezTo>
                    <a:cubicBezTo>
                      <a:pt x="1560" y="14"/>
                      <a:pt x="1564" y="25"/>
                      <a:pt x="1560" y="30"/>
                    </a:cubicBezTo>
                    <a:cubicBezTo>
                      <a:pt x="1555" y="37"/>
                      <a:pt x="1549" y="44"/>
                      <a:pt x="1542" y="48"/>
                    </a:cubicBezTo>
                    <a:cubicBezTo>
                      <a:pt x="1531" y="54"/>
                      <a:pt x="1506" y="60"/>
                      <a:pt x="1506" y="60"/>
                    </a:cubicBezTo>
                    <a:cubicBezTo>
                      <a:pt x="1504" y="67"/>
                      <a:pt x="1494" y="106"/>
                      <a:pt x="1482" y="114"/>
                    </a:cubicBezTo>
                    <a:cubicBezTo>
                      <a:pt x="1465" y="126"/>
                      <a:pt x="1442" y="125"/>
                      <a:pt x="1422" y="132"/>
                    </a:cubicBezTo>
                    <a:cubicBezTo>
                      <a:pt x="1404" y="138"/>
                      <a:pt x="1386" y="154"/>
                      <a:pt x="1368" y="162"/>
                    </a:cubicBezTo>
                    <a:cubicBezTo>
                      <a:pt x="1338" y="175"/>
                      <a:pt x="1304" y="184"/>
                      <a:pt x="1272" y="192"/>
                    </a:cubicBezTo>
                    <a:cubicBezTo>
                      <a:pt x="1264" y="204"/>
                      <a:pt x="1256" y="216"/>
                      <a:pt x="1248" y="228"/>
                    </a:cubicBezTo>
                    <a:cubicBezTo>
                      <a:pt x="1244" y="233"/>
                      <a:pt x="1247" y="242"/>
                      <a:pt x="1242" y="246"/>
                    </a:cubicBezTo>
                    <a:cubicBezTo>
                      <a:pt x="1223" y="260"/>
                      <a:pt x="1182" y="265"/>
                      <a:pt x="1158" y="270"/>
                    </a:cubicBezTo>
                    <a:cubicBezTo>
                      <a:pt x="1110" y="281"/>
                      <a:pt x="1062" y="294"/>
                      <a:pt x="1014" y="306"/>
                    </a:cubicBezTo>
                    <a:cubicBezTo>
                      <a:pt x="982" y="314"/>
                      <a:pt x="950" y="325"/>
                      <a:pt x="918" y="336"/>
                    </a:cubicBezTo>
                    <a:cubicBezTo>
                      <a:pt x="906" y="340"/>
                      <a:pt x="882" y="348"/>
                      <a:pt x="882" y="348"/>
                    </a:cubicBezTo>
                    <a:cubicBezTo>
                      <a:pt x="847" y="346"/>
                      <a:pt x="784" y="332"/>
                      <a:pt x="744" y="342"/>
                    </a:cubicBezTo>
                    <a:cubicBezTo>
                      <a:pt x="674" y="389"/>
                      <a:pt x="601" y="400"/>
                      <a:pt x="522" y="426"/>
                    </a:cubicBezTo>
                    <a:cubicBezTo>
                      <a:pt x="499" y="434"/>
                      <a:pt x="476" y="455"/>
                      <a:pt x="450" y="456"/>
                    </a:cubicBezTo>
                    <a:cubicBezTo>
                      <a:pt x="394" y="458"/>
                      <a:pt x="338" y="460"/>
                      <a:pt x="282" y="462"/>
                    </a:cubicBezTo>
                    <a:cubicBezTo>
                      <a:pt x="264" y="468"/>
                      <a:pt x="246" y="474"/>
                      <a:pt x="228" y="480"/>
                    </a:cubicBezTo>
                    <a:cubicBezTo>
                      <a:pt x="222" y="482"/>
                      <a:pt x="210" y="486"/>
                      <a:pt x="210" y="486"/>
                    </a:cubicBezTo>
                    <a:cubicBezTo>
                      <a:pt x="178" y="484"/>
                      <a:pt x="146" y="484"/>
                      <a:pt x="114" y="480"/>
                    </a:cubicBezTo>
                    <a:cubicBezTo>
                      <a:pt x="101" y="478"/>
                      <a:pt x="90" y="472"/>
                      <a:pt x="78" y="468"/>
                    </a:cubicBezTo>
                    <a:cubicBezTo>
                      <a:pt x="72" y="466"/>
                      <a:pt x="60" y="462"/>
                      <a:pt x="60" y="462"/>
                    </a:cubicBezTo>
                    <a:cubicBezTo>
                      <a:pt x="40" y="466"/>
                      <a:pt x="20" y="474"/>
                      <a:pt x="0" y="474"/>
                    </a:cubicBezTo>
                  </a:path>
                </a:pathLst>
              </a:custGeom>
              <a:noFill/>
              <a:ln w="3175" cmpd="sng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id-ID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pic>
            <p:nvPicPr>
              <p:cNvPr id="12297" name="Picture 9" descr="j0292152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632" y="2304"/>
                <a:ext cx="351" cy="416"/>
              </a:xfrm>
              <a:prstGeom prst="rect">
                <a:avLst/>
              </a:prstGeom>
              <a:noFill/>
              <a:ln/>
              <a:effectLst/>
            </p:spPr>
          </p:pic>
          <p:sp>
            <p:nvSpPr>
              <p:cNvPr id="12298" name="Freeform 10"/>
              <p:cNvSpPr>
                <a:spLocks/>
              </p:cNvSpPr>
              <p:nvPr/>
            </p:nvSpPr>
            <p:spPr bwMode="auto">
              <a:xfrm>
                <a:off x="1002" y="2701"/>
                <a:ext cx="624" cy="23"/>
              </a:xfrm>
              <a:custGeom>
                <a:avLst/>
                <a:gdLst/>
                <a:ahLst/>
                <a:cxnLst>
                  <a:cxn ang="0">
                    <a:pos x="624" y="11"/>
                  </a:cxn>
                  <a:cxn ang="0">
                    <a:pos x="528" y="5"/>
                  </a:cxn>
                  <a:cxn ang="0">
                    <a:pos x="342" y="11"/>
                  </a:cxn>
                  <a:cxn ang="0">
                    <a:pos x="282" y="5"/>
                  </a:cxn>
                  <a:cxn ang="0">
                    <a:pos x="180" y="5"/>
                  </a:cxn>
                  <a:cxn ang="0">
                    <a:pos x="54" y="11"/>
                  </a:cxn>
                  <a:cxn ang="0">
                    <a:pos x="0" y="23"/>
                  </a:cxn>
                </a:cxnLst>
                <a:rect l="0" t="0" r="r" b="b"/>
                <a:pathLst>
                  <a:path w="624" h="23">
                    <a:moveTo>
                      <a:pt x="624" y="11"/>
                    </a:moveTo>
                    <a:cubicBezTo>
                      <a:pt x="591" y="0"/>
                      <a:pt x="561" y="16"/>
                      <a:pt x="528" y="5"/>
                    </a:cubicBezTo>
                    <a:cubicBezTo>
                      <a:pt x="465" y="14"/>
                      <a:pt x="405" y="2"/>
                      <a:pt x="342" y="11"/>
                    </a:cubicBezTo>
                    <a:cubicBezTo>
                      <a:pt x="318" y="19"/>
                      <a:pt x="306" y="11"/>
                      <a:pt x="282" y="5"/>
                    </a:cubicBezTo>
                    <a:cubicBezTo>
                      <a:pt x="243" y="15"/>
                      <a:pt x="218" y="18"/>
                      <a:pt x="180" y="5"/>
                    </a:cubicBezTo>
                    <a:cubicBezTo>
                      <a:pt x="138" y="7"/>
                      <a:pt x="96" y="8"/>
                      <a:pt x="54" y="11"/>
                    </a:cubicBezTo>
                    <a:cubicBezTo>
                      <a:pt x="36" y="12"/>
                      <a:pt x="18" y="23"/>
                      <a:pt x="0" y="23"/>
                    </a:cubicBezTo>
                  </a:path>
                </a:pathLst>
              </a:custGeom>
              <a:solidFill>
                <a:schemeClr val="accent1"/>
              </a:solidFill>
              <a:ln w="38100" cmpd="sng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id-ID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12299" name="Freeform 11"/>
              <p:cNvSpPr>
                <a:spLocks/>
              </p:cNvSpPr>
              <p:nvPr/>
            </p:nvSpPr>
            <p:spPr bwMode="auto">
              <a:xfrm>
                <a:off x="1968" y="2640"/>
                <a:ext cx="624" cy="71"/>
              </a:xfrm>
              <a:custGeom>
                <a:avLst/>
                <a:gdLst/>
                <a:ahLst/>
                <a:cxnLst>
                  <a:cxn ang="0">
                    <a:pos x="624" y="11"/>
                  </a:cxn>
                  <a:cxn ang="0">
                    <a:pos x="528" y="5"/>
                  </a:cxn>
                  <a:cxn ang="0">
                    <a:pos x="342" y="11"/>
                  </a:cxn>
                  <a:cxn ang="0">
                    <a:pos x="282" y="5"/>
                  </a:cxn>
                  <a:cxn ang="0">
                    <a:pos x="180" y="5"/>
                  </a:cxn>
                  <a:cxn ang="0">
                    <a:pos x="54" y="11"/>
                  </a:cxn>
                  <a:cxn ang="0">
                    <a:pos x="0" y="23"/>
                  </a:cxn>
                </a:cxnLst>
                <a:rect l="0" t="0" r="r" b="b"/>
                <a:pathLst>
                  <a:path w="624" h="23">
                    <a:moveTo>
                      <a:pt x="624" y="11"/>
                    </a:moveTo>
                    <a:cubicBezTo>
                      <a:pt x="591" y="0"/>
                      <a:pt x="561" y="16"/>
                      <a:pt x="528" y="5"/>
                    </a:cubicBezTo>
                    <a:cubicBezTo>
                      <a:pt x="465" y="14"/>
                      <a:pt x="405" y="2"/>
                      <a:pt x="342" y="11"/>
                    </a:cubicBezTo>
                    <a:cubicBezTo>
                      <a:pt x="318" y="19"/>
                      <a:pt x="306" y="11"/>
                      <a:pt x="282" y="5"/>
                    </a:cubicBezTo>
                    <a:cubicBezTo>
                      <a:pt x="243" y="15"/>
                      <a:pt x="218" y="18"/>
                      <a:pt x="180" y="5"/>
                    </a:cubicBezTo>
                    <a:cubicBezTo>
                      <a:pt x="138" y="7"/>
                      <a:pt x="96" y="8"/>
                      <a:pt x="54" y="11"/>
                    </a:cubicBezTo>
                    <a:cubicBezTo>
                      <a:pt x="36" y="12"/>
                      <a:pt x="18" y="23"/>
                      <a:pt x="0" y="23"/>
                    </a:cubicBezTo>
                  </a:path>
                </a:pathLst>
              </a:custGeom>
              <a:noFill/>
              <a:ln w="38100" cmpd="sng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id-ID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12300" name="Freeform 12"/>
              <p:cNvSpPr>
                <a:spLocks/>
              </p:cNvSpPr>
              <p:nvPr/>
            </p:nvSpPr>
            <p:spPr bwMode="auto">
              <a:xfrm>
                <a:off x="2688" y="2556"/>
                <a:ext cx="27" cy="31"/>
              </a:xfrm>
              <a:custGeom>
                <a:avLst/>
                <a:gdLst/>
                <a:ahLst/>
                <a:cxnLst>
                  <a:cxn ang="0">
                    <a:pos x="27" y="0"/>
                  </a:cxn>
                  <a:cxn ang="0">
                    <a:pos x="9" y="12"/>
                  </a:cxn>
                  <a:cxn ang="0">
                    <a:pos x="0" y="30"/>
                  </a:cxn>
                </a:cxnLst>
                <a:rect l="0" t="0" r="r" b="b"/>
                <a:pathLst>
                  <a:path w="27" h="31">
                    <a:moveTo>
                      <a:pt x="27" y="0"/>
                    </a:moveTo>
                    <a:cubicBezTo>
                      <a:pt x="15" y="3"/>
                      <a:pt x="14" y="0"/>
                      <a:pt x="9" y="12"/>
                    </a:cubicBezTo>
                    <a:cubicBezTo>
                      <a:pt x="1" y="31"/>
                      <a:pt x="10" y="30"/>
                      <a:pt x="0" y="30"/>
                    </a:cubicBezTo>
                  </a:path>
                </a:pathLst>
              </a:custGeom>
              <a:noFill/>
              <a:ln w="3175" cmpd="sng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id-ID">
                  <a:solidFill>
                    <a:srgbClr val="FFFFFF"/>
                  </a:solidFill>
                  <a:latin typeface="Arial" charset="0"/>
                </a:endParaRPr>
              </a:p>
            </p:txBody>
          </p:sp>
        </p:grpSp>
        <p:sp>
          <p:nvSpPr>
            <p:cNvPr id="12301" name="Line 13"/>
            <p:cNvSpPr>
              <a:spLocks noChangeShapeType="1"/>
            </p:cNvSpPr>
            <p:nvPr/>
          </p:nvSpPr>
          <p:spPr bwMode="auto">
            <a:xfrm>
              <a:off x="2299" y="2721"/>
              <a:ext cx="0" cy="3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2302" name="Line 14"/>
            <p:cNvSpPr>
              <a:spLocks noChangeShapeType="1"/>
            </p:cNvSpPr>
            <p:nvPr/>
          </p:nvSpPr>
          <p:spPr bwMode="auto">
            <a:xfrm>
              <a:off x="2533" y="2647"/>
              <a:ext cx="0" cy="44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2303" name="Line 15"/>
            <p:cNvSpPr>
              <a:spLocks noChangeShapeType="1"/>
            </p:cNvSpPr>
            <p:nvPr/>
          </p:nvSpPr>
          <p:spPr bwMode="auto">
            <a:xfrm>
              <a:off x="1008" y="3090"/>
              <a:ext cx="328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2304" name="Line 16"/>
            <p:cNvSpPr>
              <a:spLocks noChangeShapeType="1"/>
            </p:cNvSpPr>
            <p:nvPr/>
          </p:nvSpPr>
          <p:spPr bwMode="auto">
            <a:xfrm>
              <a:off x="3785" y="2500"/>
              <a:ext cx="0" cy="59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FFFFFF"/>
                </a:solidFill>
                <a:latin typeface="Arial" charset="0"/>
              </a:endParaRPr>
            </a:p>
          </p:txBody>
        </p:sp>
      </p:grpSp>
      <p:grpSp>
        <p:nvGrpSpPr>
          <p:cNvPr id="12305" name="Group 17"/>
          <p:cNvGrpSpPr>
            <a:grpSpLocks/>
          </p:cNvGrpSpPr>
          <p:nvPr/>
        </p:nvGrpSpPr>
        <p:grpSpPr bwMode="auto">
          <a:xfrm>
            <a:off x="3200400" y="3810000"/>
            <a:ext cx="6172200" cy="814388"/>
            <a:chOff x="1200" y="2208"/>
            <a:chExt cx="3888" cy="513"/>
          </a:xfrm>
        </p:grpSpPr>
        <p:sp>
          <p:nvSpPr>
            <p:cNvPr id="12306" name="AutoShape 18"/>
            <p:cNvSpPr>
              <a:spLocks/>
            </p:cNvSpPr>
            <p:nvPr/>
          </p:nvSpPr>
          <p:spPr bwMode="auto">
            <a:xfrm>
              <a:off x="4656" y="2304"/>
              <a:ext cx="432" cy="384"/>
            </a:xfrm>
            <a:prstGeom prst="accentCallout1">
              <a:avLst>
                <a:gd name="adj1" fmla="val 18750"/>
                <a:gd name="adj2" fmla="val -11111"/>
                <a:gd name="adj3" fmla="val -16667"/>
                <a:gd name="adj4" fmla="val -44444"/>
              </a:avLst>
            </a:prstGeom>
            <a:solidFill>
              <a:srgbClr val="FF3300">
                <a:alpha val="60001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Narrow" pitchFamily="34" charset="0"/>
                </a:rPr>
                <a:t>sumber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Narrow" pitchFamily="34" charset="0"/>
                </a:rPr>
                <a:t>daya mi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Narrow" pitchFamily="34" charset="0"/>
                </a:rPr>
                <a:t>neral </a:t>
              </a:r>
              <a:r>
                <a:rPr lang="en-US" sz="1200" b="1">
                  <a:solidFill>
                    <a:srgbClr val="000514"/>
                  </a:solidFill>
                  <a:latin typeface="Arial Narrow" pitchFamily="34" charset="0"/>
                </a:rPr>
                <a:t>(5)</a:t>
              </a:r>
            </a:p>
          </p:txBody>
        </p:sp>
        <p:sp>
          <p:nvSpPr>
            <p:cNvPr id="12307" name="Freeform 19"/>
            <p:cNvSpPr>
              <a:spLocks/>
            </p:cNvSpPr>
            <p:nvPr/>
          </p:nvSpPr>
          <p:spPr bwMode="auto">
            <a:xfrm>
              <a:off x="1200" y="2208"/>
              <a:ext cx="3272" cy="513"/>
            </a:xfrm>
            <a:custGeom>
              <a:avLst/>
              <a:gdLst/>
              <a:ahLst/>
              <a:cxnLst>
                <a:cxn ang="0">
                  <a:pos x="0" y="656"/>
                </a:cxn>
                <a:cxn ang="0">
                  <a:pos x="400" y="640"/>
                </a:cxn>
                <a:cxn ang="0">
                  <a:pos x="480" y="616"/>
                </a:cxn>
                <a:cxn ang="0">
                  <a:pos x="720" y="592"/>
                </a:cxn>
                <a:cxn ang="0">
                  <a:pos x="896" y="560"/>
                </a:cxn>
                <a:cxn ang="0">
                  <a:pos x="1064" y="528"/>
                </a:cxn>
                <a:cxn ang="0">
                  <a:pos x="1328" y="416"/>
                </a:cxn>
                <a:cxn ang="0">
                  <a:pos x="1376" y="392"/>
                </a:cxn>
                <a:cxn ang="0">
                  <a:pos x="1488" y="368"/>
                </a:cxn>
                <a:cxn ang="0">
                  <a:pos x="1736" y="392"/>
                </a:cxn>
                <a:cxn ang="0">
                  <a:pos x="2144" y="376"/>
                </a:cxn>
                <a:cxn ang="0">
                  <a:pos x="2192" y="360"/>
                </a:cxn>
                <a:cxn ang="0">
                  <a:pos x="2264" y="352"/>
                </a:cxn>
                <a:cxn ang="0">
                  <a:pos x="2456" y="312"/>
                </a:cxn>
                <a:cxn ang="0">
                  <a:pos x="2824" y="224"/>
                </a:cxn>
                <a:cxn ang="0">
                  <a:pos x="3016" y="152"/>
                </a:cxn>
                <a:cxn ang="0">
                  <a:pos x="3056" y="120"/>
                </a:cxn>
                <a:cxn ang="0">
                  <a:pos x="3128" y="56"/>
                </a:cxn>
                <a:cxn ang="0">
                  <a:pos x="3176" y="40"/>
                </a:cxn>
                <a:cxn ang="0">
                  <a:pos x="3224" y="16"/>
                </a:cxn>
                <a:cxn ang="0">
                  <a:pos x="3272" y="0"/>
                </a:cxn>
              </a:cxnLst>
              <a:rect l="0" t="0" r="r" b="b"/>
              <a:pathLst>
                <a:path w="3272" h="657">
                  <a:moveTo>
                    <a:pt x="0" y="656"/>
                  </a:moveTo>
                  <a:cubicBezTo>
                    <a:pt x="77" y="654"/>
                    <a:pt x="282" y="657"/>
                    <a:pt x="400" y="640"/>
                  </a:cubicBezTo>
                  <a:cubicBezTo>
                    <a:pt x="421" y="637"/>
                    <a:pt x="463" y="622"/>
                    <a:pt x="480" y="616"/>
                  </a:cubicBezTo>
                  <a:cubicBezTo>
                    <a:pt x="542" y="595"/>
                    <a:pt x="661" y="596"/>
                    <a:pt x="720" y="592"/>
                  </a:cubicBezTo>
                  <a:cubicBezTo>
                    <a:pt x="779" y="582"/>
                    <a:pt x="836" y="569"/>
                    <a:pt x="896" y="560"/>
                  </a:cubicBezTo>
                  <a:cubicBezTo>
                    <a:pt x="950" y="542"/>
                    <a:pt x="1015" y="561"/>
                    <a:pt x="1064" y="528"/>
                  </a:cubicBezTo>
                  <a:cubicBezTo>
                    <a:pt x="1142" y="476"/>
                    <a:pt x="1239" y="446"/>
                    <a:pt x="1328" y="416"/>
                  </a:cubicBezTo>
                  <a:cubicBezTo>
                    <a:pt x="1416" y="387"/>
                    <a:pt x="1283" y="433"/>
                    <a:pt x="1376" y="392"/>
                  </a:cubicBezTo>
                  <a:cubicBezTo>
                    <a:pt x="1421" y="372"/>
                    <a:pt x="1438" y="374"/>
                    <a:pt x="1488" y="368"/>
                  </a:cubicBezTo>
                  <a:cubicBezTo>
                    <a:pt x="1580" y="372"/>
                    <a:pt x="1651" y="371"/>
                    <a:pt x="1736" y="392"/>
                  </a:cubicBezTo>
                  <a:cubicBezTo>
                    <a:pt x="1872" y="387"/>
                    <a:pt x="2008" y="381"/>
                    <a:pt x="2144" y="376"/>
                  </a:cubicBezTo>
                  <a:cubicBezTo>
                    <a:pt x="2161" y="375"/>
                    <a:pt x="2176" y="365"/>
                    <a:pt x="2192" y="360"/>
                  </a:cubicBezTo>
                  <a:cubicBezTo>
                    <a:pt x="2215" y="352"/>
                    <a:pt x="2240" y="355"/>
                    <a:pt x="2264" y="352"/>
                  </a:cubicBezTo>
                  <a:cubicBezTo>
                    <a:pt x="2330" y="343"/>
                    <a:pt x="2388" y="318"/>
                    <a:pt x="2456" y="312"/>
                  </a:cubicBezTo>
                  <a:cubicBezTo>
                    <a:pt x="2581" y="302"/>
                    <a:pt x="2717" y="295"/>
                    <a:pt x="2824" y="224"/>
                  </a:cubicBezTo>
                  <a:cubicBezTo>
                    <a:pt x="2880" y="187"/>
                    <a:pt x="2959" y="190"/>
                    <a:pt x="3016" y="152"/>
                  </a:cubicBezTo>
                  <a:cubicBezTo>
                    <a:pt x="3052" y="98"/>
                    <a:pt x="3010" y="151"/>
                    <a:pt x="3056" y="120"/>
                  </a:cubicBezTo>
                  <a:cubicBezTo>
                    <a:pt x="3081" y="103"/>
                    <a:pt x="3102" y="70"/>
                    <a:pt x="3128" y="56"/>
                  </a:cubicBezTo>
                  <a:cubicBezTo>
                    <a:pt x="3143" y="48"/>
                    <a:pt x="3160" y="45"/>
                    <a:pt x="3176" y="40"/>
                  </a:cubicBezTo>
                  <a:cubicBezTo>
                    <a:pt x="3264" y="11"/>
                    <a:pt x="3131" y="57"/>
                    <a:pt x="3224" y="16"/>
                  </a:cubicBezTo>
                  <a:cubicBezTo>
                    <a:pt x="3239" y="9"/>
                    <a:pt x="3272" y="0"/>
                    <a:pt x="3272" y="0"/>
                  </a:cubicBezTo>
                </a:path>
              </a:pathLst>
            </a:custGeom>
            <a:noFill/>
            <a:ln w="38100" cmpd="sng">
              <a:solidFill>
                <a:srgbClr val="FF006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FFFFFF"/>
                </a:solidFill>
                <a:latin typeface="Arial" charset="0"/>
              </a:endParaRPr>
            </a:p>
          </p:txBody>
        </p:sp>
      </p:grpSp>
      <p:grpSp>
        <p:nvGrpSpPr>
          <p:cNvPr id="12308" name="Group 20"/>
          <p:cNvGrpSpPr>
            <a:grpSpLocks/>
          </p:cNvGrpSpPr>
          <p:nvPr/>
        </p:nvGrpSpPr>
        <p:grpSpPr bwMode="auto">
          <a:xfrm>
            <a:off x="6553200" y="2362200"/>
            <a:ext cx="1295400" cy="1676400"/>
            <a:chOff x="3312" y="1296"/>
            <a:chExt cx="816" cy="1056"/>
          </a:xfrm>
        </p:grpSpPr>
        <p:sp>
          <p:nvSpPr>
            <p:cNvPr id="12309" name="Oval 21"/>
            <p:cNvSpPr>
              <a:spLocks noChangeArrowheads="1"/>
            </p:cNvSpPr>
            <p:nvPr/>
          </p:nvSpPr>
          <p:spPr bwMode="auto">
            <a:xfrm>
              <a:off x="3312" y="2256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000" b="1">
                  <a:solidFill>
                    <a:srgbClr val="000514"/>
                  </a:solidFill>
                  <a:latin typeface="Arial Narrow" pitchFamily="34" charset="0"/>
                </a:rPr>
                <a:t>2</a:t>
              </a:r>
            </a:p>
          </p:txBody>
        </p:sp>
        <p:sp>
          <p:nvSpPr>
            <p:cNvPr id="12310" name="AutoShape 22"/>
            <p:cNvSpPr>
              <a:spLocks/>
            </p:cNvSpPr>
            <p:nvPr/>
          </p:nvSpPr>
          <p:spPr bwMode="auto">
            <a:xfrm>
              <a:off x="3552" y="1296"/>
              <a:ext cx="576" cy="336"/>
            </a:xfrm>
            <a:prstGeom prst="accentCallout1">
              <a:avLst>
                <a:gd name="adj1" fmla="val 21431"/>
                <a:gd name="adj2" fmla="val -8333"/>
                <a:gd name="adj3" fmla="val 271431"/>
                <a:gd name="adj4" fmla="val -33333"/>
              </a:avLst>
            </a:prstGeom>
            <a:solidFill>
              <a:srgbClr val="FF6600">
                <a:alpha val="7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Narrow" pitchFamily="34" charset="0"/>
                </a:rPr>
                <a:t>sumber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Narrow" pitchFamily="34" charset="0"/>
                </a:rPr>
                <a:t>daya lahan</a:t>
              </a:r>
            </a:p>
          </p:txBody>
        </p:sp>
      </p:grpSp>
      <p:grpSp>
        <p:nvGrpSpPr>
          <p:cNvPr id="12311" name="Group 23"/>
          <p:cNvGrpSpPr>
            <a:grpSpLocks/>
          </p:cNvGrpSpPr>
          <p:nvPr/>
        </p:nvGrpSpPr>
        <p:grpSpPr bwMode="auto">
          <a:xfrm>
            <a:off x="4648200" y="2362200"/>
            <a:ext cx="1371600" cy="1828800"/>
            <a:chOff x="2112" y="1296"/>
            <a:chExt cx="864" cy="1152"/>
          </a:xfrm>
        </p:grpSpPr>
        <p:sp>
          <p:nvSpPr>
            <p:cNvPr id="12312" name="Oval 24"/>
            <p:cNvSpPr>
              <a:spLocks noChangeArrowheads="1"/>
            </p:cNvSpPr>
            <p:nvPr/>
          </p:nvSpPr>
          <p:spPr bwMode="auto">
            <a:xfrm>
              <a:off x="2112" y="2352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000" b="1">
                  <a:solidFill>
                    <a:srgbClr val="000514"/>
                  </a:solidFill>
                  <a:latin typeface="Arial Narrow" pitchFamily="34" charset="0"/>
                </a:rPr>
                <a:t>1</a:t>
              </a:r>
            </a:p>
          </p:txBody>
        </p:sp>
        <p:sp>
          <p:nvSpPr>
            <p:cNvPr id="12313" name="AutoShape 25"/>
            <p:cNvSpPr>
              <a:spLocks/>
            </p:cNvSpPr>
            <p:nvPr/>
          </p:nvSpPr>
          <p:spPr bwMode="auto">
            <a:xfrm>
              <a:off x="2400" y="1296"/>
              <a:ext cx="576" cy="432"/>
            </a:xfrm>
            <a:prstGeom prst="accentCallout1">
              <a:avLst>
                <a:gd name="adj1" fmla="val 16667"/>
                <a:gd name="adj2" fmla="val -8333"/>
                <a:gd name="adj3" fmla="val 233333"/>
                <a:gd name="adj4" fmla="val -36111"/>
              </a:avLst>
            </a:prstGeom>
            <a:solidFill>
              <a:srgbClr val="FF9900">
                <a:alpha val="60001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Narrow" pitchFamily="34" charset="0"/>
                </a:rPr>
                <a:t>sumber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Narrow" pitchFamily="34" charset="0"/>
                </a:rPr>
                <a:t>daya laut dan pesisir</a:t>
              </a:r>
            </a:p>
          </p:txBody>
        </p:sp>
      </p:grpSp>
      <p:grpSp>
        <p:nvGrpSpPr>
          <p:cNvPr id="12314" name="Group 26"/>
          <p:cNvGrpSpPr>
            <a:grpSpLocks/>
          </p:cNvGrpSpPr>
          <p:nvPr/>
        </p:nvGrpSpPr>
        <p:grpSpPr bwMode="auto">
          <a:xfrm>
            <a:off x="7924800" y="2286000"/>
            <a:ext cx="1752600" cy="1219200"/>
            <a:chOff x="4176" y="1248"/>
            <a:chExt cx="1104" cy="768"/>
          </a:xfrm>
        </p:grpSpPr>
        <p:sp>
          <p:nvSpPr>
            <p:cNvPr id="12315" name="AutoShape 27"/>
            <p:cNvSpPr>
              <a:spLocks/>
            </p:cNvSpPr>
            <p:nvPr/>
          </p:nvSpPr>
          <p:spPr bwMode="auto">
            <a:xfrm>
              <a:off x="4704" y="1248"/>
              <a:ext cx="576" cy="336"/>
            </a:xfrm>
            <a:prstGeom prst="accentCallout1">
              <a:avLst>
                <a:gd name="adj1" fmla="val 21431"/>
                <a:gd name="adj2" fmla="val -8333"/>
                <a:gd name="adj3" fmla="val 207144"/>
                <a:gd name="adj4" fmla="val -86111"/>
              </a:avLst>
            </a:prstGeom>
            <a:solidFill>
              <a:srgbClr val="FF00FF">
                <a:alpha val="60001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Narrow" pitchFamily="34" charset="0"/>
                </a:rPr>
                <a:t>sumber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Narrow" pitchFamily="34" charset="0"/>
                </a:rPr>
                <a:t>daya hutan</a:t>
              </a:r>
            </a:p>
          </p:txBody>
        </p:sp>
        <p:sp>
          <p:nvSpPr>
            <p:cNvPr id="12316" name="Oval 28"/>
            <p:cNvSpPr>
              <a:spLocks noChangeArrowheads="1"/>
            </p:cNvSpPr>
            <p:nvPr/>
          </p:nvSpPr>
          <p:spPr bwMode="auto">
            <a:xfrm>
              <a:off x="4176" y="1920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000" b="1">
                  <a:solidFill>
                    <a:srgbClr val="000514"/>
                  </a:solidFill>
                  <a:latin typeface="Arial Narrow" pitchFamily="34" charset="0"/>
                </a:rPr>
                <a:t>3</a:t>
              </a:r>
            </a:p>
          </p:txBody>
        </p:sp>
      </p:grpSp>
      <p:grpSp>
        <p:nvGrpSpPr>
          <p:cNvPr id="12317" name="Group 29"/>
          <p:cNvGrpSpPr>
            <a:grpSpLocks/>
          </p:cNvGrpSpPr>
          <p:nvPr/>
        </p:nvGrpSpPr>
        <p:grpSpPr bwMode="auto">
          <a:xfrm>
            <a:off x="2514600" y="1600200"/>
            <a:ext cx="5791200" cy="1600200"/>
            <a:chOff x="768" y="816"/>
            <a:chExt cx="3648" cy="1008"/>
          </a:xfrm>
        </p:grpSpPr>
        <p:sp>
          <p:nvSpPr>
            <p:cNvPr id="12318" name="AutoShape 30"/>
            <p:cNvSpPr>
              <a:spLocks/>
            </p:cNvSpPr>
            <p:nvPr/>
          </p:nvSpPr>
          <p:spPr bwMode="auto">
            <a:xfrm>
              <a:off x="768" y="816"/>
              <a:ext cx="624" cy="480"/>
            </a:xfrm>
            <a:prstGeom prst="accentCallout1">
              <a:avLst>
                <a:gd name="adj1" fmla="val 15000"/>
                <a:gd name="adj2" fmla="val 107694"/>
                <a:gd name="adj3" fmla="val 56667"/>
                <a:gd name="adj4" fmla="val 214102"/>
              </a:avLst>
            </a:prstGeom>
            <a:solidFill>
              <a:srgbClr val="00FF00">
                <a:alpha val="60001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Narrow" pitchFamily="34" charset="0"/>
                </a:rPr>
                <a:t>bentang alam/jasa lingkungan</a:t>
              </a:r>
            </a:p>
          </p:txBody>
        </p:sp>
        <p:sp>
          <p:nvSpPr>
            <p:cNvPr id="12319" name="Oval 31"/>
            <p:cNvSpPr>
              <a:spLocks noChangeArrowheads="1"/>
            </p:cNvSpPr>
            <p:nvPr/>
          </p:nvSpPr>
          <p:spPr bwMode="auto">
            <a:xfrm>
              <a:off x="1248" y="1680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2320" name="Oval 32"/>
            <p:cNvSpPr>
              <a:spLocks noChangeArrowheads="1"/>
            </p:cNvSpPr>
            <p:nvPr/>
          </p:nvSpPr>
          <p:spPr bwMode="auto">
            <a:xfrm>
              <a:off x="3216" y="912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2321" name="Oval 33"/>
            <p:cNvSpPr>
              <a:spLocks noChangeArrowheads="1"/>
            </p:cNvSpPr>
            <p:nvPr/>
          </p:nvSpPr>
          <p:spPr bwMode="auto">
            <a:xfrm>
              <a:off x="4320" y="816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000" b="1">
                  <a:solidFill>
                    <a:srgbClr val="000514"/>
                  </a:solidFill>
                  <a:latin typeface="Arial Narrow" pitchFamily="34" charset="0"/>
                </a:rPr>
                <a:t>6</a:t>
              </a:r>
            </a:p>
          </p:txBody>
        </p:sp>
        <p:sp>
          <p:nvSpPr>
            <p:cNvPr id="12322" name="Oval 34"/>
            <p:cNvSpPr>
              <a:spLocks noChangeArrowheads="1"/>
            </p:cNvSpPr>
            <p:nvPr/>
          </p:nvSpPr>
          <p:spPr bwMode="auto">
            <a:xfrm>
              <a:off x="2112" y="1104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2323" name="Freeform 35"/>
            <p:cNvSpPr>
              <a:spLocks/>
            </p:cNvSpPr>
            <p:nvPr/>
          </p:nvSpPr>
          <p:spPr bwMode="auto">
            <a:xfrm>
              <a:off x="1152" y="816"/>
              <a:ext cx="3216" cy="1008"/>
            </a:xfrm>
            <a:custGeom>
              <a:avLst/>
              <a:gdLst/>
              <a:ahLst/>
              <a:cxnLst>
                <a:cxn ang="0">
                  <a:pos x="0" y="1008"/>
                </a:cxn>
                <a:cxn ang="0">
                  <a:pos x="960" y="288"/>
                </a:cxn>
                <a:cxn ang="0">
                  <a:pos x="3216" y="0"/>
                </a:cxn>
              </a:cxnLst>
              <a:rect l="0" t="0" r="r" b="b"/>
              <a:pathLst>
                <a:path w="3216" h="1008">
                  <a:moveTo>
                    <a:pt x="0" y="1008"/>
                  </a:moveTo>
                  <a:cubicBezTo>
                    <a:pt x="212" y="732"/>
                    <a:pt x="424" y="456"/>
                    <a:pt x="960" y="288"/>
                  </a:cubicBezTo>
                  <a:cubicBezTo>
                    <a:pt x="1496" y="120"/>
                    <a:pt x="2356" y="60"/>
                    <a:pt x="3216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FFFFFF"/>
                </a:solidFill>
                <a:latin typeface="Arial" charset="0"/>
              </a:endParaRPr>
            </a:p>
          </p:txBody>
        </p:sp>
      </p:grpSp>
      <p:grpSp>
        <p:nvGrpSpPr>
          <p:cNvPr id="12324" name="Group 36"/>
          <p:cNvGrpSpPr>
            <a:grpSpLocks/>
          </p:cNvGrpSpPr>
          <p:nvPr/>
        </p:nvGrpSpPr>
        <p:grpSpPr bwMode="auto">
          <a:xfrm>
            <a:off x="5194300" y="3124200"/>
            <a:ext cx="4330700" cy="990600"/>
            <a:chOff x="2456" y="1776"/>
            <a:chExt cx="2728" cy="624"/>
          </a:xfrm>
        </p:grpSpPr>
        <p:sp>
          <p:nvSpPr>
            <p:cNvPr id="12325" name="Freeform 37"/>
            <p:cNvSpPr>
              <a:spLocks/>
            </p:cNvSpPr>
            <p:nvPr/>
          </p:nvSpPr>
          <p:spPr bwMode="auto">
            <a:xfrm>
              <a:off x="2456" y="1944"/>
              <a:ext cx="2004" cy="456"/>
            </a:xfrm>
            <a:custGeom>
              <a:avLst/>
              <a:gdLst/>
              <a:ahLst/>
              <a:cxnLst>
                <a:cxn ang="0">
                  <a:pos x="1992" y="8"/>
                </a:cxn>
                <a:cxn ang="0">
                  <a:pos x="1944" y="40"/>
                </a:cxn>
                <a:cxn ang="0">
                  <a:pos x="1872" y="72"/>
                </a:cxn>
                <a:cxn ang="0">
                  <a:pos x="1752" y="168"/>
                </a:cxn>
                <a:cxn ang="0">
                  <a:pos x="1472" y="256"/>
                </a:cxn>
                <a:cxn ang="0">
                  <a:pos x="1120" y="368"/>
                </a:cxn>
                <a:cxn ang="0">
                  <a:pos x="920" y="432"/>
                </a:cxn>
                <a:cxn ang="0">
                  <a:pos x="560" y="456"/>
                </a:cxn>
                <a:cxn ang="0">
                  <a:pos x="384" y="432"/>
                </a:cxn>
                <a:cxn ang="0">
                  <a:pos x="0" y="448"/>
                </a:cxn>
              </a:cxnLst>
              <a:rect l="0" t="0" r="r" b="b"/>
              <a:pathLst>
                <a:path w="2004" h="456">
                  <a:moveTo>
                    <a:pt x="1992" y="8"/>
                  </a:moveTo>
                  <a:cubicBezTo>
                    <a:pt x="1935" y="27"/>
                    <a:pt x="2004" y="0"/>
                    <a:pt x="1944" y="40"/>
                  </a:cubicBezTo>
                  <a:cubicBezTo>
                    <a:pt x="1925" y="53"/>
                    <a:pt x="1894" y="65"/>
                    <a:pt x="1872" y="72"/>
                  </a:cubicBezTo>
                  <a:cubicBezTo>
                    <a:pt x="1842" y="102"/>
                    <a:pt x="1791" y="155"/>
                    <a:pt x="1752" y="168"/>
                  </a:cubicBezTo>
                  <a:cubicBezTo>
                    <a:pt x="1659" y="199"/>
                    <a:pt x="1565" y="225"/>
                    <a:pt x="1472" y="256"/>
                  </a:cubicBezTo>
                  <a:cubicBezTo>
                    <a:pt x="1355" y="295"/>
                    <a:pt x="1237" y="329"/>
                    <a:pt x="1120" y="368"/>
                  </a:cubicBezTo>
                  <a:cubicBezTo>
                    <a:pt x="1058" y="389"/>
                    <a:pt x="986" y="427"/>
                    <a:pt x="920" y="432"/>
                  </a:cubicBezTo>
                  <a:cubicBezTo>
                    <a:pt x="800" y="442"/>
                    <a:pt x="680" y="444"/>
                    <a:pt x="560" y="456"/>
                  </a:cubicBezTo>
                  <a:cubicBezTo>
                    <a:pt x="474" y="450"/>
                    <a:pt x="452" y="449"/>
                    <a:pt x="384" y="432"/>
                  </a:cubicBezTo>
                  <a:cubicBezTo>
                    <a:pt x="251" y="436"/>
                    <a:pt x="130" y="448"/>
                    <a:pt x="0" y="448"/>
                  </a:cubicBezTo>
                </a:path>
              </a:pathLst>
            </a:custGeom>
            <a:noFill/>
            <a:ln w="38100" cmpd="sng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2326" name="AutoShape 38"/>
            <p:cNvSpPr>
              <a:spLocks/>
            </p:cNvSpPr>
            <p:nvPr/>
          </p:nvSpPr>
          <p:spPr bwMode="auto">
            <a:xfrm>
              <a:off x="4752" y="1776"/>
              <a:ext cx="432" cy="384"/>
            </a:xfrm>
            <a:prstGeom prst="accentCallout1">
              <a:avLst>
                <a:gd name="adj1" fmla="val 18750"/>
                <a:gd name="adj2" fmla="val -11111"/>
                <a:gd name="adj3" fmla="val 50000"/>
                <a:gd name="adj4" fmla="val -66667"/>
              </a:avLst>
            </a:prstGeom>
            <a:solidFill>
              <a:schemeClr val="accent2">
                <a:alpha val="60001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Narrow" pitchFamily="34" charset="0"/>
                </a:rPr>
                <a:t>sumber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Narrow" pitchFamily="34" charset="0"/>
                </a:rPr>
                <a:t>daya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Narrow" pitchFamily="34" charset="0"/>
                </a:rPr>
                <a:t>air </a:t>
              </a:r>
              <a:r>
                <a:rPr lang="en-US" sz="1200" b="1">
                  <a:solidFill>
                    <a:srgbClr val="000514"/>
                  </a:solidFill>
                  <a:latin typeface="Arial Narrow" pitchFamily="34" charset="0"/>
                </a:rPr>
                <a:t>(4)</a:t>
              </a:r>
            </a:p>
          </p:txBody>
        </p:sp>
      </p:grpSp>
      <p:sp>
        <p:nvSpPr>
          <p:cNvPr id="12342" name="Rectangle 54"/>
          <p:cNvSpPr>
            <a:spLocks noRot="1" noChangeArrowheads="1"/>
          </p:cNvSpPr>
          <p:nvPr/>
        </p:nvSpPr>
        <p:spPr bwMode="auto">
          <a:xfrm>
            <a:off x="1992699" y="5392949"/>
            <a:ext cx="8587596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rPr>
              <a:t>FENOMENA “ILLOGICAL LOGIC”</a:t>
            </a:r>
            <a:br>
              <a:rPr lang="en-US" sz="2400" dirty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rPr>
            </a:br>
            <a:r>
              <a:rPr lang="en-US" sz="2400" dirty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rPr>
              <a:t>BOUNDED RATIONALITY</a:t>
            </a:r>
            <a:br>
              <a:rPr lang="en-US" sz="2400" dirty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rPr>
            </a:br>
            <a:r>
              <a:rPr lang="en-US" sz="2400" dirty="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rPr>
              <a:t>ADA UNSUR KETIDAK-TAHUAN DLM PENGAMBILAN KEPUTUSAN</a:t>
            </a:r>
          </a:p>
        </p:txBody>
      </p:sp>
    </p:spTree>
    <p:extLst>
      <p:ext uri="{BB962C8B-B14F-4D97-AF65-F5344CB8AC3E}">
        <p14:creationId xmlns:p14="http://schemas.microsoft.com/office/powerpoint/2010/main" val="34075840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12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2000"/>
                                        <p:tgtEl>
                                          <p:spTgt spid="12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0"/>
                                        <p:tgtEl>
                                          <p:spTgt spid="12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4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3037037"/>
              </p:ext>
            </p:extLst>
          </p:nvPr>
        </p:nvGraphicFramePr>
        <p:xfrm>
          <a:off x="1738316" y="571500"/>
          <a:ext cx="8715375" cy="6072188"/>
        </p:xfrm>
        <a:graphic>
          <a:graphicData uri="http://schemas.openxmlformats.org/drawingml/2006/table">
            <a:tbl>
              <a:tblPr/>
              <a:tblGrid>
                <a:gridCol w="14201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8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207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461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48305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id-ID" sz="14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2416" marR="624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d-ID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Conservationism</a:t>
                      </a:r>
                    </a:p>
                  </a:txBody>
                  <a:tcPr marL="62416" marR="624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d-ID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Eco-populism</a:t>
                      </a:r>
                    </a:p>
                  </a:txBody>
                  <a:tcPr marL="62416" marR="624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d-ID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Developmentalism</a:t>
                      </a:r>
                    </a:p>
                  </a:txBody>
                  <a:tcPr marL="62416" marR="624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3220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d-ID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Kaitan dengan ilmu pengetahuan</a:t>
                      </a:r>
                    </a:p>
                  </a:txBody>
                  <a:tcPr marL="62416" marR="624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d-ID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Biologi konservasi, ekologi, hidrologi, sebagai dasar yang tidak bisa dipertanyakan</a:t>
                      </a:r>
                    </a:p>
                  </a:txBody>
                  <a:tcPr marL="62416" marR="624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d-ID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Postmodern, kritik pada sains, kualitative sosial sains, pengetahuan lokal sebagai nilai tertinggi</a:t>
                      </a:r>
                    </a:p>
                  </a:txBody>
                  <a:tcPr marL="62416" marR="624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d-ID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Disiplin teknis: agronomi, teknik, dan studi sosial-ekonomi</a:t>
                      </a:r>
                    </a:p>
                  </a:txBody>
                  <a:tcPr marL="62416" marR="624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4915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d-ID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Tipe proponen</a:t>
                      </a:r>
                    </a:p>
                  </a:txBody>
                  <a:tcPr marL="62416" marR="624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d-ID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NGO Konservasi, Ahli biologi, ahli ekologi</a:t>
                      </a:r>
                    </a:p>
                  </a:txBody>
                  <a:tcPr marL="62416" marR="624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d-ID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NGO Kerakyatan, masyarakat, budayawan, antropolog</a:t>
                      </a:r>
                    </a:p>
                  </a:txBody>
                  <a:tcPr marL="62416" marR="624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d-ID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Negara, ekonom, NGO pembangunan</a:t>
                      </a:r>
                    </a:p>
                  </a:txBody>
                  <a:tcPr marL="62416" marR="624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3220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d-ID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Alasan (</a:t>
                      </a:r>
                      <a:r>
                        <a:rPr lang="id-ID" sz="1400" b="1" i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story-lines</a:t>
                      </a:r>
                      <a:r>
                        <a:rPr lang="id-ID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)</a:t>
                      </a:r>
                    </a:p>
                  </a:txBody>
                  <a:tcPr marL="62416" marR="624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d-ID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Minimum area harus dikonservasi</a:t>
                      </a:r>
                    </a:p>
                  </a:txBody>
                  <a:tcPr marL="62416" marR="624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d-ID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Masyarakat lokal adalah pengatur/penjaga lingkungan yg sesungguhnya</a:t>
                      </a:r>
                    </a:p>
                  </a:txBody>
                  <a:tcPr marL="62416" marR="624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d-ID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Untuk mengatasi deforestasi dan kerusakan biodiversity perlu pengentasan kemiskinan</a:t>
                      </a:r>
                    </a:p>
                  </a:txBody>
                  <a:tcPr marL="62416" marR="624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4915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d-ID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Misi/prioritas</a:t>
                      </a:r>
                    </a:p>
                  </a:txBody>
                  <a:tcPr marL="62416" marR="624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d-ID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Konservasi alam, proteksi spesies langka</a:t>
                      </a:r>
                    </a:p>
                  </a:txBody>
                  <a:tcPr marL="62416" marR="624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d-ID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Melindungi masyarakat mengelola kehidupan tradisionalnya</a:t>
                      </a:r>
                    </a:p>
                  </a:txBody>
                  <a:tcPr marL="62416" marR="624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d-ID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Pengentasan kemiskinan</a:t>
                      </a:r>
                    </a:p>
                  </a:txBody>
                  <a:tcPr marL="62416" marR="624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6611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d-ID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Posisi proponen </a:t>
                      </a:r>
                    </a:p>
                  </a:txBody>
                  <a:tcPr marL="62416" marR="624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d-ID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Alam dan species langka</a:t>
                      </a:r>
                    </a:p>
                  </a:txBody>
                  <a:tcPr marL="62416" marR="624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d-ID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Hak masyarakat adat</a:t>
                      </a:r>
                    </a:p>
                  </a:txBody>
                  <a:tcPr marL="62416" marR="624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d-ID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Kemiskinan</a:t>
                      </a:r>
                    </a:p>
                  </a:txBody>
                  <a:tcPr marL="62416" marR="624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51002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d-ID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Posisi opponents </a:t>
                      </a:r>
                    </a:p>
                  </a:txBody>
                  <a:tcPr marL="62416" marR="624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d-ID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Masyarakat lokal sebagai ancaman pada SDA</a:t>
                      </a:r>
                    </a:p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d-ID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Ekopopulis menyepelekan kebutuhan ekologis</a:t>
                      </a:r>
                    </a:p>
                  </a:txBody>
                  <a:tcPr marL="62416" marR="624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d-ID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Negara dan swasta melemahkan masyarakat lokal</a:t>
                      </a:r>
                    </a:p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d-ID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Conservasionist mengabaikan hak asasi manusia</a:t>
                      </a:r>
                    </a:p>
                  </a:txBody>
                  <a:tcPr marL="62416" marR="624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d-ID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Eco-populist meromantisasi dan memperalat masyarakat lokal</a:t>
                      </a:r>
                    </a:p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d-ID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Conservationist mengabaikan pengentasan kemiskinan</a:t>
                      </a:r>
                    </a:p>
                  </a:txBody>
                  <a:tcPr marL="62416" marR="624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4380" name="Rectangle 2"/>
          <p:cNvSpPr>
            <a:spLocks noChangeArrowheads="1"/>
          </p:cNvSpPr>
          <p:nvPr/>
        </p:nvSpPr>
        <p:spPr bwMode="auto">
          <a:xfrm>
            <a:off x="1738316" y="100013"/>
            <a:ext cx="8715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alt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KERANGKA PIKIR/DISKURSUS MENENTUKAN 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PERILAKU</a:t>
            </a:r>
            <a:endParaRPr kumimoji="0" lang="id-ID" altLang="en-US" sz="2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5155237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2"/>
          <p:cNvSpPr txBox="1">
            <a:spLocks/>
          </p:cNvSpPr>
          <p:nvPr/>
        </p:nvSpPr>
        <p:spPr>
          <a:xfrm>
            <a:off x="457200" y="639793"/>
            <a:ext cx="10096500" cy="115090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ts val="4000"/>
              </a:lnSpc>
              <a:spcBef>
                <a:spcPct val="0"/>
              </a:spcBef>
              <a:buNone/>
              <a:defRPr sz="6000" b="1" kern="1200" cap="none" spc="0">
                <a:ln w="12700" cmpd="sng">
                  <a:noFill/>
                  <a:prstDash val="solid"/>
                </a:ln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>
                <a:solidFill>
                  <a:schemeClr val="tx1"/>
                </a:solidFill>
              </a:rPr>
              <a:t>MASALAH KEBIJAKAN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101665"/>
            <a:ext cx="10096500" cy="377800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SzPct val="70000"/>
              <a:buFont typeface="Arial" panose="020B0604020202020204" pitchFamily="34" charset="0"/>
              <a:buNone/>
              <a:defRPr sz="2400" kern="1200">
                <a:solidFill>
                  <a:schemeClr val="tx2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SzPct val="70000"/>
              <a:buFont typeface="Arial" panose="020B0604020202020204" pitchFamily="34" charset="0"/>
              <a:buNone/>
              <a:defRPr sz="20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SzPct val="70000"/>
              <a:buFont typeface="Arial" panose="020B0604020202020204" pitchFamily="34" charset="0"/>
              <a:buNone/>
              <a:defRPr sz="18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SzPct val="70000"/>
              <a:buFont typeface="Arial" panose="020B0604020202020204" pitchFamily="34" charset="0"/>
              <a:buNone/>
              <a:defRPr sz="16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SzPct val="70000"/>
              <a:buFont typeface="Arial" panose="020B0604020202020204" pitchFamily="34" charset="0"/>
              <a:buNone/>
              <a:defRPr sz="16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SzPct val="70000"/>
              <a:buFont typeface="Arial" panose="020B0604020202020204" pitchFamily="34" charset="0"/>
              <a:buNone/>
              <a:defRPr sz="16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SzPct val="70000"/>
              <a:buFont typeface="Arial" panose="020B0604020202020204" pitchFamily="34" charset="0"/>
              <a:buNone/>
              <a:defRPr sz="16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SzPct val="70000"/>
              <a:buFont typeface="Arial" panose="020B0604020202020204" pitchFamily="34" charset="0"/>
              <a:buNone/>
              <a:defRPr sz="16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SzPct val="70000"/>
              <a:buFont typeface="Arial" panose="020B0604020202020204" pitchFamily="34" charset="0"/>
              <a:buNone/>
              <a:defRPr sz="16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chemeClr val="tx1"/>
                </a:solidFill>
              </a:rPr>
              <a:t>Pernyataan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thd</a:t>
            </a:r>
            <a:r>
              <a:rPr lang="en-US" sz="2800" dirty="0">
                <a:solidFill>
                  <a:schemeClr val="tx1"/>
                </a:solidFill>
              </a:rPr>
              <a:t> FAKTA, </a:t>
            </a:r>
            <a:r>
              <a:rPr lang="en-US" sz="2800" dirty="0" err="1">
                <a:solidFill>
                  <a:schemeClr val="tx1"/>
                </a:solidFill>
              </a:rPr>
              <a:t>mengkaitkan</a:t>
            </a:r>
            <a:r>
              <a:rPr lang="en-US" sz="2800" dirty="0">
                <a:solidFill>
                  <a:schemeClr val="tx1"/>
                </a:solidFill>
              </a:rPr>
              <a:t> FAKTA dan </a:t>
            </a:r>
            <a:r>
              <a:rPr lang="en-US" sz="2800" dirty="0" err="1">
                <a:solidFill>
                  <a:schemeClr val="tx1"/>
                </a:solidFill>
              </a:rPr>
              <a:t>konteks</a:t>
            </a:r>
            <a:r>
              <a:rPr lang="en-US" sz="2800" dirty="0">
                <a:solidFill>
                  <a:schemeClr val="tx1"/>
                </a:solidFill>
              </a:rPr>
              <a:t> (</a:t>
            </a:r>
            <a:r>
              <a:rPr lang="en-US" sz="2800" dirty="0" err="1">
                <a:solidFill>
                  <a:schemeClr val="tx1"/>
                </a:solidFill>
              </a:rPr>
              <a:t>kondisi</a:t>
            </a:r>
            <a:r>
              <a:rPr lang="en-US" sz="2800" dirty="0">
                <a:solidFill>
                  <a:schemeClr val="tx1"/>
                </a:solidFill>
              </a:rPr>
              <a:t>) </a:t>
            </a:r>
            <a:r>
              <a:rPr lang="en-US" sz="2800" dirty="0" err="1">
                <a:solidFill>
                  <a:schemeClr val="tx1"/>
                </a:solidFill>
              </a:rPr>
              <a:t>terjadinya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masalah</a:t>
            </a:r>
            <a:r>
              <a:rPr lang="en-US" sz="2800" dirty="0">
                <a:solidFill>
                  <a:schemeClr val="tx1"/>
                </a:solidFill>
              </a:rPr>
              <a:t>;</a:t>
            </a:r>
          </a:p>
          <a:p>
            <a:pPr marL="342900" indent="-342900" algn="l"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chemeClr val="tx1"/>
                </a:solidFill>
              </a:rPr>
              <a:t>Diperlukan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nilai</a:t>
            </a:r>
            <a:r>
              <a:rPr lang="en-US" sz="2800" dirty="0">
                <a:solidFill>
                  <a:schemeClr val="tx1"/>
                </a:solidFill>
              </a:rPr>
              <a:t> (</a:t>
            </a:r>
            <a:r>
              <a:rPr lang="en-US" sz="2800" i="1" dirty="0">
                <a:solidFill>
                  <a:schemeClr val="tx1"/>
                </a:solidFill>
              </a:rPr>
              <a:t>value system</a:t>
            </a:r>
            <a:r>
              <a:rPr lang="en-US" sz="2800" dirty="0">
                <a:solidFill>
                  <a:schemeClr val="tx1"/>
                </a:solidFill>
              </a:rPr>
              <a:t>);</a:t>
            </a:r>
          </a:p>
          <a:p>
            <a:pPr marL="342900" indent="-342900" algn="l"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id-ID" sz="2800" dirty="0">
                <a:solidFill>
                  <a:schemeClr val="tx1"/>
                </a:solidFill>
              </a:rPr>
              <a:t>Tidak seperti kesalahan tipe I dan II, kesalahan tipe III menjadikan masalah tidak terpecahkan (</a:t>
            </a:r>
            <a:r>
              <a:rPr lang="id-ID" sz="2800" i="1" dirty="0">
                <a:solidFill>
                  <a:schemeClr val="tx1"/>
                </a:solidFill>
              </a:rPr>
              <a:t>un-solved</a:t>
            </a:r>
            <a:r>
              <a:rPr lang="id-ID" sz="2800" dirty="0">
                <a:solidFill>
                  <a:schemeClr val="tx1"/>
                </a:solidFill>
              </a:rPr>
              <a:t>) atau masalahnya perlu dirumuskan ulang (</a:t>
            </a:r>
            <a:r>
              <a:rPr lang="id-ID" sz="2800" i="1" dirty="0">
                <a:solidFill>
                  <a:schemeClr val="tx1"/>
                </a:solidFill>
              </a:rPr>
              <a:t>dis-solved</a:t>
            </a:r>
            <a:r>
              <a:rPr lang="id-ID" sz="2800" dirty="0">
                <a:solidFill>
                  <a:schemeClr val="tx1"/>
                </a:solidFill>
              </a:rPr>
              <a:t>). </a:t>
            </a:r>
            <a:endParaRPr lang="en-US" sz="2800" dirty="0">
              <a:solidFill>
                <a:schemeClr val="tx1"/>
              </a:solidFill>
            </a:endParaRPr>
          </a:p>
          <a:p>
            <a:pPr marL="342900" indent="-342900" algn="l"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id-ID" sz="2800" dirty="0">
                <a:solidFill>
                  <a:schemeClr val="tx1"/>
                </a:solidFill>
              </a:rPr>
              <a:t>Memecahkan masalah yang benar membuat “perbedaan secara etik” dalam hubungan sosial daripada sekedar membuat “perbedaan secara signifikan”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8382068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09900" y="1063228"/>
            <a:ext cx="6172200" cy="47982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/>
              <a:t>“</a:t>
            </a:r>
            <a:r>
              <a:rPr lang="en-US" dirty="0" err="1"/>
              <a:t>Masalah</a:t>
            </a:r>
            <a:r>
              <a:rPr lang="en-US" dirty="0"/>
              <a:t>”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399" y="1828799"/>
            <a:ext cx="10009909" cy="4544291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sv-SE" sz="2800" dirty="0"/>
              <a:t>Kebijakan adalah soluasi atas masalah. Kebijakan seringkali tidak efektif akibat tidak cermat dalam merumuskan masalah. Kebijakan sebagai obat seringkali tidak manjur bahkan mematikan, akibat diagnosa masalah atau penyakitnya keliru.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sv-SE" sz="2800" dirty="0"/>
              <a:t>Masalah sebenarnya tidak terkait dengan obyek (hutan, tambang, pesisir, dll), melainkan terkait dengan subyek (pelaku). Masalah, oleh karena itu, terletak pada pelaku-pelaku yang dalam kesehariannya mengambil keputusan sebagai dasar bertindak. Masalah diturunkan dari kerangka pikir (policy analyst) dan diikat oleh ketidak-kemampuan (subyek).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sv-SE" sz="2800" dirty="0"/>
              <a:t>Masalah adalah subyektif (Dunn, 2000).</a:t>
            </a:r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293638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1524000" y="0"/>
            <a:ext cx="9144000" cy="3276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id-ID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1524000" y="2438400"/>
            <a:ext cx="9144000" cy="4419600"/>
          </a:xfrm>
          <a:prstGeom prst="rect">
            <a:avLst/>
          </a:prstGeom>
          <a:solidFill>
            <a:srgbClr val="339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id-ID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2667001" y="4222751"/>
            <a:ext cx="14827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MORAL,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NILAI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8010525" y="4191001"/>
            <a:ext cx="145103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KEMAM-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PUAN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4538664" y="4206876"/>
            <a:ext cx="126348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PERA-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TURAN</a:t>
            </a: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6172200" y="4191001"/>
            <a:ext cx="139974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HARGA,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PASAR</a:t>
            </a:r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 flipV="1">
            <a:off x="3352800" y="3276600"/>
            <a:ext cx="1752600" cy="685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d-ID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7177" name="Line 9"/>
          <p:cNvSpPr>
            <a:spLocks noChangeShapeType="1"/>
          </p:cNvSpPr>
          <p:nvPr/>
        </p:nvSpPr>
        <p:spPr bwMode="auto">
          <a:xfrm flipH="1" flipV="1">
            <a:off x="6781800" y="3276600"/>
            <a:ext cx="1676400" cy="685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d-ID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7178" name="Line 10"/>
          <p:cNvSpPr>
            <a:spLocks noChangeShapeType="1"/>
          </p:cNvSpPr>
          <p:nvPr/>
        </p:nvSpPr>
        <p:spPr bwMode="auto">
          <a:xfrm flipV="1">
            <a:off x="5105400" y="3505200"/>
            <a:ext cx="38100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d-ID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7179" name="Line 11"/>
          <p:cNvSpPr>
            <a:spLocks noChangeShapeType="1"/>
          </p:cNvSpPr>
          <p:nvPr/>
        </p:nvSpPr>
        <p:spPr bwMode="auto">
          <a:xfrm flipH="1" flipV="1">
            <a:off x="6324600" y="3505200"/>
            <a:ext cx="38100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d-ID">
              <a:solidFill>
                <a:srgbClr val="FFFFFF"/>
              </a:solidFill>
              <a:latin typeface="Arial" charset="0"/>
            </a:endParaRPr>
          </a:p>
        </p:txBody>
      </p:sp>
      <p:pic>
        <p:nvPicPr>
          <p:cNvPr id="7180" name="Picture 12" descr="J0283223"/>
          <p:cNvPicPr>
            <a:picLocks noGrp="1" noChangeAspect="1" noChangeArrowheads="1" noCrop="1"/>
          </p:cNvPicPr>
          <p:nvPr>
            <p:ph sz="quarter" idx="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34000" y="1828800"/>
            <a:ext cx="1187450" cy="1524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81" name="Rectangle 13"/>
          <p:cNvSpPr>
            <a:spLocks noRot="1" noChangeArrowheads="1"/>
          </p:cNvSpPr>
          <p:nvPr/>
        </p:nvSpPr>
        <p:spPr bwMode="auto">
          <a:xfrm>
            <a:off x="1524000" y="427038"/>
            <a:ext cx="9067800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838200" indent="-83820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0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</a:rPr>
              <a:t>PENGENDALIAN PERILAKU</a:t>
            </a:r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2456823" y="1143001"/>
            <a:ext cx="732264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>
                <a:solidFill>
                  <a:srgbClr val="339966"/>
                </a:solidFill>
              </a:rPr>
              <a:t>Apabila</a:t>
            </a:r>
            <a:r>
              <a:rPr lang="en-US" sz="2400" b="1" dirty="0">
                <a:solidFill>
                  <a:srgbClr val="339966"/>
                </a:solidFill>
              </a:rPr>
              <a:t> </a:t>
            </a:r>
            <a:r>
              <a:rPr lang="en-US" sz="2400" b="1" dirty="0" err="1">
                <a:solidFill>
                  <a:srgbClr val="339966"/>
                </a:solidFill>
              </a:rPr>
              <a:t>perilakunya</a:t>
            </a:r>
            <a:r>
              <a:rPr lang="en-US" sz="2400" b="1" dirty="0">
                <a:solidFill>
                  <a:srgbClr val="339966"/>
                </a:solidFill>
              </a:rPr>
              <a:t> </a:t>
            </a:r>
            <a:r>
              <a:rPr lang="en-US" sz="2400" b="1" dirty="0" err="1">
                <a:solidFill>
                  <a:srgbClr val="339966"/>
                </a:solidFill>
              </a:rPr>
              <a:t>merusak</a:t>
            </a:r>
            <a:r>
              <a:rPr lang="en-US" sz="2400" b="1" dirty="0">
                <a:solidFill>
                  <a:srgbClr val="339966"/>
                </a:solidFill>
              </a:rPr>
              <a:t> SDA </a:t>
            </a:r>
            <a:r>
              <a:rPr lang="en-US" sz="2400" b="1" dirty="0" err="1">
                <a:solidFill>
                  <a:srgbClr val="339966"/>
                </a:solidFill>
              </a:rPr>
              <a:t>Pesisir&amp;Laut</a:t>
            </a:r>
            <a:r>
              <a:rPr lang="en-US" sz="2400" b="1" dirty="0">
                <a:solidFill>
                  <a:srgbClr val="339966"/>
                </a:solidFill>
              </a:rPr>
              <a:t>?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2743200" y="5180014"/>
            <a:ext cx="4648200" cy="15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Box 6"/>
          <p:cNvSpPr txBox="1">
            <a:spLocks noChangeArrowheads="1"/>
          </p:cNvSpPr>
          <p:nvPr/>
        </p:nvSpPr>
        <p:spPr bwMode="auto">
          <a:xfrm>
            <a:off x="2514600" y="5334001"/>
            <a:ext cx="5486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d-ID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struktur ~ institusi ~ kelembagaan</a:t>
            </a:r>
            <a:endParaRPr lang="en-US" sz="2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8153400" y="5181600"/>
            <a:ext cx="16764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 Box 6"/>
          <p:cNvSpPr txBox="1">
            <a:spLocks noChangeArrowheads="1"/>
          </p:cNvSpPr>
          <p:nvPr/>
        </p:nvSpPr>
        <p:spPr bwMode="auto">
          <a:xfrm>
            <a:off x="8001000" y="5341938"/>
            <a:ext cx="2286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d-ID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informasi,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d-ID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pengetahuan,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d-ID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jaringan</a:t>
            </a:r>
            <a:endParaRPr lang="en-US" sz="2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400800" y="1878806"/>
            <a:ext cx="2895600" cy="94059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FFFF00"/>
                </a:solidFill>
                <a:latin typeface="Arial"/>
              </a:rPr>
              <a:t>Logic of </a:t>
            </a:r>
            <a:r>
              <a:rPr lang="en-US" dirty="0" err="1">
                <a:solidFill>
                  <a:srgbClr val="FFFF00"/>
                </a:solidFill>
                <a:latin typeface="Arial"/>
              </a:rPr>
              <a:t>consequencies</a:t>
            </a:r>
            <a:endParaRPr lang="en-US" dirty="0">
              <a:solidFill>
                <a:srgbClr val="FFFF00"/>
              </a:solidFill>
              <a:latin typeface="Arial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FFFF00"/>
                </a:solidFill>
                <a:latin typeface="Arial"/>
              </a:rPr>
              <a:t>Logic of appropriateness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err="1">
                <a:solidFill>
                  <a:srgbClr val="FFFF00"/>
                </a:solidFill>
                <a:latin typeface="Arial"/>
              </a:rPr>
              <a:t>Discources</a:t>
            </a:r>
            <a:endParaRPr lang="id-ID" dirty="0">
              <a:solidFill>
                <a:srgbClr val="FFFF00"/>
              </a:solidFill>
              <a:latin typeface="Arial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id-ID" dirty="0">
              <a:solidFill>
                <a:srgbClr val="FFFF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13089753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76201"/>
            <a:ext cx="6654800" cy="563563"/>
          </a:xfrm>
        </p:spPr>
        <p:txBody>
          <a:bodyPr>
            <a:normAutofit fontScale="90000"/>
          </a:bodyPr>
          <a:lstStyle/>
          <a:p>
            <a:pPr algn="l" eaLnBrk="1" hangingPunct="1">
              <a:defRPr/>
            </a:pPr>
            <a:r>
              <a:rPr lang="en-US" sz="4000" b="1" dirty="0">
                <a:latin typeface="Boulder" pitchFamily="2" charset="0"/>
              </a:rPr>
              <a:t>Logic of </a:t>
            </a:r>
            <a:r>
              <a:rPr lang="en-US" sz="4000" b="1" dirty="0" err="1">
                <a:latin typeface="Boulder" pitchFamily="2" charset="0"/>
              </a:rPr>
              <a:t>consequencies</a:t>
            </a:r>
            <a:endParaRPr lang="en-US" sz="4000" b="1" dirty="0">
              <a:latin typeface="Boulder" pitchFamily="2" charset="0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1524001" y="22870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d-ID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1524001" y="22870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d-ID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4711700" y="2973389"/>
            <a:ext cx="1201738" cy="1208087"/>
            <a:chOff x="2497" y="1729"/>
            <a:chExt cx="757" cy="761"/>
          </a:xfrm>
        </p:grpSpPr>
        <p:sp>
          <p:nvSpPr>
            <p:cNvPr id="9308" name="Freeform 6"/>
            <p:cNvSpPr>
              <a:spLocks/>
            </p:cNvSpPr>
            <p:nvPr/>
          </p:nvSpPr>
          <p:spPr bwMode="auto">
            <a:xfrm>
              <a:off x="2497" y="1729"/>
              <a:ext cx="757" cy="761"/>
            </a:xfrm>
            <a:custGeom>
              <a:avLst/>
              <a:gdLst>
                <a:gd name="T0" fmla="*/ 0 w 1950"/>
                <a:gd name="T1" fmla="*/ 9 h 1951"/>
                <a:gd name="T2" fmla="*/ 9 w 1950"/>
                <a:gd name="T3" fmla="*/ 0 h 1951"/>
                <a:gd name="T4" fmla="*/ 17 w 1950"/>
                <a:gd name="T5" fmla="*/ 9 h 1951"/>
                <a:gd name="T6" fmla="*/ 17 w 1950"/>
                <a:gd name="T7" fmla="*/ 9 h 1951"/>
                <a:gd name="T8" fmla="*/ 9 w 1950"/>
                <a:gd name="T9" fmla="*/ 18 h 1951"/>
                <a:gd name="T10" fmla="*/ 0 w 1950"/>
                <a:gd name="T11" fmla="*/ 9 h 195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50"/>
                <a:gd name="T19" fmla="*/ 0 h 1951"/>
                <a:gd name="T20" fmla="*/ 1950 w 1950"/>
                <a:gd name="T21" fmla="*/ 1951 h 195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50" h="1951">
                  <a:moveTo>
                    <a:pt x="0" y="975"/>
                  </a:moveTo>
                  <a:cubicBezTo>
                    <a:pt x="0" y="437"/>
                    <a:pt x="436" y="0"/>
                    <a:pt x="975" y="0"/>
                  </a:cubicBezTo>
                  <a:cubicBezTo>
                    <a:pt x="1514" y="0"/>
                    <a:pt x="1950" y="437"/>
                    <a:pt x="1950" y="975"/>
                  </a:cubicBezTo>
                  <a:cubicBezTo>
                    <a:pt x="1950" y="975"/>
                    <a:pt x="1950" y="975"/>
                    <a:pt x="1950" y="975"/>
                  </a:cubicBezTo>
                  <a:cubicBezTo>
                    <a:pt x="1950" y="1514"/>
                    <a:pt x="1514" y="1951"/>
                    <a:pt x="975" y="1951"/>
                  </a:cubicBezTo>
                  <a:cubicBezTo>
                    <a:pt x="436" y="1951"/>
                    <a:pt x="0" y="1514"/>
                    <a:pt x="0" y="975"/>
                  </a:cubicBezTo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309" name="Freeform 7"/>
            <p:cNvSpPr>
              <a:spLocks/>
            </p:cNvSpPr>
            <p:nvPr/>
          </p:nvSpPr>
          <p:spPr bwMode="auto">
            <a:xfrm>
              <a:off x="2497" y="1729"/>
              <a:ext cx="757" cy="761"/>
            </a:xfrm>
            <a:custGeom>
              <a:avLst/>
              <a:gdLst>
                <a:gd name="T0" fmla="*/ 0 w 757"/>
                <a:gd name="T1" fmla="*/ 380 h 761"/>
                <a:gd name="T2" fmla="*/ 378 w 757"/>
                <a:gd name="T3" fmla="*/ 0 h 761"/>
                <a:gd name="T4" fmla="*/ 757 w 757"/>
                <a:gd name="T5" fmla="*/ 380 h 761"/>
                <a:gd name="T6" fmla="*/ 757 w 757"/>
                <a:gd name="T7" fmla="*/ 380 h 761"/>
                <a:gd name="T8" fmla="*/ 378 w 757"/>
                <a:gd name="T9" fmla="*/ 761 h 761"/>
                <a:gd name="T10" fmla="*/ 0 w 757"/>
                <a:gd name="T11" fmla="*/ 380 h 76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757"/>
                <a:gd name="T19" fmla="*/ 0 h 761"/>
                <a:gd name="T20" fmla="*/ 757 w 757"/>
                <a:gd name="T21" fmla="*/ 761 h 76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757" h="761">
                  <a:moveTo>
                    <a:pt x="0" y="380"/>
                  </a:moveTo>
                  <a:cubicBezTo>
                    <a:pt x="0" y="170"/>
                    <a:pt x="169" y="0"/>
                    <a:pt x="378" y="0"/>
                  </a:cubicBezTo>
                  <a:cubicBezTo>
                    <a:pt x="588" y="0"/>
                    <a:pt x="757" y="170"/>
                    <a:pt x="757" y="380"/>
                  </a:cubicBezTo>
                  <a:cubicBezTo>
                    <a:pt x="757" y="380"/>
                    <a:pt x="757" y="380"/>
                    <a:pt x="757" y="380"/>
                  </a:cubicBezTo>
                  <a:cubicBezTo>
                    <a:pt x="757" y="591"/>
                    <a:pt x="588" y="761"/>
                    <a:pt x="378" y="761"/>
                  </a:cubicBezTo>
                  <a:cubicBezTo>
                    <a:pt x="169" y="761"/>
                    <a:pt x="0" y="591"/>
                    <a:pt x="0" y="380"/>
                  </a:cubicBezTo>
                </a:path>
              </a:pathLst>
            </a:custGeom>
            <a:noFill/>
            <a:ln w="23813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310" name="Rectangle 8"/>
            <p:cNvSpPr>
              <a:spLocks noChangeArrowheads="1"/>
            </p:cNvSpPr>
            <p:nvPr/>
          </p:nvSpPr>
          <p:spPr bwMode="auto">
            <a:xfrm>
              <a:off x="2708" y="1807"/>
              <a:ext cx="3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TUJUAN</a:t>
              </a: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311" name="Rectangle 9"/>
            <p:cNvSpPr>
              <a:spLocks noChangeArrowheads="1"/>
            </p:cNvSpPr>
            <p:nvPr/>
          </p:nvSpPr>
          <p:spPr bwMode="auto">
            <a:xfrm>
              <a:off x="2702" y="1907"/>
              <a:ext cx="36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PUBLIK :</a:t>
              </a: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312" name="Rectangle 10"/>
            <p:cNvSpPr>
              <a:spLocks noChangeArrowheads="1"/>
            </p:cNvSpPr>
            <p:nvPr/>
          </p:nvSpPr>
          <p:spPr bwMode="auto">
            <a:xfrm>
              <a:off x="2721" y="2007"/>
              <a:ext cx="318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UU, PP,</a:t>
              </a: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313" name="Rectangle 11"/>
            <p:cNvSpPr>
              <a:spLocks noChangeArrowheads="1"/>
            </p:cNvSpPr>
            <p:nvPr/>
          </p:nvSpPr>
          <p:spPr bwMode="auto">
            <a:xfrm>
              <a:off x="2665" y="2113"/>
              <a:ext cx="44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 dirty="0">
                  <a:solidFill>
                    <a:srgbClr val="000000"/>
                  </a:solidFill>
                  <a:latin typeface="Arial" charset="0"/>
                </a:rPr>
                <a:t>PERDA, </a:t>
              </a:r>
              <a:r>
                <a:rPr lang="en-US" sz="1100" dirty="0" err="1">
                  <a:solidFill>
                    <a:srgbClr val="000000"/>
                  </a:solidFill>
                  <a:latin typeface="Arial" charset="0"/>
                </a:rPr>
                <a:t>dll</a:t>
              </a:r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314" name="Rectangle 12"/>
            <p:cNvSpPr>
              <a:spLocks noChangeArrowheads="1"/>
            </p:cNvSpPr>
            <p:nvPr/>
          </p:nvSpPr>
          <p:spPr bwMode="auto">
            <a:xfrm>
              <a:off x="2615" y="2213"/>
              <a:ext cx="53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Berkelanjutan</a:t>
              </a: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315" name="Rectangle 13"/>
            <p:cNvSpPr>
              <a:spLocks noChangeArrowheads="1"/>
            </p:cNvSpPr>
            <p:nvPr/>
          </p:nvSpPr>
          <p:spPr bwMode="auto">
            <a:xfrm>
              <a:off x="2652" y="2313"/>
              <a:ext cx="466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Berkeadilan</a:t>
              </a: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1905000" y="2922588"/>
            <a:ext cx="2806700" cy="1409700"/>
            <a:chOff x="729" y="1697"/>
            <a:chExt cx="1768" cy="888"/>
          </a:xfrm>
        </p:grpSpPr>
        <p:sp>
          <p:nvSpPr>
            <p:cNvPr id="9293" name="Freeform 15"/>
            <p:cNvSpPr>
              <a:spLocks/>
            </p:cNvSpPr>
            <p:nvPr/>
          </p:nvSpPr>
          <p:spPr bwMode="auto">
            <a:xfrm>
              <a:off x="729" y="2522"/>
              <a:ext cx="694" cy="63"/>
            </a:xfrm>
            <a:custGeom>
              <a:avLst/>
              <a:gdLst>
                <a:gd name="T0" fmla="*/ 631 w 694"/>
                <a:gd name="T1" fmla="*/ 0 h 63"/>
                <a:gd name="T2" fmla="*/ 0 w 694"/>
                <a:gd name="T3" fmla="*/ 0 h 63"/>
                <a:gd name="T4" fmla="*/ 63 w 694"/>
                <a:gd name="T5" fmla="*/ 63 h 63"/>
                <a:gd name="T6" fmla="*/ 694 w 694"/>
                <a:gd name="T7" fmla="*/ 63 h 63"/>
                <a:gd name="T8" fmla="*/ 631 w 694"/>
                <a:gd name="T9" fmla="*/ 0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94"/>
                <a:gd name="T16" fmla="*/ 0 h 63"/>
                <a:gd name="T17" fmla="*/ 694 w 694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94" h="63">
                  <a:moveTo>
                    <a:pt x="631" y="0"/>
                  </a:moveTo>
                  <a:lnTo>
                    <a:pt x="0" y="0"/>
                  </a:lnTo>
                  <a:lnTo>
                    <a:pt x="63" y="63"/>
                  </a:lnTo>
                  <a:lnTo>
                    <a:pt x="694" y="63"/>
                  </a:lnTo>
                  <a:lnTo>
                    <a:pt x="631" y="0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294" name="Freeform 16"/>
            <p:cNvSpPr>
              <a:spLocks/>
            </p:cNvSpPr>
            <p:nvPr/>
          </p:nvSpPr>
          <p:spPr bwMode="auto">
            <a:xfrm>
              <a:off x="729" y="2522"/>
              <a:ext cx="694" cy="63"/>
            </a:xfrm>
            <a:custGeom>
              <a:avLst/>
              <a:gdLst>
                <a:gd name="T0" fmla="*/ 631 w 694"/>
                <a:gd name="T1" fmla="*/ 0 h 63"/>
                <a:gd name="T2" fmla="*/ 0 w 694"/>
                <a:gd name="T3" fmla="*/ 0 h 63"/>
                <a:gd name="T4" fmla="*/ 63 w 694"/>
                <a:gd name="T5" fmla="*/ 63 h 63"/>
                <a:gd name="T6" fmla="*/ 694 w 694"/>
                <a:gd name="T7" fmla="*/ 63 h 63"/>
                <a:gd name="T8" fmla="*/ 631 w 694"/>
                <a:gd name="T9" fmla="*/ 0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94"/>
                <a:gd name="T16" fmla="*/ 0 h 63"/>
                <a:gd name="T17" fmla="*/ 694 w 694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94" h="63">
                  <a:moveTo>
                    <a:pt x="631" y="0"/>
                  </a:moveTo>
                  <a:lnTo>
                    <a:pt x="0" y="0"/>
                  </a:lnTo>
                  <a:lnTo>
                    <a:pt x="63" y="63"/>
                  </a:lnTo>
                  <a:lnTo>
                    <a:pt x="694" y="63"/>
                  </a:lnTo>
                  <a:lnTo>
                    <a:pt x="631" y="0"/>
                  </a:lnTo>
                  <a:close/>
                </a:path>
              </a:pathLst>
            </a:custGeom>
            <a:noFill/>
            <a:ln w="3175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295" name="Freeform 17"/>
            <p:cNvSpPr>
              <a:spLocks/>
            </p:cNvSpPr>
            <p:nvPr/>
          </p:nvSpPr>
          <p:spPr bwMode="auto">
            <a:xfrm>
              <a:off x="1360" y="1697"/>
              <a:ext cx="63" cy="888"/>
            </a:xfrm>
            <a:custGeom>
              <a:avLst/>
              <a:gdLst>
                <a:gd name="T0" fmla="*/ 63 w 63"/>
                <a:gd name="T1" fmla="*/ 888 h 888"/>
                <a:gd name="T2" fmla="*/ 0 w 63"/>
                <a:gd name="T3" fmla="*/ 825 h 888"/>
                <a:gd name="T4" fmla="*/ 0 w 63"/>
                <a:gd name="T5" fmla="*/ 0 h 888"/>
                <a:gd name="T6" fmla="*/ 63 w 63"/>
                <a:gd name="T7" fmla="*/ 64 h 888"/>
                <a:gd name="T8" fmla="*/ 63 w 63"/>
                <a:gd name="T9" fmla="*/ 888 h 8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"/>
                <a:gd name="T16" fmla="*/ 0 h 888"/>
                <a:gd name="T17" fmla="*/ 63 w 63"/>
                <a:gd name="T18" fmla="*/ 888 h 8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" h="888">
                  <a:moveTo>
                    <a:pt x="63" y="888"/>
                  </a:moveTo>
                  <a:lnTo>
                    <a:pt x="0" y="825"/>
                  </a:lnTo>
                  <a:lnTo>
                    <a:pt x="0" y="0"/>
                  </a:lnTo>
                  <a:lnTo>
                    <a:pt x="63" y="64"/>
                  </a:lnTo>
                  <a:lnTo>
                    <a:pt x="63" y="888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296" name="Freeform 18"/>
            <p:cNvSpPr>
              <a:spLocks/>
            </p:cNvSpPr>
            <p:nvPr/>
          </p:nvSpPr>
          <p:spPr bwMode="auto">
            <a:xfrm>
              <a:off x="1360" y="1697"/>
              <a:ext cx="63" cy="888"/>
            </a:xfrm>
            <a:custGeom>
              <a:avLst/>
              <a:gdLst>
                <a:gd name="T0" fmla="*/ 63 w 63"/>
                <a:gd name="T1" fmla="*/ 888 h 888"/>
                <a:gd name="T2" fmla="*/ 0 w 63"/>
                <a:gd name="T3" fmla="*/ 825 h 888"/>
                <a:gd name="T4" fmla="*/ 0 w 63"/>
                <a:gd name="T5" fmla="*/ 0 h 888"/>
                <a:gd name="T6" fmla="*/ 63 w 63"/>
                <a:gd name="T7" fmla="*/ 64 h 888"/>
                <a:gd name="T8" fmla="*/ 63 w 63"/>
                <a:gd name="T9" fmla="*/ 888 h 8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"/>
                <a:gd name="T16" fmla="*/ 0 h 888"/>
                <a:gd name="T17" fmla="*/ 63 w 63"/>
                <a:gd name="T18" fmla="*/ 888 h 8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" h="888">
                  <a:moveTo>
                    <a:pt x="63" y="888"/>
                  </a:moveTo>
                  <a:lnTo>
                    <a:pt x="0" y="825"/>
                  </a:lnTo>
                  <a:lnTo>
                    <a:pt x="0" y="0"/>
                  </a:lnTo>
                  <a:lnTo>
                    <a:pt x="63" y="64"/>
                  </a:lnTo>
                  <a:lnTo>
                    <a:pt x="63" y="888"/>
                  </a:lnTo>
                  <a:close/>
                </a:path>
              </a:pathLst>
            </a:custGeom>
            <a:noFill/>
            <a:ln w="3175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297" name="Rectangle 19"/>
            <p:cNvSpPr>
              <a:spLocks noChangeArrowheads="1"/>
            </p:cNvSpPr>
            <p:nvPr/>
          </p:nvSpPr>
          <p:spPr bwMode="auto">
            <a:xfrm>
              <a:off x="729" y="1697"/>
              <a:ext cx="631" cy="82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298" name="Rectangle 20"/>
            <p:cNvSpPr>
              <a:spLocks noChangeArrowheads="1"/>
            </p:cNvSpPr>
            <p:nvPr/>
          </p:nvSpPr>
          <p:spPr bwMode="auto">
            <a:xfrm>
              <a:off x="729" y="1697"/>
              <a:ext cx="631" cy="825"/>
            </a:xfrm>
            <a:prstGeom prst="rect">
              <a:avLst/>
            </a:prstGeom>
            <a:noFill/>
            <a:ln w="3175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299" name="Rectangle 21"/>
            <p:cNvSpPr>
              <a:spLocks noChangeArrowheads="1"/>
            </p:cNvSpPr>
            <p:nvPr/>
          </p:nvSpPr>
          <p:spPr bwMode="auto">
            <a:xfrm>
              <a:off x="882" y="1757"/>
              <a:ext cx="343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SITUASI</a:t>
              </a: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300" name="Rectangle 22"/>
            <p:cNvSpPr>
              <a:spLocks noChangeArrowheads="1"/>
            </p:cNvSpPr>
            <p:nvPr/>
          </p:nvSpPr>
          <p:spPr bwMode="auto">
            <a:xfrm>
              <a:off x="807" y="1857"/>
              <a:ext cx="497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MASALAH =</a:t>
              </a: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301" name="Rectangle 23"/>
            <p:cNvSpPr>
              <a:spLocks noChangeArrowheads="1"/>
            </p:cNvSpPr>
            <p:nvPr/>
          </p:nvSpPr>
          <p:spPr bwMode="auto">
            <a:xfrm>
              <a:off x="832" y="1957"/>
              <a:ext cx="448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KINERJA =</a:t>
              </a: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302" name="Rectangle 24"/>
            <p:cNvSpPr>
              <a:spLocks noChangeArrowheads="1"/>
            </p:cNvSpPr>
            <p:nvPr/>
          </p:nvSpPr>
          <p:spPr bwMode="auto">
            <a:xfrm>
              <a:off x="832" y="2057"/>
              <a:ext cx="451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APA YANG</a:t>
              </a: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303" name="Rectangle 25"/>
            <p:cNvSpPr>
              <a:spLocks noChangeArrowheads="1"/>
            </p:cNvSpPr>
            <p:nvPr/>
          </p:nvSpPr>
          <p:spPr bwMode="auto">
            <a:xfrm>
              <a:off x="906" y="2163"/>
              <a:ext cx="295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DAPAT</a:t>
              </a: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304" name="Rectangle 26"/>
            <p:cNvSpPr>
              <a:spLocks noChangeArrowheads="1"/>
            </p:cNvSpPr>
            <p:nvPr/>
          </p:nvSpPr>
          <p:spPr bwMode="auto">
            <a:xfrm>
              <a:off x="869" y="2263"/>
              <a:ext cx="36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DILIHAT,</a:t>
              </a: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305" name="Rectangle 27"/>
            <p:cNvSpPr>
              <a:spLocks noChangeArrowheads="1"/>
            </p:cNvSpPr>
            <p:nvPr/>
          </p:nvSpPr>
          <p:spPr bwMode="auto">
            <a:xfrm>
              <a:off x="882" y="2362"/>
              <a:ext cx="33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DIUKUR</a:t>
              </a: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306" name="Line 28"/>
            <p:cNvSpPr>
              <a:spLocks noChangeShapeType="1"/>
            </p:cNvSpPr>
            <p:nvPr/>
          </p:nvSpPr>
          <p:spPr bwMode="auto">
            <a:xfrm>
              <a:off x="1360" y="2109"/>
              <a:ext cx="1066" cy="1"/>
            </a:xfrm>
            <a:prstGeom prst="line">
              <a:avLst/>
            </a:prstGeom>
            <a:noFill/>
            <a:ln w="46038" cap="rnd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307" name="Freeform 29"/>
            <p:cNvSpPr>
              <a:spLocks/>
            </p:cNvSpPr>
            <p:nvPr/>
          </p:nvSpPr>
          <p:spPr bwMode="auto">
            <a:xfrm>
              <a:off x="2404" y="2063"/>
              <a:ext cx="93" cy="93"/>
            </a:xfrm>
            <a:custGeom>
              <a:avLst/>
              <a:gdLst>
                <a:gd name="T0" fmla="*/ 2 w 239"/>
                <a:gd name="T1" fmla="*/ 1 h 239"/>
                <a:gd name="T2" fmla="*/ 0 w 239"/>
                <a:gd name="T3" fmla="*/ 2 h 239"/>
                <a:gd name="T4" fmla="*/ 0 w 239"/>
                <a:gd name="T5" fmla="*/ 0 h 239"/>
                <a:gd name="T6" fmla="*/ 0 w 239"/>
                <a:gd name="T7" fmla="*/ 0 h 239"/>
                <a:gd name="T8" fmla="*/ 2 w 239"/>
                <a:gd name="T9" fmla="*/ 1 h 2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9"/>
                <a:gd name="T16" fmla="*/ 0 h 239"/>
                <a:gd name="T17" fmla="*/ 239 w 239"/>
                <a:gd name="T18" fmla="*/ 239 h 23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9" h="239">
                  <a:moveTo>
                    <a:pt x="239" y="119"/>
                  </a:moveTo>
                  <a:lnTo>
                    <a:pt x="0" y="239"/>
                  </a:lnTo>
                  <a:cubicBezTo>
                    <a:pt x="38" y="163"/>
                    <a:pt x="38" y="75"/>
                    <a:pt x="0" y="0"/>
                  </a:cubicBezTo>
                  <a:lnTo>
                    <a:pt x="239" y="119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4" name="Group 30"/>
          <p:cNvGrpSpPr>
            <a:grpSpLocks/>
          </p:cNvGrpSpPr>
          <p:nvPr/>
        </p:nvGrpSpPr>
        <p:grpSpPr bwMode="auto">
          <a:xfrm>
            <a:off x="2365376" y="2016126"/>
            <a:ext cx="1693863" cy="3222625"/>
            <a:chOff x="1019" y="1126"/>
            <a:chExt cx="1067" cy="2030"/>
          </a:xfrm>
        </p:grpSpPr>
        <p:sp>
          <p:nvSpPr>
            <p:cNvPr id="9273" name="Freeform 31"/>
            <p:cNvSpPr>
              <a:spLocks/>
            </p:cNvSpPr>
            <p:nvPr/>
          </p:nvSpPr>
          <p:spPr bwMode="auto">
            <a:xfrm>
              <a:off x="1423" y="1126"/>
              <a:ext cx="663" cy="667"/>
            </a:xfrm>
            <a:custGeom>
              <a:avLst/>
              <a:gdLst>
                <a:gd name="T0" fmla="*/ 0 w 1707"/>
                <a:gd name="T1" fmla="*/ 8 h 1707"/>
                <a:gd name="T2" fmla="*/ 7 w 1707"/>
                <a:gd name="T3" fmla="*/ 0 h 1707"/>
                <a:gd name="T4" fmla="*/ 15 w 1707"/>
                <a:gd name="T5" fmla="*/ 8 h 1707"/>
                <a:gd name="T6" fmla="*/ 15 w 1707"/>
                <a:gd name="T7" fmla="*/ 8 h 1707"/>
                <a:gd name="T8" fmla="*/ 7 w 1707"/>
                <a:gd name="T9" fmla="*/ 16 h 1707"/>
                <a:gd name="T10" fmla="*/ 0 w 1707"/>
                <a:gd name="T11" fmla="*/ 8 h 170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07"/>
                <a:gd name="T19" fmla="*/ 0 h 1707"/>
                <a:gd name="T20" fmla="*/ 1707 w 1707"/>
                <a:gd name="T21" fmla="*/ 1707 h 170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07" h="1707">
                  <a:moveTo>
                    <a:pt x="0" y="853"/>
                  </a:moveTo>
                  <a:cubicBezTo>
                    <a:pt x="0" y="382"/>
                    <a:pt x="382" y="0"/>
                    <a:pt x="854" y="0"/>
                  </a:cubicBezTo>
                  <a:cubicBezTo>
                    <a:pt x="1325" y="0"/>
                    <a:pt x="1707" y="382"/>
                    <a:pt x="1707" y="853"/>
                  </a:cubicBezTo>
                  <a:cubicBezTo>
                    <a:pt x="1707" y="853"/>
                    <a:pt x="1707" y="853"/>
                    <a:pt x="1707" y="853"/>
                  </a:cubicBezTo>
                  <a:cubicBezTo>
                    <a:pt x="1707" y="1324"/>
                    <a:pt x="1325" y="1707"/>
                    <a:pt x="854" y="1707"/>
                  </a:cubicBezTo>
                  <a:cubicBezTo>
                    <a:pt x="382" y="1707"/>
                    <a:pt x="0" y="1324"/>
                    <a:pt x="0" y="853"/>
                  </a:cubicBezTo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274" name="Freeform 32"/>
            <p:cNvSpPr>
              <a:spLocks/>
            </p:cNvSpPr>
            <p:nvPr/>
          </p:nvSpPr>
          <p:spPr bwMode="auto">
            <a:xfrm>
              <a:off x="1423" y="1126"/>
              <a:ext cx="663" cy="667"/>
            </a:xfrm>
            <a:custGeom>
              <a:avLst/>
              <a:gdLst>
                <a:gd name="T0" fmla="*/ 0 w 663"/>
                <a:gd name="T1" fmla="*/ 333 h 667"/>
                <a:gd name="T2" fmla="*/ 332 w 663"/>
                <a:gd name="T3" fmla="*/ 0 h 667"/>
                <a:gd name="T4" fmla="*/ 663 w 663"/>
                <a:gd name="T5" fmla="*/ 333 h 667"/>
                <a:gd name="T6" fmla="*/ 663 w 663"/>
                <a:gd name="T7" fmla="*/ 333 h 667"/>
                <a:gd name="T8" fmla="*/ 332 w 663"/>
                <a:gd name="T9" fmla="*/ 667 h 667"/>
                <a:gd name="T10" fmla="*/ 0 w 663"/>
                <a:gd name="T11" fmla="*/ 333 h 66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63"/>
                <a:gd name="T19" fmla="*/ 0 h 667"/>
                <a:gd name="T20" fmla="*/ 663 w 663"/>
                <a:gd name="T21" fmla="*/ 667 h 66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63" h="667">
                  <a:moveTo>
                    <a:pt x="0" y="333"/>
                  </a:moveTo>
                  <a:cubicBezTo>
                    <a:pt x="0" y="150"/>
                    <a:pt x="149" y="0"/>
                    <a:pt x="332" y="0"/>
                  </a:cubicBezTo>
                  <a:cubicBezTo>
                    <a:pt x="515" y="0"/>
                    <a:pt x="663" y="150"/>
                    <a:pt x="663" y="333"/>
                  </a:cubicBezTo>
                  <a:cubicBezTo>
                    <a:pt x="663" y="333"/>
                    <a:pt x="663" y="333"/>
                    <a:pt x="663" y="333"/>
                  </a:cubicBezTo>
                  <a:cubicBezTo>
                    <a:pt x="663" y="517"/>
                    <a:pt x="515" y="667"/>
                    <a:pt x="332" y="667"/>
                  </a:cubicBezTo>
                  <a:cubicBezTo>
                    <a:pt x="149" y="667"/>
                    <a:pt x="0" y="517"/>
                    <a:pt x="0" y="333"/>
                  </a:cubicBezTo>
                </a:path>
              </a:pathLst>
            </a:custGeom>
            <a:noFill/>
            <a:ln w="1428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275" name="Rectangle 33"/>
            <p:cNvSpPr>
              <a:spLocks noChangeArrowheads="1"/>
            </p:cNvSpPr>
            <p:nvPr/>
          </p:nvSpPr>
          <p:spPr bwMode="auto">
            <a:xfrm>
              <a:off x="1559" y="1307"/>
              <a:ext cx="411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INDIVIDU,</a:t>
              </a: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276" name="Rectangle 34"/>
            <p:cNvSpPr>
              <a:spLocks noChangeArrowheads="1"/>
            </p:cNvSpPr>
            <p:nvPr/>
          </p:nvSpPr>
          <p:spPr bwMode="auto">
            <a:xfrm>
              <a:off x="1515" y="1407"/>
              <a:ext cx="49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KELOMPOK</a:t>
              </a: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277" name="Rectangle 35"/>
            <p:cNvSpPr>
              <a:spLocks noChangeArrowheads="1"/>
            </p:cNvSpPr>
            <p:nvPr/>
          </p:nvSpPr>
          <p:spPr bwMode="auto">
            <a:xfrm>
              <a:off x="1621" y="1513"/>
              <a:ext cx="27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MASY.</a:t>
              </a: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278" name="Freeform 36"/>
            <p:cNvSpPr>
              <a:spLocks/>
            </p:cNvSpPr>
            <p:nvPr/>
          </p:nvSpPr>
          <p:spPr bwMode="auto">
            <a:xfrm>
              <a:off x="1423" y="2490"/>
              <a:ext cx="663" cy="666"/>
            </a:xfrm>
            <a:custGeom>
              <a:avLst/>
              <a:gdLst>
                <a:gd name="T0" fmla="*/ 0 w 1707"/>
                <a:gd name="T1" fmla="*/ 8 h 1707"/>
                <a:gd name="T2" fmla="*/ 7 w 1707"/>
                <a:gd name="T3" fmla="*/ 0 h 1707"/>
                <a:gd name="T4" fmla="*/ 15 w 1707"/>
                <a:gd name="T5" fmla="*/ 8 h 1707"/>
                <a:gd name="T6" fmla="*/ 15 w 1707"/>
                <a:gd name="T7" fmla="*/ 8 h 1707"/>
                <a:gd name="T8" fmla="*/ 7 w 1707"/>
                <a:gd name="T9" fmla="*/ 15 h 1707"/>
                <a:gd name="T10" fmla="*/ 0 w 1707"/>
                <a:gd name="T11" fmla="*/ 8 h 170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07"/>
                <a:gd name="T19" fmla="*/ 0 h 1707"/>
                <a:gd name="T20" fmla="*/ 1707 w 1707"/>
                <a:gd name="T21" fmla="*/ 1707 h 170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07" h="1707">
                  <a:moveTo>
                    <a:pt x="0" y="853"/>
                  </a:moveTo>
                  <a:cubicBezTo>
                    <a:pt x="0" y="382"/>
                    <a:pt x="382" y="0"/>
                    <a:pt x="854" y="0"/>
                  </a:cubicBezTo>
                  <a:cubicBezTo>
                    <a:pt x="1325" y="0"/>
                    <a:pt x="1707" y="382"/>
                    <a:pt x="1707" y="853"/>
                  </a:cubicBezTo>
                  <a:cubicBezTo>
                    <a:pt x="1707" y="853"/>
                    <a:pt x="1707" y="853"/>
                    <a:pt x="1707" y="853"/>
                  </a:cubicBezTo>
                  <a:cubicBezTo>
                    <a:pt x="1707" y="1324"/>
                    <a:pt x="1325" y="1707"/>
                    <a:pt x="854" y="1707"/>
                  </a:cubicBezTo>
                  <a:cubicBezTo>
                    <a:pt x="382" y="1707"/>
                    <a:pt x="0" y="1324"/>
                    <a:pt x="0" y="853"/>
                  </a:cubicBezTo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279" name="Freeform 37"/>
            <p:cNvSpPr>
              <a:spLocks/>
            </p:cNvSpPr>
            <p:nvPr/>
          </p:nvSpPr>
          <p:spPr bwMode="auto">
            <a:xfrm>
              <a:off x="1423" y="2490"/>
              <a:ext cx="663" cy="666"/>
            </a:xfrm>
            <a:custGeom>
              <a:avLst/>
              <a:gdLst>
                <a:gd name="T0" fmla="*/ 0 w 663"/>
                <a:gd name="T1" fmla="*/ 333 h 666"/>
                <a:gd name="T2" fmla="*/ 332 w 663"/>
                <a:gd name="T3" fmla="*/ 0 h 666"/>
                <a:gd name="T4" fmla="*/ 663 w 663"/>
                <a:gd name="T5" fmla="*/ 333 h 666"/>
                <a:gd name="T6" fmla="*/ 663 w 663"/>
                <a:gd name="T7" fmla="*/ 333 h 666"/>
                <a:gd name="T8" fmla="*/ 332 w 663"/>
                <a:gd name="T9" fmla="*/ 666 h 666"/>
                <a:gd name="T10" fmla="*/ 0 w 663"/>
                <a:gd name="T11" fmla="*/ 333 h 6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63"/>
                <a:gd name="T19" fmla="*/ 0 h 666"/>
                <a:gd name="T20" fmla="*/ 663 w 663"/>
                <a:gd name="T21" fmla="*/ 666 h 66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63" h="666">
                  <a:moveTo>
                    <a:pt x="0" y="333"/>
                  </a:moveTo>
                  <a:cubicBezTo>
                    <a:pt x="0" y="149"/>
                    <a:pt x="149" y="0"/>
                    <a:pt x="332" y="0"/>
                  </a:cubicBezTo>
                  <a:cubicBezTo>
                    <a:pt x="515" y="0"/>
                    <a:pt x="663" y="149"/>
                    <a:pt x="663" y="333"/>
                  </a:cubicBezTo>
                  <a:cubicBezTo>
                    <a:pt x="663" y="333"/>
                    <a:pt x="663" y="333"/>
                    <a:pt x="663" y="333"/>
                  </a:cubicBezTo>
                  <a:cubicBezTo>
                    <a:pt x="663" y="517"/>
                    <a:pt x="515" y="666"/>
                    <a:pt x="332" y="666"/>
                  </a:cubicBezTo>
                  <a:cubicBezTo>
                    <a:pt x="149" y="666"/>
                    <a:pt x="0" y="517"/>
                    <a:pt x="0" y="333"/>
                  </a:cubicBezTo>
                </a:path>
              </a:pathLst>
            </a:custGeom>
            <a:noFill/>
            <a:ln w="1428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280" name="Rectangle 38"/>
            <p:cNvSpPr>
              <a:spLocks noChangeArrowheads="1"/>
            </p:cNvSpPr>
            <p:nvPr/>
          </p:nvSpPr>
          <p:spPr bwMode="auto">
            <a:xfrm>
              <a:off x="1609" y="2675"/>
              <a:ext cx="305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USAHA</a:t>
              </a: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281" name="Rectangle 39"/>
            <p:cNvSpPr>
              <a:spLocks noChangeArrowheads="1"/>
            </p:cNvSpPr>
            <p:nvPr/>
          </p:nvSpPr>
          <p:spPr bwMode="auto">
            <a:xfrm>
              <a:off x="1596" y="2774"/>
              <a:ext cx="338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BERIJIN</a:t>
              </a: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282" name="Rectangle 40"/>
            <p:cNvSpPr>
              <a:spLocks noChangeArrowheads="1"/>
            </p:cNvSpPr>
            <p:nvPr/>
          </p:nvSpPr>
          <p:spPr bwMode="auto">
            <a:xfrm>
              <a:off x="1590" y="2874"/>
              <a:ext cx="34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(LEGAL)</a:t>
              </a: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9283" name="Group 41"/>
            <p:cNvGrpSpPr>
              <a:grpSpLocks/>
            </p:cNvGrpSpPr>
            <p:nvPr/>
          </p:nvGrpSpPr>
          <p:grpSpPr bwMode="auto">
            <a:xfrm>
              <a:off x="1019" y="1333"/>
              <a:ext cx="404" cy="364"/>
              <a:chOff x="1019" y="1333"/>
              <a:chExt cx="404" cy="364"/>
            </a:xfrm>
          </p:grpSpPr>
          <p:sp>
            <p:nvSpPr>
              <p:cNvPr id="9289" name="Freeform 42"/>
              <p:cNvSpPr>
                <a:spLocks/>
              </p:cNvSpPr>
              <p:nvPr/>
            </p:nvSpPr>
            <p:spPr bwMode="auto">
              <a:xfrm>
                <a:off x="1045" y="1459"/>
                <a:ext cx="339" cy="199"/>
              </a:xfrm>
              <a:custGeom>
                <a:avLst/>
                <a:gdLst>
                  <a:gd name="T0" fmla="*/ 0 w 873"/>
                  <a:gd name="T1" fmla="*/ 5 h 508"/>
                  <a:gd name="T2" fmla="*/ 0 w 873"/>
                  <a:gd name="T3" fmla="*/ 2 h 508"/>
                  <a:gd name="T4" fmla="*/ 1 w 873"/>
                  <a:gd name="T5" fmla="*/ 0 h 508"/>
                  <a:gd name="T6" fmla="*/ 1 w 873"/>
                  <a:gd name="T7" fmla="*/ 0 h 508"/>
                  <a:gd name="T8" fmla="*/ 8 w 873"/>
                  <a:gd name="T9" fmla="*/ 0 h 50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73"/>
                  <a:gd name="T16" fmla="*/ 0 h 508"/>
                  <a:gd name="T17" fmla="*/ 873 w 873"/>
                  <a:gd name="T18" fmla="*/ 508 h 50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73" h="508">
                    <a:moveTo>
                      <a:pt x="0" y="508"/>
                    </a:moveTo>
                    <a:lnTo>
                      <a:pt x="0" y="163"/>
                    </a:lnTo>
                    <a:cubicBezTo>
                      <a:pt x="0" y="73"/>
                      <a:pt x="73" y="0"/>
                      <a:pt x="162" y="0"/>
                    </a:cubicBezTo>
                    <a:lnTo>
                      <a:pt x="873" y="0"/>
                    </a:lnTo>
                  </a:path>
                </a:pathLst>
              </a:custGeom>
              <a:noFill/>
              <a:ln w="14288" cap="rnd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id-ID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9290" name="Freeform 43"/>
              <p:cNvSpPr>
                <a:spLocks/>
              </p:cNvSpPr>
              <p:nvPr/>
            </p:nvSpPr>
            <p:spPr bwMode="auto">
              <a:xfrm>
                <a:off x="1019" y="1645"/>
                <a:ext cx="52" cy="52"/>
              </a:xfrm>
              <a:custGeom>
                <a:avLst/>
                <a:gdLst>
                  <a:gd name="T0" fmla="*/ 1 w 134"/>
                  <a:gd name="T1" fmla="*/ 1 h 135"/>
                  <a:gd name="T2" fmla="*/ 0 w 134"/>
                  <a:gd name="T3" fmla="*/ 0 h 135"/>
                  <a:gd name="T4" fmla="*/ 1 w 134"/>
                  <a:gd name="T5" fmla="*/ 0 h 135"/>
                  <a:gd name="T6" fmla="*/ 1 w 134"/>
                  <a:gd name="T7" fmla="*/ 0 h 135"/>
                  <a:gd name="T8" fmla="*/ 1 w 134"/>
                  <a:gd name="T9" fmla="*/ 1 h 13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4"/>
                  <a:gd name="T16" fmla="*/ 0 h 135"/>
                  <a:gd name="T17" fmla="*/ 134 w 134"/>
                  <a:gd name="T18" fmla="*/ 135 h 13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4" h="135">
                    <a:moveTo>
                      <a:pt x="67" y="135"/>
                    </a:moveTo>
                    <a:lnTo>
                      <a:pt x="0" y="0"/>
                    </a:lnTo>
                    <a:cubicBezTo>
                      <a:pt x="42" y="21"/>
                      <a:pt x="92" y="21"/>
                      <a:pt x="134" y="0"/>
                    </a:cubicBezTo>
                    <a:lnTo>
                      <a:pt x="67" y="135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id-ID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9291" name="Freeform 44"/>
              <p:cNvSpPr>
                <a:spLocks/>
              </p:cNvSpPr>
              <p:nvPr/>
            </p:nvSpPr>
            <p:spPr bwMode="auto">
              <a:xfrm>
                <a:off x="1371" y="1433"/>
                <a:ext cx="52" cy="52"/>
              </a:xfrm>
              <a:custGeom>
                <a:avLst/>
                <a:gdLst>
                  <a:gd name="T0" fmla="*/ 1 w 134"/>
                  <a:gd name="T1" fmla="*/ 1 h 134"/>
                  <a:gd name="T2" fmla="*/ 0 w 134"/>
                  <a:gd name="T3" fmla="*/ 1 h 134"/>
                  <a:gd name="T4" fmla="*/ 0 w 134"/>
                  <a:gd name="T5" fmla="*/ 0 h 134"/>
                  <a:gd name="T6" fmla="*/ 0 w 134"/>
                  <a:gd name="T7" fmla="*/ 0 h 134"/>
                  <a:gd name="T8" fmla="*/ 1 w 134"/>
                  <a:gd name="T9" fmla="*/ 1 h 13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4"/>
                  <a:gd name="T16" fmla="*/ 0 h 134"/>
                  <a:gd name="T17" fmla="*/ 134 w 134"/>
                  <a:gd name="T18" fmla="*/ 134 h 13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4" h="134">
                    <a:moveTo>
                      <a:pt x="134" y="67"/>
                    </a:moveTo>
                    <a:lnTo>
                      <a:pt x="0" y="134"/>
                    </a:lnTo>
                    <a:cubicBezTo>
                      <a:pt x="21" y="92"/>
                      <a:pt x="21" y="42"/>
                      <a:pt x="0" y="0"/>
                    </a:cubicBezTo>
                    <a:lnTo>
                      <a:pt x="134" y="67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id-ID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9292" name="Rectangle 45"/>
              <p:cNvSpPr>
                <a:spLocks noChangeArrowheads="1"/>
              </p:cNvSpPr>
              <p:nvPr/>
            </p:nvSpPr>
            <p:spPr bwMode="auto">
              <a:xfrm>
                <a:off x="1049" y="1333"/>
                <a:ext cx="300" cy="1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100" b="1" dirty="0">
                    <a:latin typeface="Arial" charset="0"/>
                  </a:rPr>
                  <a:t>B/C &gt; 1</a:t>
                </a:r>
                <a:endParaRPr lang="en-US" sz="2400" dirty="0">
                  <a:latin typeface="Times New Roman" pitchFamily="18" charset="0"/>
                </a:endParaRPr>
              </a:p>
            </p:txBody>
          </p:sp>
        </p:grpSp>
        <p:grpSp>
          <p:nvGrpSpPr>
            <p:cNvPr id="9284" name="Group 46"/>
            <p:cNvGrpSpPr>
              <a:grpSpLocks/>
            </p:cNvGrpSpPr>
            <p:nvPr/>
          </p:nvGrpSpPr>
          <p:grpSpPr bwMode="auto">
            <a:xfrm>
              <a:off x="1019" y="2522"/>
              <a:ext cx="404" cy="440"/>
              <a:chOff x="1019" y="2522"/>
              <a:chExt cx="404" cy="440"/>
            </a:xfrm>
          </p:grpSpPr>
          <p:sp>
            <p:nvSpPr>
              <p:cNvPr id="9285" name="Freeform 47"/>
              <p:cNvSpPr>
                <a:spLocks/>
              </p:cNvSpPr>
              <p:nvPr/>
            </p:nvSpPr>
            <p:spPr bwMode="auto">
              <a:xfrm>
                <a:off x="1045" y="2562"/>
                <a:ext cx="339" cy="261"/>
              </a:xfrm>
              <a:custGeom>
                <a:avLst/>
                <a:gdLst>
                  <a:gd name="T0" fmla="*/ 0 w 873"/>
                  <a:gd name="T1" fmla="*/ 0 h 670"/>
                  <a:gd name="T2" fmla="*/ 0 w 873"/>
                  <a:gd name="T3" fmla="*/ 5 h 670"/>
                  <a:gd name="T4" fmla="*/ 1 w 873"/>
                  <a:gd name="T5" fmla="*/ 6 h 670"/>
                  <a:gd name="T6" fmla="*/ 1 w 873"/>
                  <a:gd name="T7" fmla="*/ 6 h 670"/>
                  <a:gd name="T8" fmla="*/ 8 w 873"/>
                  <a:gd name="T9" fmla="*/ 6 h 67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73"/>
                  <a:gd name="T16" fmla="*/ 0 h 670"/>
                  <a:gd name="T17" fmla="*/ 873 w 873"/>
                  <a:gd name="T18" fmla="*/ 670 h 67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73" h="670">
                    <a:moveTo>
                      <a:pt x="0" y="0"/>
                    </a:moveTo>
                    <a:lnTo>
                      <a:pt x="0" y="508"/>
                    </a:lnTo>
                    <a:cubicBezTo>
                      <a:pt x="0" y="597"/>
                      <a:pt x="73" y="670"/>
                      <a:pt x="162" y="670"/>
                    </a:cubicBezTo>
                    <a:lnTo>
                      <a:pt x="873" y="670"/>
                    </a:lnTo>
                  </a:path>
                </a:pathLst>
              </a:custGeom>
              <a:noFill/>
              <a:ln w="14288" cap="rnd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id-ID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9286" name="Freeform 48"/>
              <p:cNvSpPr>
                <a:spLocks/>
              </p:cNvSpPr>
              <p:nvPr/>
            </p:nvSpPr>
            <p:spPr bwMode="auto">
              <a:xfrm>
                <a:off x="1019" y="2522"/>
                <a:ext cx="52" cy="52"/>
              </a:xfrm>
              <a:custGeom>
                <a:avLst/>
                <a:gdLst>
                  <a:gd name="T0" fmla="*/ 1 w 134"/>
                  <a:gd name="T1" fmla="*/ 0 h 134"/>
                  <a:gd name="T2" fmla="*/ 1 w 134"/>
                  <a:gd name="T3" fmla="*/ 1 h 134"/>
                  <a:gd name="T4" fmla="*/ 0 w 134"/>
                  <a:gd name="T5" fmla="*/ 1 h 134"/>
                  <a:gd name="T6" fmla="*/ 0 w 134"/>
                  <a:gd name="T7" fmla="*/ 1 h 134"/>
                  <a:gd name="T8" fmla="*/ 1 w 134"/>
                  <a:gd name="T9" fmla="*/ 0 h 13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4"/>
                  <a:gd name="T16" fmla="*/ 0 h 134"/>
                  <a:gd name="T17" fmla="*/ 134 w 134"/>
                  <a:gd name="T18" fmla="*/ 134 h 13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4" h="134">
                    <a:moveTo>
                      <a:pt x="67" y="0"/>
                    </a:moveTo>
                    <a:lnTo>
                      <a:pt x="134" y="134"/>
                    </a:lnTo>
                    <a:cubicBezTo>
                      <a:pt x="92" y="113"/>
                      <a:pt x="42" y="113"/>
                      <a:pt x="0" y="134"/>
                    </a:cubicBezTo>
                    <a:lnTo>
                      <a:pt x="67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id-ID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9287" name="Freeform 49"/>
              <p:cNvSpPr>
                <a:spLocks/>
              </p:cNvSpPr>
              <p:nvPr/>
            </p:nvSpPr>
            <p:spPr bwMode="auto">
              <a:xfrm>
                <a:off x="1371" y="2797"/>
                <a:ext cx="52" cy="52"/>
              </a:xfrm>
              <a:custGeom>
                <a:avLst/>
                <a:gdLst>
                  <a:gd name="T0" fmla="*/ 1 w 134"/>
                  <a:gd name="T1" fmla="*/ 1 h 134"/>
                  <a:gd name="T2" fmla="*/ 0 w 134"/>
                  <a:gd name="T3" fmla="*/ 1 h 134"/>
                  <a:gd name="T4" fmla="*/ 0 w 134"/>
                  <a:gd name="T5" fmla="*/ 0 h 134"/>
                  <a:gd name="T6" fmla="*/ 0 w 134"/>
                  <a:gd name="T7" fmla="*/ 0 h 134"/>
                  <a:gd name="T8" fmla="*/ 1 w 134"/>
                  <a:gd name="T9" fmla="*/ 1 h 13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4"/>
                  <a:gd name="T16" fmla="*/ 0 h 134"/>
                  <a:gd name="T17" fmla="*/ 134 w 134"/>
                  <a:gd name="T18" fmla="*/ 134 h 13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4" h="134">
                    <a:moveTo>
                      <a:pt x="134" y="67"/>
                    </a:moveTo>
                    <a:lnTo>
                      <a:pt x="0" y="134"/>
                    </a:lnTo>
                    <a:cubicBezTo>
                      <a:pt x="21" y="92"/>
                      <a:pt x="21" y="42"/>
                      <a:pt x="0" y="0"/>
                    </a:cubicBezTo>
                    <a:lnTo>
                      <a:pt x="134" y="67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id-ID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9288" name="Rectangle 50"/>
              <p:cNvSpPr>
                <a:spLocks noChangeArrowheads="1"/>
              </p:cNvSpPr>
              <p:nvPr/>
            </p:nvSpPr>
            <p:spPr bwMode="auto">
              <a:xfrm>
                <a:off x="1049" y="2856"/>
                <a:ext cx="300" cy="1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100" b="1" dirty="0">
                    <a:latin typeface="Arial" charset="0"/>
                  </a:rPr>
                  <a:t>B/C &gt; 1</a:t>
                </a:r>
                <a:endParaRPr lang="en-US" sz="2400" dirty="0">
                  <a:latin typeface="Times New Roman" pitchFamily="18" charset="0"/>
                </a:endParaRPr>
              </a:p>
            </p:txBody>
          </p:sp>
        </p:grpSp>
      </p:grpSp>
      <p:grpSp>
        <p:nvGrpSpPr>
          <p:cNvPr id="7" name="Group 51"/>
          <p:cNvGrpSpPr>
            <a:grpSpLocks/>
          </p:cNvGrpSpPr>
          <p:nvPr/>
        </p:nvGrpSpPr>
        <p:grpSpPr bwMode="auto">
          <a:xfrm>
            <a:off x="4059238" y="4181477"/>
            <a:ext cx="1712912" cy="1038226"/>
            <a:chOff x="2086" y="2490"/>
            <a:chExt cx="1079" cy="654"/>
          </a:xfrm>
        </p:grpSpPr>
        <p:sp>
          <p:nvSpPr>
            <p:cNvPr id="9267" name="Freeform 52"/>
            <p:cNvSpPr>
              <a:spLocks/>
            </p:cNvSpPr>
            <p:nvPr/>
          </p:nvSpPr>
          <p:spPr bwMode="auto">
            <a:xfrm>
              <a:off x="2086" y="2530"/>
              <a:ext cx="789" cy="293"/>
            </a:xfrm>
            <a:custGeom>
              <a:avLst/>
              <a:gdLst>
                <a:gd name="T0" fmla="*/ 0 w 2032"/>
                <a:gd name="T1" fmla="*/ 7 h 752"/>
                <a:gd name="T2" fmla="*/ 16 w 2032"/>
                <a:gd name="T3" fmla="*/ 7 h 752"/>
                <a:gd name="T4" fmla="*/ 18 w 2032"/>
                <a:gd name="T5" fmla="*/ 5 h 752"/>
                <a:gd name="T6" fmla="*/ 18 w 2032"/>
                <a:gd name="T7" fmla="*/ 5 h 752"/>
                <a:gd name="T8" fmla="*/ 18 w 2032"/>
                <a:gd name="T9" fmla="*/ 5 h 752"/>
                <a:gd name="T10" fmla="*/ 18 w 2032"/>
                <a:gd name="T11" fmla="*/ 0 h 75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032"/>
                <a:gd name="T19" fmla="*/ 0 h 752"/>
                <a:gd name="T20" fmla="*/ 2032 w 2032"/>
                <a:gd name="T21" fmla="*/ 752 h 75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032" h="752">
                  <a:moveTo>
                    <a:pt x="0" y="752"/>
                  </a:moveTo>
                  <a:lnTo>
                    <a:pt x="1869" y="752"/>
                  </a:lnTo>
                  <a:cubicBezTo>
                    <a:pt x="1959" y="752"/>
                    <a:pt x="2032" y="679"/>
                    <a:pt x="2032" y="590"/>
                  </a:cubicBezTo>
                  <a:cubicBezTo>
                    <a:pt x="2032" y="590"/>
                    <a:pt x="2032" y="590"/>
                    <a:pt x="2032" y="590"/>
                  </a:cubicBezTo>
                  <a:lnTo>
                    <a:pt x="2032" y="0"/>
                  </a:lnTo>
                </a:path>
              </a:pathLst>
            </a:custGeom>
            <a:noFill/>
            <a:ln w="14288" cap="rnd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268" name="Freeform 53"/>
            <p:cNvSpPr>
              <a:spLocks/>
            </p:cNvSpPr>
            <p:nvPr/>
          </p:nvSpPr>
          <p:spPr bwMode="auto">
            <a:xfrm>
              <a:off x="2849" y="2490"/>
              <a:ext cx="52" cy="52"/>
            </a:xfrm>
            <a:custGeom>
              <a:avLst/>
              <a:gdLst>
                <a:gd name="T0" fmla="*/ 1 w 134"/>
                <a:gd name="T1" fmla="*/ 0 h 134"/>
                <a:gd name="T2" fmla="*/ 1 w 134"/>
                <a:gd name="T3" fmla="*/ 1 h 134"/>
                <a:gd name="T4" fmla="*/ 0 w 134"/>
                <a:gd name="T5" fmla="*/ 1 h 134"/>
                <a:gd name="T6" fmla="*/ 0 w 134"/>
                <a:gd name="T7" fmla="*/ 1 h 134"/>
                <a:gd name="T8" fmla="*/ 1 w 134"/>
                <a:gd name="T9" fmla="*/ 0 h 13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4"/>
                <a:gd name="T16" fmla="*/ 0 h 134"/>
                <a:gd name="T17" fmla="*/ 134 w 134"/>
                <a:gd name="T18" fmla="*/ 134 h 13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4" h="134">
                  <a:moveTo>
                    <a:pt x="67" y="0"/>
                  </a:moveTo>
                  <a:lnTo>
                    <a:pt x="134" y="134"/>
                  </a:lnTo>
                  <a:cubicBezTo>
                    <a:pt x="92" y="113"/>
                    <a:pt x="42" y="113"/>
                    <a:pt x="0" y="134"/>
                  </a:cubicBezTo>
                  <a:lnTo>
                    <a:pt x="67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269" name="Rectangle 54"/>
            <p:cNvSpPr>
              <a:spLocks noChangeArrowheads="1"/>
            </p:cNvSpPr>
            <p:nvPr/>
          </p:nvSpPr>
          <p:spPr bwMode="auto">
            <a:xfrm>
              <a:off x="2149" y="2831"/>
              <a:ext cx="958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 b="1" dirty="0" err="1">
                  <a:latin typeface="Arial" charset="0"/>
                </a:rPr>
                <a:t>Mengapa</a:t>
              </a:r>
              <a:r>
                <a:rPr lang="en-US" sz="1100" b="1" dirty="0">
                  <a:latin typeface="Arial" charset="0"/>
                </a:rPr>
                <a:t> </a:t>
              </a:r>
              <a:r>
                <a:rPr lang="en-US" sz="1100" b="1" dirty="0" err="1">
                  <a:latin typeface="Arial" charset="0"/>
                </a:rPr>
                <a:t>tujuan</a:t>
              </a:r>
              <a:r>
                <a:rPr lang="en-US" sz="1100" b="1" dirty="0">
                  <a:latin typeface="Arial" charset="0"/>
                </a:rPr>
                <a:t> </a:t>
              </a:r>
              <a:r>
                <a:rPr lang="en-US" sz="1100" b="1" dirty="0" err="1">
                  <a:latin typeface="Arial" charset="0"/>
                </a:rPr>
                <a:t>usaha</a:t>
              </a:r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9270" name="Rectangle 55"/>
            <p:cNvSpPr>
              <a:spLocks noChangeArrowheads="1"/>
            </p:cNvSpPr>
            <p:nvPr/>
          </p:nvSpPr>
          <p:spPr bwMode="auto">
            <a:xfrm>
              <a:off x="2149" y="2937"/>
              <a:ext cx="1016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 b="1" dirty="0">
                  <a:latin typeface="Arial" charset="0"/>
                </a:rPr>
                <a:t>legal </a:t>
              </a:r>
              <a:r>
                <a:rPr lang="en-US" sz="1100" b="1" dirty="0" err="1">
                  <a:latin typeface="Arial" charset="0"/>
                </a:rPr>
                <a:t>tidak</a:t>
              </a:r>
              <a:r>
                <a:rPr lang="en-US" sz="1100" b="1" dirty="0">
                  <a:latin typeface="Arial" charset="0"/>
                </a:rPr>
                <a:t> </a:t>
              </a:r>
              <a:r>
                <a:rPr lang="en-US" sz="1100" b="1" dirty="0" err="1">
                  <a:latin typeface="Arial" charset="0"/>
                </a:rPr>
                <a:t>sama</a:t>
              </a:r>
              <a:r>
                <a:rPr lang="en-US" sz="1100" b="1" dirty="0">
                  <a:latin typeface="Arial" charset="0"/>
                </a:rPr>
                <a:t> </a:t>
              </a:r>
              <a:r>
                <a:rPr lang="en-US" sz="1100" b="1" dirty="0" err="1">
                  <a:latin typeface="Arial" charset="0"/>
                </a:rPr>
                <a:t>dengan</a:t>
              </a:r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9271" name="Rectangle 56"/>
            <p:cNvSpPr>
              <a:spLocks noChangeArrowheads="1"/>
            </p:cNvSpPr>
            <p:nvPr/>
          </p:nvSpPr>
          <p:spPr bwMode="auto">
            <a:xfrm>
              <a:off x="2149" y="3037"/>
              <a:ext cx="607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 b="1" dirty="0" err="1">
                  <a:latin typeface="Arial" charset="0"/>
                </a:rPr>
                <a:t>tujuan</a:t>
              </a:r>
              <a:r>
                <a:rPr lang="en-US" sz="1100" b="1" dirty="0">
                  <a:latin typeface="Arial" charset="0"/>
                </a:rPr>
                <a:t> </a:t>
              </a:r>
              <a:r>
                <a:rPr lang="en-US" sz="1100" b="1" dirty="0" err="1">
                  <a:latin typeface="Arial" charset="0"/>
                </a:rPr>
                <a:t>publik</a:t>
              </a:r>
              <a:r>
                <a:rPr lang="en-US" sz="1100" b="1" dirty="0">
                  <a:solidFill>
                    <a:srgbClr val="FFFF00"/>
                  </a:solidFill>
                  <a:latin typeface="Arial" charset="0"/>
                </a:rPr>
                <a:t>?</a:t>
              </a:r>
              <a:endParaRPr lang="en-US" sz="2400" dirty="0">
                <a:solidFill>
                  <a:srgbClr val="FFFF00"/>
                </a:solidFill>
                <a:latin typeface="Times New Roman" pitchFamily="18" charset="0"/>
              </a:endParaRPr>
            </a:p>
          </p:txBody>
        </p:sp>
        <p:sp>
          <p:nvSpPr>
            <p:cNvPr id="9272" name="Rectangle 57"/>
            <p:cNvSpPr>
              <a:spLocks noChangeArrowheads="1"/>
            </p:cNvSpPr>
            <p:nvPr/>
          </p:nvSpPr>
          <p:spPr bwMode="auto">
            <a:xfrm>
              <a:off x="2143" y="2712"/>
              <a:ext cx="300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 b="1" dirty="0">
                  <a:latin typeface="Arial" charset="0"/>
                </a:rPr>
                <a:t>B/C &lt; 1</a:t>
              </a:r>
              <a:endParaRPr lang="en-US" sz="2400" dirty="0">
                <a:latin typeface="Times New Roman" pitchFamily="18" charset="0"/>
              </a:endParaRPr>
            </a:p>
          </p:txBody>
        </p:sp>
      </p:grpSp>
      <p:grpSp>
        <p:nvGrpSpPr>
          <p:cNvPr id="8" name="Group 58"/>
          <p:cNvGrpSpPr>
            <a:grpSpLocks/>
          </p:cNvGrpSpPr>
          <p:nvPr/>
        </p:nvGrpSpPr>
        <p:grpSpPr bwMode="auto">
          <a:xfrm>
            <a:off x="4059238" y="2027238"/>
            <a:ext cx="1765300" cy="946150"/>
            <a:chOff x="2086" y="1133"/>
            <a:chExt cx="1112" cy="596"/>
          </a:xfrm>
        </p:grpSpPr>
        <p:sp>
          <p:nvSpPr>
            <p:cNvPr id="9261" name="Freeform 59"/>
            <p:cNvSpPr>
              <a:spLocks/>
            </p:cNvSpPr>
            <p:nvPr/>
          </p:nvSpPr>
          <p:spPr bwMode="auto">
            <a:xfrm>
              <a:off x="2086" y="1459"/>
              <a:ext cx="789" cy="230"/>
            </a:xfrm>
            <a:custGeom>
              <a:avLst/>
              <a:gdLst>
                <a:gd name="T0" fmla="*/ 0 w 2032"/>
                <a:gd name="T1" fmla="*/ 0 h 589"/>
                <a:gd name="T2" fmla="*/ 16 w 2032"/>
                <a:gd name="T3" fmla="*/ 0 h 589"/>
                <a:gd name="T4" fmla="*/ 18 w 2032"/>
                <a:gd name="T5" fmla="*/ 2 h 589"/>
                <a:gd name="T6" fmla="*/ 18 w 2032"/>
                <a:gd name="T7" fmla="*/ 2 h 589"/>
                <a:gd name="T8" fmla="*/ 18 w 2032"/>
                <a:gd name="T9" fmla="*/ 2 h 589"/>
                <a:gd name="T10" fmla="*/ 18 w 2032"/>
                <a:gd name="T11" fmla="*/ 5 h 58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032"/>
                <a:gd name="T19" fmla="*/ 0 h 589"/>
                <a:gd name="T20" fmla="*/ 2032 w 2032"/>
                <a:gd name="T21" fmla="*/ 589 h 58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032" h="589">
                  <a:moveTo>
                    <a:pt x="0" y="0"/>
                  </a:moveTo>
                  <a:lnTo>
                    <a:pt x="1869" y="0"/>
                  </a:lnTo>
                  <a:cubicBezTo>
                    <a:pt x="1959" y="0"/>
                    <a:pt x="2032" y="73"/>
                    <a:pt x="2032" y="163"/>
                  </a:cubicBezTo>
                  <a:cubicBezTo>
                    <a:pt x="2032" y="163"/>
                    <a:pt x="2032" y="163"/>
                    <a:pt x="2032" y="163"/>
                  </a:cubicBezTo>
                  <a:lnTo>
                    <a:pt x="2032" y="589"/>
                  </a:lnTo>
                </a:path>
              </a:pathLst>
            </a:custGeom>
            <a:noFill/>
            <a:ln w="14288" cap="rnd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262" name="Freeform 60"/>
            <p:cNvSpPr>
              <a:spLocks/>
            </p:cNvSpPr>
            <p:nvPr/>
          </p:nvSpPr>
          <p:spPr bwMode="auto">
            <a:xfrm>
              <a:off x="2849" y="1677"/>
              <a:ext cx="52" cy="52"/>
            </a:xfrm>
            <a:custGeom>
              <a:avLst/>
              <a:gdLst>
                <a:gd name="T0" fmla="*/ 1 w 134"/>
                <a:gd name="T1" fmla="*/ 1 h 134"/>
                <a:gd name="T2" fmla="*/ 0 w 134"/>
                <a:gd name="T3" fmla="*/ 0 h 134"/>
                <a:gd name="T4" fmla="*/ 1 w 134"/>
                <a:gd name="T5" fmla="*/ 0 h 134"/>
                <a:gd name="T6" fmla="*/ 1 w 134"/>
                <a:gd name="T7" fmla="*/ 0 h 134"/>
                <a:gd name="T8" fmla="*/ 1 w 134"/>
                <a:gd name="T9" fmla="*/ 1 h 13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4"/>
                <a:gd name="T16" fmla="*/ 0 h 134"/>
                <a:gd name="T17" fmla="*/ 134 w 134"/>
                <a:gd name="T18" fmla="*/ 134 h 13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4" h="134">
                  <a:moveTo>
                    <a:pt x="67" y="134"/>
                  </a:moveTo>
                  <a:lnTo>
                    <a:pt x="0" y="0"/>
                  </a:lnTo>
                  <a:cubicBezTo>
                    <a:pt x="42" y="21"/>
                    <a:pt x="92" y="21"/>
                    <a:pt x="134" y="0"/>
                  </a:cubicBezTo>
                  <a:lnTo>
                    <a:pt x="67" y="134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263" name="Rectangle 61"/>
            <p:cNvSpPr>
              <a:spLocks noChangeArrowheads="1"/>
            </p:cNvSpPr>
            <p:nvPr/>
          </p:nvSpPr>
          <p:spPr bwMode="auto">
            <a:xfrm>
              <a:off x="2143" y="1133"/>
              <a:ext cx="1055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 b="1" dirty="0" err="1">
                  <a:latin typeface="Arial" charset="0"/>
                </a:rPr>
                <a:t>Mengapa</a:t>
              </a:r>
              <a:r>
                <a:rPr lang="en-US" sz="1100" b="1" dirty="0">
                  <a:latin typeface="Arial" charset="0"/>
                </a:rPr>
                <a:t> </a:t>
              </a:r>
              <a:r>
                <a:rPr lang="en-US" sz="1100" b="1" dirty="0" err="1">
                  <a:latin typeface="Arial" charset="0"/>
                </a:rPr>
                <a:t>tujuan</a:t>
              </a:r>
              <a:r>
                <a:rPr lang="en-US" sz="1100" b="1" dirty="0">
                  <a:latin typeface="Arial" charset="0"/>
                </a:rPr>
                <a:t> </a:t>
              </a:r>
              <a:r>
                <a:rPr lang="en-US" sz="1100" b="1" dirty="0" err="1">
                  <a:latin typeface="Arial" charset="0"/>
                </a:rPr>
                <a:t>individu</a:t>
              </a:r>
              <a:r>
                <a:rPr lang="en-US" sz="1100" b="1" dirty="0">
                  <a:solidFill>
                    <a:srgbClr val="FFFF00"/>
                  </a:solidFill>
                  <a:latin typeface="Arial" charset="0"/>
                </a:rPr>
                <a:t>/</a:t>
              </a:r>
              <a:endParaRPr lang="en-US" sz="2400" dirty="0">
                <a:solidFill>
                  <a:srgbClr val="FFFF00"/>
                </a:solidFill>
                <a:latin typeface="Times New Roman" pitchFamily="18" charset="0"/>
              </a:endParaRPr>
            </a:p>
          </p:txBody>
        </p:sp>
        <p:sp>
          <p:nvSpPr>
            <p:cNvPr id="9264" name="Rectangle 62"/>
            <p:cNvSpPr>
              <a:spLocks noChangeArrowheads="1"/>
            </p:cNvSpPr>
            <p:nvPr/>
          </p:nvSpPr>
          <p:spPr bwMode="auto">
            <a:xfrm>
              <a:off x="2143" y="1239"/>
              <a:ext cx="873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 b="1" dirty="0" err="1">
                  <a:latin typeface="Arial" charset="0"/>
                </a:rPr>
                <a:t>kel.masy</a:t>
              </a:r>
              <a:r>
                <a:rPr lang="en-US" sz="1100" b="1" dirty="0">
                  <a:latin typeface="Arial" charset="0"/>
                </a:rPr>
                <a:t>. </a:t>
              </a:r>
              <a:r>
                <a:rPr lang="en-US" sz="1100" b="1" dirty="0" err="1">
                  <a:latin typeface="Arial" charset="0"/>
                </a:rPr>
                <a:t>tidak</a:t>
              </a:r>
              <a:r>
                <a:rPr lang="en-US" sz="1100" b="1" dirty="0">
                  <a:latin typeface="Arial" charset="0"/>
                </a:rPr>
                <a:t> </a:t>
              </a:r>
              <a:r>
                <a:rPr lang="en-US" sz="1100" b="1" dirty="0" err="1">
                  <a:latin typeface="Arial" charset="0"/>
                </a:rPr>
                <a:t>sama</a:t>
              </a:r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9265" name="Rectangle 63"/>
            <p:cNvSpPr>
              <a:spLocks noChangeArrowheads="1"/>
            </p:cNvSpPr>
            <p:nvPr/>
          </p:nvSpPr>
          <p:spPr bwMode="auto">
            <a:xfrm>
              <a:off x="2143" y="1339"/>
              <a:ext cx="93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 b="1" dirty="0" err="1">
                  <a:latin typeface="Arial" charset="0"/>
                </a:rPr>
                <a:t>dengan</a:t>
              </a:r>
              <a:r>
                <a:rPr lang="en-US" sz="1100" b="1" dirty="0">
                  <a:latin typeface="Arial" charset="0"/>
                </a:rPr>
                <a:t> </a:t>
              </a:r>
              <a:r>
                <a:rPr lang="en-US" sz="1100" b="1" dirty="0" err="1">
                  <a:latin typeface="Arial" charset="0"/>
                </a:rPr>
                <a:t>tujuan</a:t>
              </a:r>
              <a:r>
                <a:rPr lang="en-US" sz="1100" b="1" dirty="0">
                  <a:latin typeface="Arial" charset="0"/>
                </a:rPr>
                <a:t> </a:t>
              </a:r>
              <a:r>
                <a:rPr lang="en-US" sz="1100" b="1" dirty="0" err="1">
                  <a:latin typeface="Arial" charset="0"/>
                </a:rPr>
                <a:t>publik</a:t>
              </a:r>
              <a:r>
                <a:rPr lang="en-US" sz="1100" b="1" dirty="0">
                  <a:solidFill>
                    <a:srgbClr val="FFFF00"/>
                  </a:solidFill>
                  <a:latin typeface="Arial" charset="0"/>
                </a:rPr>
                <a:t>?</a:t>
              </a:r>
              <a:endParaRPr lang="en-US" sz="2400" dirty="0">
                <a:solidFill>
                  <a:srgbClr val="FFFF00"/>
                </a:solidFill>
                <a:latin typeface="Times New Roman" pitchFamily="18" charset="0"/>
              </a:endParaRPr>
            </a:p>
          </p:txBody>
        </p:sp>
        <p:sp>
          <p:nvSpPr>
            <p:cNvPr id="9266" name="Rectangle 64"/>
            <p:cNvSpPr>
              <a:spLocks noChangeArrowheads="1"/>
            </p:cNvSpPr>
            <p:nvPr/>
          </p:nvSpPr>
          <p:spPr bwMode="auto">
            <a:xfrm>
              <a:off x="2149" y="1476"/>
              <a:ext cx="300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 b="1" dirty="0">
                  <a:latin typeface="Arial" charset="0"/>
                </a:rPr>
                <a:t>B/C &lt; 1</a:t>
              </a:r>
              <a:endParaRPr lang="en-US" sz="2400" dirty="0">
                <a:latin typeface="Times New Roman" pitchFamily="18" charset="0"/>
              </a:endParaRPr>
            </a:p>
          </p:txBody>
        </p:sp>
      </p:grpSp>
      <p:grpSp>
        <p:nvGrpSpPr>
          <p:cNvPr id="9" name="Group 65"/>
          <p:cNvGrpSpPr>
            <a:grpSpLocks/>
          </p:cNvGrpSpPr>
          <p:nvPr/>
        </p:nvGrpSpPr>
        <p:grpSpPr bwMode="auto">
          <a:xfrm>
            <a:off x="5913439" y="2217738"/>
            <a:ext cx="1654175" cy="2819400"/>
            <a:chOff x="3254" y="1253"/>
            <a:chExt cx="1042" cy="1776"/>
          </a:xfrm>
        </p:grpSpPr>
        <p:sp>
          <p:nvSpPr>
            <p:cNvPr id="9242" name="Freeform 66"/>
            <p:cNvSpPr>
              <a:spLocks/>
            </p:cNvSpPr>
            <p:nvPr/>
          </p:nvSpPr>
          <p:spPr bwMode="auto">
            <a:xfrm>
              <a:off x="3554" y="2522"/>
              <a:ext cx="742" cy="63"/>
            </a:xfrm>
            <a:custGeom>
              <a:avLst/>
              <a:gdLst>
                <a:gd name="T0" fmla="*/ 679 w 742"/>
                <a:gd name="T1" fmla="*/ 0 h 63"/>
                <a:gd name="T2" fmla="*/ 0 w 742"/>
                <a:gd name="T3" fmla="*/ 0 h 63"/>
                <a:gd name="T4" fmla="*/ 63 w 742"/>
                <a:gd name="T5" fmla="*/ 63 h 63"/>
                <a:gd name="T6" fmla="*/ 742 w 742"/>
                <a:gd name="T7" fmla="*/ 63 h 63"/>
                <a:gd name="T8" fmla="*/ 679 w 742"/>
                <a:gd name="T9" fmla="*/ 0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42"/>
                <a:gd name="T16" fmla="*/ 0 h 63"/>
                <a:gd name="T17" fmla="*/ 742 w 742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42" h="63">
                  <a:moveTo>
                    <a:pt x="679" y="0"/>
                  </a:moveTo>
                  <a:lnTo>
                    <a:pt x="0" y="0"/>
                  </a:lnTo>
                  <a:lnTo>
                    <a:pt x="63" y="63"/>
                  </a:lnTo>
                  <a:lnTo>
                    <a:pt x="742" y="63"/>
                  </a:lnTo>
                  <a:lnTo>
                    <a:pt x="679" y="0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243" name="Freeform 67"/>
            <p:cNvSpPr>
              <a:spLocks/>
            </p:cNvSpPr>
            <p:nvPr/>
          </p:nvSpPr>
          <p:spPr bwMode="auto">
            <a:xfrm>
              <a:off x="3554" y="2522"/>
              <a:ext cx="742" cy="63"/>
            </a:xfrm>
            <a:custGeom>
              <a:avLst/>
              <a:gdLst>
                <a:gd name="T0" fmla="*/ 679 w 742"/>
                <a:gd name="T1" fmla="*/ 0 h 63"/>
                <a:gd name="T2" fmla="*/ 0 w 742"/>
                <a:gd name="T3" fmla="*/ 0 h 63"/>
                <a:gd name="T4" fmla="*/ 63 w 742"/>
                <a:gd name="T5" fmla="*/ 63 h 63"/>
                <a:gd name="T6" fmla="*/ 742 w 742"/>
                <a:gd name="T7" fmla="*/ 63 h 63"/>
                <a:gd name="T8" fmla="*/ 679 w 742"/>
                <a:gd name="T9" fmla="*/ 0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42"/>
                <a:gd name="T16" fmla="*/ 0 h 63"/>
                <a:gd name="T17" fmla="*/ 742 w 742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42" h="63">
                  <a:moveTo>
                    <a:pt x="679" y="0"/>
                  </a:moveTo>
                  <a:lnTo>
                    <a:pt x="0" y="0"/>
                  </a:lnTo>
                  <a:lnTo>
                    <a:pt x="63" y="63"/>
                  </a:lnTo>
                  <a:lnTo>
                    <a:pt x="742" y="63"/>
                  </a:lnTo>
                  <a:lnTo>
                    <a:pt x="679" y="0"/>
                  </a:lnTo>
                  <a:close/>
                </a:path>
              </a:pathLst>
            </a:custGeom>
            <a:noFill/>
            <a:ln w="3175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244" name="Freeform 68"/>
            <p:cNvSpPr>
              <a:spLocks/>
            </p:cNvSpPr>
            <p:nvPr/>
          </p:nvSpPr>
          <p:spPr bwMode="auto">
            <a:xfrm>
              <a:off x="4233" y="1697"/>
              <a:ext cx="63" cy="888"/>
            </a:xfrm>
            <a:custGeom>
              <a:avLst/>
              <a:gdLst>
                <a:gd name="T0" fmla="*/ 63 w 63"/>
                <a:gd name="T1" fmla="*/ 888 h 888"/>
                <a:gd name="T2" fmla="*/ 0 w 63"/>
                <a:gd name="T3" fmla="*/ 825 h 888"/>
                <a:gd name="T4" fmla="*/ 0 w 63"/>
                <a:gd name="T5" fmla="*/ 0 h 888"/>
                <a:gd name="T6" fmla="*/ 63 w 63"/>
                <a:gd name="T7" fmla="*/ 64 h 888"/>
                <a:gd name="T8" fmla="*/ 63 w 63"/>
                <a:gd name="T9" fmla="*/ 888 h 8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"/>
                <a:gd name="T16" fmla="*/ 0 h 888"/>
                <a:gd name="T17" fmla="*/ 63 w 63"/>
                <a:gd name="T18" fmla="*/ 888 h 8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" h="888">
                  <a:moveTo>
                    <a:pt x="63" y="888"/>
                  </a:moveTo>
                  <a:lnTo>
                    <a:pt x="0" y="825"/>
                  </a:lnTo>
                  <a:lnTo>
                    <a:pt x="0" y="0"/>
                  </a:lnTo>
                  <a:lnTo>
                    <a:pt x="63" y="64"/>
                  </a:lnTo>
                  <a:lnTo>
                    <a:pt x="63" y="888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245" name="Freeform 69"/>
            <p:cNvSpPr>
              <a:spLocks/>
            </p:cNvSpPr>
            <p:nvPr/>
          </p:nvSpPr>
          <p:spPr bwMode="auto">
            <a:xfrm>
              <a:off x="4233" y="1697"/>
              <a:ext cx="63" cy="888"/>
            </a:xfrm>
            <a:custGeom>
              <a:avLst/>
              <a:gdLst>
                <a:gd name="T0" fmla="*/ 63 w 63"/>
                <a:gd name="T1" fmla="*/ 888 h 888"/>
                <a:gd name="T2" fmla="*/ 0 w 63"/>
                <a:gd name="T3" fmla="*/ 825 h 888"/>
                <a:gd name="T4" fmla="*/ 0 w 63"/>
                <a:gd name="T5" fmla="*/ 0 h 888"/>
                <a:gd name="T6" fmla="*/ 63 w 63"/>
                <a:gd name="T7" fmla="*/ 64 h 888"/>
                <a:gd name="T8" fmla="*/ 63 w 63"/>
                <a:gd name="T9" fmla="*/ 888 h 8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"/>
                <a:gd name="T16" fmla="*/ 0 h 888"/>
                <a:gd name="T17" fmla="*/ 63 w 63"/>
                <a:gd name="T18" fmla="*/ 888 h 8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" h="888">
                  <a:moveTo>
                    <a:pt x="63" y="888"/>
                  </a:moveTo>
                  <a:lnTo>
                    <a:pt x="0" y="825"/>
                  </a:lnTo>
                  <a:lnTo>
                    <a:pt x="0" y="0"/>
                  </a:lnTo>
                  <a:lnTo>
                    <a:pt x="63" y="64"/>
                  </a:lnTo>
                  <a:lnTo>
                    <a:pt x="63" y="888"/>
                  </a:lnTo>
                  <a:close/>
                </a:path>
              </a:pathLst>
            </a:custGeom>
            <a:noFill/>
            <a:ln w="3175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246" name="Rectangle 70"/>
            <p:cNvSpPr>
              <a:spLocks noChangeArrowheads="1"/>
            </p:cNvSpPr>
            <p:nvPr/>
          </p:nvSpPr>
          <p:spPr bwMode="auto">
            <a:xfrm>
              <a:off x="3554" y="1697"/>
              <a:ext cx="679" cy="82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247" name="Rectangle 71"/>
            <p:cNvSpPr>
              <a:spLocks noChangeArrowheads="1"/>
            </p:cNvSpPr>
            <p:nvPr/>
          </p:nvSpPr>
          <p:spPr bwMode="auto">
            <a:xfrm>
              <a:off x="3554" y="1697"/>
              <a:ext cx="679" cy="825"/>
            </a:xfrm>
            <a:prstGeom prst="rect">
              <a:avLst/>
            </a:prstGeom>
            <a:noFill/>
            <a:ln w="3175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248" name="Rectangle 72"/>
            <p:cNvSpPr>
              <a:spLocks noChangeArrowheads="1"/>
            </p:cNvSpPr>
            <p:nvPr/>
          </p:nvSpPr>
          <p:spPr bwMode="auto">
            <a:xfrm>
              <a:off x="3640" y="1757"/>
              <a:ext cx="52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BAGAIMANA</a:t>
              </a: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249" name="Rectangle 73"/>
            <p:cNvSpPr>
              <a:spLocks noChangeArrowheads="1"/>
            </p:cNvSpPr>
            <p:nvPr/>
          </p:nvSpPr>
          <p:spPr bwMode="auto">
            <a:xfrm>
              <a:off x="3659" y="1857"/>
              <a:ext cx="486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KEBIJAKAN</a:t>
              </a: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250" name="Rectangle 74"/>
            <p:cNvSpPr>
              <a:spLocks noChangeArrowheads="1"/>
            </p:cNvSpPr>
            <p:nvPr/>
          </p:nvSpPr>
          <p:spPr bwMode="auto">
            <a:xfrm>
              <a:off x="3746" y="1957"/>
              <a:ext cx="31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PUBLIK</a:t>
              </a: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251" name="Rectangle 75"/>
            <p:cNvSpPr>
              <a:spLocks noChangeArrowheads="1"/>
            </p:cNvSpPr>
            <p:nvPr/>
          </p:nvSpPr>
          <p:spPr bwMode="auto">
            <a:xfrm>
              <a:off x="3591" y="2057"/>
              <a:ext cx="633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MEMECAHKAN</a:t>
              </a: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252" name="Rectangle 76"/>
            <p:cNvSpPr>
              <a:spLocks noChangeArrowheads="1"/>
            </p:cNvSpPr>
            <p:nvPr/>
          </p:nvSpPr>
          <p:spPr bwMode="auto">
            <a:xfrm>
              <a:off x="3634" y="2163"/>
              <a:ext cx="54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KEGANJILAN</a:t>
              </a: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253" name="Rectangle 77"/>
            <p:cNvSpPr>
              <a:spLocks noChangeArrowheads="1"/>
            </p:cNvSpPr>
            <p:nvPr/>
          </p:nvSpPr>
          <p:spPr bwMode="auto">
            <a:xfrm>
              <a:off x="3684" y="2263"/>
              <a:ext cx="437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PERILAKU</a:t>
              </a: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254" name="Rectangle 78"/>
            <p:cNvSpPr>
              <a:spLocks noChangeArrowheads="1"/>
            </p:cNvSpPr>
            <p:nvPr/>
          </p:nvSpPr>
          <p:spPr bwMode="auto">
            <a:xfrm>
              <a:off x="3584" y="2362"/>
              <a:ext cx="653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MASYARAKAT?</a:t>
              </a: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255" name="Freeform 79"/>
            <p:cNvSpPr>
              <a:spLocks/>
            </p:cNvSpPr>
            <p:nvPr/>
          </p:nvSpPr>
          <p:spPr bwMode="auto">
            <a:xfrm>
              <a:off x="3254" y="1253"/>
              <a:ext cx="639" cy="405"/>
            </a:xfrm>
            <a:custGeom>
              <a:avLst/>
              <a:gdLst>
                <a:gd name="T0" fmla="*/ 0 w 1646"/>
                <a:gd name="T1" fmla="*/ 0 h 1036"/>
                <a:gd name="T2" fmla="*/ 13 w 1646"/>
                <a:gd name="T3" fmla="*/ 0 h 1036"/>
                <a:gd name="T4" fmla="*/ 14 w 1646"/>
                <a:gd name="T5" fmla="*/ 2 h 1036"/>
                <a:gd name="T6" fmla="*/ 14 w 1646"/>
                <a:gd name="T7" fmla="*/ 2 h 1036"/>
                <a:gd name="T8" fmla="*/ 14 w 1646"/>
                <a:gd name="T9" fmla="*/ 9 h 10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46"/>
                <a:gd name="T16" fmla="*/ 0 h 1036"/>
                <a:gd name="T17" fmla="*/ 1646 w 1646"/>
                <a:gd name="T18" fmla="*/ 1036 h 10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46" h="1036">
                  <a:moveTo>
                    <a:pt x="0" y="0"/>
                  </a:moveTo>
                  <a:lnTo>
                    <a:pt x="1484" y="0"/>
                  </a:lnTo>
                  <a:cubicBezTo>
                    <a:pt x="1573" y="0"/>
                    <a:pt x="1646" y="73"/>
                    <a:pt x="1646" y="162"/>
                  </a:cubicBezTo>
                  <a:cubicBezTo>
                    <a:pt x="1646" y="162"/>
                    <a:pt x="1646" y="162"/>
                    <a:pt x="1646" y="162"/>
                  </a:cubicBezTo>
                  <a:lnTo>
                    <a:pt x="1646" y="1036"/>
                  </a:lnTo>
                </a:path>
              </a:pathLst>
            </a:custGeom>
            <a:noFill/>
            <a:ln w="14288" cap="rnd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256" name="Freeform 80"/>
            <p:cNvSpPr>
              <a:spLocks/>
            </p:cNvSpPr>
            <p:nvPr/>
          </p:nvSpPr>
          <p:spPr bwMode="auto">
            <a:xfrm>
              <a:off x="3867" y="1645"/>
              <a:ext cx="52" cy="52"/>
            </a:xfrm>
            <a:custGeom>
              <a:avLst/>
              <a:gdLst>
                <a:gd name="T0" fmla="*/ 1 w 134"/>
                <a:gd name="T1" fmla="*/ 1 h 135"/>
                <a:gd name="T2" fmla="*/ 0 w 134"/>
                <a:gd name="T3" fmla="*/ 0 h 135"/>
                <a:gd name="T4" fmla="*/ 1 w 134"/>
                <a:gd name="T5" fmla="*/ 0 h 135"/>
                <a:gd name="T6" fmla="*/ 1 w 134"/>
                <a:gd name="T7" fmla="*/ 0 h 135"/>
                <a:gd name="T8" fmla="*/ 1 w 134"/>
                <a:gd name="T9" fmla="*/ 1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4"/>
                <a:gd name="T16" fmla="*/ 0 h 135"/>
                <a:gd name="T17" fmla="*/ 134 w 134"/>
                <a:gd name="T18" fmla="*/ 135 h 13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4" h="135">
                  <a:moveTo>
                    <a:pt x="67" y="135"/>
                  </a:moveTo>
                  <a:lnTo>
                    <a:pt x="0" y="0"/>
                  </a:lnTo>
                  <a:cubicBezTo>
                    <a:pt x="42" y="21"/>
                    <a:pt x="92" y="21"/>
                    <a:pt x="134" y="0"/>
                  </a:cubicBezTo>
                  <a:lnTo>
                    <a:pt x="67" y="135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257" name="Freeform 81"/>
            <p:cNvSpPr>
              <a:spLocks/>
            </p:cNvSpPr>
            <p:nvPr/>
          </p:nvSpPr>
          <p:spPr bwMode="auto">
            <a:xfrm>
              <a:off x="3254" y="2562"/>
              <a:ext cx="639" cy="467"/>
            </a:xfrm>
            <a:custGeom>
              <a:avLst/>
              <a:gdLst>
                <a:gd name="T0" fmla="*/ 0 w 1646"/>
                <a:gd name="T1" fmla="*/ 11 h 1198"/>
                <a:gd name="T2" fmla="*/ 13 w 1646"/>
                <a:gd name="T3" fmla="*/ 11 h 1198"/>
                <a:gd name="T4" fmla="*/ 14 w 1646"/>
                <a:gd name="T5" fmla="*/ 9 h 1198"/>
                <a:gd name="T6" fmla="*/ 14 w 1646"/>
                <a:gd name="T7" fmla="*/ 9 h 1198"/>
                <a:gd name="T8" fmla="*/ 14 w 1646"/>
                <a:gd name="T9" fmla="*/ 9 h 1198"/>
                <a:gd name="T10" fmla="*/ 14 w 1646"/>
                <a:gd name="T11" fmla="*/ 0 h 119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646"/>
                <a:gd name="T19" fmla="*/ 0 h 1198"/>
                <a:gd name="T20" fmla="*/ 1646 w 1646"/>
                <a:gd name="T21" fmla="*/ 1198 h 119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646" h="1198">
                  <a:moveTo>
                    <a:pt x="0" y="1198"/>
                  </a:moveTo>
                  <a:lnTo>
                    <a:pt x="1484" y="1198"/>
                  </a:lnTo>
                  <a:cubicBezTo>
                    <a:pt x="1573" y="1198"/>
                    <a:pt x="1646" y="1126"/>
                    <a:pt x="1646" y="1036"/>
                  </a:cubicBezTo>
                  <a:cubicBezTo>
                    <a:pt x="1646" y="1036"/>
                    <a:pt x="1646" y="1036"/>
                    <a:pt x="1646" y="1036"/>
                  </a:cubicBezTo>
                  <a:lnTo>
                    <a:pt x="1646" y="0"/>
                  </a:lnTo>
                </a:path>
              </a:pathLst>
            </a:custGeom>
            <a:noFill/>
            <a:ln w="14288" cap="rnd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258" name="Freeform 82"/>
            <p:cNvSpPr>
              <a:spLocks/>
            </p:cNvSpPr>
            <p:nvPr/>
          </p:nvSpPr>
          <p:spPr bwMode="auto">
            <a:xfrm>
              <a:off x="3867" y="2522"/>
              <a:ext cx="52" cy="52"/>
            </a:xfrm>
            <a:custGeom>
              <a:avLst/>
              <a:gdLst>
                <a:gd name="T0" fmla="*/ 1 w 134"/>
                <a:gd name="T1" fmla="*/ 0 h 134"/>
                <a:gd name="T2" fmla="*/ 1 w 134"/>
                <a:gd name="T3" fmla="*/ 1 h 134"/>
                <a:gd name="T4" fmla="*/ 0 w 134"/>
                <a:gd name="T5" fmla="*/ 1 h 134"/>
                <a:gd name="T6" fmla="*/ 0 w 134"/>
                <a:gd name="T7" fmla="*/ 1 h 134"/>
                <a:gd name="T8" fmla="*/ 1 w 134"/>
                <a:gd name="T9" fmla="*/ 0 h 13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4"/>
                <a:gd name="T16" fmla="*/ 0 h 134"/>
                <a:gd name="T17" fmla="*/ 134 w 134"/>
                <a:gd name="T18" fmla="*/ 134 h 13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4" h="134">
                  <a:moveTo>
                    <a:pt x="67" y="0"/>
                  </a:moveTo>
                  <a:lnTo>
                    <a:pt x="134" y="134"/>
                  </a:lnTo>
                  <a:cubicBezTo>
                    <a:pt x="92" y="113"/>
                    <a:pt x="42" y="113"/>
                    <a:pt x="0" y="134"/>
                  </a:cubicBezTo>
                  <a:lnTo>
                    <a:pt x="67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259" name="Line 83"/>
            <p:cNvSpPr>
              <a:spLocks noChangeShapeType="1"/>
            </p:cNvSpPr>
            <p:nvPr/>
          </p:nvSpPr>
          <p:spPr bwMode="auto">
            <a:xfrm flipH="1">
              <a:off x="3324" y="2109"/>
              <a:ext cx="230" cy="1"/>
            </a:xfrm>
            <a:prstGeom prst="line">
              <a:avLst/>
            </a:prstGeom>
            <a:noFill/>
            <a:ln w="46038" cap="rnd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260" name="Freeform 84"/>
            <p:cNvSpPr>
              <a:spLocks/>
            </p:cNvSpPr>
            <p:nvPr/>
          </p:nvSpPr>
          <p:spPr bwMode="auto">
            <a:xfrm>
              <a:off x="3254" y="2063"/>
              <a:ext cx="93" cy="93"/>
            </a:xfrm>
            <a:custGeom>
              <a:avLst/>
              <a:gdLst>
                <a:gd name="T0" fmla="*/ 0 w 239"/>
                <a:gd name="T1" fmla="*/ 1 h 239"/>
                <a:gd name="T2" fmla="*/ 2 w 239"/>
                <a:gd name="T3" fmla="*/ 0 h 239"/>
                <a:gd name="T4" fmla="*/ 2 w 239"/>
                <a:gd name="T5" fmla="*/ 2 h 239"/>
                <a:gd name="T6" fmla="*/ 2 w 239"/>
                <a:gd name="T7" fmla="*/ 2 h 239"/>
                <a:gd name="T8" fmla="*/ 0 w 239"/>
                <a:gd name="T9" fmla="*/ 1 h 2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9"/>
                <a:gd name="T16" fmla="*/ 0 h 239"/>
                <a:gd name="T17" fmla="*/ 239 w 239"/>
                <a:gd name="T18" fmla="*/ 239 h 23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9" h="239">
                  <a:moveTo>
                    <a:pt x="0" y="119"/>
                  </a:moveTo>
                  <a:lnTo>
                    <a:pt x="239" y="0"/>
                  </a:lnTo>
                  <a:cubicBezTo>
                    <a:pt x="201" y="75"/>
                    <a:pt x="201" y="163"/>
                    <a:pt x="239" y="239"/>
                  </a:cubicBezTo>
                  <a:lnTo>
                    <a:pt x="0" y="119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0" name="Group 85"/>
          <p:cNvGrpSpPr>
            <a:grpSpLocks/>
          </p:cNvGrpSpPr>
          <p:nvPr/>
        </p:nvGrpSpPr>
        <p:grpSpPr bwMode="auto">
          <a:xfrm>
            <a:off x="7661275" y="3078163"/>
            <a:ext cx="730250" cy="969962"/>
            <a:chOff x="4355" y="1795"/>
            <a:chExt cx="460" cy="611"/>
          </a:xfrm>
        </p:grpSpPr>
        <p:sp>
          <p:nvSpPr>
            <p:cNvPr id="9238" name="Rectangle 86"/>
            <p:cNvSpPr>
              <a:spLocks noChangeArrowheads="1"/>
            </p:cNvSpPr>
            <p:nvPr/>
          </p:nvSpPr>
          <p:spPr bwMode="auto">
            <a:xfrm>
              <a:off x="4355" y="1795"/>
              <a:ext cx="341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 b="1" dirty="0">
                  <a:solidFill>
                    <a:srgbClr val="FFFF00"/>
                  </a:solidFill>
                  <a:latin typeface="Arial" charset="0"/>
                </a:rPr>
                <a:t>- </a:t>
              </a:r>
              <a:r>
                <a:rPr lang="en-US" sz="1100" b="1" dirty="0" err="1">
                  <a:latin typeface="Arial" charset="0"/>
                </a:rPr>
                <a:t>Tradisi</a:t>
              </a:r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9239" name="Rectangle 87"/>
            <p:cNvSpPr>
              <a:spLocks noChangeArrowheads="1"/>
            </p:cNvSpPr>
            <p:nvPr/>
          </p:nvSpPr>
          <p:spPr bwMode="auto">
            <a:xfrm>
              <a:off x="4355" y="1894"/>
              <a:ext cx="311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 b="1" dirty="0">
                  <a:solidFill>
                    <a:srgbClr val="FFFF00"/>
                  </a:solidFill>
                  <a:latin typeface="Arial" charset="0"/>
                </a:rPr>
                <a:t>   (</a:t>
              </a:r>
              <a:r>
                <a:rPr lang="en-US" sz="1100" b="1" dirty="0" err="1">
                  <a:latin typeface="Arial" charset="0"/>
                </a:rPr>
                <a:t>adat</a:t>
              </a:r>
              <a:r>
                <a:rPr lang="en-US" sz="1100" b="1" dirty="0">
                  <a:latin typeface="Arial" charset="0"/>
                </a:rPr>
                <a:t>)</a:t>
              </a:r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9240" name="Rectangle 88"/>
            <p:cNvSpPr>
              <a:spLocks noChangeArrowheads="1"/>
            </p:cNvSpPr>
            <p:nvPr/>
          </p:nvSpPr>
          <p:spPr bwMode="auto">
            <a:xfrm>
              <a:off x="4355" y="2094"/>
              <a:ext cx="460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 b="1" dirty="0">
                  <a:latin typeface="Arial" charset="0"/>
                </a:rPr>
                <a:t>- </a:t>
              </a:r>
              <a:r>
                <a:rPr lang="en-US" sz="1100" b="1" dirty="0" err="1">
                  <a:latin typeface="Arial" charset="0"/>
                </a:rPr>
                <a:t>Komando</a:t>
              </a:r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9241" name="Rectangle 89"/>
            <p:cNvSpPr>
              <a:spLocks noChangeArrowheads="1"/>
            </p:cNvSpPr>
            <p:nvPr/>
          </p:nvSpPr>
          <p:spPr bwMode="auto">
            <a:xfrm>
              <a:off x="4355" y="2300"/>
              <a:ext cx="293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 b="1" dirty="0">
                  <a:latin typeface="Arial" charset="0"/>
                </a:rPr>
                <a:t>- </a:t>
              </a:r>
              <a:r>
                <a:rPr lang="en-US" sz="1100" b="1" dirty="0" err="1">
                  <a:latin typeface="Arial" charset="0"/>
                </a:rPr>
                <a:t>Pasar</a:t>
              </a:r>
              <a:endParaRPr lang="en-US" sz="2400" dirty="0">
                <a:latin typeface="Times New Roman" pitchFamily="18" charset="0"/>
              </a:endParaRPr>
            </a:p>
          </p:txBody>
        </p:sp>
      </p:grpSp>
      <p:grpSp>
        <p:nvGrpSpPr>
          <p:cNvPr id="11" name="Group 90"/>
          <p:cNvGrpSpPr>
            <a:grpSpLocks/>
          </p:cNvGrpSpPr>
          <p:nvPr/>
        </p:nvGrpSpPr>
        <p:grpSpPr bwMode="auto">
          <a:xfrm>
            <a:off x="8469313" y="2166938"/>
            <a:ext cx="952500" cy="2819400"/>
            <a:chOff x="4864" y="1221"/>
            <a:chExt cx="600" cy="1776"/>
          </a:xfrm>
        </p:grpSpPr>
        <p:sp>
          <p:nvSpPr>
            <p:cNvPr id="9232" name="Freeform 91"/>
            <p:cNvSpPr>
              <a:spLocks/>
            </p:cNvSpPr>
            <p:nvPr/>
          </p:nvSpPr>
          <p:spPr bwMode="auto">
            <a:xfrm>
              <a:off x="4864" y="1221"/>
              <a:ext cx="600" cy="1776"/>
            </a:xfrm>
            <a:custGeom>
              <a:avLst/>
              <a:gdLst>
                <a:gd name="T0" fmla="*/ 0 w 600"/>
                <a:gd name="T1" fmla="*/ 888 h 1776"/>
                <a:gd name="T2" fmla="*/ 270 w 600"/>
                <a:gd name="T3" fmla="*/ 1776 h 1776"/>
                <a:gd name="T4" fmla="*/ 270 w 600"/>
                <a:gd name="T5" fmla="*/ 1190 h 1776"/>
                <a:gd name="T6" fmla="*/ 600 w 600"/>
                <a:gd name="T7" fmla="*/ 1190 h 1776"/>
                <a:gd name="T8" fmla="*/ 600 w 600"/>
                <a:gd name="T9" fmla="*/ 587 h 1776"/>
                <a:gd name="T10" fmla="*/ 270 w 600"/>
                <a:gd name="T11" fmla="*/ 587 h 1776"/>
                <a:gd name="T12" fmla="*/ 270 w 600"/>
                <a:gd name="T13" fmla="*/ 0 h 1776"/>
                <a:gd name="T14" fmla="*/ 0 w 600"/>
                <a:gd name="T15" fmla="*/ 888 h 177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00"/>
                <a:gd name="T25" fmla="*/ 0 h 1776"/>
                <a:gd name="T26" fmla="*/ 600 w 600"/>
                <a:gd name="T27" fmla="*/ 1776 h 177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00" h="1776">
                  <a:moveTo>
                    <a:pt x="0" y="888"/>
                  </a:moveTo>
                  <a:lnTo>
                    <a:pt x="270" y="1776"/>
                  </a:lnTo>
                  <a:lnTo>
                    <a:pt x="270" y="1190"/>
                  </a:lnTo>
                  <a:lnTo>
                    <a:pt x="600" y="1190"/>
                  </a:lnTo>
                  <a:lnTo>
                    <a:pt x="600" y="587"/>
                  </a:lnTo>
                  <a:lnTo>
                    <a:pt x="270" y="587"/>
                  </a:lnTo>
                  <a:lnTo>
                    <a:pt x="270" y="0"/>
                  </a:lnTo>
                  <a:lnTo>
                    <a:pt x="0" y="88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233" name="Freeform 92"/>
            <p:cNvSpPr>
              <a:spLocks/>
            </p:cNvSpPr>
            <p:nvPr/>
          </p:nvSpPr>
          <p:spPr bwMode="auto">
            <a:xfrm>
              <a:off x="4864" y="1221"/>
              <a:ext cx="600" cy="1776"/>
            </a:xfrm>
            <a:custGeom>
              <a:avLst/>
              <a:gdLst>
                <a:gd name="T0" fmla="*/ 0 w 600"/>
                <a:gd name="T1" fmla="*/ 888 h 1776"/>
                <a:gd name="T2" fmla="*/ 270 w 600"/>
                <a:gd name="T3" fmla="*/ 1776 h 1776"/>
                <a:gd name="T4" fmla="*/ 270 w 600"/>
                <a:gd name="T5" fmla="*/ 1190 h 1776"/>
                <a:gd name="T6" fmla="*/ 600 w 600"/>
                <a:gd name="T7" fmla="*/ 1190 h 1776"/>
                <a:gd name="T8" fmla="*/ 600 w 600"/>
                <a:gd name="T9" fmla="*/ 587 h 1776"/>
                <a:gd name="T10" fmla="*/ 270 w 600"/>
                <a:gd name="T11" fmla="*/ 587 h 1776"/>
                <a:gd name="T12" fmla="*/ 270 w 600"/>
                <a:gd name="T13" fmla="*/ 0 h 1776"/>
                <a:gd name="T14" fmla="*/ 0 w 600"/>
                <a:gd name="T15" fmla="*/ 888 h 177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00"/>
                <a:gd name="T25" fmla="*/ 0 h 1776"/>
                <a:gd name="T26" fmla="*/ 600 w 600"/>
                <a:gd name="T27" fmla="*/ 1776 h 177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00" h="1776">
                  <a:moveTo>
                    <a:pt x="0" y="888"/>
                  </a:moveTo>
                  <a:lnTo>
                    <a:pt x="270" y="1776"/>
                  </a:lnTo>
                  <a:lnTo>
                    <a:pt x="270" y="1190"/>
                  </a:lnTo>
                  <a:lnTo>
                    <a:pt x="600" y="1190"/>
                  </a:lnTo>
                  <a:lnTo>
                    <a:pt x="600" y="587"/>
                  </a:lnTo>
                  <a:lnTo>
                    <a:pt x="270" y="587"/>
                  </a:lnTo>
                  <a:lnTo>
                    <a:pt x="270" y="0"/>
                  </a:lnTo>
                  <a:lnTo>
                    <a:pt x="0" y="888"/>
                  </a:lnTo>
                  <a:close/>
                </a:path>
              </a:pathLst>
            </a:custGeom>
            <a:noFill/>
            <a:ln w="3175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234" name="Rectangle 93"/>
            <p:cNvSpPr>
              <a:spLocks noChangeArrowheads="1"/>
            </p:cNvSpPr>
            <p:nvPr/>
          </p:nvSpPr>
          <p:spPr bwMode="auto">
            <a:xfrm>
              <a:off x="5001" y="1851"/>
              <a:ext cx="457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 b="1">
                  <a:solidFill>
                    <a:srgbClr val="000000"/>
                  </a:solidFill>
                  <a:latin typeface="Arial" charset="0"/>
                </a:rPr>
                <a:t>HAK ATAS</a:t>
              </a: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235" name="Rectangle 94"/>
            <p:cNvSpPr>
              <a:spLocks noChangeArrowheads="1"/>
            </p:cNvSpPr>
            <p:nvPr/>
          </p:nvSpPr>
          <p:spPr bwMode="auto">
            <a:xfrm>
              <a:off x="5256" y="1951"/>
              <a:ext cx="187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 b="1">
                  <a:solidFill>
                    <a:srgbClr val="000000"/>
                  </a:solidFill>
                  <a:latin typeface="Arial" charset="0"/>
                </a:rPr>
                <a:t>SDA</a:t>
              </a: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236" name="Rectangle 95"/>
            <p:cNvSpPr>
              <a:spLocks noChangeArrowheads="1"/>
            </p:cNvSpPr>
            <p:nvPr/>
          </p:nvSpPr>
          <p:spPr bwMode="auto">
            <a:xfrm>
              <a:off x="4989" y="2157"/>
              <a:ext cx="466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 b="1">
                  <a:solidFill>
                    <a:srgbClr val="000000"/>
                  </a:solidFill>
                  <a:latin typeface="Arial" charset="0"/>
                </a:rPr>
                <a:t>KELEMBA-</a:t>
              </a: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237" name="Rectangle 96"/>
            <p:cNvSpPr>
              <a:spLocks noChangeArrowheads="1"/>
            </p:cNvSpPr>
            <p:nvPr/>
          </p:nvSpPr>
          <p:spPr bwMode="auto">
            <a:xfrm>
              <a:off x="5187" y="2257"/>
              <a:ext cx="260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 b="1">
                  <a:solidFill>
                    <a:srgbClr val="000000"/>
                  </a:solidFill>
                  <a:latin typeface="Arial" charset="0"/>
                </a:rPr>
                <a:t>GAAN</a:t>
              </a: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23649" name="AutoShape 97"/>
          <p:cNvSpPr>
            <a:spLocks/>
          </p:cNvSpPr>
          <p:nvPr/>
        </p:nvSpPr>
        <p:spPr bwMode="auto">
          <a:xfrm>
            <a:off x="8610600" y="5867400"/>
            <a:ext cx="1371600" cy="762000"/>
          </a:xfrm>
          <a:prstGeom prst="borderCallout2">
            <a:avLst>
              <a:gd name="adj1" fmla="val 15000"/>
              <a:gd name="adj2" fmla="val -5556"/>
              <a:gd name="adj3" fmla="val 15000"/>
              <a:gd name="adj4" fmla="val -27315"/>
              <a:gd name="adj5" fmla="val -225000"/>
              <a:gd name="adj6" fmla="val -50000"/>
            </a:avLst>
          </a:prstGeom>
          <a:solidFill>
            <a:srgbClr val="FF9900">
              <a:alpha val="70000"/>
            </a:srgbClr>
          </a:solidFill>
          <a:ln w="190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d-ID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ASPEK</a:t>
            </a:r>
            <a:endParaRPr lang="en-US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EKONOMI</a:t>
            </a:r>
          </a:p>
        </p:txBody>
      </p:sp>
      <p:sp>
        <p:nvSpPr>
          <p:cNvPr id="23650" name="AutoShape 98"/>
          <p:cNvSpPr>
            <a:spLocks/>
          </p:cNvSpPr>
          <p:nvPr/>
        </p:nvSpPr>
        <p:spPr bwMode="auto">
          <a:xfrm>
            <a:off x="8686800" y="1295400"/>
            <a:ext cx="1371600" cy="762000"/>
          </a:xfrm>
          <a:prstGeom prst="borderCallout2">
            <a:avLst>
              <a:gd name="adj1" fmla="val 15000"/>
              <a:gd name="adj2" fmla="val -5556"/>
              <a:gd name="adj3" fmla="val 15000"/>
              <a:gd name="adj4" fmla="val -16435"/>
              <a:gd name="adj5" fmla="val 285000"/>
              <a:gd name="adj6" fmla="val -27778"/>
            </a:avLst>
          </a:prstGeom>
          <a:solidFill>
            <a:srgbClr val="FF9900">
              <a:alpha val="70000"/>
            </a:srgbClr>
          </a:solidFill>
          <a:ln w="190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ASPEK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HUKUM</a:t>
            </a:r>
          </a:p>
        </p:txBody>
      </p:sp>
      <p:sp>
        <p:nvSpPr>
          <p:cNvPr id="23651" name="AutoShape 99"/>
          <p:cNvSpPr>
            <a:spLocks/>
          </p:cNvSpPr>
          <p:nvPr/>
        </p:nvSpPr>
        <p:spPr bwMode="auto">
          <a:xfrm>
            <a:off x="6172200" y="838200"/>
            <a:ext cx="1371600" cy="762000"/>
          </a:xfrm>
          <a:prstGeom prst="borderCallout2">
            <a:avLst>
              <a:gd name="adj1" fmla="val 15000"/>
              <a:gd name="adj2" fmla="val 105556"/>
              <a:gd name="adj3" fmla="val 15000"/>
              <a:gd name="adj4" fmla="val 116435"/>
              <a:gd name="adj5" fmla="val 275000"/>
              <a:gd name="adj6" fmla="val 127778"/>
            </a:avLst>
          </a:prstGeom>
          <a:solidFill>
            <a:srgbClr val="FF9900">
              <a:alpha val="70000"/>
            </a:srgbClr>
          </a:solidFill>
          <a:ln w="190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ASPEK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SOS-BUD</a:t>
            </a:r>
          </a:p>
        </p:txBody>
      </p:sp>
    </p:spTree>
    <p:extLst>
      <p:ext uri="{BB962C8B-B14F-4D97-AF65-F5344CB8AC3E}">
        <p14:creationId xmlns:p14="http://schemas.microsoft.com/office/powerpoint/2010/main" val="36320088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3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3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23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49" grpId="0" animBg="1"/>
      <p:bldP spid="23650" grpId="0" animBg="1"/>
      <p:bldP spid="2365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74639"/>
            <a:ext cx="10566400" cy="1143000"/>
          </a:xfrm>
        </p:spPr>
        <p:txBody>
          <a:bodyPr>
            <a:normAutofit/>
          </a:bodyPr>
          <a:lstStyle/>
          <a:p>
            <a:r>
              <a:rPr lang="en-US" b="1" dirty="0">
                <a:latin typeface="Candara" panose="020E0502030303020204" pitchFamily="34" charset="0"/>
              </a:rPr>
              <a:t>ILMU KEBIJAKAN&amp;ANALISIS KEBIJAKAN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101600" y="1295400"/>
          <a:ext cx="6604000" cy="48429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48913" y="3133804"/>
            <a:ext cx="232307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1219170"/>
            <a:r>
              <a:rPr lang="en-US" sz="3200">
                <a:solidFill>
                  <a:srgbClr val="FFFFFF"/>
                </a:solidFill>
                <a:latin typeface="Century Gothic" panose="020B0502020202020204" pitchFamily="34" charset="0"/>
              </a:rPr>
              <a:t>ILMU </a:t>
            </a:r>
          </a:p>
          <a:p>
            <a:pPr algn="ctr" defTabSz="1219170"/>
            <a:r>
              <a:rPr lang="en-US" sz="3200">
                <a:solidFill>
                  <a:srgbClr val="FFFFFF"/>
                </a:solidFill>
                <a:latin typeface="Century Gothic" panose="020B0502020202020204" pitchFamily="34" charset="0"/>
              </a:rPr>
              <a:t>KEBIJAKAN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1" y="2141301"/>
            <a:ext cx="4145687" cy="7487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1219170"/>
            <a:r>
              <a:rPr lang="en-US" sz="2133" b="1" dirty="0">
                <a:latin typeface="Century Gothic" panose="020B0502020202020204" pitchFamily="34" charset="0"/>
              </a:rPr>
              <a:t>STUDI—ADOPSI HASIL STUDI,</a:t>
            </a:r>
          </a:p>
          <a:p>
            <a:pPr algn="ctr" defTabSz="1219170"/>
            <a:r>
              <a:rPr lang="en-US" sz="2133" b="1" dirty="0">
                <a:latin typeface="Century Gothic" panose="020B0502020202020204" pitchFamily="34" charset="0"/>
              </a:rPr>
              <a:t>DAN PENYELESAIAN MASALAH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15899" y="3485595"/>
            <a:ext cx="4881465" cy="4205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/>
            <a:r>
              <a:rPr lang="en-US" sz="2133" b="1" dirty="0">
                <a:latin typeface="Century Gothic" panose="020B0502020202020204" pitchFamily="34" charset="0"/>
              </a:rPr>
              <a:t>TRANS-DISIPLIN, LINTAS PARADIGMA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32681" y="4478101"/>
            <a:ext cx="4459875" cy="7487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/>
            <a:r>
              <a:rPr lang="en-US" sz="2133" dirty="0">
                <a:solidFill>
                  <a:srgbClr val="FFFFFF"/>
                </a:solidFill>
                <a:latin typeface="Century Gothic" panose="020B0502020202020204" pitchFamily="34" charset="0"/>
              </a:rPr>
              <a:t>TIDAK BEBAS NILAI, </a:t>
            </a:r>
          </a:p>
          <a:p>
            <a:pPr defTabSz="1219170"/>
            <a:r>
              <a:rPr lang="en-US" sz="2133" b="1" dirty="0">
                <a:latin typeface="Century Gothic" panose="020B0502020202020204" pitchFamily="34" charset="0"/>
              </a:rPr>
              <a:t>LEKAT DNG MARTABAT MANUSIA</a:t>
            </a:r>
          </a:p>
        </p:txBody>
      </p:sp>
    </p:spTree>
    <p:extLst>
      <p:ext uri="{BB962C8B-B14F-4D97-AF65-F5344CB8AC3E}">
        <p14:creationId xmlns:p14="http://schemas.microsoft.com/office/powerpoint/2010/main" val="895811285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535" y="274639"/>
            <a:ext cx="10566400" cy="1143000"/>
          </a:xfrm>
        </p:spPr>
        <p:txBody>
          <a:bodyPr>
            <a:normAutofit/>
          </a:bodyPr>
          <a:lstStyle/>
          <a:p>
            <a:r>
              <a:rPr lang="en-US" b="1" dirty="0">
                <a:latin typeface="Candara" panose="020E0502030303020204" pitchFamily="34" charset="0"/>
              </a:rPr>
              <a:t>KEBIJAKAN DAN POLITIK</a:t>
            </a: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380" y="1645402"/>
            <a:ext cx="11105765" cy="473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2719359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668A5-DC0F-4A25-860C-78DB66DB4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57500"/>
            <a:ext cx="2971800" cy="1143000"/>
          </a:xfrm>
        </p:spPr>
        <p:txBody>
          <a:bodyPr/>
          <a:lstStyle/>
          <a:p>
            <a:pPr algn="r"/>
            <a:r>
              <a:rPr lang="en-US" sz="3600" dirty="0" err="1">
                <a:latin typeface="Gill Sans MT" panose="020B0502020104020203" pitchFamily="34" charset="0"/>
              </a:rPr>
              <a:t>Lingkup</a:t>
            </a:r>
            <a:r>
              <a:rPr lang="en-US" sz="3600" dirty="0">
                <a:latin typeface="Gill Sans MT" panose="020B0502020104020203" pitchFamily="34" charset="0"/>
              </a:rPr>
              <a:t> </a:t>
            </a:r>
            <a:r>
              <a:rPr lang="en-US" sz="3600" dirty="0" err="1">
                <a:latin typeface="Gill Sans MT" panose="020B0502020104020203" pitchFamily="34" charset="0"/>
              </a:rPr>
              <a:t>Kuliah</a:t>
            </a:r>
            <a:r>
              <a:rPr lang="en-US" sz="3600" dirty="0">
                <a:latin typeface="Gill Sans MT" panose="020B0502020104020203" pitchFamily="34" charset="0"/>
              </a:rPr>
              <a:t> 7 </a:t>
            </a:r>
            <a:r>
              <a:rPr lang="en-US" sz="3600" dirty="0" err="1">
                <a:latin typeface="Gill Sans MT" panose="020B0502020104020203" pitchFamily="34" charset="0"/>
              </a:rPr>
              <a:t>Minggu</a:t>
            </a:r>
            <a:endParaRPr lang="id-ID" dirty="0">
              <a:latin typeface="Gill Sans MT" panose="020B0502020104020203" pitchFamily="34" charset="0"/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931690F8-3AC8-4E2C-B14E-4F3E53547CD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38522568"/>
              </p:ext>
            </p:extLst>
          </p:nvPr>
        </p:nvGraphicFramePr>
        <p:xfrm>
          <a:off x="2743200" y="0"/>
          <a:ext cx="9169400" cy="6781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Oval 3">
            <a:extLst>
              <a:ext uri="{FF2B5EF4-FFF2-40B4-BE49-F238E27FC236}">
                <a16:creationId xmlns:a16="http://schemas.microsoft.com/office/drawing/2014/main" id="{F8654F2C-55E2-45DB-836D-A6EBD5F512AD}"/>
              </a:ext>
            </a:extLst>
          </p:cNvPr>
          <p:cNvSpPr/>
          <p:nvPr/>
        </p:nvSpPr>
        <p:spPr>
          <a:xfrm>
            <a:off x="7848600" y="127000"/>
            <a:ext cx="457200" cy="457200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2</a:t>
            </a:r>
            <a:endParaRPr kumimoji="0" lang="id-ID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206A887-85C6-45A4-A6D1-D51736160EC3}"/>
              </a:ext>
            </a:extLst>
          </p:cNvPr>
          <p:cNvSpPr/>
          <p:nvPr/>
        </p:nvSpPr>
        <p:spPr>
          <a:xfrm>
            <a:off x="9829800" y="1143000"/>
            <a:ext cx="457200" cy="457200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3</a:t>
            </a:r>
            <a:endParaRPr kumimoji="0" lang="id-ID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8494EE1-0016-4410-BFDD-6C634FC84AEC}"/>
              </a:ext>
            </a:extLst>
          </p:cNvPr>
          <p:cNvSpPr/>
          <p:nvPr/>
        </p:nvSpPr>
        <p:spPr>
          <a:xfrm>
            <a:off x="10058400" y="3771900"/>
            <a:ext cx="457200" cy="457200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4</a:t>
            </a:r>
            <a:endParaRPr kumimoji="0" lang="id-ID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AED55AD-D57C-4788-8305-23D1E18B9463}"/>
              </a:ext>
            </a:extLst>
          </p:cNvPr>
          <p:cNvSpPr/>
          <p:nvPr/>
        </p:nvSpPr>
        <p:spPr>
          <a:xfrm>
            <a:off x="8097520" y="5938520"/>
            <a:ext cx="457200" cy="457200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5</a:t>
            </a:r>
            <a:endParaRPr kumimoji="0" lang="id-ID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429F4E8-0AA4-444F-AC71-14E6EAE1E09B}"/>
              </a:ext>
            </a:extLst>
          </p:cNvPr>
          <p:cNvSpPr/>
          <p:nvPr/>
        </p:nvSpPr>
        <p:spPr>
          <a:xfrm>
            <a:off x="4343400" y="3797300"/>
            <a:ext cx="457200" cy="457200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6</a:t>
            </a:r>
            <a:endParaRPr kumimoji="0" lang="id-ID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548AD66-CA59-4723-A814-3DC56D573D6C}"/>
              </a:ext>
            </a:extLst>
          </p:cNvPr>
          <p:cNvSpPr/>
          <p:nvPr/>
        </p:nvSpPr>
        <p:spPr>
          <a:xfrm>
            <a:off x="4267200" y="1193800"/>
            <a:ext cx="457200" cy="457200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7</a:t>
            </a:r>
            <a:endParaRPr kumimoji="0" lang="id-ID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2F41D0D-2466-47F1-A03B-763D5850789E}"/>
              </a:ext>
            </a:extLst>
          </p:cNvPr>
          <p:cNvSpPr txBox="1"/>
          <p:nvPr/>
        </p:nvSpPr>
        <p:spPr>
          <a:xfrm>
            <a:off x="565608" y="4515439"/>
            <a:ext cx="30525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hariadi@apps.ipb.ac.id</a:t>
            </a:r>
            <a:endParaRPr lang="id-ID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715178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24348" y="122238"/>
            <a:ext cx="8229600" cy="868362"/>
          </a:xfrm>
        </p:spPr>
        <p:txBody>
          <a:bodyPr/>
          <a:lstStyle/>
          <a:p>
            <a:pPr algn="l" eaLnBrk="1" hangingPunct="1"/>
            <a:r>
              <a:rPr lang="en-US" altLang="en-US" dirty="0" err="1">
                <a:solidFill>
                  <a:srgbClr val="FFCC00"/>
                </a:solidFill>
              </a:rPr>
              <a:t>Rasional</a:t>
            </a:r>
            <a:r>
              <a:rPr lang="en-US" altLang="en-US" dirty="0">
                <a:solidFill>
                  <a:srgbClr val="FFCC00"/>
                </a:solidFill>
              </a:rPr>
              <a:t>: </a:t>
            </a:r>
            <a:r>
              <a:rPr lang="en-US" altLang="en-US" dirty="0" err="1">
                <a:solidFill>
                  <a:srgbClr val="FFCC00"/>
                </a:solidFill>
              </a:rPr>
              <a:t>Apa</a:t>
            </a:r>
            <a:r>
              <a:rPr lang="en-US" altLang="en-US" dirty="0">
                <a:solidFill>
                  <a:srgbClr val="FFCC00"/>
                </a:solidFill>
              </a:rPr>
              <a:t> </a:t>
            </a:r>
            <a:r>
              <a:rPr lang="en-US" altLang="en-US" dirty="0" err="1">
                <a:solidFill>
                  <a:srgbClr val="FFCC00"/>
                </a:solidFill>
              </a:rPr>
              <a:t>dasarnya</a:t>
            </a:r>
            <a:r>
              <a:rPr lang="en-US" altLang="en-US" dirty="0">
                <a:solidFill>
                  <a:srgbClr val="FFCC00"/>
                </a:solidFill>
              </a:rPr>
              <a:t>?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9706" y="1209368"/>
            <a:ext cx="6934200" cy="4495800"/>
          </a:xfrm>
          <a:solidFill>
            <a:srgbClr val="008080">
              <a:alpha val="59999"/>
            </a:srgbClr>
          </a:solidFill>
        </p:spPr>
        <p:txBody>
          <a:bodyPr/>
          <a:lstStyle/>
          <a:p>
            <a:pPr eaLnBrk="1" hangingPunct="1"/>
            <a:r>
              <a:rPr lang="en-US" altLang="en-US" sz="2800" dirty="0" err="1"/>
              <a:t>Rasionalitas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teknis</a:t>
            </a:r>
            <a:r>
              <a:rPr lang="en-US" altLang="en-US" sz="2800" dirty="0"/>
              <a:t>: </a:t>
            </a:r>
            <a:r>
              <a:rPr lang="en-US" altLang="en-US" sz="2800" dirty="0" err="1"/>
              <a:t>pilihan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efektif</a:t>
            </a:r>
            <a:endParaRPr lang="en-US" altLang="en-US" sz="2800" dirty="0"/>
          </a:p>
          <a:p>
            <a:pPr eaLnBrk="1" hangingPunct="1"/>
            <a:r>
              <a:rPr lang="en-US" altLang="en-US" sz="2800" dirty="0" err="1"/>
              <a:t>Rasionalitas</a:t>
            </a:r>
            <a:r>
              <a:rPr lang="en-US" altLang="en-US" sz="2800" dirty="0"/>
              <a:t> </a:t>
            </a:r>
            <a:r>
              <a:rPr lang="en-US" altLang="en-US" sz="2800" dirty="0" err="1"/>
              <a:t>ekonomis</a:t>
            </a:r>
            <a:r>
              <a:rPr lang="en-US" altLang="en-US" sz="2800" dirty="0"/>
              <a:t>: </a:t>
            </a:r>
            <a:r>
              <a:rPr lang="en-US" altLang="en-US" sz="2800" dirty="0" err="1"/>
              <a:t>pilihan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efisien</a:t>
            </a:r>
            <a:endParaRPr lang="en-US" altLang="en-US" sz="2800" dirty="0"/>
          </a:p>
          <a:p>
            <a:pPr eaLnBrk="1" hangingPunct="1"/>
            <a:r>
              <a:rPr lang="en-US" altLang="en-US" sz="2800" dirty="0" err="1"/>
              <a:t>Rasionalitas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sosial</a:t>
            </a:r>
            <a:r>
              <a:rPr lang="en-US" altLang="en-US" sz="2800" dirty="0"/>
              <a:t>: </a:t>
            </a:r>
            <a:r>
              <a:rPr lang="en-US" altLang="en-US" sz="2800" dirty="0" err="1"/>
              <a:t>diterima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masyarakat</a:t>
            </a:r>
            <a:endParaRPr lang="en-US" altLang="en-US" sz="2800" dirty="0"/>
          </a:p>
          <a:p>
            <a:pPr eaLnBrk="1" hangingPunct="1"/>
            <a:r>
              <a:rPr lang="en-US" altLang="en-US" sz="2800" dirty="0" err="1"/>
              <a:t>Rasionalitas</a:t>
            </a:r>
            <a:r>
              <a:rPr lang="en-US" altLang="en-US" sz="2800" dirty="0"/>
              <a:t> </a:t>
            </a:r>
            <a:r>
              <a:rPr lang="en-US" altLang="en-US" sz="2800" dirty="0" err="1"/>
              <a:t>hukum</a:t>
            </a:r>
            <a:r>
              <a:rPr lang="en-US" altLang="en-US" sz="2800" dirty="0"/>
              <a:t>: </a:t>
            </a:r>
            <a:r>
              <a:rPr lang="en-US" altLang="en-US" sz="2800" dirty="0" err="1"/>
              <a:t>legalitas</a:t>
            </a:r>
            <a:endParaRPr lang="en-US" altLang="en-US" sz="2800" dirty="0"/>
          </a:p>
          <a:p>
            <a:pPr eaLnBrk="1" hangingPunct="1"/>
            <a:r>
              <a:rPr lang="en-US" altLang="en-US" sz="2800" dirty="0" err="1"/>
              <a:t>Rasionalitas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substantif</a:t>
            </a:r>
            <a:r>
              <a:rPr lang="en-US" altLang="en-US" sz="2800" dirty="0"/>
              <a:t>: </a:t>
            </a:r>
            <a:r>
              <a:rPr lang="en-US" altLang="en-US" sz="2800" dirty="0" err="1"/>
              <a:t>kombinasi</a:t>
            </a:r>
            <a:r>
              <a:rPr lang="en-US" altLang="en-US" sz="2800" dirty="0"/>
              <a:t> ke-4 di </a:t>
            </a:r>
            <a:r>
              <a:rPr lang="en-US" altLang="en-US" sz="2800" dirty="0" err="1"/>
              <a:t>atas</a:t>
            </a:r>
            <a:r>
              <a:rPr lang="en-US" altLang="en-US" sz="2800" dirty="0"/>
              <a:t>.</a:t>
            </a:r>
          </a:p>
          <a:p>
            <a:pPr eaLnBrk="1" hangingPunct="1">
              <a:buFontTx/>
              <a:buNone/>
            </a:pPr>
            <a:r>
              <a:rPr lang="en-US" altLang="en-US" sz="2400" i="1" dirty="0" err="1">
                <a:latin typeface="Tahoma" pitchFamily="34" charset="0"/>
              </a:rPr>
              <a:t>Rasionalitas</a:t>
            </a:r>
            <a:r>
              <a:rPr lang="en-US" altLang="en-US" sz="2400" i="1" dirty="0">
                <a:latin typeface="Tahoma" pitchFamily="34" charset="0"/>
              </a:rPr>
              <a:t> </a:t>
            </a:r>
            <a:r>
              <a:rPr lang="en-US" altLang="en-US" sz="2400" i="1" dirty="0" err="1">
                <a:latin typeface="Tahoma" pitchFamily="34" charset="0"/>
              </a:rPr>
              <a:t>Komprehensif</a:t>
            </a:r>
            <a:r>
              <a:rPr lang="en-US" altLang="en-US" sz="2400" i="1" dirty="0">
                <a:latin typeface="Tahoma" pitchFamily="34" charset="0"/>
              </a:rPr>
              <a:t> </a:t>
            </a:r>
          </a:p>
          <a:p>
            <a:pPr eaLnBrk="1" hangingPunct="1">
              <a:buFontTx/>
              <a:buNone/>
            </a:pPr>
            <a:r>
              <a:rPr lang="en-US" altLang="en-US" sz="2400" i="1" dirty="0" err="1">
                <a:latin typeface="Tahoma" pitchFamily="34" charset="0"/>
              </a:rPr>
              <a:t>Dalil</a:t>
            </a:r>
            <a:r>
              <a:rPr lang="en-US" altLang="en-US" sz="2400" i="1" dirty="0">
                <a:latin typeface="Tahoma" pitchFamily="34" charset="0"/>
              </a:rPr>
              <a:t> </a:t>
            </a:r>
            <a:r>
              <a:rPr lang="en-US" altLang="en-US" sz="2400" i="1" dirty="0" err="1">
                <a:latin typeface="Tahoma" pitchFamily="34" charset="0"/>
              </a:rPr>
              <a:t>Kemustahilan</a:t>
            </a:r>
            <a:r>
              <a:rPr lang="en-US" altLang="en-US" sz="2400" i="1" dirty="0">
                <a:latin typeface="Tahoma" pitchFamily="34" charset="0"/>
              </a:rPr>
              <a:t> Arrow</a:t>
            </a:r>
          </a:p>
          <a:p>
            <a:pPr eaLnBrk="1" hangingPunct="1">
              <a:buFontTx/>
              <a:buNone/>
            </a:pPr>
            <a:r>
              <a:rPr lang="en-US" altLang="en-US" sz="2400" i="1" dirty="0" err="1">
                <a:latin typeface="Tahoma" pitchFamily="34" charset="0"/>
              </a:rPr>
              <a:t>Pilihan</a:t>
            </a:r>
            <a:r>
              <a:rPr lang="en-US" altLang="en-US" sz="2400" i="1" dirty="0">
                <a:latin typeface="Tahoma" pitchFamily="34" charset="0"/>
              </a:rPr>
              <a:t> </a:t>
            </a:r>
            <a:r>
              <a:rPr lang="en-US" altLang="en-US" sz="2400" i="1" dirty="0" err="1">
                <a:latin typeface="Tahoma" pitchFamily="34" charset="0"/>
              </a:rPr>
              <a:t>rasional</a:t>
            </a:r>
            <a:r>
              <a:rPr lang="en-US" altLang="en-US" sz="2400" i="1" dirty="0">
                <a:latin typeface="Tahoma" pitchFamily="34" charset="0"/>
              </a:rPr>
              <a:t> </a:t>
            </a:r>
            <a:r>
              <a:rPr lang="en-US" altLang="en-US" sz="2400" i="1" dirty="0" err="1">
                <a:latin typeface="Tahoma" pitchFamily="34" charset="0"/>
              </a:rPr>
              <a:t>transitif</a:t>
            </a:r>
            <a:r>
              <a:rPr lang="en-US" altLang="en-US" sz="2400" i="1" dirty="0">
                <a:latin typeface="Tahoma" pitchFamily="34" charset="0"/>
              </a:rPr>
              <a:t> </a:t>
            </a:r>
            <a:r>
              <a:rPr lang="en-US" altLang="en-US" sz="2400" i="1" dirty="0">
                <a:latin typeface="Tahoma" pitchFamily="34" charset="0"/>
                <a:sym typeface="Wingdings" pitchFamily="2" charset="2"/>
              </a:rPr>
              <a:t> </a:t>
            </a:r>
            <a:r>
              <a:rPr lang="en-US" altLang="en-US" sz="2400" i="1" dirty="0" err="1">
                <a:latin typeface="Tahoma" pitchFamily="34" charset="0"/>
                <a:sym typeface="Wingdings" pitchFamily="2" charset="2"/>
              </a:rPr>
              <a:t>Pilihan</a:t>
            </a:r>
            <a:r>
              <a:rPr lang="en-US" altLang="en-US" sz="2400" i="1" dirty="0">
                <a:latin typeface="Tahoma" pitchFamily="34" charset="0"/>
                <a:sym typeface="Wingdings" pitchFamily="2" charset="2"/>
              </a:rPr>
              <a:t> </a:t>
            </a:r>
            <a:r>
              <a:rPr lang="en-US" altLang="en-US" sz="2400" i="1" dirty="0" err="1">
                <a:latin typeface="Tahoma" pitchFamily="34" charset="0"/>
                <a:sym typeface="Wingdings" pitchFamily="2" charset="2"/>
              </a:rPr>
              <a:t>Kolektif</a:t>
            </a:r>
            <a:endParaRPr lang="en-US" altLang="en-US" sz="2400" i="1" dirty="0">
              <a:latin typeface="Tahoma" pitchFamily="34" charset="0"/>
            </a:endParaRP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667156" y="5781369"/>
            <a:ext cx="2444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i="1">
                <a:solidFill>
                  <a:srgbClr val="FFFFFF"/>
                </a:solidFill>
              </a:rPr>
              <a:t>Sumber: Dunn (2000).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3947" y="623455"/>
            <a:ext cx="4071071" cy="5652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0320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765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618" y="235527"/>
            <a:ext cx="11526982" cy="6622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294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3" y="498764"/>
            <a:ext cx="7572375" cy="1235865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effectLst/>
              </a:rPr>
              <a:t>ANALISIS FAKTA</a:t>
            </a:r>
            <a:endParaRPr lang="id-ID" sz="4000" b="1" dirty="0">
              <a:effectLst/>
            </a:endParaRPr>
          </a:p>
        </p:txBody>
      </p:sp>
      <p:sp>
        <p:nvSpPr>
          <p:cNvPr id="4" name="Oval 3"/>
          <p:cNvSpPr/>
          <p:nvPr/>
        </p:nvSpPr>
        <p:spPr>
          <a:xfrm>
            <a:off x="4739493" y="2133603"/>
            <a:ext cx="1193673" cy="1117481"/>
          </a:xfrm>
          <a:prstGeom prst="ellipse">
            <a:avLst/>
          </a:prstGeom>
          <a:solidFill>
            <a:srgbClr val="DF6C5D">
              <a:alpha val="50196"/>
            </a:srgb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FACT-1 FISIK</a:t>
            </a:r>
            <a:endParaRPr kumimoji="0" lang="id-ID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Oval 4"/>
          <p:cNvSpPr/>
          <p:nvPr/>
        </p:nvSpPr>
        <p:spPr>
          <a:xfrm>
            <a:off x="7620000" y="3786280"/>
            <a:ext cx="1231440" cy="1168877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SU-BYEK-TIF</a:t>
            </a:r>
            <a:endParaRPr kumimoji="0" lang="id-ID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Oval 5"/>
          <p:cNvSpPr/>
          <p:nvPr/>
        </p:nvSpPr>
        <p:spPr>
          <a:xfrm>
            <a:off x="7620000" y="2441552"/>
            <a:ext cx="1231440" cy="111747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OBYEKTIF</a:t>
            </a:r>
            <a:endParaRPr kumimoji="0" lang="id-ID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88433" y="2133600"/>
            <a:ext cx="756968" cy="298617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FENOMENA</a:t>
            </a:r>
            <a:endParaRPr kumimoji="0" lang="id-ID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6083762" y="3140198"/>
            <a:ext cx="1231441" cy="1050802"/>
          </a:xfrm>
          <a:prstGeom prst="ellipse">
            <a:avLst/>
          </a:prstGeom>
          <a:solidFill>
            <a:srgbClr val="DF6C5D">
              <a:alpha val="50196"/>
            </a:srgb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FACT-3 SOSIAL</a:t>
            </a:r>
            <a:endParaRPr kumimoji="0" lang="id-ID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Oval 8"/>
          <p:cNvSpPr/>
          <p:nvPr/>
        </p:nvSpPr>
        <p:spPr>
          <a:xfrm>
            <a:off x="5530961" y="2321225"/>
            <a:ext cx="1193672" cy="1117480"/>
          </a:xfrm>
          <a:prstGeom prst="ellipse">
            <a:avLst/>
          </a:prstGeom>
          <a:solidFill>
            <a:srgbClr val="DF6C5D">
              <a:alpha val="50196"/>
            </a:srgb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FACT-2 EKO-NOMI</a:t>
            </a:r>
            <a:endParaRPr kumimoji="0" lang="id-ID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Oval 9"/>
          <p:cNvSpPr/>
          <p:nvPr/>
        </p:nvSpPr>
        <p:spPr>
          <a:xfrm>
            <a:off x="5530963" y="3801554"/>
            <a:ext cx="1193671" cy="1153603"/>
          </a:xfrm>
          <a:prstGeom prst="ellipse">
            <a:avLst/>
          </a:prstGeom>
          <a:solidFill>
            <a:srgbClr val="DF6C5D">
              <a:alpha val="50196"/>
            </a:srgb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FACT-4 HU-KUM</a:t>
            </a:r>
            <a:endParaRPr kumimoji="0" lang="id-ID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4648200" y="4025301"/>
            <a:ext cx="1193672" cy="1117481"/>
          </a:xfrm>
          <a:prstGeom prst="ellipse">
            <a:avLst/>
          </a:prstGeom>
          <a:solidFill>
            <a:srgbClr val="DF6C5D">
              <a:alpha val="50196"/>
            </a:srgb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FACT-5 POLI-TIK</a:t>
            </a:r>
            <a:endParaRPr kumimoji="0" lang="id-ID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04940" y="2743200"/>
            <a:ext cx="1776768" cy="203132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MASALAH/ISU</a:t>
            </a:r>
          </a:p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Kerusakan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Hutan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Pencemaran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Kemiskinan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Bencana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Alam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Penataan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Ruang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Dll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296400" y="3352800"/>
            <a:ext cx="1112356" cy="52322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FAKTA</a:t>
            </a:r>
            <a:endParaRPr kumimoji="0" lang="id-ID" sz="1600" b="1" i="0" u="none" strike="noStrike" kern="1200" cap="none" spc="0" normalizeH="0" baseline="0" noProof="0" dirty="0" err="1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812637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5E77F-FCF3-4AB6-8A5E-77AAD8DD2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dirty="0" err="1"/>
              <a:t>Bagaimana</a:t>
            </a:r>
            <a:r>
              <a:rPr lang="en-US" sz="5400" b="1" dirty="0"/>
              <a:t> </a:t>
            </a:r>
            <a:r>
              <a:rPr lang="en-US" sz="5400" b="1" dirty="0" err="1"/>
              <a:t>Fakta</a:t>
            </a:r>
            <a:r>
              <a:rPr lang="en-US" sz="5400" b="1" dirty="0"/>
              <a:t> </a:t>
            </a:r>
            <a:r>
              <a:rPr lang="en-US" sz="5400" b="1" dirty="0" err="1"/>
              <a:t>Diungkap</a:t>
            </a:r>
            <a:endParaRPr lang="id-ID" sz="5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C433A-6E86-4A66-AC80-3090AB528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700" dirty="0" err="1"/>
              <a:t>Jenis</a:t>
            </a:r>
            <a:r>
              <a:rPr lang="en-US" sz="2700" dirty="0"/>
              <a:t> </a:t>
            </a:r>
            <a:r>
              <a:rPr lang="en-US" sz="2700" dirty="0" err="1"/>
              <a:t>pengetahuan</a:t>
            </a:r>
            <a:r>
              <a:rPr lang="en-US" sz="2700" dirty="0"/>
              <a:t>: </a:t>
            </a:r>
            <a:r>
              <a:rPr lang="en-US" sz="2700" dirty="0" err="1"/>
              <a:t>tentang</a:t>
            </a:r>
            <a:r>
              <a:rPr lang="en-US" sz="2700" dirty="0"/>
              <a:t> </a:t>
            </a:r>
            <a:r>
              <a:rPr lang="en-US" sz="2700" dirty="0" err="1"/>
              <a:t>nilai</a:t>
            </a:r>
            <a:r>
              <a:rPr lang="en-US" sz="2700" dirty="0"/>
              <a:t>, </a:t>
            </a:r>
            <a:r>
              <a:rPr lang="en-US" sz="2700" dirty="0" err="1"/>
              <a:t>bukan</a:t>
            </a:r>
            <a:r>
              <a:rPr lang="en-US" sz="2700" dirty="0"/>
              <a:t> </a:t>
            </a:r>
            <a:r>
              <a:rPr lang="en-US" sz="2700" dirty="0" err="1"/>
              <a:t>tentang</a:t>
            </a:r>
            <a:r>
              <a:rPr lang="en-US" sz="2700" dirty="0"/>
              <a:t> </a:t>
            </a:r>
            <a:r>
              <a:rPr lang="en-US" sz="2700" dirty="0" err="1"/>
              <a:t>nilai</a:t>
            </a:r>
            <a:r>
              <a:rPr lang="en-US" sz="2700" dirty="0"/>
              <a:t>, </a:t>
            </a:r>
            <a:r>
              <a:rPr lang="en-US" sz="2700" dirty="0" err="1"/>
              <a:t>tentang</a:t>
            </a:r>
            <a:r>
              <a:rPr lang="en-US" sz="2700" dirty="0"/>
              <a:t> </a:t>
            </a:r>
            <a:r>
              <a:rPr lang="en-US" sz="2700" dirty="0" err="1"/>
              <a:t>preskripsi</a:t>
            </a:r>
            <a:endParaRPr lang="en-US" sz="2700" dirty="0"/>
          </a:p>
          <a:p>
            <a:r>
              <a:rPr lang="en-US" sz="2700" dirty="0" err="1"/>
              <a:t>Jenis</a:t>
            </a:r>
            <a:r>
              <a:rPr lang="en-US" sz="2700" dirty="0"/>
              <a:t> </a:t>
            </a:r>
            <a:r>
              <a:rPr lang="en-US" sz="2700" dirty="0" err="1"/>
              <a:t>kebenaran</a:t>
            </a:r>
            <a:r>
              <a:rPr lang="en-US" sz="2700" dirty="0"/>
              <a:t>: egoism, </a:t>
            </a:r>
            <a:r>
              <a:rPr lang="en-US" sz="2700" dirty="0" err="1"/>
              <a:t>utilitarianisme</a:t>
            </a:r>
            <a:r>
              <a:rPr lang="en-US" sz="2700" dirty="0"/>
              <a:t>, deontology/</a:t>
            </a:r>
            <a:r>
              <a:rPr lang="en-US" sz="2700" dirty="0" err="1"/>
              <a:t>teori</a:t>
            </a:r>
            <a:r>
              <a:rPr lang="en-US" sz="2700" dirty="0"/>
              <a:t> </a:t>
            </a:r>
            <a:r>
              <a:rPr lang="en-US" sz="2700" dirty="0" err="1"/>
              <a:t>hak</a:t>
            </a:r>
            <a:r>
              <a:rPr lang="en-US" sz="2700" dirty="0"/>
              <a:t>: </a:t>
            </a:r>
            <a:r>
              <a:rPr lang="en-US" sz="2700" dirty="0" err="1"/>
              <a:t>hak</a:t>
            </a:r>
            <a:r>
              <a:rPr lang="en-US" sz="2700" dirty="0"/>
              <a:t> </a:t>
            </a:r>
            <a:r>
              <a:rPr lang="en-US" sz="2700" dirty="0" err="1"/>
              <a:t>hukum</a:t>
            </a:r>
            <a:r>
              <a:rPr lang="en-US" sz="2700" dirty="0"/>
              <a:t>, </a:t>
            </a:r>
            <a:r>
              <a:rPr lang="en-US" sz="2700" dirty="0" err="1"/>
              <a:t>hak</a:t>
            </a:r>
            <a:r>
              <a:rPr lang="en-US" sz="2700" dirty="0"/>
              <a:t> moral, </a:t>
            </a:r>
            <a:r>
              <a:rPr lang="en-US" sz="2700" dirty="0" err="1"/>
              <a:t>hak</a:t>
            </a:r>
            <a:r>
              <a:rPr lang="en-US" sz="2700" dirty="0"/>
              <a:t> </a:t>
            </a:r>
            <a:r>
              <a:rPr lang="en-US" sz="2700" dirty="0" err="1"/>
              <a:t>kontraktual</a:t>
            </a:r>
            <a:r>
              <a:rPr lang="en-US" sz="2700" dirty="0"/>
              <a:t>, </a:t>
            </a:r>
            <a:r>
              <a:rPr lang="en-US" sz="2700" dirty="0" err="1"/>
              <a:t>teori</a:t>
            </a:r>
            <a:r>
              <a:rPr lang="en-US" sz="2700" dirty="0"/>
              <a:t> </a:t>
            </a:r>
            <a:r>
              <a:rPr lang="en-US" sz="2700" dirty="0" err="1"/>
              <a:t>keutamaan</a:t>
            </a:r>
            <a:endParaRPr lang="en-US" sz="2700" dirty="0"/>
          </a:p>
          <a:p>
            <a:r>
              <a:rPr lang="en-US" sz="2700" dirty="0" err="1"/>
              <a:t>Rasionalistas</a:t>
            </a:r>
            <a:r>
              <a:rPr lang="en-US" sz="2700" dirty="0"/>
              <a:t>: </a:t>
            </a:r>
            <a:r>
              <a:rPr lang="en-US" sz="2700" dirty="0" err="1"/>
              <a:t>teknis</a:t>
            </a:r>
            <a:r>
              <a:rPr lang="en-US" sz="2700" dirty="0"/>
              <a:t>, social, </a:t>
            </a:r>
            <a:r>
              <a:rPr lang="en-US" sz="2700" dirty="0" err="1"/>
              <a:t>ekonomi</a:t>
            </a:r>
            <a:r>
              <a:rPr lang="en-US" sz="2700" dirty="0"/>
              <a:t>, hokum, </a:t>
            </a:r>
            <a:r>
              <a:rPr lang="en-US" sz="2700" dirty="0" err="1"/>
              <a:t>substantif</a:t>
            </a:r>
            <a:endParaRPr lang="en-US" sz="2700" dirty="0"/>
          </a:p>
          <a:p>
            <a:r>
              <a:rPr lang="en-US" sz="2700" dirty="0" err="1"/>
              <a:t>Diskursus</a:t>
            </a:r>
            <a:r>
              <a:rPr lang="en-US" sz="2700" dirty="0"/>
              <a:t>: post-</a:t>
            </a:r>
            <a:r>
              <a:rPr lang="en-US" sz="2700" dirty="0" err="1"/>
              <a:t>positivistik</a:t>
            </a:r>
            <a:r>
              <a:rPr lang="en-US" sz="2700" dirty="0"/>
              <a:t>, positivistic</a:t>
            </a:r>
            <a:r>
              <a:rPr lang="en-US" sz="2700" dirty="0">
                <a:solidFill>
                  <a:schemeClr val="bg1"/>
                </a:solidFill>
              </a:rPr>
              <a:t>. </a:t>
            </a:r>
            <a:endParaRPr lang="id-ID" sz="27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0FAB97-E543-4976-AAE1-61BD3D16CDA7}"/>
              </a:ext>
            </a:extLst>
          </p:cNvPr>
          <p:cNvSpPr txBox="1"/>
          <p:nvPr/>
        </p:nvSpPr>
        <p:spPr>
          <a:xfrm>
            <a:off x="1828800" y="5373216"/>
            <a:ext cx="87255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KEBIJAKAN = SEGALA UPAYA MENYELESAIKAN MASALAH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63345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Penggunaan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Teori</a:t>
            </a:r>
            <a:endParaRPr lang="id-ID" dirty="0">
              <a:solidFill>
                <a:schemeClr val="tx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219200" y="1981200"/>
          <a:ext cx="9906000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6500">
                  <a:extLst>
                    <a:ext uri="{9D8B030D-6E8A-4147-A177-3AD203B41FA5}">
                      <a16:colId xmlns:a16="http://schemas.microsoft.com/office/drawing/2014/main" val="2000832771"/>
                    </a:ext>
                  </a:extLst>
                </a:gridCol>
                <a:gridCol w="2476500">
                  <a:extLst>
                    <a:ext uri="{9D8B030D-6E8A-4147-A177-3AD203B41FA5}">
                      <a16:colId xmlns:a16="http://schemas.microsoft.com/office/drawing/2014/main" val="2414087816"/>
                    </a:ext>
                  </a:extLst>
                </a:gridCol>
                <a:gridCol w="2151303">
                  <a:extLst>
                    <a:ext uri="{9D8B030D-6E8A-4147-A177-3AD203B41FA5}">
                      <a16:colId xmlns:a16="http://schemas.microsoft.com/office/drawing/2014/main" val="3769632298"/>
                    </a:ext>
                  </a:extLst>
                </a:gridCol>
                <a:gridCol w="2801697">
                  <a:extLst>
                    <a:ext uri="{9D8B030D-6E8A-4147-A177-3AD203B41FA5}">
                      <a16:colId xmlns:a16="http://schemas.microsoft.com/office/drawing/2014/main" val="28716684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/>
                        <a:t>RASIONAL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STRUKTURAL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JARINGAN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AKTOR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KRITIS-</a:t>
                      </a:r>
                      <a:r>
                        <a:rPr lang="en-US" dirty="0" err="1"/>
                        <a:t>diskursus</a:t>
                      </a:r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AKSES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DLL</a:t>
                      </a:r>
                      <a:endParaRPr lang="id-ID" dirty="0"/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/>
                        <a:t>Daerah </a:t>
                      </a:r>
                      <a:r>
                        <a:rPr lang="en-US" dirty="0" err="1"/>
                        <a:t>Aliran</a:t>
                      </a:r>
                      <a:r>
                        <a:rPr lang="en-US" dirty="0"/>
                        <a:t> Sungai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 err="1"/>
                        <a:t>Kawasan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Konservasi</a:t>
                      </a:r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 err="1"/>
                        <a:t>Pengelolaan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Sampah</a:t>
                      </a:r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Tambang </a:t>
                      </a:r>
                      <a:r>
                        <a:rPr lang="en-US" dirty="0" err="1"/>
                        <a:t>dan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Lingkungan</a:t>
                      </a:r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 err="1"/>
                        <a:t>Dll</a:t>
                      </a:r>
                      <a:endParaRPr lang="id-ID" dirty="0"/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b="0" dirty="0" err="1"/>
                        <a:t>Teori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menentukan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cara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pandang</a:t>
                      </a:r>
                      <a:r>
                        <a:rPr lang="en-US" b="0" dirty="0"/>
                        <a:t> yang </a:t>
                      </a:r>
                      <a:r>
                        <a:rPr lang="en-US" b="0" dirty="0" err="1"/>
                        <a:t>digunakan</a:t>
                      </a:r>
                      <a:r>
                        <a:rPr lang="en-US" b="0" dirty="0"/>
                        <a:t>,</a:t>
                      </a:r>
                    </a:p>
                    <a:p>
                      <a:r>
                        <a:rPr lang="en-US" b="0" dirty="0" err="1"/>
                        <a:t>dari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sisi</a:t>
                      </a:r>
                      <a:r>
                        <a:rPr lang="en-US" b="0" dirty="0"/>
                        <a:t> mana </a:t>
                      </a:r>
                      <a:r>
                        <a:rPr lang="en-US" b="0" dirty="0" err="1"/>
                        <a:t>fakta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dilihat</a:t>
                      </a:r>
                      <a:r>
                        <a:rPr lang="en-US" b="0" dirty="0"/>
                        <a:t>, </a:t>
                      </a:r>
                      <a:r>
                        <a:rPr lang="en-US" b="0" dirty="0" err="1"/>
                        <a:t>fakta</a:t>
                      </a:r>
                      <a:r>
                        <a:rPr lang="en-US" b="0" dirty="0"/>
                        <a:t> yang </a:t>
                      </a:r>
                      <a:r>
                        <a:rPr lang="en-US" b="0" dirty="0" err="1"/>
                        <a:t>dilihat</a:t>
                      </a:r>
                      <a:r>
                        <a:rPr lang="en-US" b="0" dirty="0"/>
                        <a:t>, variable </a:t>
                      </a:r>
                      <a:r>
                        <a:rPr lang="en-US" b="0" dirty="0" err="1"/>
                        <a:t>apa</a:t>
                      </a:r>
                      <a:r>
                        <a:rPr lang="en-US" b="0" dirty="0"/>
                        <a:t> yang </a:t>
                      </a:r>
                      <a:r>
                        <a:rPr lang="en-US" b="0" dirty="0" err="1"/>
                        <a:t>diukur</a:t>
                      </a:r>
                      <a:r>
                        <a:rPr lang="en-US" b="0" dirty="0"/>
                        <a:t>, </a:t>
                      </a:r>
                      <a:r>
                        <a:rPr lang="en-US" b="0" dirty="0" err="1"/>
                        <a:t>bagaimana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hubungan</a:t>
                      </a:r>
                      <a:r>
                        <a:rPr lang="en-US" b="0" dirty="0"/>
                        <a:t> </a:t>
                      </a:r>
                      <a:r>
                        <a:rPr lang="en-US" b="0" dirty="0" err="1"/>
                        <a:t>antar</a:t>
                      </a:r>
                      <a:r>
                        <a:rPr lang="en-US" b="0" dirty="0"/>
                        <a:t> variable.</a:t>
                      </a:r>
                      <a:endParaRPr lang="id-ID" b="0" dirty="0"/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 err="1"/>
                        <a:t>Pendahuluan</a:t>
                      </a:r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 err="1"/>
                        <a:t>Permasalahan</a:t>
                      </a:r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 err="1"/>
                        <a:t>Tujuan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Penelitian</a:t>
                      </a:r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 err="1"/>
                        <a:t>Kerangka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Pemikiran</a:t>
                      </a:r>
                      <a:endParaRPr lang="en-US" dirty="0"/>
                    </a:p>
                    <a:p>
                      <a:r>
                        <a:rPr lang="en-US" dirty="0"/>
                        <a:t>(</a:t>
                      </a:r>
                      <a:r>
                        <a:rPr lang="en-US" dirty="0" err="1"/>
                        <a:t>Metodologi</a:t>
                      </a:r>
                      <a:r>
                        <a:rPr lang="en-US" dirty="0"/>
                        <a:t>)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 err="1"/>
                        <a:t>Metoda</a:t>
                      </a:r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 err="1"/>
                        <a:t>Penarikan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Kesimpulan</a:t>
                      </a:r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 err="1"/>
                        <a:t>Rekomendasi</a:t>
                      </a:r>
                      <a:endParaRPr lang="en-US" dirty="0"/>
                    </a:p>
                    <a:p>
                      <a:endParaRPr lang="id-ID" dirty="0"/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548950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189855" y="1581090"/>
            <a:ext cx="8675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entury Gothic" panose="020B0502020202020204" pitchFamily="34" charset="0"/>
              </a:rPr>
              <a:t>TEORI</a:t>
            </a:r>
            <a:endParaRPr lang="id-ID" sz="2000" b="1" dirty="0">
              <a:latin typeface="Century Gothic" panose="020B0502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22661" y="1600200"/>
            <a:ext cx="16113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entury Gothic" panose="020B0502020202020204" pitchFamily="34" charset="0"/>
              </a:rPr>
              <a:t>FENOMEN</a:t>
            </a:r>
            <a:r>
              <a:rPr lang="en-US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A</a:t>
            </a:r>
            <a:endParaRPr lang="id-ID" sz="2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72200" y="1295400"/>
            <a:ext cx="15311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VARIABLE </a:t>
            </a:r>
          </a:p>
          <a:p>
            <a:r>
              <a:rPr lang="en-US" sz="2000" b="1" dirty="0">
                <a:latin typeface="Century Gothic" panose="020B0502020202020204" pitchFamily="34" charset="0"/>
              </a:rPr>
              <a:t>DARI TEORI</a:t>
            </a:r>
            <a:endParaRPr lang="id-ID" sz="2000" b="1" dirty="0">
              <a:latin typeface="Century Gothic" panose="020B0502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61872" y="1295400"/>
            <a:ext cx="139172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LINGKUP </a:t>
            </a:r>
          </a:p>
          <a:p>
            <a:r>
              <a:rPr lang="en-US" sz="2000" b="1" dirty="0">
                <a:latin typeface="Century Gothic" panose="020B0502020202020204" pitchFamily="34" charset="0"/>
              </a:rPr>
              <a:t>BAHASAN</a:t>
            </a:r>
            <a:endParaRPr lang="id-ID" sz="20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908951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Rot="1" noChangeArrowheads="1"/>
          </p:cNvSpPr>
          <p:nvPr/>
        </p:nvSpPr>
        <p:spPr bwMode="auto">
          <a:xfrm>
            <a:off x="1792858" y="392500"/>
            <a:ext cx="845820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rPr>
              <a:t>2. SIFAT ALAM DAN PENUNGGANG GRATIS</a:t>
            </a:r>
          </a:p>
        </p:txBody>
      </p:sp>
      <p:grpSp>
        <p:nvGrpSpPr>
          <p:cNvPr id="17411" name="Group 3"/>
          <p:cNvGrpSpPr>
            <a:grpSpLocks/>
          </p:cNvGrpSpPr>
          <p:nvPr/>
        </p:nvGrpSpPr>
        <p:grpSpPr bwMode="auto">
          <a:xfrm>
            <a:off x="828138" y="1149561"/>
            <a:ext cx="6934200" cy="5245100"/>
            <a:chOff x="672" y="497"/>
            <a:chExt cx="4560" cy="3644"/>
          </a:xfrm>
        </p:grpSpPr>
        <p:sp>
          <p:nvSpPr>
            <p:cNvPr id="17412" name="Line 4"/>
            <p:cNvSpPr>
              <a:spLocks noChangeShapeType="1"/>
            </p:cNvSpPr>
            <p:nvPr/>
          </p:nvSpPr>
          <p:spPr bwMode="auto">
            <a:xfrm flipH="1" flipV="1">
              <a:off x="2496" y="3168"/>
              <a:ext cx="768" cy="0"/>
            </a:xfrm>
            <a:prstGeom prst="line">
              <a:avLst/>
            </a:prstGeom>
            <a:noFill/>
            <a:ln w="76200">
              <a:solidFill>
                <a:srgbClr val="FF33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7413" name="Text Box 5"/>
            <p:cNvSpPr txBox="1">
              <a:spLocks noChangeArrowheads="1"/>
            </p:cNvSpPr>
            <p:nvPr/>
          </p:nvSpPr>
          <p:spPr bwMode="auto">
            <a:xfrm>
              <a:off x="672" y="576"/>
              <a:ext cx="1414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itchFamily="34" charset="0"/>
                </a:rPr>
                <a:t>SDH/Modal Alam</a:t>
              </a:r>
            </a:p>
          </p:txBody>
        </p:sp>
        <p:sp>
          <p:nvSpPr>
            <p:cNvPr id="17414" name="Rectangle 6"/>
            <p:cNvSpPr>
              <a:spLocks noChangeArrowheads="1"/>
            </p:cNvSpPr>
            <p:nvPr/>
          </p:nvSpPr>
          <p:spPr bwMode="auto">
            <a:xfrm>
              <a:off x="3858" y="864"/>
              <a:ext cx="1374" cy="1104"/>
            </a:xfrm>
            <a:prstGeom prst="rect">
              <a:avLst/>
            </a:prstGeom>
            <a:solidFill>
              <a:srgbClr val="008080">
                <a:alpha val="70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FFFFFF"/>
                </a:solidFill>
                <a:latin typeface="Arial" charset="0"/>
              </a:endParaRPr>
            </a:p>
          </p:txBody>
        </p:sp>
        <p:pic>
          <p:nvPicPr>
            <p:cNvPr id="17415" name="Picture 7" descr="j0295175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888" y="912"/>
              <a:ext cx="1296" cy="10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7416" name="Line 8"/>
            <p:cNvSpPr>
              <a:spLocks noChangeShapeType="1"/>
            </p:cNvSpPr>
            <p:nvPr/>
          </p:nvSpPr>
          <p:spPr bwMode="auto">
            <a:xfrm>
              <a:off x="3120" y="1413"/>
              <a:ext cx="603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7417" name="Text Box 9"/>
            <p:cNvSpPr txBox="1">
              <a:spLocks noChangeArrowheads="1"/>
            </p:cNvSpPr>
            <p:nvPr/>
          </p:nvSpPr>
          <p:spPr bwMode="auto">
            <a:xfrm>
              <a:off x="3840" y="497"/>
              <a:ext cx="1266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itchFamily="34" charset="0"/>
                </a:rPr>
                <a:t>Manfaat private/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itchFamily="34" charset="0"/>
                </a:rPr>
                <a:t>teknologi</a:t>
              </a:r>
            </a:p>
          </p:txBody>
        </p:sp>
        <p:grpSp>
          <p:nvGrpSpPr>
            <p:cNvPr id="17418" name="Group 10"/>
            <p:cNvGrpSpPr>
              <a:grpSpLocks/>
            </p:cNvGrpSpPr>
            <p:nvPr/>
          </p:nvGrpSpPr>
          <p:grpSpPr bwMode="auto">
            <a:xfrm>
              <a:off x="3466" y="2208"/>
              <a:ext cx="1200" cy="1344"/>
              <a:chOff x="2160" y="2016"/>
              <a:chExt cx="2112" cy="2160"/>
            </a:xfrm>
          </p:grpSpPr>
          <p:sp>
            <p:nvSpPr>
              <p:cNvPr id="17419" name="Rectangle 11"/>
              <p:cNvSpPr>
                <a:spLocks noChangeArrowheads="1"/>
              </p:cNvSpPr>
              <p:nvPr/>
            </p:nvSpPr>
            <p:spPr bwMode="auto">
              <a:xfrm>
                <a:off x="2160" y="2832"/>
                <a:ext cx="2112" cy="1344"/>
              </a:xfrm>
              <a:prstGeom prst="rect">
                <a:avLst/>
              </a:prstGeom>
              <a:solidFill>
                <a:srgbClr val="008080">
                  <a:alpha val="70000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id-ID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pic>
            <p:nvPicPr>
              <p:cNvPr id="17420" name="Picture 12" descr="J0189241"/>
              <p:cNvPicPr>
                <a:picLocks noChangeAspect="1" noChangeArrowheads="1" noCrop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2208" y="3120"/>
                <a:ext cx="666" cy="630"/>
              </a:xfrm>
              <a:prstGeom prst="rect">
                <a:avLst/>
              </a:prstGeom>
              <a:noFill/>
            </p:spPr>
          </p:pic>
          <p:pic>
            <p:nvPicPr>
              <p:cNvPr id="17421" name="Picture 13" descr="J0189256"/>
              <p:cNvPicPr>
                <a:picLocks noChangeAspect="1" noChangeArrowheads="1" noCrop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552" y="3120"/>
                <a:ext cx="720" cy="720"/>
              </a:xfrm>
              <a:prstGeom prst="rect">
                <a:avLst/>
              </a:prstGeom>
              <a:noFill/>
            </p:spPr>
          </p:pic>
          <p:pic>
            <p:nvPicPr>
              <p:cNvPr id="17422" name="Picture 14" descr="J0213527"/>
              <p:cNvPicPr>
                <a:picLocks noChangeAspect="1" noChangeArrowheads="1" noCrop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2976" y="2880"/>
                <a:ext cx="557" cy="696"/>
              </a:xfrm>
              <a:prstGeom prst="rect">
                <a:avLst/>
              </a:prstGeom>
              <a:noFill/>
            </p:spPr>
          </p:pic>
          <p:pic>
            <p:nvPicPr>
              <p:cNvPr id="17423" name="Picture 15" descr="J0213525"/>
              <p:cNvPicPr>
                <a:picLocks noChangeAspect="1" noChangeArrowheads="1" noCrop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2880" y="3600"/>
                <a:ext cx="900" cy="564"/>
              </a:xfrm>
              <a:prstGeom prst="rect">
                <a:avLst/>
              </a:prstGeom>
              <a:noFill/>
            </p:spPr>
          </p:pic>
          <p:sp>
            <p:nvSpPr>
              <p:cNvPr id="17424" name="Line 16"/>
              <p:cNvSpPr>
                <a:spLocks noChangeShapeType="1"/>
              </p:cNvSpPr>
              <p:nvPr/>
            </p:nvSpPr>
            <p:spPr bwMode="auto">
              <a:xfrm flipH="1">
                <a:off x="3552" y="2016"/>
                <a:ext cx="432" cy="72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id-ID">
                  <a:solidFill>
                    <a:srgbClr val="FFFFFF"/>
                  </a:solidFill>
                  <a:latin typeface="Arial" charset="0"/>
                </a:endParaRPr>
              </a:p>
            </p:txBody>
          </p:sp>
        </p:grpSp>
        <p:sp>
          <p:nvSpPr>
            <p:cNvPr id="17425" name="Text Box 17"/>
            <p:cNvSpPr txBox="1">
              <a:spLocks noChangeArrowheads="1"/>
            </p:cNvSpPr>
            <p:nvPr/>
          </p:nvSpPr>
          <p:spPr bwMode="auto">
            <a:xfrm>
              <a:off x="3456" y="3524"/>
              <a:ext cx="1263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itchFamily="34" charset="0"/>
                </a:rPr>
                <a:t>Modal finansial</a:t>
              </a:r>
            </a:p>
          </p:txBody>
        </p:sp>
        <p:grpSp>
          <p:nvGrpSpPr>
            <p:cNvPr id="17426" name="Group 18"/>
            <p:cNvGrpSpPr>
              <a:grpSpLocks/>
            </p:cNvGrpSpPr>
            <p:nvPr/>
          </p:nvGrpSpPr>
          <p:grpSpPr bwMode="auto">
            <a:xfrm>
              <a:off x="1056" y="2448"/>
              <a:ext cx="1248" cy="1056"/>
              <a:chOff x="192" y="2544"/>
              <a:chExt cx="1584" cy="1344"/>
            </a:xfrm>
          </p:grpSpPr>
          <p:sp>
            <p:nvSpPr>
              <p:cNvPr id="17427" name="Rectangle 19"/>
              <p:cNvSpPr>
                <a:spLocks noChangeArrowheads="1"/>
              </p:cNvSpPr>
              <p:nvPr/>
            </p:nvSpPr>
            <p:spPr bwMode="auto">
              <a:xfrm>
                <a:off x="192" y="3024"/>
                <a:ext cx="1584" cy="864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id-ID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pic>
            <p:nvPicPr>
              <p:cNvPr id="17428" name="Picture 20" descr="J0309713"/>
              <p:cNvPicPr>
                <a:picLocks noChangeAspect="1" noChangeArrowheads="1" noCrop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960" y="3072"/>
                <a:ext cx="768" cy="761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7429" name="Picture 21" descr="J0213528"/>
              <p:cNvPicPr>
                <a:picLocks noChangeAspect="1" noChangeArrowheads="1" noCrop="1"/>
              </p:cNvPicPr>
              <p:nvPr/>
            </p:nvPicPr>
            <p:blipFill>
              <a:blip r:embed="rId8" cstate="print"/>
              <a:srcRect/>
              <a:stretch>
                <a:fillRect/>
              </a:stretch>
            </p:blipFill>
            <p:spPr bwMode="auto">
              <a:xfrm>
                <a:off x="240" y="3072"/>
                <a:ext cx="683" cy="768"/>
              </a:xfrm>
              <a:prstGeom prst="rect">
                <a:avLst/>
              </a:prstGeom>
              <a:noFill/>
            </p:spPr>
          </p:pic>
          <p:sp>
            <p:nvSpPr>
              <p:cNvPr id="17430" name="Line 22"/>
              <p:cNvSpPr>
                <a:spLocks noChangeShapeType="1"/>
              </p:cNvSpPr>
              <p:nvPr/>
            </p:nvSpPr>
            <p:spPr bwMode="auto">
              <a:xfrm flipV="1">
                <a:off x="1056" y="2544"/>
                <a:ext cx="336" cy="384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id-ID">
                  <a:solidFill>
                    <a:srgbClr val="FFFFFF"/>
                  </a:solidFill>
                  <a:latin typeface="Arial" charset="0"/>
                </a:endParaRPr>
              </a:p>
            </p:txBody>
          </p:sp>
        </p:grpSp>
        <p:sp>
          <p:nvSpPr>
            <p:cNvPr id="17431" name="Text Box 23"/>
            <p:cNvSpPr txBox="1">
              <a:spLocks noChangeArrowheads="1"/>
            </p:cNvSpPr>
            <p:nvPr/>
          </p:nvSpPr>
          <p:spPr bwMode="auto">
            <a:xfrm>
              <a:off x="960" y="3504"/>
              <a:ext cx="1538" cy="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b="1">
                  <a:solidFill>
                    <a:srgbClr val="FFFFFF"/>
                  </a:solidFill>
                  <a:latin typeface="Tahoma" pitchFamily="34" charset="0"/>
                </a:rPr>
                <a:t>Keterbatasan daya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b="1">
                  <a:solidFill>
                    <a:srgbClr val="FFFFFF"/>
                  </a:solidFill>
                  <a:latin typeface="Tahoma" pitchFamily="34" charset="0"/>
                </a:rPr>
                <a:t>dukung dan reha-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b="1">
                  <a:solidFill>
                    <a:srgbClr val="FFFFFF"/>
                  </a:solidFill>
                  <a:latin typeface="Tahoma" pitchFamily="34" charset="0"/>
                </a:rPr>
                <a:t>bilitasi SDH</a:t>
              </a:r>
            </a:p>
          </p:txBody>
        </p:sp>
        <p:pic>
          <p:nvPicPr>
            <p:cNvPr id="17432" name="Picture 24" descr="j0185144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672" y="816"/>
              <a:ext cx="2304" cy="1536"/>
            </a:xfrm>
            <a:prstGeom prst="rect">
              <a:avLst/>
            </a:prstGeom>
            <a:noFill/>
          </p:spPr>
        </p:pic>
      </p:grpSp>
      <p:sp>
        <p:nvSpPr>
          <p:cNvPr id="2" name="Arrow: Right 1"/>
          <p:cNvSpPr/>
          <p:nvPr/>
        </p:nvSpPr>
        <p:spPr>
          <a:xfrm>
            <a:off x="8379113" y="3334978"/>
            <a:ext cx="978408" cy="484632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" name="TextBox 2"/>
          <p:cNvSpPr txBox="1"/>
          <p:nvPr/>
        </p:nvSpPr>
        <p:spPr>
          <a:xfrm>
            <a:off x="9454552" y="3361632"/>
            <a:ext cx="23232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EKSTERNALITAS</a:t>
            </a:r>
            <a:endParaRPr lang="id-ID" sz="2000" b="1" dirty="0"/>
          </a:p>
        </p:txBody>
      </p:sp>
    </p:spTree>
    <p:extLst>
      <p:ext uri="{BB962C8B-B14F-4D97-AF65-F5344CB8AC3E}">
        <p14:creationId xmlns:p14="http://schemas.microsoft.com/office/powerpoint/2010/main" val="10633966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52" name="Rectangle 20"/>
          <p:cNvSpPr>
            <a:spLocks noRot="1" noChangeArrowheads="1"/>
          </p:cNvSpPr>
          <p:nvPr/>
        </p:nvSpPr>
        <p:spPr bwMode="auto">
          <a:xfrm>
            <a:off x="1524000" y="152401"/>
            <a:ext cx="822960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38200" indent="-838200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rPr>
              <a:t>RUANG USAHA &lt; RUANG KELOLA SDA</a:t>
            </a:r>
          </a:p>
        </p:txBody>
      </p:sp>
      <p:grpSp>
        <p:nvGrpSpPr>
          <p:cNvPr id="18490" name="Group 58"/>
          <p:cNvGrpSpPr>
            <a:grpSpLocks/>
          </p:cNvGrpSpPr>
          <p:nvPr/>
        </p:nvGrpSpPr>
        <p:grpSpPr bwMode="auto">
          <a:xfrm>
            <a:off x="1905000" y="1295400"/>
            <a:ext cx="3962400" cy="2133600"/>
            <a:chOff x="240" y="816"/>
            <a:chExt cx="2496" cy="1344"/>
          </a:xfrm>
        </p:grpSpPr>
        <p:sp>
          <p:nvSpPr>
            <p:cNvPr id="18485" name="Rectangle 53"/>
            <p:cNvSpPr>
              <a:spLocks noChangeArrowheads="1"/>
            </p:cNvSpPr>
            <p:nvPr/>
          </p:nvSpPr>
          <p:spPr bwMode="auto">
            <a:xfrm>
              <a:off x="1248" y="816"/>
              <a:ext cx="576" cy="912"/>
            </a:xfrm>
            <a:prstGeom prst="rect">
              <a:avLst/>
            </a:prstGeom>
            <a:solidFill>
              <a:srgbClr val="2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8466" name="Rectangle 34"/>
            <p:cNvSpPr>
              <a:spLocks noRot="1" noChangeArrowheads="1"/>
            </p:cNvSpPr>
            <p:nvPr/>
          </p:nvSpPr>
          <p:spPr bwMode="auto">
            <a:xfrm>
              <a:off x="240" y="1152"/>
              <a:ext cx="2304" cy="2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400" b="1">
                  <a:solidFill>
                    <a:srgbClr val="FF66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rebuchet MS" pitchFamily="34" charset="0"/>
                </a:rPr>
                <a:t>DAMPAK </a:t>
              </a:r>
              <a:br>
                <a:rPr lang="en-US" sz="2400" b="1">
                  <a:solidFill>
                    <a:srgbClr val="FF66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rebuchet MS" pitchFamily="34" charset="0"/>
                </a:rPr>
              </a:br>
              <a:r>
                <a:rPr lang="en-US" sz="2400" b="1">
                  <a:solidFill>
                    <a:srgbClr val="FF66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rebuchet MS" pitchFamily="34" charset="0"/>
                </a:rPr>
                <a:t>NEGATIF </a:t>
              </a:r>
              <a:br>
                <a:rPr lang="en-US" sz="2400" b="1">
                  <a:solidFill>
                    <a:srgbClr val="FF66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rebuchet MS" pitchFamily="34" charset="0"/>
                </a:rPr>
              </a:br>
              <a:r>
                <a:rPr lang="en-US" sz="2400" b="1">
                  <a:solidFill>
                    <a:srgbClr val="FF66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rebuchet MS" pitchFamily="34" charset="0"/>
                </a:rPr>
                <a:t>BAGI</a:t>
              </a:r>
              <a:br>
                <a:rPr lang="en-US" sz="2400" b="1">
                  <a:solidFill>
                    <a:srgbClr val="FF66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rebuchet MS" pitchFamily="34" charset="0"/>
                </a:rPr>
              </a:br>
              <a:r>
                <a:rPr lang="en-US" sz="2400" b="1">
                  <a:solidFill>
                    <a:srgbClr val="FF66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rebuchet MS" pitchFamily="34" charset="0"/>
                </a:rPr>
                <a:t>PUBLIK</a:t>
              </a:r>
            </a:p>
          </p:txBody>
        </p:sp>
        <p:pic>
          <p:nvPicPr>
            <p:cNvPr id="18479" name="Picture 47" descr="J0286734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-810103">
              <a:off x="1248" y="864"/>
              <a:ext cx="560" cy="816"/>
            </a:xfrm>
            <a:prstGeom prst="rect">
              <a:avLst/>
            </a:prstGeom>
            <a:noFill/>
            <a:ln/>
            <a:effectLst/>
          </p:spPr>
        </p:pic>
        <p:sp>
          <p:nvSpPr>
            <p:cNvPr id="18483" name="Line 51"/>
            <p:cNvSpPr>
              <a:spLocks noChangeShapeType="1"/>
            </p:cNvSpPr>
            <p:nvPr/>
          </p:nvSpPr>
          <p:spPr bwMode="auto">
            <a:xfrm flipH="1" flipV="1">
              <a:off x="1920" y="1776"/>
              <a:ext cx="816" cy="384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FFFFFF"/>
                </a:solidFill>
                <a:latin typeface="Arial" charset="0"/>
              </a:endParaRPr>
            </a:p>
          </p:txBody>
        </p:sp>
      </p:grpSp>
      <p:grpSp>
        <p:nvGrpSpPr>
          <p:cNvPr id="18486" name="Group 54"/>
          <p:cNvGrpSpPr>
            <a:grpSpLocks/>
          </p:cNvGrpSpPr>
          <p:nvPr/>
        </p:nvGrpSpPr>
        <p:grpSpPr bwMode="auto">
          <a:xfrm>
            <a:off x="6172200" y="3429000"/>
            <a:ext cx="4038600" cy="3119438"/>
            <a:chOff x="2928" y="2160"/>
            <a:chExt cx="2832" cy="2211"/>
          </a:xfrm>
        </p:grpSpPr>
        <p:sp>
          <p:nvSpPr>
            <p:cNvPr id="18437" name="Text Box 5"/>
            <p:cNvSpPr txBox="1">
              <a:spLocks noChangeArrowheads="1"/>
            </p:cNvSpPr>
            <p:nvPr/>
          </p:nvSpPr>
          <p:spPr bwMode="auto">
            <a:xfrm>
              <a:off x="4551" y="2160"/>
              <a:ext cx="1209" cy="3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itchFamily="34" charset="0"/>
                </a:rPr>
                <a:t>Manfaat private/</a:t>
              </a:r>
            </a:p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itchFamily="34" charset="0"/>
                </a:rPr>
                <a:t>teknologi</a:t>
              </a:r>
            </a:p>
          </p:txBody>
        </p:sp>
        <p:sp>
          <p:nvSpPr>
            <p:cNvPr id="18434" name="Line 2"/>
            <p:cNvSpPr>
              <a:spLocks noChangeShapeType="1"/>
            </p:cNvSpPr>
            <p:nvPr/>
          </p:nvSpPr>
          <p:spPr bwMode="auto">
            <a:xfrm flipH="1" flipV="1">
              <a:off x="4084" y="3733"/>
              <a:ext cx="470" cy="0"/>
            </a:xfrm>
            <a:prstGeom prst="line">
              <a:avLst/>
            </a:prstGeom>
            <a:noFill/>
            <a:ln w="76200">
              <a:solidFill>
                <a:srgbClr val="FF33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8435" name="Rectangle 3"/>
            <p:cNvSpPr>
              <a:spLocks noChangeArrowheads="1"/>
            </p:cNvSpPr>
            <p:nvPr/>
          </p:nvSpPr>
          <p:spPr bwMode="auto">
            <a:xfrm>
              <a:off x="4918" y="2484"/>
              <a:ext cx="842" cy="598"/>
            </a:xfrm>
            <a:prstGeom prst="rect">
              <a:avLst/>
            </a:prstGeom>
            <a:solidFill>
              <a:srgbClr val="008080">
                <a:alpha val="70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FFFFFF"/>
                </a:solidFill>
                <a:latin typeface="Arial" charset="0"/>
              </a:endParaRPr>
            </a:p>
          </p:txBody>
        </p:sp>
        <p:pic>
          <p:nvPicPr>
            <p:cNvPr id="18436" name="Picture 4" descr="j0295175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936" y="2510"/>
              <a:ext cx="795" cy="5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8438" name="Group 6"/>
            <p:cNvGrpSpPr>
              <a:grpSpLocks/>
            </p:cNvGrpSpPr>
            <p:nvPr/>
          </p:nvGrpSpPr>
          <p:grpSpPr bwMode="auto">
            <a:xfrm>
              <a:off x="4678" y="3212"/>
              <a:ext cx="735" cy="729"/>
              <a:chOff x="2160" y="2016"/>
              <a:chExt cx="2112" cy="2160"/>
            </a:xfrm>
          </p:grpSpPr>
          <p:sp>
            <p:nvSpPr>
              <p:cNvPr id="18439" name="Rectangle 7"/>
              <p:cNvSpPr>
                <a:spLocks noChangeArrowheads="1"/>
              </p:cNvSpPr>
              <p:nvPr/>
            </p:nvSpPr>
            <p:spPr bwMode="auto">
              <a:xfrm>
                <a:off x="2160" y="2832"/>
                <a:ext cx="2112" cy="1344"/>
              </a:xfrm>
              <a:prstGeom prst="rect">
                <a:avLst/>
              </a:prstGeom>
              <a:solidFill>
                <a:srgbClr val="008080">
                  <a:alpha val="70000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id-ID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pic>
            <p:nvPicPr>
              <p:cNvPr id="18440" name="Picture 8" descr="J0189241"/>
              <p:cNvPicPr>
                <a:picLocks noChangeAspect="1" noChangeArrowheads="1" noCrop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2208" y="3120"/>
                <a:ext cx="666" cy="630"/>
              </a:xfrm>
              <a:prstGeom prst="rect">
                <a:avLst/>
              </a:prstGeom>
              <a:noFill/>
            </p:spPr>
          </p:pic>
          <p:pic>
            <p:nvPicPr>
              <p:cNvPr id="18441" name="Picture 9" descr="J0189256"/>
              <p:cNvPicPr>
                <a:picLocks noChangeAspect="1" noChangeArrowheads="1" noCrop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3552" y="3120"/>
                <a:ext cx="720" cy="720"/>
              </a:xfrm>
              <a:prstGeom prst="rect">
                <a:avLst/>
              </a:prstGeom>
              <a:noFill/>
            </p:spPr>
          </p:pic>
          <p:pic>
            <p:nvPicPr>
              <p:cNvPr id="18442" name="Picture 10" descr="J0213527"/>
              <p:cNvPicPr>
                <a:picLocks noChangeAspect="1" noChangeArrowheads="1" noCrop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2976" y="2880"/>
                <a:ext cx="557" cy="696"/>
              </a:xfrm>
              <a:prstGeom prst="rect">
                <a:avLst/>
              </a:prstGeom>
              <a:noFill/>
            </p:spPr>
          </p:pic>
          <p:pic>
            <p:nvPicPr>
              <p:cNvPr id="18443" name="Picture 11" descr="J0213525"/>
              <p:cNvPicPr>
                <a:picLocks noChangeAspect="1" noChangeArrowheads="1" noCrop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2880" y="3600"/>
                <a:ext cx="900" cy="564"/>
              </a:xfrm>
              <a:prstGeom prst="rect">
                <a:avLst/>
              </a:prstGeom>
              <a:noFill/>
            </p:spPr>
          </p:pic>
          <p:sp>
            <p:nvSpPr>
              <p:cNvPr id="18444" name="Line 12"/>
              <p:cNvSpPr>
                <a:spLocks noChangeShapeType="1"/>
              </p:cNvSpPr>
              <p:nvPr/>
            </p:nvSpPr>
            <p:spPr bwMode="auto">
              <a:xfrm flipH="1">
                <a:off x="3552" y="2016"/>
                <a:ext cx="432" cy="72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id-ID">
                  <a:solidFill>
                    <a:srgbClr val="FFFFFF"/>
                  </a:solidFill>
                  <a:latin typeface="Arial" charset="0"/>
                </a:endParaRPr>
              </a:p>
            </p:txBody>
          </p:sp>
        </p:grpSp>
        <p:sp>
          <p:nvSpPr>
            <p:cNvPr id="18445" name="Text Box 13"/>
            <p:cNvSpPr txBox="1">
              <a:spLocks noChangeArrowheads="1"/>
            </p:cNvSpPr>
            <p:nvPr/>
          </p:nvSpPr>
          <p:spPr bwMode="auto">
            <a:xfrm>
              <a:off x="4650" y="3965"/>
              <a:ext cx="1089" cy="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itchFamily="34" charset="0"/>
                </a:rPr>
                <a:t>Modal finansial</a:t>
              </a:r>
            </a:p>
          </p:txBody>
        </p:sp>
        <p:grpSp>
          <p:nvGrpSpPr>
            <p:cNvPr id="18446" name="Group 14"/>
            <p:cNvGrpSpPr>
              <a:grpSpLocks/>
            </p:cNvGrpSpPr>
            <p:nvPr/>
          </p:nvGrpSpPr>
          <p:grpSpPr bwMode="auto">
            <a:xfrm>
              <a:off x="3252" y="3230"/>
              <a:ext cx="660" cy="654"/>
              <a:chOff x="192" y="2544"/>
              <a:chExt cx="1584" cy="1344"/>
            </a:xfrm>
          </p:grpSpPr>
          <p:sp>
            <p:nvSpPr>
              <p:cNvPr id="18447" name="Rectangle 15"/>
              <p:cNvSpPr>
                <a:spLocks noChangeArrowheads="1"/>
              </p:cNvSpPr>
              <p:nvPr/>
            </p:nvSpPr>
            <p:spPr bwMode="auto">
              <a:xfrm>
                <a:off x="192" y="3024"/>
                <a:ext cx="1584" cy="864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id-ID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pic>
            <p:nvPicPr>
              <p:cNvPr id="18448" name="Picture 16" descr="J0309713"/>
              <p:cNvPicPr>
                <a:picLocks noChangeAspect="1" noChangeArrowheads="1" noCrop="1"/>
              </p:cNvPicPr>
              <p:nvPr/>
            </p:nvPicPr>
            <p:blipFill>
              <a:blip r:embed="rId8" cstate="print"/>
              <a:srcRect/>
              <a:stretch>
                <a:fillRect/>
              </a:stretch>
            </p:blipFill>
            <p:spPr bwMode="auto">
              <a:xfrm>
                <a:off x="960" y="3072"/>
                <a:ext cx="768" cy="761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8449" name="Picture 17" descr="J0213528"/>
              <p:cNvPicPr>
                <a:picLocks noChangeAspect="1" noChangeArrowheads="1" noCrop="1"/>
              </p:cNvPicPr>
              <p:nvPr/>
            </p:nvPicPr>
            <p:blipFill>
              <a:blip r:embed="rId9" cstate="print"/>
              <a:srcRect/>
              <a:stretch>
                <a:fillRect/>
              </a:stretch>
            </p:blipFill>
            <p:spPr bwMode="auto">
              <a:xfrm>
                <a:off x="240" y="3072"/>
                <a:ext cx="683" cy="768"/>
              </a:xfrm>
              <a:prstGeom prst="rect">
                <a:avLst/>
              </a:prstGeom>
              <a:noFill/>
            </p:spPr>
          </p:pic>
          <p:sp>
            <p:nvSpPr>
              <p:cNvPr id="18450" name="Line 18"/>
              <p:cNvSpPr>
                <a:spLocks noChangeShapeType="1"/>
              </p:cNvSpPr>
              <p:nvPr/>
            </p:nvSpPr>
            <p:spPr bwMode="auto">
              <a:xfrm flipV="1">
                <a:off x="1056" y="2544"/>
                <a:ext cx="336" cy="384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id-ID">
                  <a:solidFill>
                    <a:srgbClr val="FFFFFF"/>
                  </a:solidFill>
                  <a:latin typeface="Arial" charset="0"/>
                </a:endParaRPr>
              </a:p>
            </p:txBody>
          </p:sp>
        </p:grpSp>
        <p:sp>
          <p:nvSpPr>
            <p:cNvPr id="18451" name="Text Box 19"/>
            <p:cNvSpPr txBox="1">
              <a:spLocks noChangeArrowheads="1"/>
            </p:cNvSpPr>
            <p:nvPr/>
          </p:nvSpPr>
          <p:spPr bwMode="auto">
            <a:xfrm>
              <a:off x="3129" y="3917"/>
              <a:ext cx="1134" cy="4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>
                  <a:solidFill>
                    <a:srgbClr val="FFFFFF"/>
                  </a:solidFill>
                  <a:latin typeface="Tahoma" pitchFamily="34" charset="0"/>
                </a:rPr>
                <a:t>Keterbatasan daya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>
                  <a:solidFill>
                    <a:srgbClr val="FFFFFF"/>
                  </a:solidFill>
                  <a:latin typeface="Tahoma" pitchFamily="34" charset="0"/>
                </a:rPr>
                <a:t>dukung dan reha-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>
                  <a:solidFill>
                    <a:srgbClr val="FFFFFF"/>
                  </a:solidFill>
                  <a:latin typeface="Tahoma" pitchFamily="34" charset="0"/>
                </a:rPr>
                <a:t>bilitasi SDH</a:t>
              </a:r>
            </a:p>
          </p:txBody>
        </p:sp>
        <p:sp>
          <p:nvSpPr>
            <p:cNvPr id="18453" name="Line 21"/>
            <p:cNvSpPr>
              <a:spLocks noChangeShapeType="1"/>
            </p:cNvSpPr>
            <p:nvPr/>
          </p:nvSpPr>
          <p:spPr bwMode="auto">
            <a:xfrm>
              <a:off x="4525" y="2702"/>
              <a:ext cx="37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FFFFFF"/>
                </a:solidFill>
                <a:latin typeface="Arial" charset="0"/>
              </a:endParaRPr>
            </a:p>
          </p:txBody>
        </p:sp>
        <p:grpSp>
          <p:nvGrpSpPr>
            <p:cNvPr id="18454" name="Group 22"/>
            <p:cNvGrpSpPr>
              <a:grpSpLocks/>
            </p:cNvGrpSpPr>
            <p:nvPr/>
          </p:nvGrpSpPr>
          <p:grpSpPr bwMode="auto">
            <a:xfrm>
              <a:off x="2964" y="2222"/>
              <a:ext cx="1412" cy="1024"/>
              <a:chOff x="1970" y="1935"/>
              <a:chExt cx="1649" cy="1024"/>
            </a:xfrm>
          </p:grpSpPr>
          <p:sp>
            <p:nvSpPr>
              <p:cNvPr id="18455" name="Text Box 23"/>
              <p:cNvSpPr txBox="1">
                <a:spLocks noChangeArrowheads="1"/>
              </p:cNvSpPr>
              <p:nvPr/>
            </p:nvSpPr>
            <p:spPr bwMode="auto">
              <a:xfrm>
                <a:off x="1970" y="1935"/>
                <a:ext cx="1418" cy="2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0" b="1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ahoma" pitchFamily="34" charset="0"/>
                  </a:rPr>
                  <a:t>SDH/Modal Alam</a:t>
                </a:r>
              </a:p>
            </p:txBody>
          </p:sp>
          <p:pic>
            <p:nvPicPr>
              <p:cNvPr id="18456" name="Picture 24" descr="j0185144"/>
              <p:cNvPicPr>
                <a:picLocks noChangeAspect="1" noChangeArrowheads="1"/>
              </p:cNvPicPr>
              <p:nvPr/>
            </p:nvPicPr>
            <p:blipFill>
              <a:blip r:embed="rId10" cstate="print"/>
              <a:srcRect/>
              <a:stretch>
                <a:fillRect/>
              </a:stretch>
            </p:blipFill>
            <p:spPr bwMode="auto">
              <a:xfrm>
                <a:off x="1970" y="2127"/>
                <a:ext cx="1649" cy="832"/>
              </a:xfrm>
              <a:prstGeom prst="rect">
                <a:avLst/>
              </a:prstGeom>
              <a:noFill/>
            </p:spPr>
          </p:pic>
        </p:grpSp>
        <p:sp>
          <p:nvSpPr>
            <p:cNvPr id="18484" name="Rectangle 52"/>
            <p:cNvSpPr>
              <a:spLocks noChangeArrowheads="1"/>
            </p:cNvSpPr>
            <p:nvPr/>
          </p:nvSpPr>
          <p:spPr bwMode="auto">
            <a:xfrm>
              <a:off x="2928" y="2160"/>
              <a:ext cx="2832" cy="2160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d-ID">
                <a:solidFill>
                  <a:srgbClr val="FFFFFF"/>
                </a:solidFill>
                <a:latin typeface="Arial" charset="0"/>
              </a:endParaRPr>
            </a:p>
          </p:txBody>
        </p:sp>
      </p:grpSp>
      <p:sp>
        <p:nvSpPr>
          <p:cNvPr id="18487" name="Rectangle 55"/>
          <p:cNvSpPr>
            <a:spLocks noChangeArrowheads="1"/>
          </p:cNvSpPr>
          <p:nvPr/>
        </p:nvSpPr>
        <p:spPr bwMode="auto">
          <a:xfrm>
            <a:off x="1905000" y="1219200"/>
            <a:ext cx="8382000" cy="53340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d-ID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8488" name="Text Box 56"/>
          <p:cNvSpPr txBox="1">
            <a:spLocks noChangeArrowheads="1"/>
          </p:cNvSpPr>
          <p:nvPr/>
        </p:nvSpPr>
        <p:spPr bwMode="auto">
          <a:xfrm>
            <a:off x="8382000" y="3048001"/>
            <a:ext cx="1898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RUANG USAHA</a:t>
            </a:r>
          </a:p>
        </p:txBody>
      </p:sp>
      <p:sp>
        <p:nvSpPr>
          <p:cNvPr id="18489" name="Text Box 57"/>
          <p:cNvSpPr txBox="1">
            <a:spLocks noChangeArrowheads="1"/>
          </p:cNvSpPr>
          <p:nvPr/>
        </p:nvSpPr>
        <p:spPr bwMode="auto">
          <a:xfrm>
            <a:off x="8305800" y="838201"/>
            <a:ext cx="2025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RUANG KELOLA</a:t>
            </a:r>
          </a:p>
        </p:txBody>
      </p:sp>
    </p:spTree>
    <p:extLst>
      <p:ext uri="{BB962C8B-B14F-4D97-AF65-F5344CB8AC3E}">
        <p14:creationId xmlns:p14="http://schemas.microsoft.com/office/powerpoint/2010/main" val="24579879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18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927</Words>
  <Application>Microsoft Office PowerPoint</Application>
  <PresentationFormat>Widescreen</PresentationFormat>
  <Paragraphs>273</Paragraphs>
  <Slides>19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32" baseType="lpstr">
      <vt:lpstr>Arial</vt:lpstr>
      <vt:lpstr>Arial Narrow</vt:lpstr>
      <vt:lpstr>Boulder</vt:lpstr>
      <vt:lpstr>Calibri</vt:lpstr>
      <vt:lpstr>Calibri Light</vt:lpstr>
      <vt:lpstr>Candara</vt:lpstr>
      <vt:lpstr>Century Gothic</vt:lpstr>
      <vt:lpstr>Gill Sans MT</vt:lpstr>
      <vt:lpstr>Tahoma</vt:lpstr>
      <vt:lpstr>Times New Roman</vt:lpstr>
      <vt:lpstr>Trebuchet MS</vt:lpstr>
      <vt:lpstr>Office Theme</vt:lpstr>
      <vt:lpstr>Picture</vt:lpstr>
      <vt:lpstr>LINGKUP ANALISIS KEBIJAKAN PUBLIK</vt:lpstr>
      <vt:lpstr>Lingkup Kuliah 7 Minggu</vt:lpstr>
      <vt:lpstr>Rasional: Apa dasarnya?</vt:lpstr>
      <vt:lpstr>PowerPoint Presentation</vt:lpstr>
      <vt:lpstr>ANALISIS FAKTA</vt:lpstr>
      <vt:lpstr>Bagaimana Fakta Diungkap</vt:lpstr>
      <vt:lpstr>Penggunaan Teori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“Masalah”</vt:lpstr>
      <vt:lpstr>PowerPoint Presentation</vt:lpstr>
      <vt:lpstr>Logic of consequencies</vt:lpstr>
      <vt:lpstr>ILMU KEBIJAKAN&amp;ANALISIS KEBIJAKAN</vt:lpstr>
      <vt:lpstr>KEBIJAKAN DAN POLITIK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MASALAH KEBIJAKAN</dc:title>
  <dc:creator>hp</dc:creator>
  <cp:lastModifiedBy>novita tresiana</cp:lastModifiedBy>
  <cp:revision>19</cp:revision>
  <dcterms:created xsi:type="dcterms:W3CDTF">2021-03-11T11:09:24Z</dcterms:created>
  <dcterms:modified xsi:type="dcterms:W3CDTF">2023-03-26T12:26:37Z</dcterms:modified>
</cp:coreProperties>
</file>