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14"/>
  </p:notesMasterIdLst>
  <p:sldIdLst>
    <p:sldId id="256" r:id="rId2"/>
    <p:sldId id="257" r:id="rId3"/>
    <p:sldId id="258" r:id="rId4"/>
    <p:sldId id="259" r:id="rId5"/>
    <p:sldId id="265" r:id="rId6"/>
    <p:sldId id="260" r:id="rId7"/>
    <p:sldId id="261" r:id="rId8"/>
    <p:sldId id="262" r:id="rId9"/>
    <p:sldId id="263" r:id="rId10"/>
    <p:sldId id="264" r:id="rId11"/>
    <p:sldId id="268" r:id="rId12"/>
    <p:sldId id="267" r:id="rId13"/>
  </p:sldIdLst>
  <p:sldSz cx="9144000" cy="5143500" type="screen16x9"/>
  <p:notesSz cx="6858000" cy="9144000"/>
  <p:embeddedFontLst>
    <p:embeddedFont>
      <p:font typeface="Average" charset="0"/>
      <p:regular r:id="rId15"/>
    </p:embeddedFont>
    <p:embeddedFont>
      <p:font typeface="Amiri" charset="-78"/>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A61BBDE0-8E3E-47F5-AEE8-D55F232FFF2A}">
  <a:tblStyle styleId="{A61BBDE0-8E3E-47F5-AEE8-D55F232FFF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6" d="100"/>
          <a:sy n="86" d="100"/>
        </p:scale>
        <p:origin x="-822" y="-78"/>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e52e37d91e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e52e37d91e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52e37d91e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52e37d91e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52e37d91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52e37d91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73D36"/>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38071" y="1467900"/>
            <a:ext cx="5277300" cy="18135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61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063821" y="3466540"/>
            <a:ext cx="4225800" cy="32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7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10_1_1_1">
    <p:spTree>
      <p:nvGrpSpPr>
        <p:cNvPr id="1" name="Shape 256"/>
        <p:cNvGrpSpPr/>
        <p:nvPr/>
      </p:nvGrpSpPr>
      <p:grpSpPr>
        <a:xfrm>
          <a:off x="0" y="0"/>
          <a:ext cx="0" cy="0"/>
          <a:chOff x="0" y="0"/>
          <a:chExt cx="0" cy="0"/>
        </a:xfrm>
      </p:grpSpPr>
      <p:sp>
        <p:nvSpPr>
          <p:cNvPr id="257" name="Google Shape;257;p41"/>
          <p:cNvSpPr/>
          <p:nvPr/>
        </p:nvSpPr>
        <p:spPr>
          <a:xfrm rot="10800000">
            <a:off x="596263" y="4464024"/>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1"/>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1"/>
          <p:cNvSpPr/>
          <p:nvPr/>
        </p:nvSpPr>
        <p:spPr>
          <a:xfrm rot="10800000" flipH="1">
            <a:off x="-1" y="237269"/>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713225" y="937963"/>
            <a:ext cx="7717500" cy="36081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3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2" name="Google Shape;22;p4"/>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4"/>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
        <p:cNvGrpSpPr/>
        <p:nvPr/>
      </p:nvGrpSpPr>
      <p:grpSpPr>
        <a:xfrm>
          <a:off x="0" y="0"/>
          <a:ext cx="0" cy="0"/>
          <a:chOff x="0" y="0"/>
          <a:chExt cx="0" cy="0"/>
        </a:xfrm>
      </p:grpSpPr>
      <p:sp>
        <p:nvSpPr>
          <p:cNvPr id="48" name="Google Shape;48;p9"/>
          <p:cNvSpPr txBox="1">
            <a:spLocks noGrp="1"/>
          </p:cNvSpPr>
          <p:nvPr>
            <p:ph type="title"/>
          </p:nvPr>
        </p:nvSpPr>
        <p:spPr>
          <a:xfrm>
            <a:off x="2111100" y="1567838"/>
            <a:ext cx="4921800" cy="7149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45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070150" y="2340563"/>
            <a:ext cx="50037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p:nvPr/>
        </p:nvSpPr>
        <p:spPr>
          <a:xfrm rot="10800000">
            <a:off x="596263" y="4464024"/>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9"/>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p:nvPr/>
        </p:nvSpPr>
        <p:spPr>
          <a:xfrm rot="10800000" flipH="1">
            <a:off x="-1" y="237269"/>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6" name="Google Shape;66;p13"/>
          <p:cNvSpPr txBox="1">
            <a:spLocks noGrp="1"/>
          </p:cNvSpPr>
          <p:nvPr>
            <p:ph type="title" idx="2"/>
          </p:nvPr>
        </p:nvSpPr>
        <p:spPr>
          <a:xfrm>
            <a:off x="1972499" y="1279750"/>
            <a:ext cx="2551200" cy="9108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600">
                <a:latin typeface="Amiri"/>
                <a:ea typeface="Amiri"/>
                <a:cs typeface="Amiri"/>
                <a:sym typeface="Amiri"/>
              </a:defRPr>
            </a:lvl1pPr>
            <a:lvl2pPr lvl="1">
              <a:spcBef>
                <a:spcPts val="0"/>
              </a:spcBef>
              <a:spcAft>
                <a:spcPts val="0"/>
              </a:spcAft>
              <a:buSzPts val="2800"/>
              <a:buNone/>
              <a:defRPr>
                <a:latin typeface="Amiri"/>
                <a:ea typeface="Amiri"/>
                <a:cs typeface="Amiri"/>
                <a:sym typeface="Amiri"/>
              </a:defRPr>
            </a:lvl2pPr>
            <a:lvl3pPr lvl="2">
              <a:spcBef>
                <a:spcPts val="0"/>
              </a:spcBef>
              <a:spcAft>
                <a:spcPts val="0"/>
              </a:spcAft>
              <a:buSzPts val="2800"/>
              <a:buNone/>
              <a:defRPr>
                <a:latin typeface="Amiri"/>
                <a:ea typeface="Amiri"/>
                <a:cs typeface="Amiri"/>
                <a:sym typeface="Amiri"/>
              </a:defRPr>
            </a:lvl3pPr>
            <a:lvl4pPr lvl="3">
              <a:spcBef>
                <a:spcPts val="0"/>
              </a:spcBef>
              <a:spcAft>
                <a:spcPts val="0"/>
              </a:spcAft>
              <a:buSzPts val="2800"/>
              <a:buNone/>
              <a:defRPr>
                <a:latin typeface="Amiri"/>
                <a:ea typeface="Amiri"/>
                <a:cs typeface="Amiri"/>
                <a:sym typeface="Amiri"/>
              </a:defRPr>
            </a:lvl4pPr>
            <a:lvl5pPr lvl="4">
              <a:spcBef>
                <a:spcPts val="0"/>
              </a:spcBef>
              <a:spcAft>
                <a:spcPts val="0"/>
              </a:spcAft>
              <a:buSzPts val="2800"/>
              <a:buNone/>
              <a:defRPr>
                <a:latin typeface="Amiri"/>
                <a:ea typeface="Amiri"/>
                <a:cs typeface="Amiri"/>
                <a:sym typeface="Amiri"/>
              </a:defRPr>
            </a:lvl5pPr>
            <a:lvl6pPr lvl="5">
              <a:spcBef>
                <a:spcPts val="0"/>
              </a:spcBef>
              <a:spcAft>
                <a:spcPts val="0"/>
              </a:spcAft>
              <a:buSzPts val="2800"/>
              <a:buNone/>
              <a:defRPr>
                <a:latin typeface="Amiri"/>
                <a:ea typeface="Amiri"/>
                <a:cs typeface="Amiri"/>
                <a:sym typeface="Amiri"/>
              </a:defRPr>
            </a:lvl6pPr>
            <a:lvl7pPr lvl="6">
              <a:spcBef>
                <a:spcPts val="0"/>
              </a:spcBef>
              <a:spcAft>
                <a:spcPts val="0"/>
              </a:spcAft>
              <a:buSzPts val="2800"/>
              <a:buNone/>
              <a:defRPr>
                <a:latin typeface="Amiri"/>
                <a:ea typeface="Amiri"/>
                <a:cs typeface="Amiri"/>
                <a:sym typeface="Amiri"/>
              </a:defRPr>
            </a:lvl7pPr>
            <a:lvl8pPr lvl="7">
              <a:spcBef>
                <a:spcPts val="0"/>
              </a:spcBef>
              <a:spcAft>
                <a:spcPts val="0"/>
              </a:spcAft>
              <a:buSzPts val="2800"/>
              <a:buNone/>
              <a:defRPr>
                <a:latin typeface="Amiri"/>
                <a:ea typeface="Amiri"/>
                <a:cs typeface="Amiri"/>
                <a:sym typeface="Amiri"/>
              </a:defRPr>
            </a:lvl8pPr>
            <a:lvl9pPr lvl="8">
              <a:spcBef>
                <a:spcPts val="0"/>
              </a:spcBef>
              <a:spcAft>
                <a:spcPts val="0"/>
              </a:spcAft>
              <a:buSzPts val="2800"/>
              <a:buNone/>
              <a:defRPr>
                <a:latin typeface="Amiri"/>
                <a:ea typeface="Amiri"/>
                <a:cs typeface="Amiri"/>
                <a:sym typeface="Amiri"/>
              </a:defRPr>
            </a:lvl9pPr>
          </a:lstStyle>
          <a:p>
            <a:endParaRPr/>
          </a:p>
        </p:txBody>
      </p:sp>
      <p:sp>
        <p:nvSpPr>
          <p:cNvPr id="67" name="Google Shape;67;p13"/>
          <p:cNvSpPr txBox="1">
            <a:spLocks noGrp="1"/>
          </p:cNvSpPr>
          <p:nvPr>
            <p:ph type="subTitle" idx="1"/>
          </p:nvPr>
        </p:nvSpPr>
        <p:spPr>
          <a:xfrm>
            <a:off x="1972499" y="2266950"/>
            <a:ext cx="2182500" cy="385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3"/>
          <p:cNvSpPr txBox="1">
            <a:spLocks noGrp="1"/>
          </p:cNvSpPr>
          <p:nvPr>
            <p:ph type="title" idx="3"/>
          </p:nvPr>
        </p:nvSpPr>
        <p:spPr>
          <a:xfrm>
            <a:off x="5729024" y="1279750"/>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69" name="Google Shape;69;p13"/>
          <p:cNvSpPr txBox="1">
            <a:spLocks noGrp="1"/>
          </p:cNvSpPr>
          <p:nvPr>
            <p:ph type="subTitle" idx="4"/>
          </p:nvPr>
        </p:nvSpPr>
        <p:spPr>
          <a:xfrm>
            <a:off x="5729024" y="2266950"/>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0" name="Google Shape;70;p13"/>
          <p:cNvSpPr txBox="1">
            <a:spLocks noGrp="1"/>
          </p:cNvSpPr>
          <p:nvPr>
            <p:ph type="title" idx="5"/>
          </p:nvPr>
        </p:nvSpPr>
        <p:spPr>
          <a:xfrm>
            <a:off x="1972499" y="2821058"/>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71" name="Google Shape;71;p13"/>
          <p:cNvSpPr txBox="1">
            <a:spLocks noGrp="1"/>
          </p:cNvSpPr>
          <p:nvPr>
            <p:ph type="subTitle" idx="6"/>
          </p:nvPr>
        </p:nvSpPr>
        <p:spPr>
          <a:xfrm>
            <a:off x="1972499" y="3808058"/>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 name="Google Shape;72;p13"/>
          <p:cNvSpPr txBox="1">
            <a:spLocks noGrp="1"/>
          </p:cNvSpPr>
          <p:nvPr>
            <p:ph type="title" idx="7"/>
          </p:nvPr>
        </p:nvSpPr>
        <p:spPr>
          <a:xfrm>
            <a:off x="5729024" y="2821058"/>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73" name="Google Shape;73;p13"/>
          <p:cNvSpPr txBox="1">
            <a:spLocks noGrp="1"/>
          </p:cNvSpPr>
          <p:nvPr>
            <p:ph type="subTitle" idx="8"/>
          </p:nvPr>
        </p:nvSpPr>
        <p:spPr>
          <a:xfrm>
            <a:off x="5729024" y="3808058"/>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13"/>
          <p:cNvSpPr txBox="1">
            <a:spLocks noGrp="1"/>
          </p:cNvSpPr>
          <p:nvPr>
            <p:ph type="title" idx="9" hasCustomPrompt="1"/>
          </p:nvPr>
        </p:nvSpPr>
        <p:spPr>
          <a:xfrm>
            <a:off x="1168576" y="1498600"/>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5" name="Google Shape;75;p13"/>
          <p:cNvSpPr txBox="1">
            <a:spLocks noGrp="1"/>
          </p:cNvSpPr>
          <p:nvPr>
            <p:ph type="title" idx="13" hasCustomPrompt="1"/>
          </p:nvPr>
        </p:nvSpPr>
        <p:spPr>
          <a:xfrm>
            <a:off x="1168576" y="3042267"/>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6" name="Google Shape;76;p13"/>
          <p:cNvSpPr txBox="1">
            <a:spLocks noGrp="1"/>
          </p:cNvSpPr>
          <p:nvPr>
            <p:ph type="title" idx="14" hasCustomPrompt="1"/>
          </p:nvPr>
        </p:nvSpPr>
        <p:spPr>
          <a:xfrm>
            <a:off x="4912625" y="1498600"/>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7" name="Google Shape;77;p13"/>
          <p:cNvSpPr txBox="1">
            <a:spLocks noGrp="1"/>
          </p:cNvSpPr>
          <p:nvPr>
            <p:ph type="title" idx="15" hasCustomPrompt="1"/>
          </p:nvPr>
        </p:nvSpPr>
        <p:spPr>
          <a:xfrm>
            <a:off x="4912625" y="3042267"/>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8" name="Google Shape;78;p13"/>
          <p:cNvSpPr/>
          <p:nvPr/>
        </p:nvSpPr>
        <p:spPr>
          <a:xfrm flipH="1">
            <a:off x="2" y="448119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CUSTOM_4">
    <p:spTree>
      <p:nvGrpSpPr>
        <p:cNvPr id="1" name="Shape 221"/>
        <p:cNvGrpSpPr/>
        <p:nvPr/>
      </p:nvGrpSpPr>
      <p:grpSpPr>
        <a:xfrm>
          <a:off x="0" y="0"/>
          <a:ext cx="0" cy="0"/>
          <a:chOff x="0" y="0"/>
          <a:chExt cx="0" cy="0"/>
        </a:xfrm>
      </p:grpSpPr>
      <p:sp>
        <p:nvSpPr>
          <p:cNvPr id="222" name="Google Shape;222;p32"/>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3" name="Google Shape;223;p32"/>
          <p:cNvSpPr/>
          <p:nvPr/>
        </p:nvSpPr>
        <p:spPr>
          <a:xfrm rot="-5400000">
            <a:off x="7122947" y="1358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246"/>
        <p:cNvGrpSpPr/>
        <p:nvPr/>
      </p:nvGrpSpPr>
      <p:grpSpPr>
        <a:xfrm>
          <a:off x="0" y="0"/>
          <a:ext cx="0" cy="0"/>
          <a:chOff x="0" y="0"/>
          <a:chExt cx="0" cy="0"/>
        </a:xfrm>
      </p:grpSpPr>
      <p:sp>
        <p:nvSpPr>
          <p:cNvPr id="247" name="Google Shape;247;p38"/>
          <p:cNvSpPr/>
          <p:nvPr/>
        </p:nvSpPr>
        <p:spPr>
          <a:xfrm flipH="1">
            <a:off x="656242"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8"/>
          <p:cNvSpPr/>
          <p:nvPr/>
        </p:nvSpPr>
        <p:spPr>
          <a:xfrm flipH="1">
            <a:off x="-13771"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8"/>
          <p:cNvSpPr/>
          <p:nvPr/>
        </p:nvSpPr>
        <p:spPr>
          <a:xfrm flipH="1">
            <a:off x="338847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250"/>
        <p:cNvGrpSpPr/>
        <p:nvPr/>
      </p:nvGrpSpPr>
      <p:grpSpPr>
        <a:xfrm>
          <a:off x="0" y="0"/>
          <a:ext cx="0" cy="0"/>
          <a:chOff x="0" y="0"/>
          <a:chExt cx="0" cy="0"/>
        </a:xfrm>
      </p:grpSpPr>
      <p:sp>
        <p:nvSpPr>
          <p:cNvPr id="251" name="Google Shape;251;p39"/>
          <p:cNvSpPr/>
          <p:nvPr/>
        </p:nvSpPr>
        <p:spPr>
          <a:xfrm rot="-5400000" flipH="1">
            <a:off x="712294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9"/>
          <p:cNvSpPr/>
          <p:nvPr/>
        </p:nvSpPr>
        <p:spPr>
          <a:xfrm rot="5400000">
            <a:off x="-1381328" y="3148385"/>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10_1_1">
    <p:spTree>
      <p:nvGrpSpPr>
        <p:cNvPr id="1" name="Shape 253"/>
        <p:cNvGrpSpPr/>
        <p:nvPr/>
      </p:nvGrpSpPr>
      <p:grpSpPr>
        <a:xfrm>
          <a:off x="0" y="0"/>
          <a:ext cx="0" cy="0"/>
          <a:chOff x="0" y="0"/>
          <a:chExt cx="0" cy="0"/>
        </a:xfrm>
      </p:grpSpPr>
      <p:sp>
        <p:nvSpPr>
          <p:cNvPr id="254" name="Google Shape;254;p40"/>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0"/>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1pPr>
            <a:lvl2pPr lvl="1">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2pPr>
            <a:lvl3pPr lvl="2">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3pPr>
            <a:lvl4pPr lvl="3">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4pPr>
            <a:lvl5pPr lvl="4">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5pPr>
            <a:lvl6pPr lvl="5">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6pPr>
            <a:lvl7pPr lvl="6">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7pPr>
            <a:lvl8pPr lvl="7">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8pPr>
            <a:lvl9pPr lvl="8">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Amiri"/>
              <a:buChar char="●"/>
              <a:defRPr sz="1800">
                <a:solidFill>
                  <a:schemeClr val="accent1"/>
                </a:solidFill>
                <a:latin typeface="Amiri"/>
                <a:ea typeface="Amiri"/>
                <a:cs typeface="Amiri"/>
                <a:sym typeface="Amiri"/>
              </a:defRPr>
            </a:lvl1pPr>
            <a:lvl2pPr marL="914400" lvl="1"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2pPr>
            <a:lvl3pPr marL="1371600" lvl="2"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3pPr>
            <a:lvl4pPr marL="1828800" lvl="3"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4pPr>
            <a:lvl5pPr marL="2286000" lvl="4"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5pPr>
            <a:lvl6pPr marL="2743200" lvl="5"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6pPr>
            <a:lvl7pPr marL="3200400" lvl="6"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7pPr>
            <a:lvl8pPr marL="3657600" lvl="7"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8pPr>
            <a:lvl9pPr marL="4114800" lvl="8"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8" r:id="rId4"/>
    <p:sldLayoutId id="2147483659" r:id="rId5"/>
    <p:sldLayoutId id="2147483678" r:id="rId6"/>
    <p:sldLayoutId id="2147483684" r:id="rId7"/>
    <p:sldLayoutId id="2147483685" r:id="rId8"/>
    <p:sldLayoutId id="2147483686" r:id="rId9"/>
    <p:sldLayoutId id="214748368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9" name="Google Shape;269;p44"/>
          <p:cNvSpPr/>
          <p:nvPr/>
        </p:nvSpPr>
        <p:spPr>
          <a:xfrm>
            <a:off x="867621" y="3431275"/>
            <a:ext cx="3924716" cy="434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0" name="Google Shape;270;p44"/>
          <p:cNvSpPr txBox="1">
            <a:spLocks noGrp="1"/>
          </p:cNvSpPr>
          <p:nvPr>
            <p:ph type="ctrTitle"/>
          </p:nvPr>
        </p:nvSpPr>
        <p:spPr>
          <a:xfrm>
            <a:off x="209320" y="1467900"/>
            <a:ext cx="4704203" cy="1859194"/>
          </a:xfrm>
          <a:prstGeom prst="rect">
            <a:avLst/>
          </a:prstGeom>
        </p:spPr>
        <p:txBody>
          <a:bodyPr spcFirstLastPara="1" wrap="square" lIns="91425" tIns="91425" rIns="91425" bIns="91425" anchor="t" anchorCtr="0">
            <a:noAutofit/>
          </a:bodyPr>
          <a:lstStyle/>
          <a:p>
            <a:r>
              <a:rPr lang="en-US" sz="3600" dirty="0" err="1" smtClean="0"/>
              <a:t>Konflik-Konflik</a:t>
            </a:r>
            <a:r>
              <a:rPr lang="en-US" sz="3600" dirty="0" smtClean="0"/>
              <a:t> </a:t>
            </a:r>
            <a:r>
              <a:rPr lang="en-US" sz="3600" dirty="0" err="1" smtClean="0"/>
              <a:t>Hingga</a:t>
            </a:r>
            <a:r>
              <a:rPr lang="en-US" sz="3600" dirty="0" smtClean="0"/>
              <a:t> </a:t>
            </a:r>
            <a:r>
              <a:rPr lang="en-US" sz="3600" dirty="0" err="1" smtClean="0"/>
              <a:t>Dampak</a:t>
            </a:r>
            <a:r>
              <a:rPr lang="en-US" sz="3600" dirty="0" smtClean="0"/>
              <a:t> </a:t>
            </a:r>
            <a:r>
              <a:rPr lang="en-US" sz="3600" dirty="0" err="1" smtClean="0"/>
              <a:t>Krisis</a:t>
            </a:r>
            <a:r>
              <a:rPr lang="en-US" sz="3600" dirty="0" smtClean="0"/>
              <a:t> </a:t>
            </a:r>
            <a:r>
              <a:rPr lang="en-US" sz="3600" dirty="0" err="1" smtClean="0"/>
              <a:t>Moneter</a:t>
            </a:r>
            <a:r>
              <a:rPr lang="en-US" sz="3600" dirty="0" smtClean="0"/>
              <a:t> Di </a:t>
            </a:r>
            <a:r>
              <a:rPr lang="en-US" sz="3600" dirty="0" err="1" smtClean="0"/>
              <a:t>Pedesaan</a:t>
            </a:r>
            <a:endParaRPr sz="6600">
              <a:solidFill>
                <a:schemeClr val="dk1"/>
              </a:solidFill>
            </a:endParaRPr>
          </a:p>
        </p:txBody>
      </p:sp>
      <p:sp>
        <p:nvSpPr>
          <p:cNvPr id="271" name="Google Shape;271;p44"/>
          <p:cNvSpPr txBox="1">
            <a:spLocks noGrp="1"/>
          </p:cNvSpPr>
          <p:nvPr>
            <p:ph type="subTitle" idx="1"/>
          </p:nvPr>
        </p:nvSpPr>
        <p:spPr>
          <a:xfrm>
            <a:off x="1063821" y="3466540"/>
            <a:ext cx="3640381" cy="327300"/>
          </a:xfrm>
          <a:prstGeom prst="rect">
            <a:avLst/>
          </a:prstGeom>
        </p:spPr>
        <p:txBody>
          <a:bodyPr spcFirstLastPara="1" wrap="square" lIns="91425" tIns="91425" rIns="91425" bIns="91425" anchor="ctr" anchorCtr="0">
            <a:noAutofit/>
          </a:bodyPr>
          <a:lstStyle/>
          <a:p>
            <a:pPr marL="0" lvl="0" indent="0"/>
            <a:r>
              <a:rPr lang="en-US" i="1" dirty="0" err="1" smtClean="0"/>
              <a:t>Sejarah</a:t>
            </a:r>
            <a:r>
              <a:rPr lang="en-US" i="1" dirty="0" smtClean="0"/>
              <a:t> </a:t>
            </a:r>
            <a:r>
              <a:rPr lang="en-US" i="1" dirty="0" err="1" smtClean="0"/>
              <a:t>Pedesaan</a:t>
            </a:r>
            <a:endParaRPr>
              <a:solidFill>
                <a:schemeClr val="dk1"/>
              </a:solidFill>
            </a:endParaRPr>
          </a:p>
        </p:txBody>
      </p:sp>
      <p:pic>
        <p:nvPicPr>
          <p:cNvPr id="6" name="Picture 5" descr="download (9).jpg"/>
          <p:cNvPicPr>
            <a:picLocks noChangeAspect="1"/>
          </p:cNvPicPr>
          <p:nvPr/>
        </p:nvPicPr>
        <p:blipFill>
          <a:blip r:embed="rId3"/>
          <a:stretch>
            <a:fillRect/>
          </a:stretch>
        </p:blipFill>
        <p:spPr>
          <a:xfrm>
            <a:off x="5217979" y="1225282"/>
            <a:ext cx="3631550" cy="21789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783856" cy="429658"/>
          </a:xfrm>
          <a:prstGeom prst="rect">
            <a:avLst/>
          </a:prstGeom>
        </p:spPr>
        <p:txBody>
          <a:bodyPr spcFirstLastPara="1" wrap="square" lIns="91425" tIns="91425" rIns="91425" bIns="91425" anchor="ctr" anchorCtr="0">
            <a:noAutofit/>
          </a:bodyPr>
          <a:lstStyle/>
          <a:p>
            <a:pPr lvl="0" algn="l"/>
            <a:r>
              <a:rPr lang="en-US" sz="2000" b="1" dirty="0" smtClean="0"/>
              <a:t>5. </a:t>
            </a:r>
            <a:r>
              <a:rPr lang="en-US" sz="2000" b="1" dirty="0" err="1" smtClean="0"/>
              <a:t>Dampak</a:t>
            </a:r>
            <a:r>
              <a:rPr lang="en-US" sz="2000" b="1" dirty="0" smtClean="0"/>
              <a:t> </a:t>
            </a:r>
            <a:r>
              <a:rPr lang="en-US" sz="2000" b="1" dirty="0" err="1" smtClean="0"/>
              <a:t>dari</a:t>
            </a:r>
            <a:r>
              <a:rPr lang="en-US" sz="2000" b="1" dirty="0" smtClean="0"/>
              <a:t> </a:t>
            </a:r>
            <a:r>
              <a:rPr lang="en-US" sz="2000" b="1" dirty="0" err="1" smtClean="0"/>
              <a:t>adanya</a:t>
            </a:r>
            <a:r>
              <a:rPr lang="en-US" sz="2000" b="1" dirty="0" smtClean="0"/>
              <a:t> </a:t>
            </a:r>
            <a:r>
              <a:rPr lang="en-US" sz="2000" b="1" dirty="0" err="1" smtClean="0"/>
              <a:t>krisis</a:t>
            </a:r>
            <a:r>
              <a:rPr lang="en-US" sz="2000" b="1" dirty="0" smtClean="0"/>
              <a:t> </a:t>
            </a:r>
            <a:r>
              <a:rPr lang="en-US" sz="2000" b="1" dirty="0" err="1" smtClean="0"/>
              <a:t>moneter</a:t>
            </a:r>
            <a:r>
              <a:rPr lang="en-US" sz="2000" b="1" dirty="0" smtClean="0"/>
              <a:t> </a:t>
            </a:r>
            <a:r>
              <a:rPr lang="en-US" sz="2000" b="1" dirty="0" err="1" smtClean="0"/>
              <a:t>di</a:t>
            </a:r>
            <a:r>
              <a:rPr lang="en-US" sz="2000" b="1" dirty="0" smtClean="0"/>
              <a:t> </a:t>
            </a:r>
            <a:r>
              <a:rPr lang="en-US" sz="2000" b="1" dirty="0" err="1" smtClean="0"/>
              <a:t>pedesaan</a:t>
            </a:r>
            <a:endParaRPr sz="2000"/>
          </a:p>
        </p:txBody>
      </p:sp>
      <p:sp>
        <p:nvSpPr>
          <p:cNvPr id="315" name="Google Shape;315;p47"/>
          <p:cNvSpPr txBox="1">
            <a:spLocks noGrp="1"/>
          </p:cNvSpPr>
          <p:nvPr>
            <p:ph type="subTitle" idx="1"/>
          </p:nvPr>
        </p:nvSpPr>
        <p:spPr>
          <a:xfrm>
            <a:off x="154236" y="947451"/>
            <a:ext cx="7359268" cy="3481330"/>
          </a:xfrm>
          <a:prstGeom prst="rect">
            <a:avLst/>
          </a:prstGeom>
        </p:spPr>
        <p:txBody>
          <a:bodyPr spcFirstLastPara="1" wrap="square" lIns="91425" tIns="91425" rIns="91425" bIns="91425" anchor="t" anchorCtr="0">
            <a:noAutofit/>
          </a:bodyPr>
          <a:lstStyle/>
          <a:p>
            <a:pPr marL="0" indent="0" algn="l">
              <a:buClr>
                <a:schemeClr val="accent2"/>
              </a:buClr>
              <a:buSzPts val="1100"/>
            </a:pPr>
            <a:r>
              <a:rPr lang="en-US" dirty="0" err="1" smtClean="0"/>
              <a:t>Dampak</a:t>
            </a:r>
            <a:r>
              <a:rPr lang="en-US" dirty="0" smtClean="0"/>
              <a:t> </a:t>
            </a:r>
            <a:r>
              <a:rPr lang="en-US" dirty="0" err="1" smtClean="0"/>
              <a:t>krisis</a:t>
            </a:r>
            <a:r>
              <a:rPr lang="en-US" dirty="0" smtClean="0"/>
              <a:t> </a:t>
            </a:r>
            <a:r>
              <a:rPr lang="en-US" dirty="0" err="1" smtClean="0"/>
              <a:t>ekonomi</a:t>
            </a:r>
            <a:r>
              <a:rPr lang="en-US" dirty="0" smtClean="0"/>
              <a:t> </a:t>
            </a:r>
            <a:r>
              <a:rPr lang="en-US" dirty="0" err="1" smtClean="0"/>
              <a:t>terhadap</a:t>
            </a:r>
            <a:r>
              <a:rPr lang="en-US" dirty="0" smtClean="0"/>
              <a:t> </a:t>
            </a:r>
            <a:r>
              <a:rPr lang="en-US" dirty="0" err="1" smtClean="0"/>
              <a:t>kinerja</a:t>
            </a:r>
            <a:r>
              <a:rPr lang="en-US" dirty="0" smtClean="0"/>
              <a:t> </a:t>
            </a:r>
            <a:r>
              <a:rPr lang="en-US" dirty="0" err="1" smtClean="0"/>
              <a:t>pertanian</a:t>
            </a:r>
            <a:r>
              <a:rPr lang="en-US" dirty="0" smtClean="0"/>
              <a:t> </a:t>
            </a:r>
            <a:r>
              <a:rPr lang="en-US" dirty="0" err="1" smtClean="0"/>
              <a:t>dapat</a:t>
            </a:r>
            <a:r>
              <a:rPr lang="en-US" dirty="0" smtClean="0"/>
              <a:t> </a:t>
            </a:r>
            <a:r>
              <a:rPr lang="en-US" dirty="0" err="1" smtClean="0"/>
              <a:t>dilihat</a:t>
            </a:r>
            <a:r>
              <a:rPr lang="en-US" dirty="0" smtClean="0"/>
              <a:t> </a:t>
            </a:r>
            <a:r>
              <a:rPr lang="en-US" dirty="0" err="1" smtClean="0"/>
              <a:t>dengan</a:t>
            </a:r>
            <a:r>
              <a:rPr lang="en-US" dirty="0" smtClean="0"/>
              <a:t> </a:t>
            </a:r>
            <a:r>
              <a:rPr lang="en-US" dirty="0" err="1" smtClean="0"/>
              <a:t>indikator</a:t>
            </a:r>
            <a:r>
              <a:rPr lang="en-US" dirty="0" smtClean="0"/>
              <a:t> </a:t>
            </a:r>
            <a:r>
              <a:rPr lang="en-US" dirty="0" err="1" smtClean="0"/>
              <a:t>harga</a:t>
            </a:r>
            <a:r>
              <a:rPr lang="en-US" dirty="0" smtClean="0"/>
              <a:t> </a:t>
            </a:r>
            <a:r>
              <a:rPr lang="en-US" dirty="0" err="1" smtClean="0"/>
              <a:t>domestik</a:t>
            </a:r>
            <a:r>
              <a:rPr lang="en-US" dirty="0" smtClean="0"/>
              <a:t>, total </a:t>
            </a:r>
            <a:r>
              <a:rPr lang="en-US" dirty="0" err="1" smtClean="0"/>
              <a:t>produksi</a:t>
            </a:r>
            <a:r>
              <a:rPr lang="en-US" dirty="0" smtClean="0"/>
              <a:t> </a:t>
            </a:r>
            <a:r>
              <a:rPr lang="en-US" dirty="0" err="1" smtClean="0"/>
              <a:t>dan</a:t>
            </a:r>
            <a:r>
              <a:rPr lang="en-US" dirty="0" smtClean="0"/>
              <a:t> employment. </a:t>
            </a:r>
            <a:r>
              <a:rPr lang="en-US" dirty="0" err="1" smtClean="0"/>
              <a:t>Krisis</a:t>
            </a:r>
            <a:r>
              <a:rPr lang="en-US" dirty="0" smtClean="0"/>
              <a:t> </a:t>
            </a:r>
            <a:r>
              <a:rPr lang="en-US" dirty="0" err="1" smtClean="0"/>
              <a:t>ekonomi</a:t>
            </a:r>
            <a:r>
              <a:rPr lang="en-US" dirty="0" smtClean="0"/>
              <a:t> yang </a:t>
            </a:r>
            <a:r>
              <a:rPr lang="en-US" dirty="0" err="1" smtClean="0"/>
              <a:t>terjadi</a:t>
            </a:r>
            <a:r>
              <a:rPr lang="en-US" dirty="0" smtClean="0"/>
              <a:t> </a:t>
            </a:r>
            <a:r>
              <a:rPr lang="en-US" dirty="0" err="1" smtClean="0"/>
              <a:t>pada</a:t>
            </a:r>
            <a:r>
              <a:rPr lang="en-US" dirty="0" smtClean="0"/>
              <a:t> </a:t>
            </a:r>
            <a:r>
              <a:rPr lang="en-US" dirty="0" err="1" smtClean="0"/>
              <a:t>tahun</a:t>
            </a:r>
            <a:r>
              <a:rPr lang="en-US" dirty="0" smtClean="0"/>
              <a:t> 1997-1998 </a:t>
            </a:r>
            <a:r>
              <a:rPr lang="en-US" dirty="0" err="1" smtClean="0"/>
              <a:t>telah</a:t>
            </a:r>
            <a:r>
              <a:rPr lang="en-US" dirty="0" smtClean="0"/>
              <a:t> </a:t>
            </a:r>
            <a:r>
              <a:rPr lang="en-US" dirty="0" err="1" smtClean="0"/>
              <a:t>menyebabkan</a:t>
            </a:r>
            <a:r>
              <a:rPr lang="en-US" dirty="0" smtClean="0"/>
              <a:t> </a:t>
            </a:r>
            <a:r>
              <a:rPr lang="en-US" dirty="0" err="1" smtClean="0"/>
              <a:t>dampak</a:t>
            </a:r>
            <a:r>
              <a:rPr lang="en-US" dirty="0" smtClean="0"/>
              <a:t> </a:t>
            </a:r>
            <a:r>
              <a:rPr lang="en-US" dirty="0" err="1" smtClean="0"/>
              <a:t>positif</a:t>
            </a:r>
            <a:r>
              <a:rPr lang="en-US" dirty="0" smtClean="0"/>
              <a:t> </a:t>
            </a:r>
            <a:r>
              <a:rPr lang="en-US" dirty="0" err="1" smtClean="0"/>
              <a:t>pada</a:t>
            </a:r>
            <a:r>
              <a:rPr lang="en-US" dirty="0" smtClean="0"/>
              <a:t> </a:t>
            </a:r>
            <a:r>
              <a:rPr lang="en-US" dirty="0" err="1" smtClean="0"/>
              <a:t>kinerja</a:t>
            </a:r>
            <a:r>
              <a:rPr lang="en-US" dirty="0" smtClean="0"/>
              <a:t> </a:t>
            </a:r>
            <a:r>
              <a:rPr lang="en-US" dirty="0" err="1" smtClean="0"/>
              <a:t>sektor</a:t>
            </a:r>
            <a:r>
              <a:rPr lang="en-US" dirty="0" smtClean="0"/>
              <a:t> </a:t>
            </a:r>
            <a:r>
              <a:rPr lang="en-US" dirty="0" err="1" smtClean="0"/>
              <a:t>pertanian</a:t>
            </a:r>
            <a:r>
              <a:rPr lang="en-US" dirty="0" smtClean="0"/>
              <a:t>, </a:t>
            </a:r>
            <a:r>
              <a:rPr lang="en-US" dirty="0" err="1" smtClean="0"/>
              <a:t>hal</a:t>
            </a:r>
            <a:r>
              <a:rPr lang="en-US" dirty="0" smtClean="0"/>
              <a:t> </a:t>
            </a:r>
            <a:r>
              <a:rPr lang="en-US" dirty="0" err="1" smtClean="0"/>
              <a:t>itu</a:t>
            </a:r>
            <a:r>
              <a:rPr lang="en-US" dirty="0" smtClean="0"/>
              <a:t> </a:t>
            </a:r>
            <a:r>
              <a:rPr lang="en-US" dirty="0" err="1" smtClean="0"/>
              <a:t>dapat</a:t>
            </a:r>
            <a:r>
              <a:rPr lang="en-US" dirty="0" smtClean="0"/>
              <a:t> </a:t>
            </a:r>
            <a:r>
              <a:rPr lang="en-US" dirty="0" err="1" smtClean="0"/>
              <a:t>dilihat</a:t>
            </a:r>
            <a:r>
              <a:rPr lang="en-US" dirty="0" smtClean="0"/>
              <a:t> </a:t>
            </a:r>
            <a:r>
              <a:rPr lang="en-US" dirty="0" err="1" smtClean="0"/>
              <a:t>dari</a:t>
            </a:r>
            <a:r>
              <a:rPr lang="en-US" dirty="0" smtClean="0"/>
              <a:t> </a:t>
            </a:r>
            <a:r>
              <a:rPr lang="en-US" dirty="0" err="1" smtClean="0"/>
              <a:t>adanya</a:t>
            </a:r>
            <a:r>
              <a:rPr lang="en-US" dirty="0" smtClean="0"/>
              <a:t> </a:t>
            </a:r>
            <a:r>
              <a:rPr lang="en-US" dirty="0" err="1" smtClean="0"/>
              <a:t>kenaikan</a:t>
            </a:r>
            <a:r>
              <a:rPr lang="en-US" dirty="0" smtClean="0"/>
              <a:t> </a:t>
            </a:r>
            <a:r>
              <a:rPr lang="en-US" dirty="0" err="1" smtClean="0"/>
              <a:t>produksi</a:t>
            </a:r>
            <a:r>
              <a:rPr lang="en-US" dirty="0" smtClean="0"/>
              <a:t> </a:t>
            </a:r>
            <a:r>
              <a:rPr lang="en-US" dirty="0" err="1" smtClean="0"/>
              <a:t>dan</a:t>
            </a:r>
            <a:r>
              <a:rPr lang="en-US" dirty="0" smtClean="0"/>
              <a:t> employment </a:t>
            </a:r>
            <a:r>
              <a:rPr lang="en-US" dirty="0" err="1" smtClean="0"/>
              <a:t>pada</a:t>
            </a:r>
            <a:r>
              <a:rPr lang="en-US" dirty="0" smtClean="0"/>
              <a:t> </a:t>
            </a:r>
            <a:r>
              <a:rPr lang="en-US" dirty="0" err="1" smtClean="0"/>
              <a:t>beberapa</a:t>
            </a:r>
            <a:r>
              <a:rPr lang="en-US" dirty="0" smtClean="0"/>
              <a:t> </a:t>
            </a:r>
            <a:r>
              <a:rPr lang="en-US" dirty="0" err="1" smtClean="0"/>
              <a:t>sektor</a:t>
            </a:r>
            <a:r>
              <a:rPr lang="en-US" dirty="0" smtClean="0"/>
              <a:t> </a:t>
            </a:r>
            <a:r>
              <a:rPr lang="en-US" dirty="0" err="1" smtClean="0"/>
              <a:t>pertanian</a:t>
            </a:r>
            <a:r>
              <a:rPr lang="en-US" dirty="0" smtClean="0"/>
              <a:t>. </a:t>
            </a:r>
            <a:r>
              <a:rPr lang="en-US" dirty="0" err="1" smtClean="0"/>
              <a:t>Namun</a:t>
            </a:r>
            <a:r>
              <a:rPr lang="en-US" dirty="0" smtClean="0"/>
              <a:t> </a:t>
            </a:r>
            <a:r>
              <a:rPr lang="en-US" dirty="0" err="1" smtClean="0"/>
              <a:t>disisi</a:t>
            </a:r>
            <a:r>
              <a:rPr lang="en-US" dirty="0" smtClean="0"/>
              <a:t> lain </a:t>
            </a:r>
            <a:r>
              <a:rPr lang="en-US" dirty="0" err="1" smtClean="0"/>
              <a:t>juga</a:t>
            </a:r>
            <a:r>
              <a:rPr lang="en-US" dirty="0" smtClean="0"/>
              <a:t> </a:t>
            </a:r>
            <a:r>
              <a:rPr lang="en-US" dirty="0" err="1" smtClean="0"/>
              <a:t>menyebabkan</a:t>
            </a:r>
            <a:r>
              <a:rPr lang="en-US" dirty="0" smtClean="0"/>
              <a:t> </a:t>
            </a:r>
            <a:r>
              <a:rPr lang="en-US" dirty="0" err="1" smtClean="0"/>
              <a:t>dampak</a:t>
            </a:r>
            <a:r>
              <a:rPr lang="en-US" dirty="0" smtClean="0"/>
              <a:t> </a:t>
            </a:r>
            <a:r>
              <a:rPr lang="en-US" dirty="0" err="1" smtClean="0"/>
              <a:t>negatif</a:t>
            </a:r>
            <a:r>
              <a:rPr lang="en-US" dirty="0" smtClean="0"/>
              <a:t> </a:t>
            </a:r>
            <a:r>
              <a:rPr lang="en-US" dirty="0" err="1" smtClean="0"/>
              <a:t>terhadap</a:t>
            </a:r>
            <a:r>
              <a:rPr lang="en-US" dirty="0" smtClean="0"/>
              <a:t> </a:t>
            </a:r>
            <a:r>
              <a:rPr lang="en-US" dirty="0" err="1" smtClean="0"/>
              <a:t>kinerja</a:t>
            </a:r>
            <a:r>
              <a:rPr lang="en-US" dirty="0" smtClean="0"/>
              <a:t> </a:t>
            </a:r>
            <a:r>
              <a:rPr lang="en-US" dirty="0" err="1" smtClean="0"/>
              <a:t>sektor</a:t>
            </a:r>
            <a:r>
              <a:rPr lang="en-US" dirty="0" smtClean="0"/>
              <a:t> </a:t>
            </a:r>
            <a:r>
              <a:rPr lang="en-US" dirty="0" err="1" smtClean="0"/>
              <a:t>pertanian</a:t>
            </a:r>
            <a:r>
              <a:rPr lang="en-US" dirty="0" smtClean="0"/>
              <a:t>, </a:t>
            </a:r>
            <a:r>
              <a:rPr lang="en-US" dirty="0" err="1" smtClean="0"/>
              <a:t>hal</a:t>
            </a:r>
            <a:r>
              <a:rPr lang="en-US" dirty="0" smtClean="0"/>
              <a:t> </a:t>
            </a:r>
            <a:r>
              <a:rPr lang="en-US" dirty="0" err="1" smtClean="0"/>
              <a:t>tersebut</a:t>
            </a:r>
            <a:r>
              <a:rPr lang="en-US" dirty="0" smtClean="0"/>
              <a:t> </a:t>
            </a:r>
            <a:r>
              <a:rPr lang="en-US" dirty="0" err="1" smtClean="0"/>
              <a:t>dapat</a:t>
            </a:r>
            <a:r>
              <a:rPr lang="en-US" dirty="0" smtClean="0"/>
              <a:t> </a:t>
            </a:r>
            <a:r>
              <a:rPr lang="en-US" dirty="0" err="1" smtClean="0"/>
              <a:t>dilihat</a:t>
            </a:r>
            <a:r>
              <a:rPr lang="en-US" dirty="0" smtClean="0"/>
              <a:t> </a:t>
            </a:r>
            <a:r>
              <a:rPr lang="en-US" dirty="0" err="1" smtClean="0"/>
              <a:t>dari</a:t>
            </a:r>
            <a:r>
              <a:rPr lang="en-US" dirty="0" smtClean="0"/>
              <a:t> </a:t>
            </a:r>
            <a:r>
              <a:rPr lang="en-US" dirty="0" err="1" smtClean="0"/>
              <a:t>adanya</a:t>
            </a:r>
            <a:r>
              <a:rPr lang="en-US" dirty="0" smtClean="0"/>
              <a:t> </a:t>
            </a:r>
            <a:r>
              <a:rPr lang="en-US" dirty="0" err="1" smtClean="0"/>
              <a:t>kenaikan</a:t>
            </a:r>
            <a:r>
              <a:rPr lang="en-US" dirty="0" smtClean="0"/>
              <a:t> </a:t>
            </a:r>
            <a:r>
              <a:rPr lang="en-US" dirty="0" err="1" smtClean="0"/>
              <a:t>harga</a:t>
            </a:r>
            <a:r>
              <a:rPr lang="en-US" dirty="0" smtClean="0"/>
              <a:t>, </a:t>
            </a:r>
            <a:r>
              <a:rPr lang="en-US" dirty="0" err="1" smtClean="0"/>
              <a:t>penurunan</a:t>
            </a:r>
            <a:r>
              <a:rPr lang="en-US" dirty="0" smtClean="0"/>
              <a:t> </a:t>
            </a:r>
            <a:r>
              <a:rPr lang="en-US" dirty="0" err="1" smtClean="0"/>
              <a:t>produksi</a:t>
            </a:r>
            <a:r>
              <a:rPr lang="en-US" dirty="0" smtClean="0"/>
              <a:t> </a:t>
            </a:r>
            <a:r>
              <a:rPr lang="en-US" dirty="0" err="1" smtClean="0"/>
              <a:t>dan</a:t>
            </a:r>
            <a:r>
              <a:rPr lang="en-US" dirty="0" smtClean="0"/>
              <a:t> </a:t>
            </a:r>
            <a:r>
              <a:rPr lang="en-US" dirty="0" err="1" smtClean="0"/>
              <a:t>penurunan</a:t>
            </a:r>
            <a:r>
              <a:rPr lang="en-US" dirty="0" smtClean="0"/>
              <a:t> employment </a:t>
            </a:r>
            <a:r>
              <a:rPr lang="en-US" dirty="0" err="1" smtClean="0"/>
              <a:t>pada</a:t>
            </a:r>
            <a:r>
              <a:rPr lang="en-US" dirty="0" smtClean="0"/>
              <a:t> </a:t>
            </a:r>
            <a:r>
              <a:rPr lang="en-US" dirty="0" err="1" smtClean="0"/>
              <a:t>beberapa</a:t>
            </a:r>
            <a:r>
              <a:rPr lang="en-US" dirty="0" smtClean="0"/>
              <a:t> </a:t>
            </a:r>
            <a:r>
              <a:rPr lang="en-US" dirty="0" err="1" smtClean="0"/>
              <a:t>sektor</a:t>
            </a:r>
            <a:r>
              <a:rPr lang="en-US" dirty="0" smtClean="0"/>
              <a:t> </a:t>
            </a:r>
            <a:r>
              <a:rPr lang="en-US" dirty="0" err="1" smtClean="0"/>
              <a:t>pertanian</a:t>
            </a:r>
            <a:r>
              <a:rPr lang="en-US" dirty="0" smtClean="0"/>
              <a:t>.</a:t>
            </a:r>
          </a:p>
          <a:p>
            <a:pPr marL="0" lvl="0" indent="0" algn="l" rtl="0">
              <a:spcBef>
                <a:spcPts val="0"/>
              </a:spcBef>
              <a:spcAft>
                <a:spcPts val="0"/>
              </a:spcAft>
              <a:buClr>
                <a:schemeClr val="accent2"/>
              </a:buClr>
              <a:buSzPts val="1100"/>
              <a:buFont typeface="Arial"/>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783856" cy="429658"/>
          </a:xfrm>
          <a:prstGeom prst="rect">
            <a:avLst/>
          </a:prstGeom>
        </p:spPr>
        <p:txBody>
          <a:bodyPr spcFirstLastPara="1" wrap="square" lIns="91425" tIns="91425" rIns="91425" bIns="91425" anchor="ctr" anchorCtr="0">
            <a:noAutofit/>
          </a:bodyPr>
          <a:lstStyle/>
          <a:p>
            <a:pPr lvl="0" algn="l"/>
            <a:endParaRPr sz="2000"/>
          </a:p>
        </p:txBody>
      </p:sp>
      <p:sp>
        <p:nvSpPr>
          <p:cNvPr id="315" name="Google Shape;315;p47"/>
          <p:cNvSpPr txBox="1">
            <a:spLocks noGrp="1"/>
          </p:cNvSpPr>
          <p:nvPr>
            <p:ph type="subTitle" idx="1"/>
          </p:nvPr>
        </p:nvSpPr>
        <p:spPr>
          <a:xfrm>
            <a:off x="154236" y="947451"/>
            <a:ext cx="8813494" cy="348133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accent2"/>
              </a:buClr>
              <a:buSzPts val="1100"/>
              <a:buFont typeface="Arial"/>
              <a:buNone/>
            </a:pPr>
            <a:endParaRPr lang="en-US" dirty="0" smtClean="0"/>
          </a:p>
          <a:p>
            <a:pPr marL="0" lvl="0" indent="0" rtl="0">
              <a:spcBef>
                <a:spcPts val="0"/>
              </a:spcBef>
              <a:spcAft>
                <a:spcPts val="0"/>
              </a:spcAft>
              <a:buClr>
                <a:schemeClr val="accent2"/>
              </a:buClr>
              <a:buSzPts val="1100"/>
              <a:buFont typeface="Arial"/>
              <a:buNone/>
            </a:pPr>
            <a:endParaRPr lang="en-US" dirty="0" smtClean="0"/>
          </a:p>
          <a:p>
            <a:pPr marL="0" lvl="0" indent="0" rtl="0">
              <a:spcBef>
                <a:spcPts val="0"/>
              </a:spcBef>
              <a:spcAft>
                <a:spcPts val="0"/>
              </a:spcAft>
              <a:buClr>
                <a:schemeClr val="accent2"/>
              </a:buClr>
              <a:buSzPts val="1100"/>
              <a:buFont typeface="Arial"/>
              <a:buNone/>
            </a:pPr>
            <a:endParaRPr lang="en-US" dirty="0" smtClean="0"/>
          </a:p>
          <a:p>
            <a:pPr marL="0" lvl="0" indent="0" rtl="0">
              <a:spcBef>
                <a:spcPts val="0"/>
              </a:spcBef>
              <a:spcAft>
                <a:spcPts val="0"/>
              </a:spcAft>
              <a:buClr>
                <a:schemeClr val="accent2"/>
              </a:buClr>
              <a:buSzPts val="1100"/>
              <a:buFont typeface="Arial"/>
              <a:buNone/>
            </a:pPr>
            <a:endParaRPr lang="en-US" dirty="0" smtClean="0"/>
          </a:p>
          <a:p>
            <a:pPr marL="0" lvl="0" indent="0" rtl="0">
              <a:spcBef>
                <a:spcPts val="0"/>
              </a:spcBef>
              <a:spcAft>
                <a:spcPts val="0"/>
              </a:spcAft>
              <a:buClr>
                <a:schemeClr val="accent2"/>
              </a:buClr>
              <a:buSzPts val="1100"/>
              <a:buFont typeface="Arial"/>
              <a:buNone/>
            </a:pPr>
            <a:r>
              <a:rPr lang="en-US" sz="2800" dirty="0" smtClean="0"/>
              <a:t>Any Question?</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497417" cy="42965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smtClean="0"/>
              <a:t>Kesimpulan</a:t>
            </a:r>
            <a:endParaRPr/>
          </a:p>
        </p:txBody>
      </p:sp>
      <p:sp>
        <p:nvSpPr>
          <p:cNvPr id="315" name="Google Shape;315;p47"/>
          <p:cNvSpPr txBox="1">
            <a:spLocks noGrp="1"/>
          </p:cNvSpPr>
          <p:nvPr>
            <p:ph type="subTitle" idx="1"/>
          </p:nvPr>
        </p:nvSpPr>
        <p:spPr>
          <a:xfrm>
            <a:off x="154237" y="947451"/>
            <a:ext cx="7370284" cy="3481330"/>
          </a:xfrm>
          <a:prstGeom prst="rect">
            <a:avLst/>
          </a:prstGeom>
        </p:spPr>
        <p:txBody>
          <a:bodyPr spcFirstLastPara="1" wrap="square" lIns="91425" tIns="91425" rIns="91425" bIns="91425" anchor="t" anchorCtr="0">
            <a:noAutofit/>
          </a:bodyPr>
          <a:lstStyle/>
          <a:p>
            <a:pPr marL="0" indent="0" algn="l"/>
            <a:r>
              <a:rPr lang="id-ID" dirty="0" smtClean="0"/>
              <a:t>Krisis moneter adalah suatu kondisi yang mana perekonomian dalam suatu negara mengalami penurunan yang sangat signifikan. Umumnya, negara yang mengalami kondisi tersebut akan mengalami penurunan produk domestik bruto, menurunnya harga properti dan saham, dan juga tingginya angka inflasi. Kondisi ini memang sangatlah menakutkan, karena akan ada banyak  orang yang dirugikan.Contoh Konflik-Konflik yang terjadi pada krisis moneter yaitu KonflikAgraria,konflik pengelolaan irigasi pertanian dan konflik </a:t>
            </a:r>
            <a:r>
              <a:rPr lang="id-ID" dirty="0" smtClean="0"/>
              <a:t>SARA</a:t>
            </a:r>
            <a:r>
              <a:rPr lang="en-US" dirty="0" smtClean="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5"/>
          <p:cNvSpPr txBox="1">
            <a:spLocks noGrp="1"/>
          </p:cNvSpPr>
          <p:nvPr>
            <p:ph type="body" idx="1"/>
          </p:nvPr>
        </p:nvSpPr>
        <p:spPr>
          <a:xfrm>
            <a:off x="713225" y="937963"/>
            <a:ext cx="7717500" cy="3608100"/>
          </a:xfrm>
          <a:prstGeom prst="rect">
            <a:avLst/>
          </a:prstGeom>
        </p:spPr>
        <p:txBody>
          <a:bodyPr spcFirstLastPara="1" wrap="square" lIns="91425" tIns="91425" rIns="91425" bIns="91425" anchor="t" anchorCtr="0">
            <a:noAutofit/>
          </a:bodyPr>
          <a:lstStyle/>
          <a:p>
            <a:pPr marL="0" indent="0">
              <a:buClr>
                <a:schemeClr val="accent2"/>
              </a:buClr>
              <a:buSzPts val="1100"/>
            </a:pPr>
            <a:r>
              <a:rPr lang="en-US" sz="2400" dirty="0" err="1" smtClean="0">
                <a:solidFill>
                  <a:schemeClr val="dk1"/>
                </a:solidFill>
              </a:rPr>
              <a:t>Annisa</a:t>
            </a:r>
            <a:r>
              <a:rPr lang="en-US" sz="2400" dirty="0" smtClean="0">
                <a:solidFill>
                  <a:schemeClr val="dk1"/>
                </a:solidFill>
              </a:rPr>
              <a:t> </a:t>
            </a:r>
            <a:r>
              <a:rPr lang="en-US" sz="2400" dirty="0" err="1" smtClean="0">
                <a:solidFill>
                  <a:schemeClr val="dk1"/>
                </a:solidFill>
              </a:rPr>
              <a:t>Anggun</a:t>
            </a:r>
            <a:r>
              <a:rPr lang="en-US" sz="2400" dirty="0" smtClean="0">
                <a:solidFill>
                  <a:schemeClr val="dk1"/>
                </a:solidFill>
              </a:rPr>
              <a:t> </a:t>
            </a:r>
            <a:r>
              <a:rPr lang="en-US" sz="2400" dirty="0" err="1" smtClean="0">
                <a:solidFill>
                  <a:schemeClr val="dk1"/>
                </a:solidFill>
              </a:rPr>
              <a:t>Pelangi</a:t>
            </a:r>
            <a:r>
              <a:rPr lang="en-US" sz="2400" dirty="0" smtClean="0">
                <a:solidFill>
                  <a:schemeClr val="dk1"/>
                </a:solidFill>
              </a:rPr>
              <a:t>	2013033002</a:t>
            </a:r>
          </a:p>
          <a:p>
            <a:pPr marL="0" indent="0">
              <a:buClr>
                <a:schemeClr val="accent2"/>
              </a:buClr>
              <a:buSzPts val="1100"/>
            </a:pPr>
            <a:r>
              <a:rPr lang="en-US" sz="2400" dirty="0" err="1" smtClean="0">
                <a:solidFill>
                  <a:schemeClr val="dk1"/>
                </a:solidFill>
              </a:rPr>
              <a:t>Selvani</a:t>
            </a:r>
            <a:r>
              <a:rPr lang="en-US" sz="2400" dirty="0" smtClean="0">
                <a:solidFill>
                  <a:schemeClr val="dk1"/>
                </a:solidFill>
              </a:rPr>
              <a:t> </a:t>
            </a:r>
            <a:r>
              <a:rPr lang="en-US" sz="2400" dirty="0" err="1" smtClean="0">
                <a:solidFill>
                  <a:schemeClr val="dk1"/>
                </a:solidFill>
              </a:rPr>
              <a:t>Zhafirah</a:t>
            </a:r>
            <a:r>
              <a:rPr lang="en-US" sz="2400" dirty="0" smtClean="0">
                <a:solidFill>
                  <a:schemeClr val="dk1"/>
                </a:solidFill>
              </a:rPr>
              <a:t>		2013033004</a:t>
            </a:r>
          </a:p>
          <a:p>
            <a:pPr marL="0" indent="0">
              <a:buClr>
                <a:schemeClr val="accent2"/>
              </a:buClr>
              <a:buSzPts val="1100"/>
            </a:pPr>
            <a:r>
              <a:rPr lang="en-US" sz="2400" dirty="0" err="1" smtClean="0">
                <a:solidFill>
                  <a:schemeClr val="dk1"/>
                </a:solidFill>
              </a:rPr>
              <a:t>Okta</a:t>
            </a:r>
            <a:r>
              <a:rPr lang="en-US" sz="2400" dirty="0" smtClean="0">
                <a:solidFill>
                  <a:schemeClr val="dk1"/>
                </a:solidFill>
              </a:rPr>
              <a:t> </a:t>
            </a:r>
            <a:r>
              <a:rPr lang="en-US" sz="2400" dirty="0" err="1" smtClean="0">
                <a:solidFill>
                  <a:schemeClr val="dk1"/>
                </a:solidFill>
              </a:rPr>
              <a:t>Darma</a:t>
            </a:r>
            <a:r>
              <a:rPr lang="en-US" sz="2400" dirty="0" smtClean="0">
                <a:solidFill>
                  <a:schemeClr val="dk1"/>
                </a:solidFill>
              </a:rPr>
              <a:t> Putra		</a:t>
            </a:r>
            <a:r>
              <a:rPr lang="en-US" sz="2400" dirty="0" smtClean="0">
                <a:solidFill>
                  <a:schemeClr val="dk1"/>
                </a:solidFill>
              </a:rPr>
              <a:t>2013033034</a:t>
            </a:r>
          </a:p>
          <a:p>
            <a:pPr marL="0" indent="0">
              <a:buClr>
                <a:schemeClr val="accent2"/>
              </a:buClr>
              <a:buSzPts val="1100"/>
            </a:pPr>
            <a:r>
              <a:rPr lang="en-US" sz="2400" dirty="0" err="1" smtClean="0">
                <a:solidFill>
                  <a:schemeClr val="dk1"/>
                </a:solidFill>
              </a:rPr>
              <a:t>Ahcmad</a:t>
            </a:r>
            <a:r>
              <a:rPr lang="en-US" sz="2400" dirty="0" smtClean="0">
                <a:solidFill>
                  <a:schemeClr val="dk1"/>
                </a:solidFill>
              </a:rPr>
              <a:t> </a:t>
            </a:r>
            <a:r>
              <a:rPr lang="en-US" sz="2400" dirty="0" err="1" smtClean="0">
                <a:solidFill>
                  <a:schemeClr val="dk1"/>
                </a:solidFill>
              </a:rPr>
              <a:t>Rizko</a:t>
            </a:r>
            <a:r>
              <a:rPr lang="en-US" sz="2400" dirty="0" smtClean="0">
                <a:solidFill>
                  <a:schemeClr val="dk1"/>
                </a:solidFill>
              </a:rPr>
              <a:t>		2013033053</a:t>
            </a:r>
          </a:p>
          <a:p>
            <a:pPr marL="0" indent="0">
              <a:buClr>
                <a:schemeClr val="accent2"/>
              </a:buClr>
              <a:buSzPts val="1100"/>
            </a:pPr>
            <a:r>
              <a:rPr lang="en-US" sz="2400" dirty="0" err="1" smtClean="0">
                <a:solidFill>
                  <a:schemeClr val="dk1"/>
                </a:solidFill>
              </a:rPr>
              <a:t>Rifki</a:t>
            </a:r>
            <a:r>
              <a:rPr lang="en-US" sz="2400" dirty="0" smtClean="0">
                <a:solidFill>
                  <a:schemeClr val="dk1"/>
                </a:solidFill>
              </a:rPr>
              <a:t> </a:t>
            </a:r>
            <a:r>
              <a:rPr lang="en-US" sz="2400" dirty="0" err="1" smtClean="0">
                <a:solidFill>
                  <a:schemeClr val="dk1"/>
                </a:solidFill>
              </a:rPr>
              <a:t>Ardiansyah</a:t>
            </a:r>
            <a:r>
              <a:rPr lang="en-US" sz="2400" dirty="0" smtClean="0">
                <a:solidFill>
                  <a:schemeClr val="dk1"/>
                </a:solidFill>
              </a:rPr>
              <a:t>		2053033006</a:t>
            </a:r>
          </a:p>
        </p:txBody>
      </p:sp>
      <p:sp>
        <p:nvSpPr>
          <p:cNvPr id="280" name="Google Shape;280;p45"/>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chemeClr val="dk2"/>
                </a:solidFill>
              </a:rPr>
              <a:t>Anggota Kelompok: </a:t>
            </a:r>
            <a:endParaRPr>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grpSp>
        <p:nvGrpSpPr>
          <p:cNvPr id="285" name="Google Shape;285;p46"/>
          <p:cNvGrpSpPr/>
          <p:nvPr/>
        </p:nvGrpSpPr>
        <p:grpSpPr>
          <a:xfrm>
            <a:off x="4911738" y="2839450"/>
            <a:ext cx="711575" cy="795000"/>
            <a:chOff x="1168700" y="1305400"/>
            <a:chExt cx="711575" cy="795000"/>
          </a:xfrm>
        </p:grpSpPr>
        <p:sp>
          <p:nvSpPr>
            <p:cNvPr id="286" name="Google Shape;286;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7" name="Google Shape;287;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88" name="Google Shape;288;p46"/>
          <p:cNvGrpSpPr/>
          <p:nvPr/>
        </p:nvGrpSpPr>
        <p:grpSpPr>
          <a:xfrm>
            <a:off x="4911738" y="1305400"/>
            <a:ext cx="711575" cy="795000"/>
            <a:chOff x="1168700" y="1305400"/>
            <a:chExt cx="711575" cy="795000"/>
          </a:xfrm>
        </p:grpSpPr>
        <p:sp>
          <p:nvSpPr>
            <p:cNvPr id="289" name="Google Shape;289;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0" name="Google Shape;290;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91" name="Google Shape;291;p46"/>
          <p:cNvGrpSpPr/>
          <p:nvPr/>
        </p:nvGrpSpPr>
        <p:grpSpPr>
          <a:xfrm>
            <a:off x="1168700" y="2827300"/>
            <a:ext cx="711575" cy="795000"/>
            <a:chOff x="1168700" y="1305400"/>
            <a:chExt cx="711575" cy="795000"/>
          </a:xfrm>
        </p:grpSpPr>
        <p:sp>
          <p:nvSpPr>
            <p:cNvPr id="292" name="Google Shape;292;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3" name="Google Shape;293;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94" name="Google Shape;294;p46"/>
          <p:cNvGrpSpPr/>
          <p:nvPr/>
        </p:nvGrpSpPr>
        <p:grpSpPr>
          <a:xfrm>
            <a:off x="1168700" y="1305400"/>
            <a:ext cx="711575" cy="795000"/>
            <a:chOff x="1168700" y="1305400"/>
            <a:chExt cx="711575" cy="795000"/>
          </a:xfrm>
        </p:grpSpPr>
        <p:sp>
          <p:nvSpPr>
            <p:cNvPr id="295" name="Google Shape;295;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6" name="Google Shape;296;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sp>
        <p:nvSpPr>
          <p:cNvPr id="297" name="Google Shape;297;p46"/>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Materi Pembahasan</a:t>
            </a:r>
            <a:endParaRPr>
              <a:solidFill>
                <a:schemeClr val="dk2"/>
              </a:solidFill>
            </a:endParaRPr>
          </a:p>
        </p:txBody>
      </p:sp>
      <p:sp>
        <p:nvSpPr>
          <p:cNvPr id="299" name="Google Shape;299;p46"/>
          <p:cNvSpPr txBox="1">
            <a:spLocks noGrp="1"/>
          </p:cNvSpPr>
          <p:nvPr>
            <p:ph type="title" idx="2"/>
          </p:nvPr>
        </p:nvSpPr>
        <p:spPr>
          <a:xfrm>
            <a:off x="1972499" y="1279750"/>
            <a:ext cx="2551200" cy="910800"/>
          </a:xfrm>
          <a:prstGeom prst="rect">
            <a:avLst/>
          </a:prstGeom>
        </p:spPr>
        <p:txBody>
          <a:bodyPr spcFirstLastPara="1" wrap="square" lIns="91425" tIns="91425" rIns="91425" bIns="91425" anchor="t" anchorCtr="0">
            <a:noAutofit/>
          </a:bodyPr>
          <a:lstStyle/>
          <a:p>
            <a:pPr lvl="0"/>
            <a:r>
              <a:rPr lang="en-US" sz="2000" dirty="0" err="1" smtClean="0"/>
              <a:t>Pengertian</a:t>
            </a:r>
            <a:r>
              <a:rPr lang="en-US" sz="2000" dirty="0" smtClean="0"/>
              <a:t> </a:t>
            </a:r>
            <a:r>
              <a:rPr lang="en-US" sz="2000" dirty="0" err="1" smtClean="0"/>
              <a:t>Krisis</a:t>
            </a:r>
            <a:r>
              <a:rPr lang="en-US" sz="2000" dirty="0" smtClean="0"/>
              <a:t> </a:t>
            </a:r>
            <a:r>
              <a:rPr lang="en-US" sz="2000" dirty="0" err="1" smtClean="0"/>
              <a:t>Moneter</a:t>
            </a:r>
            <a:endParaRPr sz="2000"/>
          </a:p>
        </p:txBody>
      </p:sp>
      <p:sp>
        <p:nvSpPr>
          <p:cNvPr id="300" name="Google Shape;300;p46"/>
          <p:cNvSpPr txBox="1">
            <a:spLocks noGrp="1"/>
          </p:cNvSpPr>
          <p:nvPr>
            <p:ph type="title" idx="3"/>
          </p:nvPr>
        </p:nvSpPr>
        <p:spPr>
          <a:xfrm>
            <a:off x="5729024" y="1279750"/>
            <a:ext cx="2551200" cy="910800"/>
          </a:xfrm>
          <a:prstGeom prst="rect">
            <a:avLst/>
          </a:prstGeom>
        </p:spPr>
        <p:txBody>
          <a:bodyPr spcFirstLastPara="1" wrap="square" lIns="91425" tIns="91425" rIns="91425" bIns="91425" anchor="t" anchorCtr="0">
            <a:noAutofit/>
          </a:bodyPr>
          <a:lstStyle/>
          <a:p>
            <a:pPr lvl="0"/>
            <a:r>
              <a:rPr lang="en-US" sz="2000" dirty="0" err="1" smtClean="0"/>
              <a:t>Kehidupan</a:t>
            </a:r>
            <a:r>
              <a:rPr lang="en-US" sz="2000" dirty="0" smtClean="0"/>
              <a:t> </a:t>
            </a:r>
            <a:r>
              <a:rPr lang="en-US" sz="2000" dirty="0" err="1" smtClean="0"/>
              <a:t>pedesaan</a:t>
            </a:r>
            <a:r>
              <a:rPr lang="en-US" sz="2000" dirty="0" smtClean="0"/>
              <a:t> </a:t>
            </a:r>
            <a:r>
              <a:rPr lang="en-US" sz="2000" dirty="0" err="1" smtClean="0"/>
              <a:t>di</a:t>
            </a:r>
            <a:r>
              <a:rPr lang="en-US" sz="2000" dirty="0" smtClean="0"/>
              <a:t> </a:t>
            </a:r>
            <a:r>
              <a:rPr lang="en-US" sz="2000" dirty="0" err="1" smtClean="0"/>
              <a:t>wilayah</a:t>
            </a:r>
            <a:r>
              <a:rPr lang="en-US" sz="2000" dirty="0" smtClean="0"/>
              <a:t> </a:t>
            </a:r>
            <a:r>
              <a:rPr lang="en-US" sz="2000" dirty="0" err="1" smtClean="0"/>
              <a:t>pesisir</a:t>
            </a:r>
            <a:r>
              <a:rPr lang="en-US" sz="2000" dirty="0" smtClean="0"/>
              <a:t> </a:t>
            </a:r>
            <a:r>
              <a:rPr lang="en-US" sz="2000" dirty="0" err="1" smtClean="0"/>
              <a:t>dan</a:t>
            </a:r>
            <a:r>
              <a:rPr lang="en-US" sz="2000" dirty="0" smtClean="0"/>
              <a:t> </a:t>
            </a:r>
            <a:r>
              <a:rPr lang="en-US" sz="2000" dirty="0" err="1" smtClean="0"/>
              <a:t>perkebunan</a:t>
            </a:r>
            <a:endParaRPr sz="2000"/>
          </a:p>
        </p:txBody>
      </p:sp>
      <p:sp>
        <p:nvSpPr>
          <p:cNvPr id="302" name="Google Shape;302;p46"/>
          <p:cNvSpPr txBox="1">
            <a:spLocks noGrp="1"/>
          </p:cNvSpPr>
          <p:nvPr>
            <p:ph type="title" idx="5"/>
          </p:nvPr>
        </p:nvSpPr>
        <p:spPr>
          <a:xfrm>
            <a:off x="1972499" y="2821058"/>
            <a:ext cx="2551200" cy="910800"/>
          </a:xfrm>
          <a:prstGeom prst="rect">
            <a:avLst/>
          </a:prstGeom>
        </p:spPr>
        <p:txBody>
          <a:bodyPr spcFirstLastPara="1" wrap="square" lIns="91425" tIns="91425" rIns="91425" bIns="91425" anchor="t" anchorCtr="0">
            <a:noAutofit/>
          </a:bodyPr>
          <a:lstStyle/>
          <a:p>
            <a:pPr lvl="0"/>
            <a:r>
              <a:rPr lang="en-US" sz="2000" dirty="0" err="1" smtClean="0"/>
              <a:t>Contoh</a:t>
            </a:r>
            <a:r>
              <a:rPr lang="en-US" sz="2000" dirty="0" smtClean="0"/>
              <a:t> </a:t>
            </a:r>
            <a:r>
              <a:rPr lang="en-US" sz="2000" dirty="0" err="1" smtClean="0"/>
              <a:t>Konflik-Konflik</a:t>
            </a:r>
            <a:r>
              <a:rPr lang="en-US" sz="2000" dirty="0" smtClean="0"/>
              <a:t> yang </a:t>
            </a:r>
            <a:r>
              <a:rPr lang="en-US" sz="2000" dirty="0" err="1" smtClean="0"/>
              <a:t>terjadi</a:t>
            </a:r>
            <a:r>
              <a:rPr lang="en-US" sz="2000" dirty="0" smtClean="0"/>
              <a:t> </a:t>
            </a:r>
            <a:r>
              <a:rPr lang="en-US" sz="2000" dirty="0" err="1" smtClean="0"/>
              <a:t>di</a:t>
            </a:r>
            <a:r>
              <a:rPr lang="en-US" sz="2000" dirty="0" smtClean="0"/>
              <a:t> </a:t>
            </a:r>
            <a:r>
              <a:rPr lang="en-US" sz="2000" dirty="0" err="1" smtClean="0"/>
              <a:t>pedesaan</a:t>
            </a:r>
            <a:endParaRPr sz="2000"/>
          </a:p>
        </p:txBody>
      </p:sp>
      <p:sp>
        <p:nvSpPr>
          <p:cNvPr id="304" name="Google Shape;304;p46"/>
          <p:cNvSpPr txBox="1">
            <a:spLocks noGrp="1"/>
          </p:cNvSpPr>
          <p:nvPr>
            <p:ph type="title" idx="7"/>
          </p:nvPr>
        </p:nvSpPr>
        <p:spPr>
          <a:xfrm>
            <a:off x="5729024" y="2821057"/>
            <a:ext cx="2853116" cy="1233149"/>
          </a:xfrm>
          <a:prstGeom prst="rect">
            <a:avLst/>
          </a:prstGeom>
        </p:spPr>
        <p:txBody>
          <a:bodyPr spcFirstLastPara="1" wrap="square" lIns="91425" tIns="91425" rIns="91425" bIns="91425" anchor="t" anchorCtr="0">
            <a:noAutofit/>
          </a:bodyPr>
          <a:lstStyle/>
          <a:p>
            <a:pPr lvl="0"/>
            <a:r>
              <a:rPr lang="en-US" sz="1800" dirty="0" err="1" smtClean="0"/>
              <a:t>Penyebab</a:t>
            </a:r>
            <a:r>
              <a:rPr lang="en-US" sz="1800" dirty="0" smtClean="0"/>
              <a:t> </a:t>
            </a:r>
            <a:r>
              <a:rPr lang="en-US" sz="1800" dirty="0" err="1" smtClean="0"/>
              <a:t>dan</a:t>
            </a:r>
            <a:r>
              <a:rPr lang="en-US" sz="1800" dirty="0" smtClean="0"/>
              <a:t> </a:t>
            </a:r>
            <a:r>
              <a:rPr lang="en-US" sz="1800" dirty="0" err="1" smtClean="0"/>
              <a:t>Dampak</a:t>
            </a:r>
            <a:r>
              <a:rPr lang="en-US" sz="1800" dirty="0" smtClean="0"/>
              <a:t> </a:t>
            </a:r>
            <a:r>
              <a:rPr lang="en-US" sz="1800" dirty="0" err="1" smtClean="0"/>
              <a:t>dari</a:t>
            </a:r>
            <a:r>
              <a:rPr lang="en-US" sz="1800" dirty="0" smtClean="0"/>
              <a:t> </a:t>
            </a:r>
            <a:r>
              <a:rPr lang="en-US" sz="1800" dirty="0" err="1" smtClean="0"/>
              <a:t>adanya</a:t>
            </a:r>
            <a:r>
              <a:rPr lang="en-US" sz="1800" dirty="0" smtClean="0"/>
              <a:t> </a:t>
            </a:r>
            <a:r>
              <a:rPr lang="en-US" sz="1800" dirty="0" err="1" smtClean="0"/>
              <a:t>krisis</a:t>
            </a:r>
            <a:r>
              <a:rPr lang="en-US" sz="1800" dirty="0" smtClean="0"/>
              <a:t> </a:t>
            </a:r>
            <a:r>
              <a:rPr lang="en-US" sz="1800" dirty="0" err="1" smtClean="0"/>
              <a:t>moneter</a:t>
            </a:r>
            <a:r>
              <a:rPr lang="en-US" sz="1800" dirty="0" smtClean="0"/>
              <a:t> </a:t>
            </a:r>
            <a:r>
              <a:rPr lang="en-US" sz="1800" dirty="0" err="1" smtClean="0"/>
              <a:t>di</a:t>
            </a:r>
            <a:r>
              <a:rPr lang="en-US" sz="1800" dirty="0" smtClean="0"/>
              <a:t> </a:t>
            </a:r>
            <a:r>
              <a:rPr lang="en-US" sz="1800" dirty="0" err="1" smtClean="0"/>
              <a:t>pedesaan</a:t>
            </a:r>
            <a:endParaRPr sz="1800"/>
          </a:p>
        </p:txBody>
      </p:sp>
      <p:sp>
        <p:nvSpPr>
          <p:cNvPr id="306" name="Google Shape;306;p46"/>
          <p:cNvSpPr txBox="1">
            <a:spLocks noGrp="1"/>
          </p:cNvSpPr>
          <p:nvPr>
            <p:ph type="title" idx="9"/>
          </p:nvPr>
        </p:nvSpPr>
        <p:spPr>
          <a:xfrm>
            <a:off x="1168576" y="1498600"/>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07" name="Google Shape;307;p46"/>
          <p:cNvSpPr txBox="1">
            <a:spLocks noGrp="1"/>
          </p:cNvSpPr>
          <p:nvPr>
            <p:ph type="title" idx="13"/>
          </p:nvPr>
        </p:nvSpPr>
        <p:spPr>
          <a:xfrm>
            <a:off x="1168576" y="3042267"/>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308" name="Google Shape;308;p46"/>
          <p:cNvSpPr txBox="1">
            <a:spLocks noGrp="1"/>
          </p:cNvSpPr>
          <p:nvPr>
            <p:ph type="title" idx="14"/>
          </p:nvPr>
        </p:nvSpPr>
        <p:spPr>
          <a:xfrm>
            <a:off x="4912625" y="1498600"/>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309" name="Google Shape;309;p46"/>
          <p:cNvSpPr txBox="1">
            <a:spLocks noGrp="1"/>
          </p:cNvSpPr>
          <p:nvPr>
            <p:ph type="title" idx="15"/>
          </p:nvPr>
        </p:nvSpPr>
        <p:spPr>
          <a:xfrm>
            <a:off x="4912625" y="3042267"/>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497417" cy="429658"/>
          </a:xfrm>
          <a:prstGeom prst="rect">
            <a:avLst/>
          </a:prstGeom>
        </p:spPr>
        <p:txBody>
          <a:bodyPr spcFirstLastPara="1" wrap="square" lIns="91425" tIns="91425" rIns="91425" bIns="91425" anchor="ctr" anchorCtr="0">
            <a:noAutofit/>
          </a:bodyPr>
          <a:lstStyle/>
          <a:p>
            <a:pPr lvl="0" algn="l"/>
            <a:r>
              <a:rPr lang="en-US" sz="2000" dirty="0" smtClean="0"/>
              <a:t>1</a:t>
            </a:r>
            <a:r>
              <a:rPr lang="en-US" sz="2000" dirty="0" smtClean="0"/>
              <a:t>. </a:t>
            </a:r>
            <a:r>
              <a:rPr lang="en-US" sz="2000" dirty="0" err="1" smtClean="0"/>
              <a:t>Pengertian</a:t>
            </a:r>
            <a:r>
              <a:rPr lang="en-US" sz="2000" dirty="0" smtClean="0"/>
              <a:t> </a:t>
            </a:r>
            <a:r>
              <a:rPr lang="en-US" sz="2000" dirty="0" err="1" smtClean="0"/>
              <a:t>Krisis</a:t>
            </a:r>
            <a:r>
              <a:rPr lang="en-US" sz="2000" dirty="0" smtClean="0"/>
              <a:t> </a:t>
            </a:r>
            <a:r>
              <a:rPr lang="en-US" sz="2000" dirty="0" err="1" smtClean="0"/>
              <a:t>Moneter</a:t>
            </a:r>
            <a:r>
              <a:rPr lang="en-US" sz="2000" dirty="0" smtClean="0"/>
              <a:t> </a:t>
            </a:r>
            <a:endParaRPr/>
          </a:p>
        </p:txBody>
      </p:sp>
      <p:sp>
        <p:nvSpPr>
          <p:cNvPr id="315" name="Google Shape;315;p47"/>
          <p:cNvSpPr txBox="1">
            <a:spLocks noGrp="1"/>
          </p:cNvSpPr>
          <p:nvPr>
            <p:ph type="subTitle" idx="1"/>
          </p:nvPr>
        </p:nvSpPr>
        <p:spPr>
          <a:xfrm>
            <a:off x="198304" y="947451"/>
            <a:ext cx="5508433" cy="3514380"/>
          </a:xfrm>
          <a:prstGeom prst="rect">
            <a:avLst/>
          </a:prstGeom>
        </p:spPr>
        <p:txBody>
          <a:bodyPr spcFirstLastPara="1" wrap="square" lIns="91425" tIns="91425" rIns="91425" bIns="91425" anchor="t" anchorCtr="0">
            <a:noAutofit/>
          </a:bodyPr>
          <a:lstStyle/>
          <a:p>
            <a:pPr marL="0" lvl="0" indent="0" algn="l">
              <a:buClr>
                <a:schemeClr val="accent2"/>
              </a:buClr>
              <a:buSzPts val="1100"/>
            </a:pPr>
            <a:r>
              <a:rPr lang="en-US" dirty="0" smtClean="0"/>
              <a:t>K</a:t>
            </a:r>
            <a:r>
              <a:rPr lang="id-ID" dirty="0" smtClean="0"/>
              <a:t>risis </a:t>
            </a:r>
            <a:r>
              <a:rPr lang="id-ID" dirty="0" smtClean="0"/>
              <a:t>moneter adalah krisis yang berhubungan dengan keuangan dan  ditandai  dengan keadaan keuangan yang tidak stabil akibat lembaga keuangan dan nilai tukar mata uang yang tidak berfungsi sesuai dengan harapan. </a:t>
            </a:r>
            <a:endParaRPr/>
          </a:p>
        </p:txBody>
      </p:sp>
      <p:pic>
        <p:nvPicPr>
          <p:cNvPr id="5" name="Picture 4" descr="download (6).jpg"/>
          <p:cNvPicPr>
            <a:picLocks noChangeAspect="1"/>
          </p:cNvPicPr>
          <p:nvPr/>
        </p:nvPicPr>
        <p:blipFill>
          <a:blip r:embed="rId3"/>
          <a:stretch>
            <a:fillRect/>
          </a:stretch>
        </p:blipFill>
        <p:spPr>
          <a:xfrm>
            <a:off x="4155919" y="2250138"/>
            <a:ext cx="4637116" cy="2564233"/>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6147412" cy="429658"/>
          </a:xfrm>
          <a:prstGeom prst="rect">
            <a:avLst/>
          </a:prstGeom>
        </p:spPr>
        <p:txBody>
          <a:bodyPr spcFirstLastPara="1" wrap="square" lIns="91425" tIns="91425" rIns="91425" bIns="91425" anchor="ctr" anchorCtr="0">
            <a:noAutofit/>
          </a:bodyPr>
          <a:lstStyle/>
          <a:p>
            <a:pPr algn="l"/>
            <a:r>
              <a:rPr lang="en-US" sz="1800" b="1" dirty="0" smtClean="0"/>
              <a:t>2 . </a:t>
            </a:r>
            <a:r>
              <a:rPr lang="en-US" sz="1800" dirty="0" err="1" smtClean="0"/>
              <a:t>Kehidupan</a:t>
            </a:r>
            <a:r>
              <a:rPr lang="en-US" sz="1800" dirty="0" smtClean="0"/>
              <a:t> </a:t>
            </a:r>
            <a:r>
              <a:rPr lang="en-US" sz="1800" dirty="0" err="1" smtClean="0"/>
              <a:t>pedesaan</a:t>
            </a:r>
            <a:r>
              <a:rPr lang="en-US" sz="1800" dirty="0" smtClean="0"/>
              <a:t> </a:t>
            </a:r>
            <a:r>
              <a:rPr lang="en-US" sz="1800" dirty="0" err="1" smtClean="0"/>
              <a:t>di</a:t>
            </a:r>
            <a:r>
              <a:rPr lang="en-US" sz="1800" dirty="0" smtClean="0"/>
              <a:t> </a:t>
            </a:r>
            <a:r>
              <a:rPr lang="en-US" sz="1800" dirty="0" err="1" smtClean="0"/>
              <a:t>wilayah</a:t>
            </a:r>
            <a:r>
              <a:rPr lang="en-US" sz="1800" dirty="0" smtClean="0"/>
              <a:t> </a:t>
            </a:r>
            <a:r>
              <a:rPr lang="en-US" sz="1800" dirty="0" err="1" smtClean="0"/>
              <a:t>pesisir</a:t>
            </a:r>
            <a:r>
              <a:rPr lang="en-US" sz="1800" dirty="0" smtClean="0"/>
              <a:t> </a:t>
            </a:r>
            <a:r>
              <a:rPr lang="en-US" sz="1800" dirty="0" err="1" smtClean="0"/>
              <a:t>dan</a:t>
            </a:r>
            <a:r>
              <a:rPr lang="en-US" sz="1800" dirty="0" smtClean="0"/>
              <a:t> </a:t>
            </a:r>
            <a:r>
              <a:rPr lang="en-US" sz="1800" dirty="0" err="1" smtClean="0"/>
              <a:t>perkebunan</a:t>
            </a:r>
            <a:endParaRPr sz="1800"/>
          </a:p>
        </p:txBody>
      </p:sp>
      <p:sp>
        <p:nvSpPr>
          <p:cNvPr id="315" name="Google Shape;315;p47"/>
          <p:cNvSpPr txBox="1">
            <a:spLocks noGrp="1"/>
          </p:cNvSpPr>
          <p:nvPr>
            <p:ph type="subTitle" idx="1"/>
          </p:nvPr>
        </p:nvSpPr>
        <p:spPr>
          <a:xfrm>
            <a:off x="154236" y="947451"/>
            <a:ext cx="8846545" cy="3966072"/>
          </a:xfrm>
          <a:prstGeom prst="rect">
            <a:avLst/>
          </a:prstGeom>
        </p:spPr>
        <p:txBody>
          <a:bodyPr spcFirstLastPara="1" wrap="square" lIns="91425" tIns="91425" rIns="91425" bIns="91425" anchor="t" anchorCtr="0">
            <a:noAutofit/>
          </a:bodyPr>
          <a:lstStyle/>
          <a:p>
            <a:pPr marL="0" lvl="0" indent="0" algn="l">
              <a:buClr>
                <a:schemeClr val="accent2"/>
              </a:buClr>
              <a:buSzPts val="1100"/>
            </a:pPr>
            <a:r>
              <a:rPr lang="en-US" dirty="0" smtClean="0"/>
              <a:t>      </a:t>
            </a:r>
            <a:r>
              <a:rPr lang="en-US" dirty="0" err="1" smtClean="0"/>
              <a:t>Masyarakat</a:t>
            </a:r>
            <a:r>
              <a:rPr lang="en-US" dirty="0" smtClean="0"/>
              <a:t> Wilayah Perkebunan                        </a:t>
            </a:r>
            <a:r>
              <a:rPr lang="en-US" dirty="0" err="1" smtClean="0"/>
              <a:t>Masyarakat</a:t>
            </a:r>
            <a:r>
              <a:rPr lang="en-US" dirty="0" smtClean="0"/>
              <a:t> Wilayah </a:t>
            </a:r>
            <a:r>
              <a:rPr lang="en-US" dirty="0" err="1" smtClean="0"/>
              <a:t>Pesisir</a:t>
            </a:r>
            <a:endParaRPr lang="en-US" dirty="0" smtClean="0"/>
          </a:p>
        </p:txBody>
      </p:sp>
      <p:pic>
        <p:nvPicPr>
          <p:cNvPr id="5" name="Picture 4" descr="download (7).jpg"/>
          <p:cNvPicPr>
            <a:picLocks noChangeAspect="1"/>
          </p:cNvPicPr>
          <p:nvPr/>
        </p:nvPicPr>
        <p:blipFill>
          <a:blip r:embed="rId3"/>
          <a:stretch>
            <a:fillRect/>
          </a:stretch>
        </p:blipFill>
        <p:spPr>
          <a:xfrm>
            <a:off x="295216" y="1354214"/>
            <a:ext cx="3939449" cy="2446605"/>
          </a:xfrm>
          <a:prstGeom prst="rect">
            <a:avLst/>
          </a:prstGeom>
        </p:spPr>
      </p:pic>
      <p:pic>
        <p:nvPicPr>
          <p:cNvPr id="6" name="Picture 5" descr="download (8).jpg"/>
          <p:cNvPicPr>
            <a:picLocks noChangeAspect="1"/>
          </p:cNvPicPr>
          <p:nvPr/>
        </p:nvPicPr>
        <p:blipFill>
          <a:blip r:embed="rId4"/>
          <a:srcRect l="6024" r="4452"/>
          <a:stretch>
            <a:fillRect/>
          </a:stretch>
        </p:blipFill>
        <p:spPr>
          <a:xfrm>
            <a:off x="4627084" y="1386059"/>
            <a:ext cx="3877938" cy="242577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385590"/>
            <a:ext cx="5497417" cy="484744"/>
          </a:xfrm>
          <a:prstGeom prst="rect">
            <a:avLst/>
          </a:prstGeom>
        </p:spPr>
        <p:txBody>
          <a:bodyPr spcFirstLastPara="1" wrap="square" lIns="91425" tIns="91425" rIns="91425" bIns="91425" anchor="ctr" anchorCtr="0">
            <a:noAutofit/>
          </a:bodyPr>
          <a:lstStyle/>
          <a:p>
            <a:pPr algn="l"/>
            <a:r>
              <a:rPr lang="en-US" sz="2000" dirty="0" smtClean="0"/>
              <a:t>3. </a:t>
            </a:r>
            <a:r>
              <a:rPr lang="en-US" sz="2000" dirty="0" err="1" smtClean="0"/>
              <a:t>Contoh</a:t>
            </a:r>
            <a:r>
              <a:rPr lang="en-US" sz="2000" dirty="0" smtClean="0"/>
              <a:t> </a:t>
            </a:r>
            <a:r>
              <a:rPr lang="en-US" sz="2000" dirty="0" err="1" smtClean="0"/>
              <a:t>Konflik-Konflik</a:t>
            </a:r>
            <a:r>
              <a:rPr lang="en-US" sz="2000" dirty="0" smtClean="0"/>
              <a:t> yang </a:t>
            </a:r>
            <a:r>
              <a:rPr lang="en-US" sz="2000" dirty="0" err="1" smtClean="0"/>
              <a:t>terjadi</a:t>
            </a:r>
            <a:r>
              <a:rPr lang="en-US" sz="2000" dirty="0" smtClean="0"/>
              <a:t> </a:t>
            </a:r>
            <a:r>
              <a:rPr lang="en-US" sz="2000" dirty="0" err="1" smtClean="0"/>
              <a:t>di</a:t>
            </a:r>
            <a:r>
              <a:rPr lang="en-US" sz="2000" dirty="0" smtClean="0"/>
              <a:t> </a:t>
            </a:r>
            <a:r>
              <a:rPr lang="en-US" sz="2000" dirty="0" err="1" smtClean="0"/>
              <a:t>pedesaan</a:t>
            </a:r>
            <a:endParaRPr sz="2000"/>
          </a:p>
        </p:txBody>
      </p:sp>
      <p:sp>
        <p:nvSpPr>
          <p:cNvPr id="315" name="Google Shape;315;p47"/>
          <p:cNvSpPr txBox="1">
            <a:spLocks noGrp="1"/>
          </p:cNvSpPr>
          <p:nvPr>
            <p:ph type="subTitle" idx="1"/>
          </p:nvPr>
        </p:nvSpPr>
        <p:spPr>
          <a:xfrm>
            <a:off x="154236" y="1013551"/>
            <a:ext cx="5629619" cy="3822853"/>
          </a:xfrm>
          <a:prstGeom prst="rect">
            <a:avLst/>
          </a:prstGeom>
        </p:spPr>
        <p:txBody>
          <a:bodyPr spcFirstLastPara="1" wrap="square" lIns="91425" tIns="91425" rIns="91425" bIns="91425" anchor="t" anchorCtr="0">
            <a:noAutofit/>
          </a:bodyPr>
          <a:lstStyle/>
          <a:p>
            <a:pPr algn="just">
              <a:buFont typeface="+mj-lt"/>
              <a:buAutoNum type="alphaLcPeriod"/>
            </a:pPr>
            <a:r>
              <a:rPr lang="en-US" dirty="0" err="1" smtClean="0"/>
              <a:t>Konflik</a:t>
            </a:r>
            <a:r>
              <a:rPr lang="en-US" dirty="0" smtClean="0"/>
              <a:t> </a:t>
            </a:r>
            <a:r>
              <a:rPr lang="en-US" dirty="0" err="1" smtClean="0"/>
              <a:t>Agraria</a:t>
            </a:r>
            <a:r>
              <a:rPr lang="en-US" dirty="0" smtClean="0"/>
              <a:t>- </a:t>
            </a:r>
            <a:r>
              <a:rPr lang="en-US" dirty="0" err="1" smtClean="0"/>
              <a:t>Konflik</a:t>
            </a:r>
            <a:r>
              <a:rPr lang="en-US" dirty="0" smtClean="0"/>
              <a:t> </a:t>
            </a:r>
            <a:r>
              <a:rPr lang="en-US" dirty="0" err="1" smtClean="0"/>
              <a:t>ini</a:t>
            </a:r>
            <a:r>
              <a:rPr lang="en-US" dirty="0" smtClean="0"/>
              <a:t> </a:t>
            </a:r>
            <a:r>
              <a:rPr lang="en-US" dirty="0" err="1" smtClean="0"/>
              <a:t>terjadi</a:t>
            </a:r>
            <a:r>
              <a:rPr lang="en-US" dirty="0" smtClean="0"/>
              <a:t> </a:t>
            </a:r>
            <a:r>
              <a:rPr lang="en-US" dirty="0" err="1" smtClean="0"/>
              <a:t>karena</a:t>
            </a:r>
            <a:r>
              <a:rPr lang="en-US" dirty="0" smtClean="0"/>
              <a:t> </a:t>
            </a:r>
            <a:r>
              <a:rPr lang="en-US" dirty="0" err="1" smtClean="0"/>
              <a:t>banyaknya</a:t>
            </a:r>
            <a:r>
              <a:rPr lang="en-US" dirty="0" smtClean="0"/>
              <a:t> </a:t>
            </a:r>
            <a:r>
              <a:rPr lang="en-US" dirty="0" err="1" smtClean="0"/>
              <a:t>persaingan</a:t>
            </a:r>
            <a:r>
              <a:rPr lang="en-US" dirty="0" smtClean="0"/>
              <a:t> </a:t>
            </a:r>
            <a:r>
              <a:rPr lang="en-US" dirty="0" err="1" smtClean="0"/>
              <a:t>dan</a:t>
            </a:r>
            <a:r>
              <a:rPr lang="en-US" dirty="0" smtClean="0"/>
              <a:t> </a:t>
            </a:r>
            <a:r>
              <a:rPr lang="en-US" dirty="0" err="1" smtClean="0"/>
              <a:t>kepentingan</a:t>
            </a:r>
            <a:r>
              <a:rPr lang="en-US" dirty="0" smtClean="0"/>
              <a:t> </a:t>
            </a:r>
            <a:r>
              <a:rPr lang="en-US" dirty="0" err="1" smtClean="0"/>
              <a:t>dalam</a:t>
            </a:r>
            <a:r>
              <a:rPr lang="en-US" dirty="0" smtClean="0"/>
              <a:t> </a:t>
            </a:r>
            <a:r>
              <a:rPr lang="en-US" dirty="0" err="1" smtClean="0"/>
              <a:t>menguasai</a:t>
            </a:r>
            <a:r>
              <a:rPr lang="en-US" dirty="0" smtClean="0"/>
              <a:t> area </a:t>
            </a:r>
            <a:r>
              <a:rPr lang="en-US" dirty="0" err="1" smtClean="0"/>
              <a:t>untuk</a:t>
            </a:r>
            <a:r>
              <a:rPr lang="en-US" dirty="0" smtClean="0"/>
              <a:t> </a:t>
            </a:r>
            <a:r>
              <a:rPr lang="en-US" dirty="0" err="1" smtClean="0"/>
              <a:t>hidup</a:t>
            </a:r>
            <a:r>
              <a:rPr lang="en-US" dirty="0" smtClean="0"/>
              <a:t> </a:t>
            </a:r>
            <a:r>
              <a:rPr lang="en-US" dirty="0" err="1" smtClean="0"/>
              <a:t>dan</a:t>
            </a:r>
            <a:r>
              <a:rPr lang="en-US" dirty="0" smtClean="0"/>
              <a:t> </a:t>
            </a:r>
            <a:r>
              <a:rPr lang="en-US" dirty="0" err="1" smtClean="0"/>
              <a:t>mengembangkan</a:t>
            </a:r>
            <a:r>
              <a:rPr lang="en-US" dirty="0" smtClean="0"/>
              <a:t> </a:t>
            </a:r>
            <a:r>
              <a:rPr lang="en-US" dirty="0" err="1" smtClean="0"/>
              <a:t>kehidupannya</a:t>
            </a:r>
            <a:r>
              <a:rPr lang="en-US" dirty="0" smtClean="0"/>
              <a:t>. </a:t>
            </a:r>
          </a:p>
        </p:txBody>
      </p:sp>
      <p:pic>
        <p:nvPicPr>
          <p:cNvPr id="5" name="Picture 4" descr="download (10).jpg"/>
          <p:cNvPicPr>
            <a:picLocks noChangeAspect="1"/>
          </p:cNvPicPr>
          <p:nvPr/>
        </p:nvPicPr>
        <p:blipFill>
          <a:blip r:embed="rId3"/>
          <a:stretch>
            <a:fillRect/>
          </a:stretch>
        </p:blipFill>
        <p:spPr>
          <a:xfrm>
            <a:off x="4778509" y="2047070"/>
            <a:ext cx="4101623" cy="230459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497417" cy="429658"/>
          </a:xfrm>
          <a:prstGeom prst="rect">
            <a:avLst/>
          </a:prstGeom>
        </p:spPr>
        <p:txBody>
          <a:bodyPr spcFirstLastPara="1" wrap="square" lIns="91425" tIns="91425" rIns="91425" bIns="91425" anchor="ctr" anchorCtr="0">
            <a:noAutofit/>
          </a:bodyPr>
          <a:lstStyle/>
          <a:p>
            <a:pPr lvl="0" algn="l"/>
            <a:endParaRPr sz="2400"/>
          </a:p>
        </p:txBody>
      </p:sp>
      <p:sp>
        <p:nvSpPr>
          <p:cNvPr id="315" name="Google Shape;315;p47"/>
          <p:cNvSpPr txBox="1">
            <a:spLocks noGrp="1"/>
          </p:cNvSpPr>
          <p:nvPr>
            <p:ph type="subTitle" idx="1"/>
          </p:nvPr>
        </p:nvSpPr>
        <p:spPr>
          <a:xfrm>
            <a:off x="154236" y="947451"/>
            <a:ext cx="5442333" cy="3481330"/>
          </a:xfrm>
          <a:prstGeom prst="rect">
            <a:avLst/>
          </a:prstGeom>
        </p:spPr>
        <p:txBody>
          <a:bodyPr spcFirstLastPara="1" wrap="square" lIns="91425" tIns="91425" rIns="91425" bIns="91425" anchor="t" anchorCtr="0">
            <a:noAutofit/>
          </a:bodyPr>
          <a:lstStyle/>
          <a:p>
            <a:pPr algn="just"/>
            <a:r>
              <a:rPr lang="en-US" dirty="0" smtClean="0"/>
              <a:t>b.	</a:t>
            </a:r>
            <a:r>
              <a:rPr lang="en-US" dirty="0" err="1" smtClean="0"/>
              <a:t>Konflik</a:t>
            </a:r>
            <a:r>
              <a:rPr lang="en-US" dirty="0" smtClean="0"/>
              <a:t> </a:t>
            </a:r>
            <a:r>
              <a:rPr lang="en-US" dirty="0" err="1" smtClean="0"/>
              <a:t>Pengelolaan</a:t>
            </a:r>
            <a:r>
              <a:rPr lang="en-US" dirty="0" smtClean="0"/>
              <a:t> </a:t>
            </a:r>
            <a:r>
              <a:rPr lang="en-US" dirty="0" err="1" smtClean="0"/>
              <a:t>Irigasi</a:t>
            </a:r>
            <a:r>
              <a:rPr lang="en-US" dirty="0" smtClean="0"/>
              <a:t> </a:t>
            </a:r>
            <a:r>
              <a:rPr lang="en-US" dirty="0" err="1" smtClean="0"/>
              <a:t>Pertanian</a:t>
            </a:r>
            <a:r>
              <a:rPr lang="en-US" dirty="0" smtClean="0"/>
              <a:t> - </a:t>
            </a:r>
            <a:r>
              <a:rPr lang="en-US" dirty="0" err="1" smtClean="0"/>
              <a:t>Irigasi</a:t>
            </a:r>
            <a:r>
              <a:rPr lang="en-US" dirty="0" smtClean="0"/>
              <a:t> </a:t>
            </a:r>
            <a:r>
              <a:rPr lang="en-US" dirty="0" err="1" smtClean="0"/>
              <a:t>merupakan</a:t>
            </a:r>
            <a:r>
              <a:rPr lang="en-US" dirty="0" smtClean="0"/>
              <a:t> </a:t>
            </a:r>
            <a:r>
              <a:rPr lang="en-US" dirty="0" err="1" smtClean="0"/>
              <a:t>sistem</a:t>
            </a:r>
            <a:r>
              <a:rPr lang="en-US" dirty="0" smtClean="0"/>
              <a:t> </a:t>
            </a:r>
            <a:r>
              <a:rPr lang="en-US" dirty="0" err="1" smtClean="0"/>
              <a:t>pembagian</a:t>
            </a:r>
            <a:r>
              <a:rPr lang="en-US" dirty="0" smtClean="0"/>
              <a:t> </a:t>
            </a:r>
            <a:r>
              <a:rPr lang="en-US" dirty="0" err="1" smtClean="0"/>
              <a:t>airdikalangan</a:t>
            </a:r>
            <a:r>
              <a:rPr lang="en-US" dirty="0" smtClean="0"/>
              <a:t> </a:t>
            </a:r>
            <a:r>
              <a:rPr lang="en-US" dirty="0" err="1" smtClean="0"/>
              <a:t>petani</a:t>
            </a:r>
            <a:r>
              <a:rPr lang="en-US" dirty="0" smtClean="0"/>
              <a:t>, </a:t>
            </a:r>
            <a:r>
              <a:rPr lang="en-US" dirty="0" err="1" smtClean="0"/>
              <a:t>biasanya</a:t>
            </a:r>
            <a:r>
              <a:rPr lang="en-US" dirty="0" smtClean="0"/>
              <a:t> </a:t>
            </a:r>
            <a:r>
              <a:rPr lang="en-US" dirty="0" err="1" smtClean="0"/>
              <a:t>melalui</a:t>
            </a:r>
            <a:r>
              <a:rPr lang="en-US" dirty="0" smtClean="0"/>
              <a:t> </a:t>
            </a:r>
            <a:r>
              <a:rPr lang="en-US" dirty="0" err="1" smtClean="0"/>
              <a:t>aliran</a:t>
            </a:r>
            <a:r>
              <a:rPr lang="en-US" dirty="0" smtClean="0"/>
              <a:t> </a:t>
            </a:r>
            <a:r>
              <a:rPr lang="en-US" dirty="0" err="1" smtClean="0"/>
              <a:t>sungai</a:t>
            </a:r>
            <a:r>
              <a:rPr lang="en-US" dirty="0" smtClean="0"/>
              <a:t> </a:t>
            </a:r>
            <a:r>
              <a:rPr lang="en-US" dirty="0" err="1" smtClean="0"/>
              <a:t>maupun</a:t>
            </a:r>
            <a:r>
              <a:rPr lang="en-US" dirty="0" smtClean="0"/>
              <a:t> </a:t>
            </a:r>
            <a:r>
              <a:rPr lang="en-US" dirty="0" err="1" smtClean="0"/>
              <a:t>pompa</a:t>
            </a:r>
            <a:r>
              <a:rPr lang="en-US" dirty="0" smtClean="0"/>
              <a:t> yang </a:t>
            </a:r>
            <a:r>
              <a:rPr lang="en-US" dirty="0" err="1" smtClean="0"/>
              <a:t>khusus</a:t>
            </a:r>
            <a:r>
              <a:rPr lang="en-US" dirty="0" smtClean="0"/>
              <a:t> </a:t>
            </a:r>
            <a:r>
              <a:rPr lang="en-US" dirty="0" err="1" smtClean="0"/>
              <a:t>dibuat</a:t>
            </a:r>
            <a:r>
              <a:rPr lang="en-US" dirty="0" smtClean="0"/>
              <a:t> </a:t>
            </a:r>
            <a:r>
              <a:rPr lang="en-US" dirty="0" err="1" smtClean="0"/>
              <a:t>oleh</a:t>
            </a:r>
            <a:r>
              <a:rPr lang="en-US" dirty="0" smtClean="0"/>
              <a:t> </a:t>
            </a:r>
            <a:r>
              <a:rPr lang="en-US" dirty="0" err="1" smtClean="0"/>
              <a:t>pemerintah</a:t>
            </a:r>
            <a:r>
              <a:rPr lang="en-US" dirty="0" smtClean="0"/>
              <a:t> </a:t>
            </a:r>
            <a:r>
              <a:rPr lang="en-US" dirty="0" err="1" smtClean="0"/>
              <a:t>desa</a:t>
            </a:r>
            <a:r>
              <a:rPr lang="en-US" dirty="0" smtClean="0"/>
              <a:t> </a:t>
            </a:r>
            <a:r>
              <a:rPr lang="en-US" dirty="0" err="1" smtClean="0"/>
              <a:t>untuk</a:t>
            </a:r>
            <a:r>
              <a:rPr lang="en-US" dirty="0" smtClean="0"/>
              <a:t> </a:t>
            </a:r>
            <a:r>
              <a:rPr lang="en-US" dirty="0" err="1" smtClean="0"/>
              <a:t>masyarakat</a:t>
            </a:r>
            <a:r>
              <a:rPr lang="en-US" dirty="0" smtClean="0"/>
              <a:t> </a:t>
            </a:r>
            <a:r>
              <a:rPr lang="en-US" dirty="0" err="1" smtClean="0"/>
              <a:t>petani</a:t>
            </a:r>
            <a:r>
              <a:rPr lang="en-US" dirty="0" smtClean="0"/>
              <a:t>.</a:t>
            </a:r>
          </a:p>
          <a:p>
            <a:pPr marL="0" lvl="0" indent="0" algn="l" rtl="0">
              <a:spcBef>
                <a:spcPts val="0"/>
              </a:spcBef>
              <a:spcAft>
                <a:spcPts val="0"/>
              </a:spcAft>
              <a:buClr>
                <a:schemeClr val="accent2"/>
              </a:buClr>
              <a:buSzPts val="1100"/>
              <a:buFont typeface="Arial"/>
              <a:buNone/>
            </a:pPr>
            <a:endParaRPr/>
          </a:p>
        </p:txBody>
      </p:sp>
      <p:pic>
        <p:nvPicPr>
          <p:cNvPr id="7" name="Picture 6" descr="WhatsApp Image 2021-10-21 at 22.03.15 (1).jpeg"/>
          <p:cNvPicPr>
            <a:picLocks noChangeAspect="1"/>
          </p:cNvPicPr>
          <p:nvPr/>
        </p:nvPicPr>
        <p:blipFill>
          <a:blip r:embed="rId3"/>
          <a:stretch>
            <a:fillRect/>
          </a:stretch>
        </p:blipFill>
        <p:spPr>
          <a:xfrm>
            <a:off x="5106573" y="2225407"/>
            <a:ext cx="3178111" cy="212895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497417" cy="429658"/>
          </a:xfrm>
          <a:prstGeom prst="rect">
            <a:avLst/>
          </a:prstGeom>
        </p:spPr>
        <p:txBody>
          <a:bodyPr spcFirstLastPara="1" wrap="square" lIns="91425" tIns="91425" rIns="91425" bIns="91425" anchor="ctr" anchorCtr="0">
            <a:noAutofit/>
          </a:bodyPr>
          <a:lstStyle/>
          <a:p>
            <a:pPr algn="l"/>
            <a:endParaRPr sz="2400"/>
          </a:p>
        </p:txBody>
      </p:sp>
      <p:sp>
        <p:nvSpPr>
          <p:cNvPr id="315" name="Google Shape;315;p47"/>
          <p:cNvSpPr txBox="1">
            <a:spLocks noGrp="1"/>
          </p:cNvSpPr>
          <p:nvPr>
            <p:ph type="subTitle" idx="1"/>
          </p:nvPr>
        </p:nvSpPr>
        <p:spPr>
          <a:xfrm>
            <a:off x="154235" y="947451"/>
            <a:ext cx="5563519" cy="3481330"/>
          </a:xfrm>
          <a:prstGeom prst="rect">
            <a:avLst/>
          </a:prstGeom>
        </p:spPr>
        <p:txBody>
          <a:bodyPr spcFirstLastPara="1" wrap="square" lIns="91425" tIns="91425" rIns="91425" bIns="91425" anchor="t" anchorCtr="0">
            <a:noAutofit/>
          </a:bodyPr>
          <a:lstStyle/>
          <a:p>
            <a:pPr algn="just"/>
            <a:r>
              <a:rPr lang="en-US" dirty="0" smtClean="0"/>
              <a:t>c.	</a:t>
            </a:r>
            <a:r>
              <a:rPr lang="en-US" dirty="0" err="1" smtClean="0"/>
              <a:t>Konflik</a:t>
            </a:r>
            <a:r>
              <a:rPr lang="en-US" dirty="0" smtClean="0"/>
              <a:t> </a:t>
            </a:r>
            <a:r>
              <a:rPr lang="en-US" dirty="0" smtClean="0"/>
              <a:t>SARA - </a:t>
            </a:r>
            <a:r>
              <a:rPr lang="en-US" dirty="0" err="1" smtClean="0"/>
              <a:t>Konflik</a:t>
            </a:r>
            <a:r>
              <a:rPr lang="en-US" dirty="0" smtClean="0"/>
              <a:t> SARA yang </a:t>
            </a:r>
            <a:r>
              <a:rPr lang="en-US" dirty="0" err="1" smtClean="0"/>
              <a:t>mengalami</a:t>
            </a:r>
            <a:r>
              <a:rPr lang="en-US" dirty="0" smtClean="0"/>
              <a:t> </a:t>
            </a:r>
            <a:r>
              <a:rPr lang="en-US" dirty="0" err="1" smtClean="0"/>
              <a:t>peningkatkan</a:t>
            </a:r>
            <a:r>
              <a:rPr lang="en-US" dirty="0" smtClean="0"/>
              <a:t> </a:t>
            </a:r>
            <a:r>
              <a:rPr lang="en-US" dirty="0" err="1" smtClean="0"/>
              <a:t>memberikan</a:t>
            </a:r>
            <a:r>
              <a:rPr lang="en-US" dirty="0" smtClean="0"/>
              <a:t> </a:t>
            </a:r>
            <a:r>
              <a:rPr lang="en-US" dirty="0" err="1" smtClean="0"/>
              <a:t>indikasi</a:t>
            </a:r>
            <a:r>
              <a:rPr lang="en-US" dirty="0" smtClean="0"/>
              <a:t> </a:t>
            </a:r>
            <a:r>
              <a:rPr lang="en-US" dirty="0" err="1" smtClean="0"/>
              <a:t>bahwa</a:t>
            </a:r>
            <a:r>
              <a:rPr lang="en-US" dirty="0" smtClean="0"/>
              <a:t> </a:t>
            </a:r>
            <a:r>
              <a:rPr lang="en-US" dirty="0" err="1" smtClean="0"/>
              <a:t>pemahaman</a:t>
            </a:r>
            <a:r>
              <a:rPr lang="en-US" dirty="0" smtClean="0"/>
              <a:t> </a:t>
            </a:r>
            <a:r>
              <a:rPr lang="en-US" dirty="0" err="1" smtClean="0"/>
              <a:t>masyarakat</a:t>
            </a:r>
            <a:r>
              <a:rPr lang="en-US" dirty="0" smtClean="0"/>
              <a:t> Indonesia </a:t>
            </a:r>
            <a:r>
              <a:rPr lang="en-US" dirty="0" err="1" smtClean="0"/>
              <a:t>tentang</a:t>
            </a:r>
            <a:r>
              <a:rPr lang="en-US" dirty="0" smtClean="0"/>
              <a:t> </a:t>
            </a:r>
            <a:r>
              <a:rPr lang="en-US" dirty="0" err="1" smtClean="0"/>
              <a:t>pluralitas</a:t>
            </a:r>
            <a:r>
              <a:rPr lang="en-US" dirty="0" smtClean="0"/>
              <a:t> </a:t>
            </a:r>
            <a:r>
              <a:rPr lang="en-US" dirty="0" err="1" smtClean="0"/>
              <a:t>atau</a:t>
            </a:r>
            <a:r>
              <a:rPr lang="en-US" dirty="0" smtClean="0"/>
              <a:t> </a:t>
            </a:r>
            <a:r>
              <a:rPr lang="en-US" dirty="0" err="1" smtClean="0"/>
              <a:t>kemajemukan</a:t>
            </a:r>
            <a:r>
              <a:rPr lang="en-US" dirty="0" smtClean="0"/>
              <a:t> </a:t>
            </a:r>
            <a:r>
              <a:rPr lang="en-US" dirty="0" err="1" smtClean="0"/>
              <a:t>budaya</a:t>
            </a:r>
            <a:r>
              <a:rPr lang="en-US" dirty="0" smtClean="0"/>
              <a:t> </a:t>
            </a:r>
            <a:r>
              <a:rPr lang="en-US" dirty="0" err="1" smtClean="0"/>
              <a:t>masih</a:t>
            </a:r>
            <a:r>
              <a:rPr lang="en-US" dirty="0" smtClean="0"/>
              <a:t> </a:t>
            </a:r>
            <a:r>
              <a:rPr lang="en-US" dirty="0" err="1" smtClean="0"/>
              <a:t>sangat</a:t>
            </a:r>
            <a:r>
              <a:rPr lang="en-US" dirty="0" smtClean="0"/>
              <a:t> </a:t>
            </a:r>
            <a:r>
              <a:rPr lang="en-US" dirty="0" err="1" smtClean="0"/>
              <a:t>terbatas</a:t>
            </a:r>
            <a:r>
              <a:rPr lang="en-US" dirty="0" smtClean="0"/>
              <a:t>.</a:t>
            </a:r>
          </a:p>
          <a:p>
            <a:pPr algn="just"/>
            <a:endParaRPr/>
          </a:p>
        </p:txBody>
      </p:sp>
      <p:pic>
        <p:nvPicPr>
          <p:cNvPr id="4" name="Picture 3" descr="WhatsApp Image 2021-10-21 at 22.03.15.jpeg"/>
          <p:cNvPicPr>
            <a:picLocks noChangeAspect="1"/>
          </p:cNvPicPr>
          <p:nvPr/>
        </p:nvPicPr>
        <p:blipFill>
          <a:blip r:embed="rId3"/>
          <a:stretch>
            <a:fillRect/>
          </a:stretch>
        </p:blipFill>
        <p:spPr>
          <a:xfrm>
            <a:off x="5160255" y="2275212"/>
            <a:ext cx="3432902" cy="19616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7"/>
          <p:cNvSpPr txBox="1">
            <a:spLocks noGrp="1"/>
          </p:cNvSpPr>
          <p:nvPr>
            <p:ph type="title"/>
          </p:nvPr>
        </p:nvSpPr>
        <p:spPr>
          <a:xfrm>
            <a:off x="154236" y="440676"/>
            <a:ext cx="5497417" cy="429658"/>
          </a:xfrm>
          <a:prstGeom prst="rect">
            <a:avLst/>
          </a:prstGeom>
        </p:spPr>
        <p:txBody>
          <a:bodyPr spcFirstLastPara="1" wrap="square" lIns="91425" tIns="91425" rIns="91425" bIns="91425" anchor="ctr" anchorCtr="0">
            <a:noAutofit/>
          </a:bodyPr>
          <a:lstStyle/>
          <a:p>
            <a:pPr algn="l"/>
            <a:r>
              <a:rPr lang="en-US" sz="2000" b="1" dirty="0" smtClean="0"/>
              <a:t>4. </a:t>
            </a:r>
            <a:r>
              <a:rPr lang="id-ID" sz="2000" b="1" dirty="0" smtClean="0"/>
              <a:t>Penyebab </a:t>
            </a:r>
            <a:r>
              <a:rPr lang="id-ID" sz="2000" b="1" dirty="0" smtClean="0"/>
              <a:t>Terjadinya Krisis Moneter di </a:t>
            </a:r>
            <a:r>
              <a:rPr lang="id-ID" sz="2000" b="1" dirty="0" smtClean="0"/>
              <a:t>Pedesaan</a:t>
            </a:r>
            <a:endParaRPr/>
          </a:p>
        </p:txBody>
      </p:sp>
      <p:sp>
        <p:nvSpPr>
          <p:cNvPr id="315" name="Google Shape;315;p47"/>
          <p:cNvSpPr txBox="1">
            <a:spLocks noGrp="1"/>
          </p:cNvSpPr>
          <p:nvPr>
            <p:ph type="subTitle" idx="1"/>
          </p:nvPr>
        </p:nvSpPr>
        <p:spPr>
          <a:xfrm>
            <a:off x="154236" y="947451"/>
            <a:ext cx="8989764" cy="3481330"/>
          </a:xfrm>
          <a:prstGeom prst="rect">
            <a:avLst/>
          </a:prstGeom>
        </p:spPr>
        <p:txBody>
          <a:bodyPr spcFirstLastPara="1" wrap="square" lIns="91425" tIns="91425" rIns="91425" bIns="91425" anchor="t" anchorCtr="0">
            <a:noAutofit/>
          </a:bodyPr>
          <a:lstStyle/>
          <a:p>
            <a:pPr marL="342900" lvl="0" algn="l">
              <a:buClr>
                <a:schemeClr val="accent2"/>
              </a:buClr>
              <a:buSzPts val="1100"/>
              <a:buFont typeface="+mj-lt"/>
              <a:buAutoNum type="arabicPeriod"/>
            </a:pPr>
            <a:r>
              <a:rPr lang="en-US" dirty="0" smtClean="0"/>
              <a:t>P</a:t>
            </a:r>
            <a:r>
              <a:rPr lang="id-ID" dirty="0" smtClean="0"/>
              <a:t>engaruh </a:t>
            </a:r>
            <a:r>
              <a:rPr lang="id-ID" dirty="0" smtClean="0"/>
              <a:t>oleh kekuatan </a:t>
            </a:r>
            <a:r>
              <a:rPr lang="id-ID" dirty="0" smtClean="0"/>
              <a:t>luar</a:t>
            </a:r>
            <a:endParaRPr lang="en-US" dirty="0" smtClean="0"/>
          </a:p>
          <a:p>
            <a:pPr marL="342900" lvl="0" algn="l">
              <a:buClr>
                <a:schemeClr val="accent2"/>
              </a:buClr>
              <a:buSzPts val="1100"/>
              <a:buFont typeface="+mj-lt"/>
              <a:buAutoNum type="arabicPeriod"/>
            </a:pPr>
            <a:r>
              <a:rPr lang="id-ID" dirty="0" smtClean="0"/>
              <a:t>Semakin buruk atau mundurnya pengelolaan kebun </a:t>
            </a:r>
            <a:r>
              <a:rPr lang="id-ID" dirty="0" smtClean="0"/>
              <a:t>rakyat</a:t>
            </a:r>
            <a:endParaRPr lang="en-US" dirty="0" smtClean="0"/>
          </a:p>
          <a:p>
            <a:pPr marL="342900" lvl="0" algn="l">
              <a:buClr>
                <a:schemeClr val="accent2"/>
              </a:buClr>
              <a:buSzPts val="1100"/>
              <a:buFont typeface="+mj-lt"/>
              <a:buAutoNum type="arabicPeriod"/>
            </a:pPr>
            <a:r>
              <a:rPr lang="id-ID" dirty="0" smtClean="0"/>
              <a:t>Keberadaan lembaga yang baru </a:t>
            </a:r>
            <a:r>
              <a:rPr lang="id-ID" dirty="0" smtClean="0"/>
              <a:t>muncul</a:t>
            </a:r>
            <a:endParaRPr lang="en-US" dirty="0" smtClean="0"/>
          </a:p>
          <a:p>
            <a:pPr marL="342900" lvl="0" algn="l">
              <a:buClr>
                <a:schemeClr val="accent2"/>
              </a:buClr>
              <a:buSzPts val="1100"/>
              <a:buFont typeface="+mj-lt"/>
              <a:buAutoNum type="arabicPeriod"/>
            </a:pPr>
            <a:r>
              <a:rPr lang="en-US" dirty="0" smtClean="0"/>
              <a:t>P</a:t>
            </a:r>
            <a:r>
              <a:rPr lang="id-ID" dirty="0" smtClean="0"/>
              <a:t>etani </a:t>
            </a:r>
            <a:r>
              <a:rPr lang="id-ID" dirty="0" smtClean="0"/>
              <a:t>tidak pernah bisa terlibat dalam proses penentuan harga</a:t>
            </a:r>
            <a:endParaRPr/>
          </a:p>
        </p:txBody>
      </p:sp>
    </p:spTree>
  </p:cSld>
  <p:clrMapOvr>
    <a:masterClrMapping/>
  </p:clrMapOvr>
</p:sld>
</file>

<file path=ppt/theme/theme1.xml><?xml version="1.0" encoding="utf-8"?>
<a:theme xmlns:a="http://schemas.openxmlformats.org/drawingml/2006/main" name="Bible Study Workshop by Slidesgo">
  <a:themeElements>
    <a:clrScheme name="Simple Light">
      <a:dk1>
        <a:srgbClr val="FFFFFF"/>
      </a:dk1>
      <a:lt1>
        <a:srgbClr val="573D36"/>
      </a:lt1>
      <a:dk2>
        <a:srgbClr val="FFCA70"/>
      </a:dk2>
      <a:lt2>
        <a:srgbClr val="C05735"/>
      </a:lt2>
      <a:accent1>
        <a:srgbClr val="FFFFFF"/>
      </a:accent1>
      <a:accent2>
        <a:srgbClr val="FFFFFF"/>
      </a:accent2>
      <a:accent3>
        <a:srgbClr val="FFFFFF"/>
      </a:accent3>
      <a:accent4>
        <a:srgbClr val="FFFFFF"/>
      </a:accent4>
      <a:accent5>
        <a:srgbClr val="FFFFFF"/>
      </a:accent5>
      <a:accent6>
        <a:srgbClr val="FFFFFF"/>
      </a:accent6>
      <a:hlink>
        <a:srgbClr val="FFCA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979</TotalTime>
  <Words>329</Words>
  <PresentationFormat>On-screen Show (16:9)</PresentationFormat>
  <Paragraphs>39</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Average</vt:lpstr>
      <vt:lpstr>Amiri</vt:lpstr>
      <vt:lpstr>Roboto Condensed Light</vt:lpstr>
      <vt:lpstr>Bible Study Workshop by Slidesgo</vt:lpstr>
      <vt:lpstr>Konflik-Konflik Hingga Dampak Krisis Moneter Di Pedesaan</vt:lpstr>
      <vt:lpstr>Anggota Kelompok: </vt:lpstr>
      <vt:lpstr>Materi Pembahasan</vt:lpstr>
      <vt:lpstr>1. Pengertian Krisis Moneter </vt:lpstr>
      <vt:lpstr>2 . Kehidupan pedesaan di wilayah pesisir dan perkebunan</vt:lpstr>
      <vt:lpstr>3. Contoh Konflik-Konflik yang terjadi di pedesaan</vt:lpstr>
      <vt:lpstr>Slide 7</vt:lpstr>
      <vt:lpstr>Slide 8</vt:lpstr>
      <vt:lpstr>4. Penyebab Terjadinya Krisis Moneter di Pedesaan</vt:lpstr>
      <vt:lpstr>5. Dampak dari adanya krisis moneter di pedesaan</vt:lpstr>
      <vt:lpstr>Slide 11</vt:lpstr>
      <vt:lpstr>Kesimpulan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CULTUUR STELSEL </dc:title>
  <cp:lastModifiedBy>ASUS</cp:lastModifiedBy>
  <cp:revision>27</cp:revision>
  <dcterms:modified xsi:type="dcterms:W3CDTF">2021-09-21T15:57:26Z</dcterms:modified>
</cp:coreProperties>
</file>