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3"/>
  </p:notesMasterIdLst>
  <p:sldIdLst>
    <p:sldId id="263" r:id="rId2"/>
    <p:sldId id="264" r:id="rId3"/>
    <p:sldId id="265" r:id="rId4"/>
    <p:sldId id="266" r:id="rId5"/>
    <p:sldId id="267" r:id="rId6"/>
    <p:sldId id="268" r:id="rId7"/>
    <p:sldId id="269" r:id="rId8"/>
    <p:sldId id="270" r:id="rId9"/>
    <p:sldId id="271" r:id="rId10"/>
    <p:sldId id="272" r:id="rId11"/>
    <p:sldId id="273" r:id="rId12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25BDFA-D165-44BB-A713-EF9D9F35C602}" type="datetimeFigureOut">
              <a:rPr lang="id-ID" smtClean="0"/>
              <a:pPr/>
              <a:t>25/09/2020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662B67-D224-476E-AC63-59C5FED0FC39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EA1E48F-BC0C-44EC-848A-EAF313E4BFE6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EEC58D-F2CE-4068-AC2A-3BF85BF5EB08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EEC58D-F2CE-4068-AC2A-3BF85BF5EB08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EEC58D-F2CE-4068-AC2A-3BF85BF5EB08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EEC58D-F2CE-4068-AC2A-3BF85BF5EB08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EEC58D-F2CE-4068-AC2A-3BF85BF5EB08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EEC58D-F2CE-4068-AC2A-3BF85BF5EB08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EEC58D-F2CE-4068-AC2A-3BF85BF5EB08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EEC58D-F2CE-4068-AC2A-3BF85BF5EB08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EEC58D-F2CE-4068-AC2A-3BF85BF5EB08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EEC58D-F2CE-4068-AC2A-3BF85BF5EB08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05D4BCD7-4714-4FF0-96CD-B257C7051AD6}" type="datetimeFigureOut">
              <a:rPr lang="id-ID" smtClean="0"/>
              <a:pPr/>
              <a:t>25/09/2020</a:t>
            </a:fld>
            <a:endParaRPr lang="id-ID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EDD2C00B-CB51-4EB5-82E8-6B782C18163B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D4BCD7-4714-4FF0-96CD-B257C7051AD6}" type="datetimeFigureOut">
              <a:rPr lang="id-ID" smtClean="0"/>
              <a:pPr/>
              <a:t>25/09/2020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DD2C00B-CB51-4EB5-82E8-6B782C18163B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05D4BCD7-4714-4FF0-96CD-B257C7051AD6}" type="datetimeFigureOut">
              <a:rPr lang="id-ID" smtClean="0"/>
              <a:pPr/>
              <a:t>25/09/2020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DD2C00B-CB51-4EB5-82E8-6B782C18163B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D4BCD7-4714-4FF0-96CD-B257C7051AD6}" type="datetimeFigureOut">
              <a:rPr lang="id-ID" smtClean="0"/>
              <a:pPr/>
              <a:t>25/09/2020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DD2C00B-CB51-4EB5-82E8-6B782C18163B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5D4BCD7-4714-4FF0-96CD-B257C7051AD6}" type="datetimeFigureOut">
              <a:rPr lang="id-ID" smtClean="0"/>
              <a:pPr/>
              <a:t>25/09/2020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EDD2C00B-CB51-4EB5-82E8-6B782C18163B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D4BCD7-4714-4FF0-96CD-B257C7051AD6}" type="datetimeFigureOut">
              <a:rPr lang="id-ID" smtClean="0"/>
              <a:pPr/>
              <a:t>25/09/2020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DD2C00B-CB51-4EB5-82E8-6B782C18163B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D4BCD7-4714-4FF0-96CD-B257C7051AD6}" type="datetimeFigureOut">
              <a:rPr lang="id-ID" smtClean="0"/>
              <a:pPr/>
              <a:t>25/09/2020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DD2C00B-CB51-4EB5-82E8-6B782C18163B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D4BCD7-4714-4FF0-96CD-B257C7051AD6}" type="datetimeFigureOut">
              <a:rPr lang="id-ID" smtClean="0"/>
              <a:pPr/>
              <a:t>25/09/2020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DD2C00B-CB51-4EB5-82E8-6B782C18163B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5D4BCD7-4714-4FF0-96CD-B257C7051AD6}" type="datetimeFigureOut">
              <a:rPr lang="id-ID" smtClean="0"/>
              <a:pPr/>
              <a:t>25/09/2020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DD2C00B-CB51-4EB5-82E8-6B782C18163B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D4BCD7-4714-4FF0-96CD-B257C7051AD6}" type="datetimeFigureOut">
              <a:rPr lang="id-ID" smtClean="0"/>
              <a:pPr/>
              <a:t>25/09/2020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DD2C00B-CB51-4EB5-82E8-6B782C18163B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D4BCD7-4714-4FF0-96CD-B257C7051AD6}" type="datetimeFigureOut">
              <a:rPr lang="id-ID" smtClean="0"/>
              <a:pPr/>
              <a:t>25/09/2020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DD2C00B-CB51-4EB5-82E8-6B782C18163B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05D4BCD7-4714-4FF0-96CD-B257C7051AD6}" type="datetimeFigureOut">
              <a:rPr lang="id-ID" smtClean="0"/>
              <a:pPr/>
              <a:t>25/09/2020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EDD2C00B-CB51-4EB5-82E8-6B782C18163B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LQ (42)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3429000"/>
            <a:ext cx="8229600" cy="2590800"/>
          </a:xfrm>
        </p:spPr>
        <p:txBody>
          <a:bodyPr>
            <a:normAutofit fontScale="92500" lnSpcReduction="10000"/>
          </a:bodyPr>
          <a:lstStyle/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endParaRPr lang="en-US" sz="2800" b="1" dirty="0" smtClean="0"/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endParaRPr lang="en-US" sz="2800" b="1" dirty="0" smtClean="0"/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endParaRPr lang="en-US" sz="2800" b="1" dirty="0" smtClean="0"/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endParaRPr lang="en-US" sz="2800" b="1" dirty="0" smtClean="0"/>
          </a:p>
          <a:p>
            <a:pPr marL="0" indent="0" algn="ctr" eaLnBrk="1" hangingPunct="1">
              <a:lnSpc>
                <a:spcPct val="80000"/>
              </a:lnSpc>
              <a:buFontTx/>
              <a:buNone/>
              <a:defRPr/>
            </a:pPr>
            <a:endParaRPr lang="en-US" sz="2800" b="1" dirty="0" smtClean="0"/>
          </a:p>
          <a:p>
            <a:pPr marL="0" indent="0" algn="ctr" eaLnBrk="1" hangingPunct="1">
              <a:lnSpc>
                <a:spcPct val="80000"/>
              </a:lnSpc>
              <a:buFontTx/>
              <a:buNone/>
              <a:defRPr/>
            </a:pPr>
            <a:r>
              <a:rPr lang="id-ID" sz="2800" b="1" dirty="0" smtClean="0"/>
              <a:t>UNIVERSITAS LAMPUNG</a:t>
            </a:r>
            <a:endParaRPr lang="en-US" sz="2800" b="1" dirty="0" smtClean="0"/>
          </a:p>
          <a:p>
            <a:pPr algn="ctr" eaLnBrk="1" hangingPunct="1">
              <a:lnSpc>
                <a:spcPct val="80000"/>
              </a:lnSpc>
              <a:buFontTx/>
              <a:buNone/>
              <a:defRPr/>
            </a:pPr>
            <a:r>
              <a:rPr lang="en-US" sz="2800" b="1" dirty="0" smtClean="0"/>
              <a:t>		</a:t>
            </a:r>
            <a:r>
              <a:rPr lang="en-US" sz="2800" b="1" dirty="0" smtClean="0"/>
              <a:t>20</a:t>
            </a:r>
            <a:r>
              <a:rPr lang="id-ID" sz="2800" b="1" smtClean="0"/>
              <a:t>20</a:t>
            </a:r>
            <a:r>
              <a:rPr lang="en-US" sz="2800" b="1" dirty="0" smtClean="0">
                <a:latin typeface="Times New Roman" pitchFamily="18" charset="0"/>
              </a:rPr>
              <a:t>		</a:t>
            </a:r>
          </a:p>
          <a:p>
            <a:pPr algn="ctr" eaLnBrk="1" hangingPunct="1">
              <a:lnSpc>
                <a:spcPct val="80000"/>
              </a:lnSpc>
              <a:buFontTx/>
              <a:buNone/>
              <a:defRPr/>
            </a:pPr>
            <a:endParaRPr lang="en-US" sz="2800" b="1" dirty="0" smtClean="0">
              <a:latin typeface="Times New Roman" pitchFamily="18" charset="0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  <a:defRPr/>
            </a:pPr>
            <a:endParaRPr lang="en-US" sz="2800" b="1" dirty="0" smtClean="0">
              <a:latin typeface="Times New Roman" pitchFamily="18" charset="0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  <a:defRPr/>
            </a:pPr>
            <a:endParaRPr lang="en-US" sz="2800" b="1" dirty="0" smtClean="0">
              <a:latin typeface="Times New Roman" pitchFamily="18" charset="0"/>
            </a:endParaRPr>
          </a:p>
        </p:txBody>
      </p:sp>
      <p:sp>
        <p:nvSpPr>
          <p:cNvPr id="2052" name="Title 5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228602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id-ID" sz="4000" b="1" dirty="0" smtClean="0"/>
              <a:t/>
            </a:r>
            <a:br>
              <a:rPr lang="id-ID" sz="4000" b="1" dirty="0" smtClean="0"/>
            </a:br>
            <a:r>
              <a:rPr lang="id-ID" sz="4000" dirty="0" smtClean="0"/>
              <a:t/>
            </a:r>
            <a:br>
              <a:rPr lang="id-ID" sz="4000" dirty="0" smtClean="0"/>
            </a:br>
            <a:r>
              <a:rPr lang="id-ID" sz="4000" dirty="0" smtClean="0"/>
              <a:t/>
            </a:r>
            <a:br>
              <a:rPr lang="id-ID" sz="4000" dirty="0" smtClean="0"/>
            </a:br>
            <a:r>
              <a:rPr lang="id-ID" sz="4000" dirty="0" smtClean="0"/>
              <a:t/>
            </a:r>
            <a:br>
              <a:rPr lang="id-ID" sz="4000" dirty="0" smtClean="0"/>
            </a:br>
            <a:r>
              <a:rPr lang="id-ID" sz="4000" dirty="0" smtClean="0"/>
              <a:t/>
            </a:r>
            <a:br>
              <a:rPr lang="id-ID" sz="4000" dirty="0" smtClean="0"/>
            </a:br>
            <a:r>
              <a:rPr lang="id-ID" sz="4000" dirty="0" smtClean="0"/>
              <a:t/>
            </a:r>
            <a:br>
              <a:rPr lang="id-ID" sz="4000" dirty="0" smtClean="0"/>
            </a:br>
            <a:r>
              <a:rPr lang="id-ID" sz="4000" b="1" dirty="0" smtClean="0"/>
              <a:t>TATA </a:t>
            </a:r>
            <a:r>
              <a:rPr lang="id-ID" sz="4000" b="1" smtClean="0"/>
              <a:t>KATA i</a:t>
            </a:r>
            <a:r>
              <a:rPr lang="id-ID" sz="4000" b="1" dirty="0" smtClean="0"/>
              <a:t/>
            </a:r>
            <a:br>
              <a:rPr lang="id-ID" sz="4000" b="1" dirty="0" smtClean="0"/>
            </a:br>
            <a:r>
              <a:rPr lang="en-US" sz="4000" b="1" dirty="0" smtClean="0"/>
              <a:t>BAHASA INDONESIA</a:t>
            </a:r>
            <a:br>
              <a:rPr lang="en-US" sz="4000" b="1" dirty="0" smtClean="0"/>
            </a:br>
            <a:r>
              <a:rPr lang="en-US" sz="4000" b="1" dirty="0" smtClean="0"/>
              <a:t/>
            </a:r>
            <a:br>
              <a:rPr lang="en-US" sz="4000" b="1" dirty="0" smtClean="0"/>
            </a:br>
            <a:endParaRPr lang="en-US" sz="4000" b="1" dirty="0" smtClean="0"/>
          </a:p>
        </p:txBody>
      </p:sp>
      <p:pic>
        <p:nvPicPr>
          <p:cNvPr id="2053" name="Picture 5" descr="LogoUnila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038600" y="4038600"/>
            <a:ext cx="1009650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Oval 7"/>
          <p:cNvSpPr/>
          <p:nvPr/>
        </p:nvSpPr>
        <p:spPr>
          <a:xfrm>
            <a:off x="1857375" y="2786063"/>
            <a:ext cx="5357813" cy="1143000"/>
          </a:xfrm>
          <a:prstGeom prst="ellipse">
            <a:avLst/>
          </a:prstGeom>
          <a:solidFill>
            <a:srgbClr val="CC66FF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80000"/>
              </a:lnSpc>
              <a:defRPr/>
            </a:pPr>
            <a:r>
              <a:rPr lang="id-ID" sz="2800" b="1" dirty="0" smtClean="0">
                <a:solidFill>
                  <a:schemeClr val="tx1"/>
                </a:solidFill>
              </a:rPr>
              <a:t>MKU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endParaRPr lang="en-US" sz="2800" b="1" dirty="0">
              <a:solidFill>
                <a:schemeClr val="tx1"/>
              </a:solidFill>
            </a:endParaRPr>
          </a:p>
          <a:p>
            <a:pPr algn="ctr">
              <a:lnSpc>
                <a:spcPct val="80000"/>
              </a:lnSpc>
              <a:defRPr/>
            </a:pPr>
            <a:r>
              <a:rPr lang="en-US" sz="2800" b="1" dirty="0">
                <a:solidFill>
                  <a:schemeClr val="tx1"/>
                </a:solidFill>
              </a:rPr>
              <a:t>BAHASA INDONESIA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53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3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53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3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4" grpId="0" build="p"/>
      <p:bldP spid="8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id-ID" b="1" dirty="0" smtClean="0"/>
              <a:t>Kata Depan di,ke, dan dari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235608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>
              <a:buNone/>
            </a:pPr>
            <a:r>
              <a:rPr lang="id-ID" b="1" dirty="0" smtClean="0"/>
              <a:t> 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id-ID" dirty="0" smtClean="0"/>
              <a:t>Kata depan </a:t>
            </a:r>
            <a:r>
              <a:rPr lang="id-ID" i="1" dirty="0" smtClean="0"/>
              <a:t>di, ke</a:t>
            </a:r>
            <a:r>
              <a:rPr lang="id-ID" dirty="0" smtClean="0"/>
              <a:t>, dan </a:t>
            </a:r>
            <a:r>
              <a:rPr lang="id-ID" i="1" dirty="0" smtClean="0"/>
              <a:t>dari</a:t>
            </a:r>
            <a:r>
              <a:rPr lang="id-ID" dirty="0" smtClean="0"/>
              <a:t> ditulis terpisah dari</a:t>
            </a:r>
            <a:r>
              <a:rPr lang="en-US" dirty="0" smtClean="0"/>
              <a:t> </a:t>
            </a:r>
            <a:r>
              <a:rPr lang="id-ID" dirty="0" smtClean="0"/>
              <a:t>kata yang mengikutinya kecuali di dalam gabungan kata yang sudah lazim dianggapo suatu kata, seperti </a:t>
            </a:r>
            <a:r>
              <a:rPr lang="id-ID" i="1" dirty="0" smtClean="0"/>
              <a:t>kepada</a:t>
            </a:r>
            <a:r>
              <a:rPr lang="id-ID" dirty="0" smtClean="0"/>
              <a:t> dan </a:t>
            </a:r>
            <a:r>
              <a:rPr lang="id-ID" i="1" dirty="0" smtClean="0"/>
              <a:t>daripada</a:t>
            </a:r>
            <a:r>
              <a:rPr lang="id-ID" dirty="0" smtClean="0"/>
              <a:t>.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id-ID" dirty="0" smtClean="0">
                <a:solidFill>
                  <a:srgbClr val="FF0000"/>
                </a:solidFill>
              </a:rPr>
              <a:t>Misalnya : </a:t>
            </a:r>
            <a:endParaRPr lang="en-US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	- </a:t>
            </a:r>
            <a:r>
              <a:rPr lang="en-US" dirty="0" err="1" smtClean="0">
                <a:solidFill>
                  <a:srgbClr val="FF0000"/>
                </a:solidFill>
              </a:rPr>
              <a:t>Menabunglah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id-ID" i="1" dirty="0" smtClean="0">
                <a:solidFill>
                  <a:srgbClr val="FF0000"/>
                </a:solidFill>
              </a:rPr>
              <a:t>di</a:t>
            </a:r>
            <a:r>
              <a:rPr lang="id-ID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bank</a:t>
            </a:r>
          </a:p>
          <a:p>
            <a:pPr>
              <a:buNone/>
            </a:pPr>
            <a:r>
              <a:rPr lang="id-ID" dirty="0" smtClean="0">
                <a:solidFill>
                  <a:srgbClr val="FF0000"/>
                </a:solidFill>
              </a:rPr>
              <a:t>    </a:t>
            </a:r>
            <a:r>
              <a:rPr lang="en-US" dirty="0" smtClean="0">
                <a:solidFill>
                  <a:srgbClr val="FF0000"/>
                </a:solidFill>
              </a:rPr>
              <a:t>-</a:t>
            </a:r>
            <a:r>
              <a:rPr lang="id-ID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pusat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kegiatan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ekonomi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berada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di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pasar</a:t>
            </a:r>
            <a:r>
              <a:rPr lang="id-ID" dirty="0" smtClean="0">
                <a:solidFill>
                  <a:srgbClr val="FF0000"/>
                </a:solidFill>
              </a:rPr>
              <a:t>	       </a:t>
            </a:r>
            <a:r>
              <a:rPr lang="en-US" dirty="0" smtClean="0">
                <a:solidFill>
                  <a:srgbClr val="FF0000"/>
                </a:solidFill>
              </a:rPr>
              <a:t>-</a:t>
            </a:r>
            <a:r>
              <a:rPr lang="id-ID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jumlah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uang</a:t>
            </a:r>
            <a:r>
              <a:rPr lang="en-US" dirty="0" smtClean="0">
                <a:solidFill>
                  <a:srgbClr val="FF0000"/>
                </a:solidFill>
              </a:rPr>
              <a:t> yang </a:t>
            </a:r>
            <a:r>
              <a:rPr lang="en-US" dirty="0" err="1" smtClean="0">
                <a:solidFill>
                  <a:srgbClr val="FF0000"/>
                </a:solidFill>
              </a:rPr>
              <a:t>beredar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di</a:t>
            </a:r>
            <a:r>
              <a:rPr lang="en-US" dirty="0" smtClean="0">
                <a:solidFill>
                  <a:srgbClr val="FF0000"/>
                </a:solidFill>
              </a:rPr>
              <a:t> Indonesia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    - </a:t>
            </a:r>
            <a:r>
              <a:rPr lang="en-US" dirty="0" err="1" smtClean="0">
                <a:solidFill>
                  <a:srgbClr val="FF0000"/>
                </a:solidFill>
              </a:rPr>
              <a:t>para</a:t>
            </a:r>
            <a:r>
              <a:rPr lang="en-US" dirty="0" smtClean="0">
                <a:solidFill>
                  <a:srgbClr val="FF0000"/>
                </a:solidFill>
              </a:rPr>
              <a:t> investor </a:t>
            </a:r>
            <a:r>
              <a:rPr lang="en-US" dirty="0" err="1" smtClean="0">
                <a:solidFill>
                  <a:srgbClr val="FF0000"/>
                </a:solidFill>
              </a:rPr>
              <a:t>sedang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mengadakan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rapat</a:t>
            </a:r>
            <a:r>
              <a:rPr lang="en-US" dirty="0" smtClean="0">
                <a:solidFill>
                  <a:srgbClr val="FF0000"/>
                </a:solidFill>
              </a:rPr>
              <a:t>  	</a:t>
            </a:r>
            <a:r>
              <a:rPr lang="en-US" dirty="0" err="1" smtClean="0">
                <a:solidFill>
                  <a:srgbClr val="FF0000"/>
                </a:solidFill>
              </a:rPr>
              <a:t>rapat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di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gedung</a:t>
            </a:r>
            <a:endParaRPr lang="en-US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dirty="0"/>
          </a:p>
        </p:txBody>
      </p:sp>
      <p:pic>
        <p:nvPicPr>
          <p:cNvPr id="4" name="Picture 3" descr="5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91400" y="5029200"/>
            <a:ext cx="1752600" cy="18288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0"/>
                            </p:stCondLst>
                            <p:childTnLst>
                              <p:par>
                                <p:cTn id="34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000"/>
                            </p:stCondLst>
                            <p:childTnLst>
                              <p:par>
                                <p:cTn id="40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500"/>
                            </p:stCondLst>
                            <p:childTnLst>
                              <p:par>
                                <p:cTn id="46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b="1" dirty="0" smtClean="0"/>
              <a:t>Partikel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8686800" cy="5638800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buNone/>
            </a:pPr>
            <a:endParaRPr lang="en-US" sz="1800" dirty="0" smtClean="0"/>
          </a:p>
          <a:p>
            <a:pPr>
              <a:buNone/>
            </a:pPr>
            <a:r>
              <a:rPr lang="en-US" sz="1800" dirty="0" smtClean="0"/>
              <a:t>	</a:t>
            </a:r>
            <a:r>
              <a:rPr lang="id-ID" sz="1800" dirty="0" smtClean="0"/>
              <a:t>1. partikel </a:t>
            </a:r>
            <a:r>
              <a:rPr lang="id-ID" sz="1800" i="1" dirty="0" smtClean="0"/>
              <a:t>-lah, -kah,</a:t>
            </a:r>
            <a:r>
              <a:rPr lang="id-ID" sz="1800" dirty="0" smtClean="0"/>
              <a:t> dan –</a:t>
            </a:r>
            <a:r>
              <a:rPr lang="id-ID" sz="1800" i="1" dirty="0" smtClean="0"/>
              <a:t>tah</a:t>
            </a:r>
            <a:r>
              <a:rPr lang="id-ID" sz="1800" dirty="0" smtClean="0"/>
              <a:t> ditulis serangkai dengan kata yang mendahuluinya.</a:t>
            </a:r>
            <a:endParaRPr lang="en-US" sz="1800" dirty="0" smtClean="0"/>
          </a:p>
          <a:p>
            <a:pPr>
              <a:buNone/>
            </a:pPr>
            <a:r>
              <a:rPr lang="en-US" sz="1800" dirty="0" smtClean="0"/>
              <a:t>		</a:t>
            </a:r>
            <a:r>
              <a:rPr lang="id-ID" sz="1800" dirty="0" smtClean="0">
                <a:solidFill>
                  <a:srgbClr val="FF0000"/>
                </a:solidFill>
              </a:rPr>
              <a:t>Misalnya </a:t>
            </a:r>
            <a:r>
              <a:rPr lang="en-US" sz="1800" dirty="0" smtClean="0">
                <a:solidFill>
                  <a:srgbClr val="FF0000"/>
                </a:solidFill>
              </a:rPr>
              <a:t>: </a:t>
            </a:r>
          </a:p>
          <a:p>
            <a:pPr>
              <a:buNone/>
            </a:pPr>
            <a:r>
              <a:rPr lang="en-US" sz="1800" dirty="0" smtClean="0">
                <a:solidFill>
                  <a:srgbClr val="FF0000"/>
                </a:solidFill>
              </a:rPr>
              <a:t>		 </a:t>
            </a:r>
            <a:r>
              <a:rPr lang="en-US" sz="1800" dirty="0" err="1" smtClean="0">
                <a:solidFill>
                  <a:srgbClr val="FF0000"/>
                </a:solidFill>
              </a:rPr>
              <a:t>Berapa</a:t>
            </a:r>
            <a:r>
              <a:rPr lang="id-ID" sz="1800" i="1" dirty="0" smtClean="0">
                <a:solidFill>
                  <a:srgbClr val="FF0000"/>
                </a:solidFill>
              </a:rPr>
              <a:t>kah</a:t>
            </a:r>
            <a:r>
              <a:rPr lang="id-ID" sz="1800" dirty="0" smtClean="0">
                <a:solidFill>
                  <a:srgbClr val="FF0000"/>
                </a:solidFill>
              </a:rPr>
              <a:t> </a:t>
            </a:r>
            <a:r>
              <a:rPr lang="en-US" sz="1800" dirty="0" err="1" smtClean="0">
                <a:solidFill>
                  <a:srgbClr val="FF0000"/>
                </a:solidFill>
              </a:rPr>
              <a:t>kurs</a:t>
            </a:r>
            <a:r>
              <a:rPr lang="en-US" sz="1800" dirty="0" smtClean="0">
                <a:solidFill>
                  <a:srgbClr val="FF0000"/>
                </a:solidFill>
              </a:rPr>
              <a:t> rupiah </a:t>
            </a:r>
            <a:r>
              <a:rPr lang="en-US" sz="1800" dirty="0" err="1" smtClean="0">
                <a:solidFill>
                  <a:srgbClr val="FF0000"/>
                </a:solidFill>
              </a:rPr>
              <a:t>hari</a:t>
            </a:r>
            <a:r>
              <a:rPr lang="en-US" sz="1800" dirty="0" smtClean="0">
                <a:solidFill>
                  <a:srgbClr val="FF0000"/>
                </a:solidFill>
              </a:rPr>
              <a:t> </a:t>
            </a:r>
            <a:r>
              <a:rPr lang="en-US" sz="1800" dirty="0" err="1" smtClean="0">
                <a:solidFill>
                  <a:srgbClr val="FF0000"/>
                </a:solidFill>
              </a:rPr>
              <a:t>ini</a:t>
            </a:r>
            <a:r>
              <a:rPr lang="en-US" sz="1800" dirty="0" smtClean="0">
                <a:solidFill>
                  <a:srgbClr val="FF0000"/>
                </a:solidFill>
              </a:rPr>
              <a:t> </a:t>
            </a:r>
            <a:r>
              <a:rPr lang="id-ID" sz="1800" dirty="0" smtClean="0">
                <a:solidFill>
                  <a:srgbClr val="FF0000"/>
                </a:solidFill>
              </a:rPr>
              <a:t>?</a:t>
            </a:r>
            <a:endParaRPr lang="en-US" sz="18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id-ID" sz="1800" dirty="0" smtClean="0">
                <a:solidFill>
                  <a:srgbClr val="FF0000"/>
                </a:solidFill>
              </a:rPr>
              <a:t>		</a:t>
            </a:r>
            <a:r>
              <a:rPr lang="en-US" sz="1800" dirty="0" smtClean="0">
                <a:solidFill>
                  <a:srgbClr val="FF0000"/>
                </a:solidFill>
              </a:rPr>
              <a:t> A</a:t>
            </a:r>
            <a:r>
              <a:rPr lang="id-ID" sz="1800" dirty="0" smtClean="0">
                <a:solidFill>
                  <a:srgbClr val="FF0000"/>
                </a:solidFill>
              </a:rPr>
              <a:t>pa</a:t>
            </a:r>
            <a:r>
              <a:rPr lang="id-ID" sz="1800" i="1" dirty="0" smtClean="0">
                <a:solidFill>
                  <a:srgbClr val="FF0000"/>
                </a:solidFill>
              </a:rPr>
              <a:t>tah</a:t>
            </a:r>
            <a:r>
              <a:rPr lang="id-ID" sz="1800" dirty="0" smtClean="0">
                <a:solidFill>
                  <a:srgbClr val="FF0000"/>
                </a:solidFill>
              </a:rPr>
              <a:t> gunan</a:t>
            </a:r>
            <a:r>
              <a:rPr lang="en-US" sz="1800" dirty="0" err="1" smtClean="0">
                <a:solidFill>
                  <a:srgbClr val="FF0000"/>
                </a:solidFill>
              </a:rPr>
              <a:t>ya</a:t>
            </a:r>
            <a:r>
              <a:rPr lang="en-US" sz="1800" dirty="0" smtClean="0">
                <a:solidFill>
                  <a:srgbClr val="FF0000"/>
                </a:solidFill>
              </a:rPr>
              <a:t> </a:t>
            </a:r>
            <a:r>
              <a:rPr lang="en-US" sz="1800" dirty="0" err="1" smtClean="0">
                <a:solidFill>
                  <a:srgbClr val="FF0000"/>
                </a:solidFill>
              </a:rPr>
              <a:t>kebijakan</a:t>
            </a:r>
            <a:r>
              <a:rPr lang="en-US" sz="1800" dirty="0" smtClean="0">
                <a:solidFill>
                  <a:srgbClr val="FF0000"/>
                </a:solidFill>
              </a:rPr>
              <a:t> </a:t>
            </a:r>
            <a:r>
              <a:rPr lang="en-US" sz="1800" dirty="0" err="1" smtClean="0">
                <a:solidFill>
                  <a:srgbClr val="FF0000"/>
                </a:solidFill>
              </a:rPr>
              <a:t>fiskal</a:t>
            </a:r>
            <a:r>
              <a:rPr lang="en-US" sz="1800" dirty="0" smtClean="0">
                <a:solidFill>
                  <a:srgbClr val="FF0000"/>
                </a:solidFill>
              </a:rPr>
              <a:t> </a:t>
            </a:r>
            <a:r>
              <a:rPr lang="id-ID" sz="1800" dirty="0" smtClean="0">
                <a:solidFill>
                  <a:srgbClr val="FF0000"/>
                </a:solidFill>
              </a:rPr>
              <a:t>?</a:t>
            </a:r>
            <a:endParaRPr lang="en-US" sz="18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1800" dirty="0" smtClean="0">
                <a:solidFill>
                  <a:srgbClr val="FF0000"/>
                </a:solidFill>
              </a:rPr>
              <a:t>		</a:t>
            </a:r>
            <a:r>
              <a:rPr lang="id-ID" sz="1800" dirty="0" smtClean="0">
                <a:solidFill>
                  <a:srgbClr val="FF0000"/>
                </a:solidFill>
              </a:rPr>
              <a:t>	</a:t>
            </a:r>
            <a:endParaRPr lang="en-US" sz="18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1800" dirty="0" smtClean="0"/>
              <a:t>	</a:t>
            </a:r>
            <a:r>
              <a:rPr lang="id-ID" sz="1800" dirty="0" smtClean="0"/>
              <a:t>2. Partikel </a:t>
            </a:r>
            <a:r>
              <a:rPr lang="id-ID" sz="1800" i="1" dirty="0" smtClean="0"/>
              <a:t>pun</a:t>
            </a:r>
            <a:r>
              <a:rPr lang="id-ID" sz="1800" dirty="0" smtClean="0"/>
              <a:t> ditulis terpisah dari kata yang mendahuluinya.</a:t>
            </a:r>
            <a:endParaRPr lang="en-US" sz="1800" dirty="0" smtClean="0"/>
          </a:p>
          <a:p>
            <a:pPr>
              <a:buNone/>
            </a:pPr>
            <a:r>
              <a:rPr lang="en-US" sz="1800" dirty="0" smtClean="0"/>
              <a:t>	</a:t>
            </a:r>
            <a:r>
              <a:rPr lang="id-ID" sz="1800" dirty="0" smtClean="0"/>
              <a:t>	</a:t>
            </a:r>
            <a:r>
              <a:rPr lang="id-ID" sz="1800" dirty="0" smtClean="0">
                <a:solidFill>
                  <a:srgbClr val="FF0000"/>
                </a:solidFill>
              </a:rPr>
              <a:t>Misalnya :</a:t>
            </a:r>
            <a:endParaRPr lang="en-US" sz="18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1800" dirty="0" smtClean="0">
                <a:solidFill>
                  <a:srgbClr val="FF0000"/>
                </a:solidFill>
              </a:rPr>
              <a:t>	</a:t>
            </a:r>
            <a:r>
              <a:rPr lang="id-ID" sz="1800" dirty="0" smtClean="0">
                <a:solidFill>
                  <a:srgbClr val="FF0000"/>
                </a:solidFill>
              </a:rPr>
              <a:t>	Apa </a:t>
            </a:r>
            <a:r>
              <a:rPr lang="id-ID" sz="1800" i="1" dirty="0" smtClean="0">
                <a:solidFill>
                  <a:srgbClr val="FF0000"/>
                </a:solidFill>
              </a:rPr>
              <a:t>pun</a:t>
            </a:r>
            <a:r>
              <a:rPr lang="id-ID" sz="1800" dirty="0" smtClean="0">
                <a:solidFill>
                  <a:srgbClr val="FF0000"/>
                </a:solidFill>
              </a:rPr>
              <a:t> masalahnya, dia dapat</a:t>
            </a:r>
            <a:r>
              <a:rPr lang="en-US" sz="1800" dirty="0" smtClean="0">
                <a:solidFill>
                  <a:srgbClr val="FF0000"/>
                </a:solidFill>
              </a:rPr>
              <a:t> </a:t>
            </a:r>
            <a:r>
              <a:rPr lang="id-ID" sz="1800" dirty="0" smtClean="0">
                <a:solidFill>
                  <a:srgbClr val="FF0000"/>
                </a:solidFill>
              </a:rPr>
              <a:t>mengatasinya dengan bijaksana.</a:t>
            </a:r>
            <a:endParaRPr lang="en-US" sz="18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1800" dirty="0" smtClean="0">
                <a:solidFill>
                  <a:srgbClr val="FF0000"/>
                </a:solidFill>
              </a:rPr>
              <a:t>		</a:t>
            </a:r>
            <a:r>
              <a:rPr lang="id-ID" sz="1800" dirty="0" smtClean="0">
                <a:solidFill>
                  <a:srgbClr val="FF0000"/>
                </a:solidFill>
              </a:rPr>
              <a:t>Hendak pulang tengah malam </a:t>
            </a:r>
            <a:r>
              <a:rPr lang="id-ID" sz="1800" i="1" dirty="0" smtClean="0">
                <a:solidFill>
                  <a:srgbClr val="FF0000"/>
                </a:solidFill>
              </a:rPr>
              <a:t>pun</a:t>
            </a:r>
            <a:r>
              <a:rPr lang="id-ID" sz="1800" dirty="0" smtClean="0">
                <a:solidFill>
                  <a:srgbClr val="FF0000"/>
                </a:solidFill>
              </a:rPr>
              <a:t> sudah ada kendaraan.</a:t>
            </a:r>
            <a:endParaRPr lang="en-US" sz="18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r>
              <a:rPr lang="en-US" sz="1800" dirty="0" smtClean="0"/>
              <a:t>	</a:t>
            </a:r>
            <a:r>
              <a:rPr lang="id-ID" sz="1800" dirty="0" smtClean="0"/>
              <a:t>3. Partikel per yang berarti ‘demi’, ‘tiap’, atau ‘mulai’ ditulis terpisah dari kata </a:t>
            </a:r>
            <a:r>
              <a:rPr lang="en-US" sz="1800" dirty="0" smtClean="0"/>
              <a:t>     </a:t>
            </a:r>
            <a:r>
              <a:rPr lang="id-ID" sz="1800" dirty="0" smtClean="0"/>
              <a:t>yang mengikutinya.</a:t>
            </a:r>
            <a:endParaRPr lang="en-US" sz="1800" dirty="0" smtClean="0"/>
          </a:p>
          <a:p>
            <a:pPr>
              <a:buNone/>
            </a:pPr>
            <a:r>
              <a:rPr lang="en-US" sz="1800" dirty="0" smtClean="0"/>
              <a:t>		</a:t>
            </a:r>
            <a:r>
              <a:rPr lang="id-ID" sz="1800" dirty="0" smtClean="0">
                <a:solidFill>
                  <a:srgbClr val="FF0000"/>
                </a:solidFill>
              </a:rPr>
              <a:t>Misalnya : </a:t>
            </a:r>
            <a:endParaRPr lang="en-US" sz="18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1800" dirty="0" smtClean="0">
                <a:solidFill>
                  <a:srgbClr val="FF0000"/>
                </a:solidFill>
              </a:rPr>
              <a:t>		</a:t>
            </a:r>
            <a:r>
              <a:rPr lang="id-ID" sz="1800" dirty="0" smtClean="0">
                <a:solidFill>
                  <a:srgbClr val="FF0000"/>
                </a:solidFill>
              </a:rPr>
              <a:t>Mereka masuk ke dalam ruang satu </a:t>
            </a:r>
            <a:r>
              <a:rPr lang="id-ID" sz="1800" i="1" dirty="0" smtClean="0">
                <a:solidFill>
                  <a:srgbClr val="FF0000"/>
                </a:solidFill>
              </a:rPr>
              <a:t>per</a:t>
            </a:r>
            <a:r>
              <a:rPr lang="id-ID" sz="1800" dirty="0" smtClean="0">
                <a:solidFill>
                  <a:srgbClr val="FF0000"/>
                </a:solidFill>
              </a:rPr>
              <a:t> satu.</a:t>
            </a:r>
            <a:endParaRPr lang="en-US" sz="18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1800" dirty="0" smtClean="0">
                <a:solidFill>
                  <a:srgbClr val="FF0000"/>
                </a:solidFill>
              </a:rPr>
              <a:t>	       </a:t>
            </a:r>
            <a:r>
              <a:rPr lang="id-ID" sz="1800" dirty="0" smtClean="0">
                <a:solidFill>
                  <a:srgbClr val="FF0000"/>
                </a:solidFill>
              </a:rPr>
              <a:t>    Harga kain itu Rp 50.000,00 </a:t>
            </a:r>
            <a:r>
              <a:rPr lang="id-ID" sz="1800" i="1" dirty="0" smtClean="0">
                <a:solidFill>
                  <a:srgbClr val="FF0000"/>
                </a:solidFill>
              </a:rPr>
              <a:t>per</a:t>
            </a:r>
            <a:r>
              <a:rPr lang="id-ID" sz="1800" dirty="0" smtClean="0">
                <a:solidFill>
                  <a:srgbClr val="FF0000"/>
                </a:solidFill>
              </a:rPr>
              <a:t> helai</a:t>
            </a:r>
            <a:endParaRPr lang="en-US" sz="18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endParaRPr lang="en-US" sz="1800" dirty="0"/>
          </a:p>
        </p:txBody>
      </p:sp>
      <p:pic>
        <p:nvPicPr>
          <p:cNvPr id="5" name="Picture 4" descr="61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86600" y="1752600"/>
            <a:ext cx="1600200" cy="2496312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500"/>
                            </p:stCondLst>
                            <p:childTnLst>
                              <p:par>
                                <p:cTn id="38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000"/>
                            </p:stCondLst>
                            <p:childTnLst>
                              <p:par>
                                <p:cTn id="45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3500"/>
                            </p:stCondLst>
                            <p:childTnLst>
                              <p:par>
                                <p:cTn id="52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4000"/>
                            </p:stCondLst>
                            <p:childTnLst>
                              <p:par>
                                <p:cTn id="59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4500"/>
                            </p:stCondLst>
                            <p:childTnLst>
                              <p:par>
                                <p:cTn id="66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0"/>
                            </p:stCondLst>
                            <p:childTnLst>
                              <p:par>
                                <p:cTn id="73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500"/>
                            </p:stCondLst>
                            <p:childTnLst>
                              <p:par>
                                <p:cTn id="80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6000"/>
                            </p:stCondLst>
                            <p:childTnLst>
                              <p:par>
                                <p:cTn id="87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6500"/>
                            </p:stCondLst>
                            <p:childTnLst>
                              <p:par>
                                <p:cTn id="94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7000"/>
                            </p:stCondLst>
                            <p:childTnLst>
                              <p:par>
                                <p:cTn id="101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676400"/>
          </a:xfrm>
        </p:spPr>
        <p:txBody>
          <a:bodyPr>
            <a:normAutofit fontScale="90000"/>
          </a:bodyPr>
          <a:lstStyle/>
          <a:p>
            <a:r>
              <a:rPr lang="id-ID" b="1" dirty="0" smtClean="0"/>
              <a:t>Kaidah penulisan kata dalam bahasa Indonesia meliputi :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  <a:prstGeom prst="round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lvl="0"/>
            <a:r>
              <a:rPr lang="id-ID" b="1" dirty="0" smtClean="0"/>
              <a:t>Kata Dasar</a:t>
            </a:r>
            <a:endParaRPr lang="en-US" dirty="0" smtClean="0"/>
          </a:p>
          <a:p>
            <a:pPr lvl="0"/>
            <a:r>
              <a:rPr lang="id-ID" b="1" dirty="0" smtClean="0"/>
              <a:t>Kata Turunan</a:t>
            </a:r>
            <a:endParaRPr lang="en-US" dirty="0" smtClean="0"/>
          </a:p>
          <a:p>
            <a:pPr lvl="0"/>
            <a:r>
              <a:rPr lang="id-ID" b="1" dirty="0" smtClean="0"/>
              <a:t>Bentuk Ulang</a:t>
            </a:r>
            <a:endParaRPr lang="en-US" dirty="0" smtClean="0"/>
          </a:p>
          <a:p>
            <a:pPr lvl="0"/>
            <a:r>
              <a:rPr lang="id-ID" b="1" dirty="0" smtClean="0"/>
              <a:t>Gabungan Kata</a:t>
            </a:r>
            <a:endParaRPr lang="en-US" dirty="0" smtClean="0"/>
          </a:p>
          <a:p>
            <a:pPr lvl="0"/>
            <a:r>
              <a:rPr lang="id-ID" b="1" dirty="0" smtClean="0"/>
              <a:t>Suku Kata</a:t>
            </a:r>
            <a:endParaRPr lang="en-US" dirty="0" smtClean="0"/>
          </a:p>
          <a:p>
            <a:pPr lvl="0"/>
            <a:r>
              <a:rPr lang="id-ID" b="1" dirty="0" smtClean="0"/>
              <a:t>Kata Depan di,ke, dan dari</a:t>
            </a:r>
            <a:endParaRPr lang="en-US" dirty="0" smtClean="0"/>
          </a:p>
          <a:p>
            <a:r>
              <a:rPr lang="id-ID" b="1" dirty="0" smtClean="0"/>
              <a:t>Partikel</a:t>
            </a:r>
            <a:endParaRPr lang="en-US" dirty="0" smtClean="0"/>
          </a:p>
          <a:p>
            <a:r>
              <a:rPr lang="id-ID" b="1" dirty="0" smtClean="0"/>
              <a:t>Singkatan dan Akronim</a:t>
            </a:r>
            <a:endParaRPr lang="en-US" dirty="0" smtClean="0"/>
          </a:p>
          <a:p>
            <a:pPr lvl="0"/>
            <a:r>
              <a:rPr lang="id-ID" b="1" dirty="0" smtClean="0"/>
              <a:t>Angka dan Bilangan </a:t>
            </a:r>
            <a:endParaRPr lang="en-US" dirty="0" smtClean="0"/>
          </a:p>
          <a:p>
            <a:r>
              <a:rPr lang="id-ID" b="1" dirty="0" smtClean="0"/>
              <a:t>kata ganti </a:t>
            </a:r>
            <a:r>
              <a:rPr lang="id-ID" b="1" i="1" dirty="0" smtClean="0"/>
              <a:t>Ku-, kau-, -ku, -mu</a:t>
            </a:r>
            <a:r>
              <a:rPr lang="id-ID" b="1" dirty="0" smtClean="0"/>
              <a:t>, dan </a:t>
            </a:r>
            <a:r>
              <a:rPr lang="id-ID" b="1" i="1" dirty="0" smtClean="0"/>
              <a:t>–nya</a:t>
            </a:r>
            <a:endParaRPr lang="en-US" dirty="0" smtClean="0"/>
          </a:p>
          <a:p>
            <a:r>
              <a:rPr lang="id-ID" b="1" dirty="0" smtClean="0"/>
              <a:t>Kata </a:t>
            </a:r>
            <a:r>
              <a:rPr lang="id-ID" b="1" i="1" dirty="0" smtClean="0"/>
              <a:t>Si</a:t>
            </a:r>
            <a:r>
              <a:rPr lang="id-ID" b="1" dirty="0" smtClean="0"/>
              <a:t> dan </a:t>
            </a:r>
            <a:r>
              <a:rPr lang="id-ID" b="1" i="1" dirty="0" smtClean="0"/>
              <a:t>Sang</a:t>
            </a:r>
            <a:endParaRPr lang="en-US" b="1" i="1" dirty="0" smtClean="0"/>
          </a:p>
          <a:p>
            <a:r>
              <a:rPr lang="en-US" b="1" dirty="0" err="1" smtClean="0"/>
              <a:t>Singkatan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Akronim</a:t>
            </a:r>
            <a:endParaRPr lang="en-US" b="1" dirty="0" smtClean="0"/>
          </a:p>
          <a:p>
            <a:r>
              <a:rPr lang="en-US" b="1" dirty="0" err="1" smtClean="0"/>
              <a:t>Angka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Lambang</a:t>
            </a:r>
            <a:r>
              <a:rPr lang="en-US" b="1" dirty="0" smtClean="0"/>
              <a:t> </a:t>
            </a:r>
            <a:r>
              <a:rPr lang="en-US" b="1" dirty="0" err="1" smtClean="0"/>
              <a:t>Bilangan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  <p:pic>
        <p:nvPicPr>
          <p:cNvPr id="4" name="Picture 3" descr="butterfly_065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0699409">
            <a:off x="5088598" y="1211695"/>
            <a:ext cx="3623978" cy="3363505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500"/>
                            </p:stCondLst>
                            <p:childTnLst>
                              <p:par>
                                <p:cTn id="42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000"/>
                            </p:stCondLst>
                            <p:childTnLst>
                              <p:par>
                                <p:cTn id="50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3500"/>
                            </p:stCondLst>
                            <p:childTnLst>
                              <p:par>
                                <p:cTn id="58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4000"/>
                            </p:stCondLst>
                            <p:childTnLst>
                              <p:par>
                                <p:cTn id="66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4500"/>
                            </p:stCondLst>
                            <p:childTnLst>
                              <p:par>
                                <p:cTn id="74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0"/>
                            </p:stCondLst>
                            <p:childTnLst>
                              <p:par>
                                <p:cTn id="82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500"/>
                            </p:stCondLst>
                            <p:childTnLst>
                              <p:par>
                                <p:cTn id="90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6000"/>
                            </p:stCondLst>
                            <p:childTnLst>
                              <p:par>
                                <p:cTn id="98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 smtClean="0"/>
              <a:t>Kata Dasar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prstGeom prst="round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	</a:t>
            </a:r>
            <a:r>
              <a:rPr lang="id-ID" dirty="0" smtClean="0"/>
              <a:t>Kata yang berupa kata dasar ditulis sebagai suatu kesatuan.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id-ID" dirty="0" smtClean="0"/>
              <a:t>Misalnya:</a:t>
            </a:r>
            <a:endParaRPr lang="en-US" dirty="0" smtClean="0"/>
          </a:p>
          <a:p>
            <a:pPr>
              <a:buFont typeface="Wingdings" pitchFamily="2" charset="2"/>
              <a:buChar char="§"/>
            </a:pPr>
            <a:r>
              <a:rPr lang="id-ID" i="1" dirty="0" smtClean="0"/>
              <a:t>Buku itu sangat menarik.</a:t>
            </a:r>
            <a:endParaRPr lang="en-US" dirty="0" smtClean="0"/>
          </a:p>
          <a:p>
            <a:pPr>
              <a:buFont typeface="Wingdings" pitchFamily="2" charset="2"/>
              <a:buChar char="§"/>
            </a:pPr>
            <a:r>
              <a:rPr lang="id-ID" i="1" dirty="0" smtClean="0"/>
              <a:t>Ibu sangat mengharapkan keberhasilanmu.</a:t>
            </a:r>
            <a:endParaRPr lang="en-US" dirty="0" smtClean="0"/>
          </a:p>
          <a:p>
            <a:pPr>
              <a:buFont typeface="Wingdings" pitchFamily="2" charset="2"/>
              <a:buChar char="§"/>
            </a:pPr>
            <a:r>
              <a:rPr lang="id-ID" i="1" dirty="0" smtClean="0"/>
              <a:t>Kantor pajak penuh sesak.</a:t>
            </a:r>
            <a:endParaRPr lang="en-US" dirty="0" smtClean="0"/>
          </a:p>
          <a:p>
            <a:pPr>
              <a:buFont typeface="Wingdings" pitchFamily="2" charset="2"/>
              <a:buChar char="§"/>
            </a:pPr>
            <a:r>
              <a:rPr lang="id-ID" i="1" dirty="0" smtClean="0"/>
              <a:t>Dia bertemu dengan kawannya di kantor pos.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id-ID" b="1" dirty="0" smtClean="0"/>
              <a:t>Kata Turunan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311808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buNone/>
            </a:pPr>
            <a:r>
              <a:rPr lang="id-ID" sz="2000" dirty="0" smtClean="0"/>
              <a:t> </a:t>
            </a:r>
            <a:r>
              <a:rPr lang="en-US" sz="2000" dirty="0" smtClean="0"/>
              <a:t>1.a. </a:t>
            </a:r>
            <a:r>
              <a:rPr lang="id-ID" sz="2000" dirty="0" smtClean="0"/>
              <a:t> </a:t>
            </a:r>
            <a:r>
              <a:rPr lang="en-US" sz="2000" dirty="0" smtClean="0"/>
              <a:t>	</a:t>
            </a:r>
            <a:r>
              <a:rPr lang="id-ID" sz="2000" dirty="0" smtClean="0"/>
              <a:t>Imbuhan (awalan, sisipan, akhiran) ditulis serangkai dengan </a:t>
            </a:r>
            <a:r>
              <a:rPr lang="en-US" sz="2000" dirty="0" smtClean="0"/>
              <a:t>	</a:t>
            </a:r>
            <a:r>
              <a:rPr lang="id-ID" sz="2000" dirty="0" smtClean="0"/>
              <a:t>bentuk </a:t>
            </a:r>
            <a:r>
              <a:rPr lang="en-US" sz="2000" dirty="0" smtClean="0"/>
              <a:t>  </a:t>
            </a:r>
            <a:r>
              <a:rPr lang="id-ID" sz="2000" dirty="0" smtClean="0"/>
              <a:t>dasarnya.</a:t>
            </a: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		</a:t>
            </a:r>
            <a:r>
              <a:rPr lang="id-ID" sz="2000" dirty="0" smtClean="0"/>
              <a:t>Misalnya:</a:t>
            </a:r>
            <a:r>
              <a:rPr lang="en-US" sz="2000" dirty="0" smtClean="0"/>
              <a:t>	</a:t>
            </a:r>
            <a:r>
              <a:rPr lang="en-US" sz="2000" i="1" dirty="0" err="1" smtClean="0"/>
              <a:t>mem</a:t>
            </a:r>
            <a:r>
              <a:rPr lang="en-US" sz="2000" dirty="0" err="1" smtClean="0"/>
              <a:t>beli</a:t>
            </a:r>
            <a:endParaRPr lang="en-US" sz="2000" dirty="0" smtClean="0"/>
          </a:p>
          <a:p>
            <a:pPr>
              <a:buNone/>
            </a:pPr>
            <a:r>
              <a:rPr lang="id-ID" sz="2000" dirty="0" smtClean="0"/>
              <a:t>		</a:t>
            </a:r>
            <a:r>
              <a:rPr lang="en-US" sz="2000" dirty="0" smtClean="0"/>
              <a:t>		</a:t>
            </a:r>
            <a:r>
              <a:rPr lang="en-US" sz="2000" i="1" dirty="0" err="1" smtClean="0"/>
              <a:t>di</a:t>
            </a:r>
            <a:r>
              <a:rPr lang="en-US" sz="2000" dirty="0" err="1" smtClean="0"/>
              <a:t>produksi</a:t>
            </a:r>
            <a:endParaRPr lang="en-US" sz="2000" dirty="0" smtClean="0"/>
          </a:p>
          <a:p>
            <a:pPr>
              <a:buNone/>
            </a:pPr>
            <a:r>
              <a:rPr lang="id-ID" sz="2000" dirty="0" smtClean="0"/>
              <a:t>		</a:t>
            </a:r>
            <a:r>
              <a:rPr lang="en-US" sz="2000" dirty="0" smtClean="0"/>
              <a:t>		</a:t>
            </a:r>
            <a:r>
              <a:rPr lang="en-US" sz="2000" i="1" dirty="0" err="1" smtClean="0"/>
              <a:t>per</a:t>
            </a:r>
            <a:r>
              <a:rPr lang="en-US" sz="2000" dirty="0" err="1" smtClean="0"/>
              <a:t>dagang</a:t>
            </a:r>
            <a:r>
              <a:rPr lang="en-US" sz="2000" i="1" dirty="0" err="1" smtClean="0"/>
              <a:t>an</a:t>
            </a: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	</a:t>
            </a:r>
            <a:r>
              <a:rPr lang="id-ID" sz="2000" dirty="0" smtClean="0"/>
              <a:t>		</a:t>
            </a: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	</a:t>
            </a:r>
            <a:r>
              <a:rPr lang="id-ID" sz="2000" dirty="0" smtClean="0"/>
              <a:t>b. </a:t>
            </a:r>
            <a:r>
              <a:rPr lang="en-US" sz="2000" dirty="0" smtClean="0"/>
              <a:t>	</a:t>
            </a:r>
            <a:r>
              <a:rPr lang="id-ID" sz="2000" dirty="0" smtClean="0"/>
              <a:t> Imbuhan dirangkaikan dengan tanda hubung jika ditambahkan </a:t>
            </a:r>
            <a:r>
              <a:rPr lang="en-US" sz="2000" dirty="0" smtClean="0"/>
              <a:t>	</a:t>
            </a:r>
            <a:r>
              <a:rPr lang="id-ID" sz="2000" dirty="0" smtClean="0"/>
              <a:t>pada bentuk singkatan atau kata dasar yang bukan bahasa </a:t>
            </a:r>
            <a:r>
              <a:rPr lang="en-US" sz="2000" dirty="0" smtClean="0"/>
              <a:t>	</a:t>
            </a:r>
            <a:r>
              <a:rPr lang="id-ID" sz="2000" dirty="0" smtClean="0"/>
              <a:t>Indonesia.</a:t>
            </a: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	</a:t>
            </a:r>
            <a:r>
              <a:rPr lang="id-ID" sz="2000" dirty="0" smtClean="0"/>
              <a:t>	Misalnya:</a:t>
            </a: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	</a:t>
            </a:r>
            <a:r>
              <a:rPr lang="id-ID" sz="2000" dirty="0" smtClean="0"/>
              <a:t>		</a:t>
            </a:r>
            <a:r>
              <a:rPr lang="en-US" sz="2000" dirty="0" smtClean="0"/>
              <a:t>	</a:t>
            </a:r>
            <a:r>
              <a:rPr lang="id-ID" sz="2000" i="1" dirty="0" smtClean="0"/>
              <a:t>mem</a:t>
            </a:r>
            <a:r>
              <a:rPr lang="id-ID" sz="2000" dirty="0" smtClean="0"/>
              <a:t>-PHK-</a:t>
            </a:r>
            <a:r>
              <a:rPr lang="id-ID" sz="2000" i="1" dirty="0" smtClean="0"/>
              <a:t>kan</a:t>
            </a: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	</a:t>
            </a:r>
            <a:r>
              <a:rPr lang="id-ID" sz="2000" dirty="0" smtClean="0"/>
              <a:t>		</a:t>
            </a:r>
            <a:r>
              <a:rPr lang="en-US" sz="2000" dirty="0" smtClean="0"/>
              <a:t>	</a:t>
            </a:r>
            <a:r>
              <a:rPr lang="id-ID" sz="2000" i="1" dirty="0" smtClean="0"/>
              <a:t>di</a:t>
            </a:r>
            <a:r>
              <a:rPr lang="id-ID" sz="2000" dirty="0" smtClean="0"/>
              <a:t>-PTU-</a:t>
            </a:r>
            <a:r>
              <a:rPr lang="id-ID" sz="2000" i="1" dirty="0" smtClean="0"/>
              <a:t>kan</a:t>
            </a: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	</a:t>
            </a:r>
            <a:r>
              <a:rPr lang="id-ID" sz="2000" dirty="0" smtClean="0"/>
              <a:t>		</a:t>
            </a:r>
            <a:r>
              <a:rPr lang="en-US" sz="2000" dirty="0" smtClean="0"/>
              <a:t>	</a:t>
            </a:r>
            <a:r>
              <a:rPr lang="id-ID" sz="2000" dirty="0" smtClean="0"/>
              <a:t>di-</a:t>
            </a:r>
            <a:r>
              <a:rPr lang="id-ID" sz="2000" i="1" dirty="0" smtClean="0"/>
              <a:t>upgrade</a:t>
            </a:r>
            <a:endParaRPr lang="en-US" sz="2000" i="1" dirty="0" smtClean="0"/>
          </a:p>
          <a:p>
            <a:pPr>
              <a:buNone/>
            </a:pPr>
            <a:r>
              <a:rPr lang="en-US" sz="2000" i="1" dirty="0" smtClean="0"/>
              <a:t>	</a:t>
            </a:r>
            <a:r>
              <a:rPr lang="id-ID" sz="2000" i="1" dirty="0" smtClean="0"/>
              <a:t>		</a:t>
            </a:r>
            <a:r>
              <a:rPr lang="en-US" sz="2000" i="1" dirty="0" smtClean="0"/>
              <a:t>	</a:t>
            </a:r>
            <a:r>
              <a:rPr lang="id-ID" sz="2000" i="1" dirty="0" smtClean="0"/>
              <a:t>me-recall</a:t>
            </a:r>
            <a:endParaRPr lang="en-US" sz="2000" dirty="0" smtClean="0"/>
          </a:p>
          <a:p>
            <a:pPr>
              <a:buNone/>
            </a:pPr>
            <a:endParaRPr lang="en-US" sz="2000" dirty="0"/>
          </a:p>
        </p:txBody>
      </p:sp>
      <p:pic>
        <p:nvPicPr>
          <p:cNvPr id="7" name="Picture 6" descr="qoo35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29400" y="3810000"/>
            <a:ext cx="1447800" cy="2474089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248400"/>
          </a:xfrm>
          <a:prstGeom prst="round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id-ID" dirty="0" smtClean="0"/>
              <a:t>2.  Jika bentuk dasarnya berupa gabungan kata, awalan atau akhiran ditulis serangkai dengan kata yang langsung mengikuti atau mendahuluinya.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id-ID" dirty="0" smtClean="0"/>
              <a:t>Misalnya:</a:t>
            </a:r>
            <a:endParaRPr lang="en-US" dirty="0" smtClean="0"/>
          </a:p>
          <a:p>
            <a:pPr>
              <a:buNone/>
            </a:pPr>
            <a:r>
              <a:rPr lang="en-US" i="1" dirty="0" smtClean="0"/>
              <a:t>		</a:t>
            </a:r>
            <a:r>
              <a:rPr lang="id-ID" i="1" dirty="0" smtClean="0"/>
              <a:t>ber</a:t>
            </a:r>
            <a:r>
              <a:rPr lang="id-ID" dirty="0" smtClean="0"/>
              <a:t>tepuk tangan		</a:t>
            </a:r>
            <a:endParaRPr lang="en-US" dirty="0" smtClean="0"/>
          </a:p>
          <a:p>
            <a:pPr>
              <a:buNone/>
            </a:pPr>
            <a:r>
              <a:rPr lang="id-ID" dirty="0" smtClean="0"/>
              <a:t>		garis bawah</a:t>
            </a:r>
            <a:r>
              <a:rPr lang="id-ID" i="1" dirty="0" smtClean="0"/>
              <a:t>i</a:t>
            </a:r>
            <a:endParaRPr lang="en-US" dirty="0" smtClean="0"/>
          </a:p>
          <a:p>
            <a:pPr>
              <a:buNone/>
            </a:pPr>
            <a:r>
              <a:rPr lang="id-ID" i="1" dirty="0" smtClean="0"/>
              <a:t>		</a:t>
            </a:r>
            <a:r>
              <a:rPr lang="id-ID" dirty="0" smtClean="0"/>
              <a:t> </a:t>
            </a:r>
            <a:endParaRPr lang="en-US" dirty="0" smtClean="0"/>
          </a:p>
          <a:p>
            <a:pPr>
              <a:buNone/>
            </a:pPr>
            <a:r>
              <a:rPr lang="id-ID" dirty="0" smtClean="0"/>
              <a:t>3.  Jika bentuk dasar yang berupa gabungan kata mendapat awalan dan akhiran sekaligus, unsur gabungan kata itu ditulis serangkai.</a:t>
            </a:r>
            <a:endParaRPr lang="en-US" dirty="0" smtClean="0"/>
          </a:p>
          <a:p>
            <a:pPr>
              <a:buNone/>
            </a:pPr>
            <a:r>
              <a:rPr lang="id-ID" dirty="0" smtClean="0"/>
              <a:t>	Misalnya:</a:t>
            </a:r>
            <a:endParaRPr lang="en-US" dirty="0" smtClean="0"/>
          </a:p>
          <a:p>
            <a:pPr>
              <a:buNone/>
            </a:pPr>
            <a:r>
              <a:rPr lang="id-ID" dirty="0" smtClean="0"/>
              <a:t>		</a:t>
            </a:r>
            <a:r>
              <a:rPr lang="id-ID" i="1" dirty="0" smtClean="0"/>
              <a:t>di</a:t>
            </a:r>
            <a:r>
              <a:rPr lang="id-ID" dirty="0" smtClean="0"/>
              <a:t>lipatganda</a:t>
            </a:r>
            <a:r>
              <a:rPr lang="id-ID" i="1" dirty="0" smtClean="0"/>
              <a:t>kan</a:t>
            </a:r>
            <a:endParaRPr lang="en-US" dirty="0" smtClean="0"/>
          </a:p>
          <a:p>
            <a:pPr>
              <a:buNone/>
            </a:pPr>
            <a:r>
              <a:rPr lang="id-ID" dirty="0" smtClean="0"/>
              <a:t>   		</a:t>
            </a:r>
            <a:r>
              <a:rPr lang="id-ID" i="1" dirty="0" smtClean="0"/>
              <a:t>meng</a:t>
            </a:r>
            <a:r>
              <a:rPr lang="id-ID" dirty="0" smtClean="0"/>
              <a:t>garisbawah</a:t>
            </a:r>
            <a:r>
              <a:rPr lang="id-ID" i="1" dirty="0" smtClean="0"/>
              <a:t>i</a:t>
            </a:r>
            <a:endParaRPr lang="en-US" dirty="0" smtClean="0"/>
          </a:p>
          <a:p>
            <a:pPr>
              <a:buNone/>
            </a:pPr>
            <a:r>
              <a:rPr lang="id-ID" i="1" dirty="0" smtClean="0"/>
              <a:t> </a:t>
            </a:r>
            <a:endParaRPr lang="en-US" dirty="0" smtClean="0"/>
          </a:p>
          <a:p>
            <a:pPr>
              <a:buNone/>
            </a:pPr>
            <a:r>
              <a:rPr lang="id-ID" dirty="0" smtClean="0"/>
              <a:t>4.  Jika salah satu unsur gabungan kata hanya dipakai dalam kombinasi, gabungan kata  itu ditulis serangkai.</a:t>
            </a:r>
            <a:endParaRPr lang="en-US" dirty="0" smtClean="0"/>
          </a:p>
          <a:p>
            <a:pPr>
              <a:buNone/>
            </a:pPr>
            <a:r>
              <a:rPr lang="id-ID" dirty="0" smtClean="0"/>
              <a:t>	Misalnya:</a:t>
            </a:r>
            <a:endParaRPr lang="en-US" dirty="0" smtClean="0"/>
          </a:p>
          <a:p>
            <a:pPr>
              <a:buNone/>
            </a:pPr>
            <a:r>
              <a:rPr lang="id-ID" dirty="0" smtClean="0"/>
              <a:t>		</a:t>
            </a:r>
            <a:r>
              <a:rPr lang="id-ID" i="1" dirty="0" smtClean="0"/>
              <a:t>adi</a:t>
            </a:r>
            <a:r>
              <a:rPr lang="id-ID" dirty="0" smtClean="0"/>
              <a:t>pati</a:t>
            </a:r>
            <a:endParaRPr lang="en-US" dirty="0" smtClean="0"/>
          </a:p>
          <a:p>
            <a:pPr>
              <a:buNone/>
            </a:pPr>
            <a:r>
              <a:rPr lang="id-ID" dirty="0" smtClean="0"/>
              <a:t>		</a:t>
            </a:r>
            <a:r>
              <a:rPr lang="id-ID" i="1" dirty="0" smtClean="0"/>
              <a:t>aero</a:t>
            </a:r>
            <a:r>
              <a:rPr lang="id-ID" dirty="0" smtClean="0"/>
              <a:t>dinamika				</a:t>
            </a:r>
            <a:endParaRPr lang="en-US" dirty="0" smtClean="0"/>
          </a:p>
          <a:p>
            <a:pPr>
              <a:buNone/>
            </a:pPr>
            <a:r>
              <a:rPr lang="id-ID" dirty="0" smtClean="0"/>
              <a:t>		</a:t>
            </a:r>
            <a:r>
              <a:rPr lang="id-ID" i="1" dirty="0" smtClean="0"/>
              <a:t>kos</a:t>
            </a:r>
            <a:r>
              <a:rPr lang="id-ID" dirty="0" smtClean="0"/>
              <a:t>ponsor				</a:t>
            </a:r>
            <a:endParaRPr lang="en-US" dirty="0"/>
          </a:p>
        </p:txBody>
      </p:sp>
      <p:pic>
        <p:nvPicPr>
          <p:cNvPr id="6" name="Picture 5" descr="ag00291_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43400" y="5029200"/>
            <a:ext cx="3429000" cy="1455234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5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5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5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5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6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6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6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6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7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7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8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id-ID" b="1" dirty="0" smtClean="0"/>
              <a:t>Bentuk Ulang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562600"/>
          </a:xfrm>
          <a:prstGeom prst="round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id-ID" sz="2000" dirty="0" smtClean="0"/>
              <a:t>1. </a:t>
            </a:r>
            <a:r>
              <a:rPr lang="en-US" sz="2000" dirty="0" smtClean="0"/>
              <a:t>  </a:t>
            </a:r>
            <a:r>
              <a:rPr lang="id-ID" sz="2000" dirty="0" smtClean="0"/>
              <a:t>Bentuk ulang ditulis dengan menggunakan tanda hubung di antara unsur-unsurnya.</a:t>
            </a: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	</a:t>
            </a:r>
            <a:r>
              <a:rPr lang="en-US" sz="2000" dirty="0" err="1" smtClean="0"/>
              <a:t>Misalnya</a:t>
            </a:r>
            <a:r>
              <a:rPr lang="en-US" sz="2000" dirty="0" smtClean="0"/>
              <a:t> :</a:t>
            </a:r>
            <a:r>
              <a:rPr lang="id-ID" sz="2000" dirty="0" smtClean="0"/>
              <a:t>	</a:t>
            </a:r>
            <a:r>
              <a:rPr lang="en-US" sz="2000" dirty="0" smtClean="0"/>
              <a:t>Rata-rata		</a:t>
            </a:r>
            <a:r>
              <a:rPr lang="id-ID" sz="2000" dirty="0" smtClean="0"/>
              <a:t>tukar-menukar</a:t>
            </a:r>
            <a:endParaRPr lang="en-US" sz="2000" dirty="0" smtClean="0"/>
          </a:p>
          <a:p>
            <a:pPr>
              <a:buNone/>
            </a:pPr>
            <a:r>
              <a:rPr lang="id-ID" sz="2000" dirty="0" smtClean="0"/>
              <a:t>	</a:t>
            </a:r>
            <a:r>
              <a:rPr lang="en-US" sz="2000" dirty="0" smtClean="0"/>
              <a:t>		</a:t>
            </a:r>
            <a:r>
              <a:rPr lang="en-US" sz="2000" dirty="0" err="1" smtClean="0"/>
              <a:t>Pinjam-meminjam</a:t>
            </a:r>
            <a:r>
              <a:rPr lang="en-US" sz="2000" dirty="0" smtClean="0"/>
              <a:t>	</a:t>
            </a:r>
            <a:r>
              <a:rPr lang="id-ID" sz="2000" dirty="0" smtClean="0"/>
              <a:t>terus-menerus</a:t>
            </a:r>
            <a:endParaRPr lang="en-US" sz="2000" dirty="0" smtClean="0"/>
          </a:p>
          <a:p>
            <a:pPr>
              <a:buNone/>
            </a:pPr>
            <a:r>
              <a:rPr lang="id-ID" sz="2000" dirty="0" smtClean="0"/>
              <a:t>		</a:t>
            </a:r>
            <a:r>
              <a:rPr lang="en-US" sz="2000" dirty="0" smtClean="0"/>
              <a:t>	</a:t>
            </a:r>
            <a:r>
              <a:rPr lang="en-US" sz="2000" dirty="0" err="1" smtClean="0"/>
              <a:t>Saham-saham</a:t>
            </a:r>
            <a:r>
              <a:rPr lang="en-US" sz="2000" dirty="0" smtClean="0"/>
              <a:t>		</a:t>
            </a:r>
            <a:r>
              <a:rPr lang="id-ID" sz="2000" dirty="0" smtClean="0"/>
              <a:t>serba-serbi</a:t>
            </a:r>
            <a:endParaRPr lang="en-US" sz="2000" dirty="0" smtClean="0"/>
          </a:p>
          <a:p>
            <a:pPr>
              <a:buNone/>
            </a:pPr>
            <a:r>
              <a:rPr lang="id-ID" sz="2000" dirty="0" smtClean="0"/>
              <a:t>		</a:t>
            </a:r>
            <a:endParaRPr lang="en-US" sz="2000" dirty="0" smtClean="0"/>
          </a:p>
          <a:p>
            <a:pPr>
              <a:buNone/>
            </a:pPr>
            <a:r>
              <a:rPr lang="id-ID" sz="2000" dirty="0" smtClean="0"/>
              <a:t>2.  Awalan adan akhiran ditulis serangkai dengan bentuk ulang.</a:t>
            </a: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	</a:t>
            </a:r>
            <a:r>
              <a:rPr lang="en-US" sz="2000" dirty="0" err="1" smtClean="0"/>
              <a:t>Misalnya</a:t>
            </a:r>
            <a:r>
              <a:rPr lang="en-US" sz="2000" dirty="0" smtClean="0"/>
              <a:t> : 	    </a:t>
            </a:r>
            <a:r>
              <a:rPr lang="en-US" sz="2000" dirty="0" err="1" smtClean="0"/>
              <a:t>merata-ratakan</a:t>
            </a:r>
            <a:endParaRPr lang="en-US" sz="2000" dirty="0" smtClean="0"/>
          </a:p>
          <a:p>
            <a:pPr>
              <a:buNone/>
            </a:pPr>
            <a:r>
              <a:rPr lang="id-ID" sz="2000" dirty="0" smtClean="0"/>
              <a:t>		 </a:t>
            </a:r>
            <a:r>
              <a:rPr lang="en-US" sz="2000" dirty="0" smtClean="0"/>
              <a:t>	</a:t>
            </a:r>
            <a:r>
              <a:rPr lang="id-ID" sz="2000" dirty="0" smtClean="0"/>
              <a:t>    perundang-undangan</a:t>
            </a:r>
            <a:endParaRPr lang="en-US" sz="2000" dirty="0" smtClean="0"/>
          </a:p>
          <a:p>
            <a:pPr>
              <a:buNone/>
            </a:pPr>
            <a:r>
              <a:rPr lang="id-ID" sz="2000" dirty="0" smtClean="0"/>
              <a:t>		  </a:t>
            </a:r>
            <a:r>
              <a:rPr lang="en-US" sz="2000" dirty="0" smtClean="0"/>
              <a:t>	</a:t>
            </a:r>
            <a:r>
              <a:rPr lang="id-ID" sz="2000" dirty="0" smtClean="0"/>
              <a:t>    melambai-lambaikan</a:t>
            </a:r>
            <a:endParaRPr lang="en-US" sz="2000" dirty="0" smtClean="0"/>
          </a:p>
          <a:p>
            <a:pPr>
              <a:buNone/>
            </a:pPr>
            <a:r>
              <a:rPr lang="id-ID" sz="2000" dirty="0" smtClean="0"/>
              <a:t>		   </a:t>
            </a:r>
            <a:r>
              <a:rPr lang="en-US" sz="2000" dirty="0" smtClean="0"/>
              <a:t>	</a:t>
            </a:r>
            <a:r>
              <a:rPr lang="id-ID" sz="2000" dirty="0" smtClean="0"/>
              <a:t> </a:t>
            </a:r>
            <a:r>
              <a:rPr lang="en-US" sz="2000" dirty="0" smtClean="0"/>
              <a:t> </a:t>
            </a:r>
            <a:r>
              <a:rPr lang="id-ID" sz="2000" dirty="0" smtClean="0"/>
              <a:t>  dibesar-besarkan</a:t>
            </a:r>
            <a:endParaRPr lang="en-US" sz="2000" dirty="0" smtClean="0"/>
          </a:p>
          <a:p>
            <a:pPr>
              <a:buNone/>
            </a:pPr>
            <a:r>
              <a:rPr lang="id-ID" sz="2000" dirty="0" smtClean="0"/>
              <a:t>		    </a:t>
            </a:r>
            <a:r>
              <a:rPr lang="en-US" sz="2000" dirty="0" smtClean="0"/>
              <a:t>	</a:t>
            </a:r>
            <a:r>
              <a:rPr lang="id-ID" sz="2000" dirty="0" smtClean="0"/>
              <a:t> </a:t>
            </a:r>
            <a:r>
              <a:rPr lang="en-US" sz="2000" dirty="0" smtClean="0"/>
              <a:t> </a:t>
            </a:r>
            <a:r>
              <a:rPr lang="id-ID" sz="2000" dirty="0" smtClean="0"/>
              <a:t> memata-matai</a:t>
            </a:r>
            <a:endParaRPr lang="en-US" sz="2000" dirty="0" smtClean="0"/>
          </a:p>
          <a:p>
            <a:endParaRPr lang="en-US" sz="2000" dirty="0"/>
          </a:p>
        </p:txBody>
      </p:sp>
      <p:pic>
        <p:nvPicPr>
          <p:cNvPr id="8" name="Picture 7" descr="ag00526_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4267200"/>
            <a:ext cx="2514600" cy="2232965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0"/>
                            </p:stCondLst>
                            <p:childTnLst>
                              <p:par>
                                <p:cTn id="34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000"/>
                            </p:stCondLst>
                            <p:childTnLst>
                              <p:par>
                                <p:cTn id="40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500"/>
                            </p:stCondLst>
                            <p:childTnLst>
                              <p:par>
                                <p:cTn id="46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4000"/>
                            </p:stCondLst>
                            <p:childTnLst>
                              <p:par>
                                <p:cTn id="52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5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4500"/>
                            </p:stCondLst>
                            <p:childTnLst>
                              <p:par>
                                <p:cTn id="58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6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6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0"/>
                            </p:stCondLst>
                            <p:childTnLst>
                              <p:par>
                                <p:cTn id="64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6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6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500"/>
                            </p:stCondLst>
                            <p:childTnLst>
                              <p:par>
                                <p:cTn id="70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7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6000"/>
                            </p:stCondLst>
                            <p:childTnLst>
                              <p:par>
                                <p:cTn id="76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7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id-ID" b="1" dirty="0" smtClean="0"/>
              <a:t>Gabungan Kata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14400"/>
            <a:ext cx="8839200" cy="5638800"/>
          </a:xfrm>
          <a:prstGeom prst="round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buNone/>
            </a:pPr>
            <a:r>
              <a:rPr lang="id-ID" sz="1800" b="1" dirty="0" smtClean="0"/>
              <a:t> </a:t>
            </a:r>
            <a:endParaRPr lang="en-US" sz="1800" dirty="0" smtClean="0"/>
          </a:p>
          <a:p>
            <a:pPr>
              <a:buNone/>
            </a:pPr>
            <a:r>
              <a:rPr lang="id-ID" sz="1800" dirty="0" smtClean="0"/>
              <a:t>1. Unsur-unsur gabungan kata yang lazim disebut kata majemuk ditulis terpisah.</a:t>
            </a:r>
            <a:endParaRPr lang="en-US" sz="1800" dirty="0" smtClean="0"/>
          </a:p>
          <a:p>
            <a:pPr>
              <a:buNone/>
            </a:pPr>
            <a:r>
              <a:rPr lang="en-US" sz="1800" dirty="0" smtClean="0"/>
              <a:t>	</a:t>
            </a:r>
            <a:r>
              <a:rPr lang="id-ID" sz="1800" dirty="0" smtClean="0"/>
              <a:t> Misalnya : </a:t>
            </a:r>
            <a:r>
              <a:rPr lang="en-US" sz="1800" dirty="0" err="1" smtClean="0"/>
              <a:t>kerja</a:t>
            </a:r>
            <a:r>
              <a:rPr lang="en-US" sz="1800" dirty="0" smtClean="0"/>
              <a:t> </a:t>
            </a:r>
            <a:r>
              <a:rPr lang="en-US" sz="1800" dirty="0" err="1" smtClean="0"/>
              <a:t>sama</a:t>
            </a:r>
            <a:r>
              <a:rPr lang="en-US" sz="1800" dirty="0" smtClean="0"/>
              <a:t>, </a:t>
            </a:r>
            <a:r>
              <a:rPr lang="id-ID" sz="1800" dirty="0" smtClean="0"/>
              <a:t>duta besar</a:t>
            </a:r>
            <a:r>
              <a:rPr lang="en-US" sz="1800" dirty="0" smtClean="0"/>
              <a:t>, </a:t>
            </a:r>
            <a:r>
              <a:rPr lang="id-ID" sz="1800" dirty="0" smtClean="0"/>
              <a:t>kambing hitam</a:t>
            </a:r>
            <a:endParaRPr lang="en-US" sz="1800" dirty="0" smtClean="0"/>
          </a:p>
          <a:p>
            <a:pPr>
              <a:buNone/>
            </a:pPr>
            <a:r>
              <a:rPr lang="id-ID" sz="1800" dirty="0" smtClean="0"/>
              <a:t>	</a:t>
            </a:r>
            <a:endParaRPr lang="en-US" sz="1800" dirty="0" smtClean="0"/>
          </a:p>
          <a:p>
            <a:pPr>
              <a:buNone/>
            </a:pPr>
            <a:r>
              <a:rPr lang="id-ID" sz="1800" dirty="0" smtClean="0"/>
              <a:t>2. Gabungan kata yang dapat menimbulkan kesalahan pengertian dapat ditulis dengan menambahkan tanda hubung di antara unsur-unsurnya untuk menegaskan pertalian unsur yang bersangkutan.</a:t>
            </a:r>
            <a:endParaRPr lang="en-US" sz="1800" dirty="0" smtClean="0"/>
          </a:p>
          <a:p>
            <a:pPr>
              <a:buNone/>
            </a:pPr>
            <a:r>
              <a:rPr lang="en-US" sz="1800" dirty="0" smtClean="0"/>
              <a:t>	</a:t>
            </a:r>
            <a:r>
              <a:rPr lang="id-ID" sz="1800" dirty="0" smtClean="0"/>
              <a:t>Misalnya :</a:t>
            </a:r>
            <a:endParaRPr lang="en-US" sz="1800" dirty="0" smtClean="0"/>
          </a:p>
          <a:p>
            <a:pPr>
              <a:buNone/>
            </a:pPr>
            <a:r>
              <a:rPr lang="id-ID" sz="1800" dirty="0" smtClean="0"/>
              <a:t>	</a:t>
            </a:r>
            <a:r>
              <a:rPr lang="id-ID" sz="1800" i="1" dirty="0" smtClean="0"/>
              <a:t>anak-istri</a:t>
            </a:r>
            <a:r>
              <a:rPr lang="id-ID" sz="1800" dirty="0" smtClean="0"/>
              <a:t> Ali</a:t>
            </a:r>
            <a:endParaRPr lang="en-US" sz="1800" dirty="0" smtClean="0"/>
          </a:p>
          <a:p>
            <a:pPr>
              <a:buNone/>
            </a:pPr>
            <a:r>
              <a:rPr lang="id-ID" sz="1800" dirty="0" smtClean="0"/>
              <a:t>	</a:t>
            </a:r>
            <a:r>
              <a:rPr lang="id-ID" sz="1800" i="1" dirty="0" smtClean="0"/>
              <a:t>ibu-bapak</a:t>
            </a:r>
            <a:r>
              <a:rPr lang="id-ID" sz="1800" dirty="0" smtClean="0"/>
              <a:t> kami</a:t>
            </a:r>
            <a:endParaRPr lang="en-US" sz="1800" dirty="0" smtClean="0"/>
          </a:p>
          <a:p>
            <a:pPr>
              <a:buNone/>
            </a:pPr>
            <a:r>
              <a:rPr lang="id-ID" sz="1800" dirty="0" smtClean="0"/>
              <a:t>	</a:t>
            </a:r>
            <a:r>
              <a:rPr lang="id-ID" sz="1800" i="1" dirty="0" smtClean="0"/>
              <a:t>buku-sejarah</a:t>
            </a:r>
            <a:r>
              <a:rPr lang="id-ID" sz="1800" dirty="0" smtClean="0"/>
              <a:t> baru</a:t>
            </a:r>
            <a:endParaRPr lang="en-US" sz="1800" dirty="0" smtClean="0"/>
          </a:p>
          <a:p>
            <a:pPr>
              <a:buNone/>
            </a:pPr>
            <a:r>
              <a:rPr lang="id-ID" sz="1800" dirty="0" smtClean="0"/>
              <a:t>	 </a:t>
            </a:r>
            <a:endParaRPr lang="en-US" sz="1800" dirty="0" smtClean="0"/>
          </a:p>
          <a:p>
            <a:pPr>
              <a:buNone/>
            </a:pPr>
            <a:r>
              <a:rPr lang="id-ID" sz="1800" dirty="0" smtClean="0"/>
              <a:t>3. Gabungan kata yang dirasakan sudah padu benar ditulis serangkai.</a:t>
            </a:r>
            <a:endParaRPr lang="en-US" sz="1800" dirty="0" smtClean="0"/>
          </a:p>
          <a:p>
            <a:pPr>
              <a:buNone/>
            </a:pPr>
            <a:r>
              <a:rPr lang="id-ID" sz="1800" dirty="0" smtClean="0"/>
              <a:t>	Misalnya : acapkali</a:t>
            </a:r>
            <a:endParaRPr lang="en-US" sz="1800" dirty="0" smtClean="0"/>
          </a:p>
          <a:p>
            <a:pPr>
              <a:buNone/>
            </a:pPr>
            <a:r>
              <a:rPr lang="id-ID" sz="1800" dirty="0" smtClean="0"/>
              <a:t>		             barangkal</a:t>
            </a:r>
            <a:r>
              <a:rPr lang="en-US" sz="1800" dirty="0" err="1" smtClean="0"/>
              <a:t>i</a:t>
            </a:r>
            <a:endParaRPr lang="en-US" sz="1800" dirty="0" smtClean="0"/>
          </a:p>
          <a:p>
            <a:pPr>
              <a:buNone/>
            </a:pPr>
            <a:r>
              <a:rPr lang="id-ID" sz="1800" dirty="0" smtClean="0"/>
              <a:t>		             daripada</a:t>
            </a:r>
            <a:endParaRPr lang="en-US" sz="1800" dirty="0" smtClean="0"/>
          </a:p>
          <a:p>
            <a:pPr>
              <a:buNone/>
            </a:pPr>
            <a:r>
              <a:rPr lang="id-ID" sz="1800" dirty="0" smtClean="0"/>
              <a:t>		       </a:t>
            </a:r>
            <a:r>
              <a:rPr lang="en-US" sz="1800" dirty="0" smtClean="0"/>
              <a:t>	</a:t>
            </a:r>
            <a:endParaRPr lang="en-US" sz="1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500"/>
                            </p:stCondLst>
                            <p:childTnLst>
                              <p:par>
                                <p:cTn id="3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000"/>
                            </p:stCondLst>
                            <p:childTnLst>
                              <p:par>
                                <p:cTn id="4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4500"/>
                            </p:stCondLst>
                            <p:childTnLst>
                              <p:par>
                                <p:cTn id="4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0"/>
                            </p:stCondLst>
                            <p:childTnLst>
                              <p:par>
                                <p:cTn id="5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500"/>
                            </p:stCondLst>
                            <p:childTnLst>
                              <p:par>
                                <p:cTn id="5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6000"/>
                            </p:stCondLst>
                            <p:childTnLst>
                              <p:par>
                                <p:cTn id="6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6500"/>
                            </p:stCondLst>
                            <p:childTnLst>
                              <p:par>
                                <p:cTn id="6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7000"/>
                            </p:stCondLst>
                            <p:childTnLst>
                              <p:par>
                                <p:cTn id="7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7500"/>
                            </p:stCondLst>
                            <p:childTnLst>
                              <p:par>
                                <p:cTn id="7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8000"/>
                            </p:stCondLst>
                            <p:childTnLst>
                              <p:par>
                                <p:cTn id="8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8500"/>
                            </p:stCondLst>
                            <p:childTnLst>
                              <p:par>
                                <p:cTn id="8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51706"/>
          </a:xfrm>
        </p:spPr>
        <p:txBody>
          <a:bodyPr>
            <a:normAutofit fontScale="90000"/>
          </a:bodyPr>
          <a:lstStyle/>
          <a:p>
            <a:pPr lvl="0"/>
            <a:r>
              <a:rPr lang="id-ID" b="1" dirty="0" smtClean="0"/>
              <a:t>Suku Kata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533400"/>
            <a:ext cx="8610600" cy="6172200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endParaRPr lang="en-US" sz="1400" dirty="0" smtClean="0"/>
          </a:p>
          <a:p>
            <a:pPr>
              <a:buNone/>
            </a:pPr>
            <a:r>
              <a:rPr lang="id-ID" sz="1400" dirty="0" smtClean="0"/>
              <a:t>1. Pemenggalan kata pada kata dasar dilakukan sebagai berikut.</a:t>
            </a:r>
            <a:endParaRPr lang="en-US" sz="1400" dirty="0" smtClean="0"/>
          </a:p>
          <a:p>
            <a:pPr>
              <a:buNone/>
            </a:pPr>
            <a:r>
              <a:rPr lang="id-ID" sz="1400" dirty="0" smtClean="0"/>
              <a:t>a. </a:t>
            </a:r>
            <a:r>
              <a:rPr lang="en-US" sz="1400" dirty="0" smtClean="0"/>
              <a:t>	</a:t>
            </a:r>
            <a:r>
              <a:rPr lang="id-ID" sz="1400" dirty="0" smtClean="0"/>
              <a:t>Jika di tengah kata ada huruf vokal yang berurutan, pemenggalannya dilakukan di antara kedua huruf vokal itu.</a:t>
            </a:r>
            <a:endParaRPr lang="en-US" sz="1400" dirty="0" smtClean="0"/>
          </a:p>
          <a:p>
            <a:pPr>
              <a:buNone/>
            </a:pPr>
            <a:r>
              <a:rPr lang="en-US" sz="1400" dirty="0" smtClean="0">
                <a:solidFill>
                  <a:srgbClr val="FF0000"/>
                </a:solidFill>
              </a:rPr>
              <a:t>	</a:t>
            </a:r>
            <a:r>
              <a:rPr lang="id-ID" sz="1400" dirty="0" smtClean="0">
                <a:solidFill>
                  <a:srgbClr val="FF0000"/>
                </a:solidFill>
              </a:rPr>
              <a:t>Misalnya :</a:t>
            </a:r>
            <a:r>
              <a:rPr lang="en-US" sz="1400" dirty="0" err="1" smtClean="0">
                <a:solidFill>
                  <a:srgbClr val="FF0000"/>
                </a:solidFill>
              </a:rPr>
              <a:t>j</a:t>
            </a:r>
            <a:r>
              <a:rPr lang="en-US" sz="1400" i="1" dirty="0" err="1" smtClean="0">
                <a:solidFill>
                  <a:srgbClr val="FF0000"/>
                </a:solidFill>
              </a:rPr>
              <a:t>u</a:t>
            </a:r>
            <a:r>
              <a:rPr lang="en-US" sz="1400" i="1" dirty="0" smtClean="0">
                <a:solidFill>
                  <a:srgbClr val="FF0000"/>
                </a:solidFill>
              </a:rPr>
              <a:t>-a</a:t>
            </a:r>
            <a:r>
              <a:rPr lang="en-US" sz="1400" dirty="0" smtClean="0">
                <a:solidFill>
                  <a:srgbClr val="FF0000"/>
                </a:solidFill>
              </a:rPr>
              <a:t>l</a:t>
            </a:r>
            <a:r>
              <a:rPr lang="id-ID" sz="1400" dirty="0" smtClean="0">
                <a:solidFill>
                  <a:srgbClr val="FF0000"/>
                </a:solidFill>
              </a:rPr>
              <a:t>, </a:t>
            </a:r>
            <a:r>
              <a:rPr lang="en-US" sz="1400" dirty="0" err="1" smtClean="0">
                <a:solidFill>
                  <a:srgbClr val="FF0000"/>
                </a:solidFill>
              </a:rPr>
              <a:t>li-k</a:t>
            </a:r>
            <a:r>
              <a:rPr lang="en-US" sz="1400" i="1" dirty="0" err="1" smtClean="0">
                <a:solidFill>
                  <a:srgbClr val="FF0000"/>
                </a:solidFill>
              </a:rPr>
              <a:t>u-i</a:t>
            </a:r>
            <a:r>
              <a:rPr lang="en-US" sz="1400" dirty="0" err="1" smtClean="0">
                <a:solidFill>
                  <a:srgbClr val="FF0000"/>
                </a:solidFill>
              </a:rPr>
              <a:t>-di-tas</a:t>
            </a:r>
            <a:r>
              <a:rPr lang="id-ID" sz="1400" dirty="0" smtClean="0">
                <a:solidFill>
                  <a:srgbClr val="FF0000"/>
                </a:solidFill>
              </a:rPr>
              <a:t>, </a:t>
            </a:r>
            <a:r>
              <a:rPr lang="en-US" sz="1400" dirty="0" smtClean="0">
                <a:solidFill>
                  <a:srgbClr val="FF0000"/>
                </a:solidFill>
              </a:rPr>
              <a:t>e-</a:t>
            </a:r>
            <a:r>
              <a:rPr lang="en-US" sz="1400" dirty="0" err="1" smtClean="0">
                <a:solidFill>
                  <a:srgbClr val="FF0000"/>
                </a:solidFill>
              </a:rPr>
              <a:t>fi</a:t>
            </a:r>
            <a:r>
              <a:rPr lang="en-US" sz="1400" dirty="0" smtClean="0">
                <a:solidFill>
                  <a:srgbClr val="FF0000"/>
                </a:solidFill>
              </a:rPr>
              <a:t>-</a:t>
            </a:r>
            <a:r>
              <a:rPr lang="en-US" sz="1400" dirty="0" err="1" smtClean="0">
                <a:solidFill>
                  <a:srgbClr val="FF0000"/>
                </a:solidFill>
              </a:rPr>
              <a:t>s</a:t>
            </a:r>
            <a:r>
              <a:rPr lang="en-US" sz="1400" i="1" dirty="0" err="1" smtClean="0">
                <a:solidFill>
                  <a:srgbClr val="FF0000"/>
                </a:solidFill>
              </a:rPr>
              <a:t>i</a:t>
            </a:r>
            <a:r>
              <a:rPr lang="en-US" sz="1400" i="1" dirty="0" smtClean="0">
                <a:solidFill>
                  <a:srgbClr val="FF0000"/>
                </a:solidFill>
              </a:rPr>
              <a:t>-e</a:t>
            </a:r>
            <a:r>
              <a:rPr lang="en-US" sz="1400" dirty="0" smtClean="0">
                <a:solidFill>
                  <a:srgbClr val="FF0000"/>
                </a:solidFill>
              </a:rPr>
              <a:t>n</a:t>
            </a:r>
            <a:r>
              <a:rPr lang="id-ID" sz="1400" dirty="0" smtClean="0">
                <a:solidFill>
                  <a:srgbClr val="FF0000"/>
                </a:solidFill>
              </a:rPr>
              <a:t>,</a:t>
            </a:r>
            <a:endParaRPr lang="en-US" sz="1400" dirty="0" smtClean="0">
              <a:solidFill>
                <a:srgbClr val="FF0000"/>
              </a:solidFill>
            </a:endParaRPr>
          </a:p>
          <a:p>
            <a:endParaRPr lang="en-US" sz="1400" dirty="0" smtClean="0"/>
          </a:p>
          <a:p>
            <a:pPr>
              <a:buNone/>
            </a:pPr>
            <a:r>
              <a:rPr lang="id-ID" sz="1400" dirty="0" smtClean="0"/>
              <a:t>b.</a:t>
            </a:r>
            <a:r>
              <a:rPr lang="en-US" sz="1400" dirty="0" smtClean="0"/>
              <a:t>	</a:t>
            </a:r>
            <a:r>
              <a:rPr lang="id-ID" sz="1400" dirty="0" smtClean="0"/>
              <a:t> Huruf diftong ai, au dan oi tidak dipenggal.</a:t>
            </a:r>
            <a:endParaRPr lang="en-US" sz="1400" dirty="0" smtClean="0"/>
          </a:p>
          <a:p>
            <a:pPr>
              <a:buNone/>
            </a:pPr>
            <a:r>
              <a:rPr lang="en-US" sz="1400" dirty="0" smtClean="0">
                <a:solidFill>
                  <a:srgbClr val="FF0000"/>
                </a:solidFill>
              </a:rPr>
              <a:t>	</a:t>
            </a:r>
            <a:r>
              <a:rPr lang="id-ID" sz="1400" dirty="0" smtClean="0">
                <a:solidFill>
                  <a:srgbClr val="FF0000"/>
                </a:solidFill>
              </a:rPr>
              <a:t>Misalnya  : pan-d</a:t>
            </a:r>
            <a:r>
              <a:rPr lang="id-ID" sz="1400" i="1" dirty="0" smtClean="0">
                <a:solidFill>
                  <a:srgbClr val="FF0000"/>
                </a:solidFill>
              </a:rPr>
              <a:t>ai</a:t>
            </a:r>
            <a:r>
              <a:rPr lang="id-ID" sz="1400" dirty="0" smtClean="0">
                <a:solidFill>
                  <a:srgbClr val="FF0000"/>
                </a:solidFill>
              </a:rPr>
              <a:t>, </a:t>
            </a:r>
            <a:r>
              <a:rPr lang="id-ID" sz="1400" i="1" dirty="0" smtClean="0">
                <a:solidFill>
                  <a:srgbClr val="FF0000"/>
                </a:solidFill>
              </a:rPr>
              <a:t>au</a:t>
            </a:r>
            <a:r>
              <a:rPr lang="id-ID" sz="1400" dirty="0" smtClean="0">
                <a:solidFill>
                  <a:srgbClr val="FF0000"/>
                </a:solidFill>
              </a:rPr>
              <a:t>-la, s</a:t>
            </a:r>
            <a:r>
              <a:rPr lang="id-ID" sz="1400" i="1" dirty="0" smtClean="0">
                <a:solidFill>
                  <a:srgbClr val="FF0000"/>
                </a:solidFill>
              </a:rPr>
              <a:t>au</a:t>
            </a:r>
            <a:r>
              <a:rPr lang="id-ID" sz="1400" dirty="0" smtClean="0">
                <a:solidFill>
                  <a:srgbClr val="FF0000"/>
                </a:solidFill>
              </a:rPr>
              <a:t>-da-ra, am-b</a:t>
            </a:r>
            <a:r>
              <a:rPr lang="id-ID" sz="1400" i="1" dirty="0" smtClean="0">
                <a:solidFill>
                  <a:srgbClr val="FF0000"/>
                </a:solidFill>
              </a:rPr>
              <a:t>oi</a:t>
            </a:r>
            <a:endParaRPr lang="en-US" sz="1400" i="1" dirty="0" smtClean="0">
              <a:solidFill>
                <a:srgbClr val="FF0000"/>
              </a:solidFill>
            </a:endParaRPr>
          </a:p>
          <a:p>
            <a:endParaRPr lang="en-US" sz="1400" dirty="0" smtClean="0"/>
          </a:p>
          <a:p>
            <a:pPr>
              <a:buNone/>
            </a:pPr>
            <a:r>
              <a:rPr lang="id-ID" sz="1400" dirty="0" smtClean="0"/>
              <a:t>c. </a:t>
            </a:r>
            <a:r>
              <a:rPr lang="en-US" sz="1400" dirty="0" smtClean="0"/>
              <a:t>	</a:t>
            </a:r>
            <a:r>
              <a:rPr lang="id-ID" sz="1400" dirty="0" smtClean="0"/>
              <a:t>Jika di tengah kata dasar ada huruf konsonan (termasuk gabungan huruf konsonan) di anatara dua  buah huruf vokal, pemenggalannya dilakukan sebelum huruf konsonan itu.</a:t>
            </a:r>
            <a:endParaRPr lang="en-US" sz="1400" dirty="0" smtClean="0"/>
          </a:p>
          <a:p>
            <a:pPr>
              <a:buNone/>
            </a:pPr>
            <a:r>
              <a:rPr lang="en-US" sz="1400" dirty="0" smtClean="0">
                <a:solidFill>
                  <a:srgbClr val="FF0000"/>
                </a:solidFill>
              </a:rPr>
              <a:t>	</a:t>
            </a:r>
            <a:r>
              <a:rPr lang="id-ID" sz="1400" dirty="0" smtClean="0">
                <a:solidFill>
                  <a:srgbClr val="FF0000"/>
                </a:solidFill>
              </a:rPr>
              <a:t>Misalnya :</a:t>
            </a:r>
            <a:r>
              <a:rPr lang="en-US" sz="1400" dirty="0" err="1" smtClean="0">
                <a:solidFill>
                  <a:srgbClr val="FF0000"/>
                </a:solidFill>
              </a:rPr>
              <a:t>b</a:t>
            </a:r>
            <a:r>
              <a:rPr lang="en-US" sz="1400" i="1" dirty="0" err="1" smtClean="0">
                <a:solidFill>
                  <a:srgbClr val="FF0000"/>
                </a:solidFill>
              </a:rPr>
              <a:t>u-su</a:t>
            </a:r>
            <a:r>
              <a:rPr lang="en-US" sz="1400" dirty="0" err="1" smtClean="0">
                <a:solidFill>
                  <a:srgbClr val="FF0000"/>
                </a:solidFill>
              </a:rPr>
              <a:t>r</a:t>
            </a:r>
            <a:r>
              <a:rPr lang="id-ID" sz="1400" dirty="0" smtClean="0">
                <a:solidFill>
                  <a:srgbClr val="FF0000"/>
                </a:solidFill>
              </a:rPr>
              <a:t>, </a:t>
            </a:r>
            <a:r>
              <a:rPr lang="en-US" sz="1400" dirty="0" smtClean="0">
                <a:solidFill>
                  <a:srgbClr val="FF0000"/>
                </a:solidFill>
              </a:rPr>
              <a:t>m</a:t>
            </a:r>
            <a:r>
              <a:rPr lang="en-US" sz="1400" i="1" dirty="0" smtClean="0">
                <a:solidFill>
                  <a:srgbClr val="FF0000"/>
                </a:solidFill>
              </a:rPr>
              <a:t>o-</a:t>
            </a:r>
            <a:r>
              <a:rPr lang="en-US" sz="1400" i="1" dirty="0" err="1" smtClean="0">
                <a:solidFill>
                  <a:srgbClr val="FF0000"/>
                </a:solidFill>
              </a:rPr>
              <a:t>da</a:t>
            </a:r>
            <a:r>
              <a:rPr lang="en-US" sz="1400" dirty="0" err="1" smtClean="0">
                <a:solidFill>
                  <a:srgbClr val="FF0000"/>
                </a:solidFill>
              </a:rPr>
              <a:t>l</a:t>
            </a:r>
            <a:r>
              <a:rPr lang="en-US" sz="1400" dirty="0" smtClean="0">
                <a:solidFill>
                  <a:srgbClr val="FF0000"/>
                </a:solidFill>
              </a:rPr>
              <a:t>, </a:t>
            </a:r>
            <a:r>
              <a:rPr lang="en-US" sz="1400" dirty="0" err="1" smtClean="0">
                <a:solidFill>
                  <a:srgbClr val="FF0000"/>
                </a:solidFill>
              </a:rPr>
              <a:t>va</a:t>
            </a:r>
            <a:r>
              <a:rPr lang="en-US" sz="1400" dirty="0" smtClean="0">
                <a:solidFill>
                  <a:srgbClr val="FF0000"/>
                </a:solidFill>
              </a:rPr>
              <a:t>-</a:t>
            </a:r>
            <a:r>
              <a:rPr lang="en-US" sz="1400" dirty="0" err="1" smtClean="0">
                <a:solidFill>
                  <a:srgbClr val="FF0000"/>
                </a:solidFill>
              </a:rPr>
              <a:t>ri</a:t>
            </a:r>
            <a:r>
              <a:rPr lang="en-US" sz="1400" dirty="0" smtClean="0">
                <a:solidFill>
                  <a:srgbClr val="FF0000"/>
                </a:solidFill>
              </a:rPr>
              <a:t>-a-</a:t>
            </a:r>
            <a:r>
              <a:rPr lang="en-US" sz="1400" dirty="0" err="1" smtClean="0">
                <a:solidFill>
                  <a:srgbClr val="FF0000"/>
                </a:solidFill>
              </a:rPr>
              <a:t>bel</a:t>
            </a:r>
            <a:r>
              <a:rPr lang="id-ID" sz="1400" dirty="0" smtClean="0">
                <a:solidFill>
                  <a:srgbClr val="FF0000"/>
                </a:solidFill>
              </a:rPr>
              <a:t>, d</a:t>
            </a:r>
            <a:r>
              <a:rPr lang="id-ID" sz="1400" i="1" dirty="0" smtClean="0">
                <a:solidFill>
                  <a:srgbClr val="FF0000"/>
                </a:solidFill>
              </a:rPr>
              <a:t>e-n</a:t>
            </a:r>
            <a:r>
              <a:rPr lang="id-ID" sz="1400" dirty="0" smtClean="0">
                <a:solidFill>
                  <a:srgbClr val="FF0000"/>
                </a:solidFill>
              </a:rPr>
              <a:t>gan, </a:t>
            </a:r>
            <a:r>
              <a:rPr lang="en-US" sz="1400" dirty="0" err="1" smtClean="0">
                <a:solidFill>
                  <a:srgbClr val="FF0000"/>
                </a:solidFill>
              </a:rPr>
              <a:t>ve</a:t>
            </a:r>
            <a:r>
              <a:rPr lang="en-US" sz="1400" dirty="0" smtClean="0">
                <a:solidFill>
                  <a:srgbClr val="FF0000"/>
                </a:solidFill>
              </a:rPr>
              <a:t>-to</a:t>
            </a:r>
            <a:r>
              <a:rPr lang="id-ID" sz="1400" dirty="0" smtClean="0">
                <a:solidFill>
                  <a:srgbClr val="FF0000"/>
                </a:solidFill>
              </a:rPr>
              <a:t>,</a:t>
            </a:r>
            <a:r>
              <a:rPr lang="en-US" sz="1400" dirty="0" smtClean="0">
                <a:solidFill>
                  <a:srgbClr val="FF0000"/>
                </a:solidFill>
              </a:rPr>
              <a:t> pa-</a:t>
            </a:r>
            <a:r>
              <a:rPr lang="en-US" sz="1400" dirty="0" err="1" smtClean="0">
                <a:solidFill>
                  <a:srgbClr val="FF0000"/>
                </a:solidFill>
              </a:rPr>
              <a:t>jak</a:t>
            </a:r>
            <a:r>
              <a:rPr lang="en-US" sz="1400" dirty="0" smtClean="0">
                <a:solidFill>
                  <a:srgbClr val="FF0000"/>
                </a:solidFill>
              </a:rPr>
              <a:t>,</a:t>
            </a:r>
            <a:r>
              <a:rPr lang="id-ID" sz="1400" dirty="0" smtClean="0">
                <a:solidFill>
                  <a:srgbClr val="FF0000"/>
                </a:solidFill>
              </a:rPr>
              <a:t> m</a:t>
            </a:r>
            <a:r>
              <a:rPr lang="id-ID" sz="1400" i="1" dirty="0" smtClean="0">
                <a:solidFill>
                  <a:srgbClr val="FF0000"/>
                </a:solidFill>
              </a:rPr>
              <a:t>u-ta-khir</a:t>
            </a:r>
            <a:r>
              <a:rPr lang="id-ID" sz="1400" dirty="0" smtClean="0">
                <a:solidFill>
                  <a:srgbClr val="FF0000"/>
                </a:solidFill>
              </a:rPr>
              <a:t>, m</a:t>
            </a:r>
            <a:r>
              <a:rPr lang="id-ID" sz="1400" i="1" dirty="0" smtClean="0">
                <a:solidFill>
                  <a:srgbClr val="FF0000"/>
                </a:solidFill>
              </a:rPr>
              <a:t>u-sya-</a:t>
            </a:r>
            <a:r>
              <a:rPr lang="id-ID" sz="1400" dirty="0" smtClean="0">
                <a:solidFill>
                  <a:srgbClr val="FF0000"/>
                </a:solidFill>
              </a:rPr>
              <a:t>wa-</a:t>
            </a:r>
            <a:r>
              <a:rPr lang="id-ID" sz="1400" i="1" dirty="0" smtClean="0">
                <a:solidFill>
                  <a:srgbClr val="FF0000"/>
                </a:solidFill>
              </a:rPr>
              <a:t>r</a:t>
            </a:r>
            <a:r>
              <a:rPr lang="id-ID" sz="1400" dirty="0" smtClean="0">
                <a:solidFill>
                  <a:srgbClr val="FF0000"/>
                </a:solidFill>
              </a:rPr>
              <a:t>ah</a:t>
            </a:r>
            <a:r>
              <a:rPr lang="en-US" sz="1400" dirty="0" smtClean="0">
                <a:solidFill>
                  <a:srgbClr val="FF0000"/>
                </a:solidFill>
              </a:rPr>
              <a:t>, </a:t>
            </a:r>
          </a:p>
          <a:p>
            <a:endParaRPr lang="en-US" sz="1400" dirty="0" smtClean="0"/>
          </a:p>
          <a:p>
            <a:pPr>
              <a:buAutoNum type="alphaLcPeriod" startAt="4"/>
            </a:pPr>
            <a:r>
              <a:rPr lang="id-ID" sz="1400" dirty="0" smtClean="0"/>
              <a:t>Jika di tengah kata dasar ada dua huruf konsonan yang berurutan, pemenggalannya dilakukan di antara kedua huruf konsonan itu. </a:t>
            </a:r>
            <a:endParaRPr lang="en-US" sz="1400" dirty="0" smtClean="0"/>
          </a:p>
          <a:p>
            <a:pPr>
              <a:buNone/>
            </a:pPr>
            <a:r>
              <a:rPr lang="en-US" sz="1400" dirty="0" smtClean="0">
                <a:solidFill>
                  <a:srgbClr val="FF0000"/>
                </a:solidFill>
              </a:rPr>
              <a:t>	</a:t>
            </a:r>
            <a:r>
              <a:rPr lang="id-ID" sz="1400" dirty="0" smtClean="0">
                <a:solidFill>
                  <a:srgbClr val="FF0000"/>
                </a:solidFill>
              </a:rPr>
              <a:t>Misalnya :</a:t>
            </a:r>
            <a:r>
              <a:rPr lang="en-US" sz="1400" dirty="0" err="1" smtClean="0">
                <a:solidFill>
                  <a:srgbClr val="FF0000"/>
                </a:solidFill>
              </a:rPr>
              <a:t>fi</a:t>
            </a:r>
            <a:r>
              <a:rPr lang="en-US" sz="1400" i="1" dirty="0" err="1" smtClean="0">
                <a:solidFill>
                  <a:srgbClr val="FF0000"/>
                </a:solidFill>
              </a:rPr>
              <a:t>s-k</a:t>
            </a:r>
            <a:r>
              <a:rPr lang="en-US" sz="1400" dirty="0" err="1" smtClean="0">
                <a:solidFill>
                  <a:srgbClr val="FF0000"/>
                </a:solidFill>
              </a:rPr>
              <a:t>al</a:t>
            </a:r>
            <a:r>
              <a:rPr lang="en-US" sz="1400" dirty="0" smtClean="0">
                <a:solidFill>
                  <a:srgbClr val="FF0000"/>
                </a:solidFill>
              </a:rPr>
              <a:t>, </a:t>
            </a:r>
            <a:r>
              <a:rPr lang="en-US" sz="1400" dirty="0" err="1" smtClean="0">
                <a:solidFill>
                  <a:srgbClr val="FF0000"/>
                </a:solidFill>
              </a:rPr>
              <a:t>ku</a:t>
            </a:r>
            <a:r>
              <a:rPr lang="en-US" sz="1400" i="1" dirty="0" err="1" smtClean="0">
                <a:solidFill>
                  <a:srgbClr val="FF0000"/>
                </a:solidFill>
              </a:rPr>
              <a:t>r-v</a:t>
            </a:r>
            <a:r>
              <a:rPr lang="en-US" sz="1400" dirty="0" err="1" smtClean="0">
                <a:solidFill>
                  <a:srgbClr val="FF0000"/>
                </a:solidFill>
              </a:rPr>
              <a:t>a</a:t>
            </a:r>
            <a:r>
              <a:rPr lang="en-US" sz="1400" dirty="0" smtClean="0">
                <a:solidFill>
                  <a:srgbClr val="FF0000"/>
                </a:solidFill>
              </a:rPr>
              <a:t>, </a:t>
            </a:r>
            <a:r>
              <a:rPr lang="id-ID" sz="1400" dirty="0" smtClean="0">
                <a:solidFill>
                  <a:srgbClr val="FF0000"/>
                </a:solidFill>
              </a:rPr>
              <a:t>ca</a:t>
            </a:r>
            <a:r>
              <a:rPr lang="id-ID" sz="1400" i="1" dirty="0" smtClean="0">
                <a:solidFill>
                  <a:srgbClr val="FF0000"/>
                </a:solidFill>
              </a:rPr>
              <a:t>p-l</a:t>
            </a:r>
            <a:r>
              <a:rPr lang="id-ID" sz="1400" dirty="0" smtClean="0">
                <a:solidFill>
                  <a:srgbClr val="FF0000"/>
                </a:solidFill>
              </a:rPr>
              <a:t>ok</a:t>
            </a:r>
            <a:r>
              <a:rPr lang="en-US" sz="1400" dirty="0" smtClean="0">
                <a:solidFill>
                  <a:srgbClr val="FF0000"/>
                </a:solidFill>
              </a:rPr>
              <a:t>, </a:t>
            </a:r>
            <a:r>
              <a:rPr lang="en-US" sz="1400" dirty="0" err="1" smtClean="0">
                <a:solidFill>
                  <a:srgbClr val="FF0000"/>
                </a:solidFill>
              </a:rPr>
              <a:t>de</a:t>
            </a:r>
            <a:r>
              <a:rPr lang="en-US" sz="1400" i="1" dirty="0" err="1" smtClean="0">
                <a:solidFill>
                  <a:srgbClr val="FF0000"/>
                </a:solidFill>
              </a:rPr>
              <a:t>p-r</a:t>
            </a:r>
            <a:r>
              <a:rPr lang="en-US" sz="1400" dirty="0" err="1" smtClean="0">
                <a:solidFill>
                  <a:srgbClr val="FF0000"/>
                </a:solidFill>
              </a:rPr>
              <a:t>esi</a:t>
            </a:r>
            <a:r>
              <a:rPr lang="en-US" sz="1400" dirty="0" smtClean="0">
                <a:solidFill>
                  <a:srgbClr val="FF0000"/>
                </a:solidFill>
              </a:rPr>
              <a:t>, </a:t>
            </a:r>
            <a:r>
              <a:rPr lang="id-ID" sz="1400" dirty="0" smtClean="0">
                <a:solidFill>
                  <a:srgbClr val="FF0000"/>
                </a:solidFill>
              </a:rPr>
              <a:t>sa</a:t>
            </a:r>
            <a:r>
              <a:rPr lang="id-ID" sz="1400" i="1" dirty="0" smtClean="0">
                <a:solidFill>
                  <a:srgbClr val="FF0000"/>
                </a:solidFill>
              </a:rPr>
              <a:t>ng-g</a:t>
            </a:r>
            <a:r>
              <a:rPr lang="id-ID" sz="1400" dirty="0" smtClean="0">
                <a:solidFill>
                  <a:srgbClr val="FF0000"/>
                </a:solidFill>
              </a:rPr>
              <a:t>up</a:t>
            </a:r>
            <a:r>
              <a:rPr lang="en-US" sz="1400" dirty="0" smtClean="0">
                <a:solidFill>
                  <a:srgbClr val="FF0000"/>
                </a:solidFill>
              </a:rPr>
              <a:t>, </a:t>
            </a:r>
            <a:r>
              <a:rPr lang="en-US" sz="1400" dirty="0" err="1" smtClean="0">
                <a:solidFill>
                  <a:srgbClr val="FF0000"/>
                </a:solidFill>
              </a:rPr>
              <a:t>ka</a:t>
            </a:r>
            <a:r>
              <a:rPr lang="en-US" sz="1400" i="1" dirty="0" err="1" smtClean="0">
                <a:solidFill>
                  <a:srgbClr val="FF0000"/>
                </a:solidFill>
              </a:rPr>
              <a:t>r-t</a:t>
            </a:r>
            <a:r>
              <a:rPr lang="en-US" sz="1400" dirty="0" err="1" smtClean="0">
                <a:solidFill>
                  <a:srgbClr val="FF0000"/>
                </a:solidFill>
              </a:rPr>
              <a:t>el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id-ID" sz="1400" dirty="0" smtClean="0">
                <a:solidFill>
                  <a:srgbClr val="FF0000"/>
                </a:solidFill>
              </a:rPr>
              <a:t>swa</a:t>
            </a:r>
            <a:r>
              <a:rPr lang="id-ID" sz="1400" i="1" dirty="0" smtClean="0">
                <a:solidFill>
                  <a:srgbClr val="FF0000"/>
                </a:solidFill>
              </a:rPr>
              <a:t>s-t</a:t>
            </a:r>
            <a:r>
              <a:rPr lang="id-ID" sz="1400" dirty="0" smtClean="0">
                <a:solidFill>
                  <a:srgbClr val="FF0000"/>
                </a:solidFill>
              </a:rPr>
              <a:t>a</a:t>
            </a:r>
            <a:endParaRPr lang="en-US" sz="1400" dirty="0" smtClean="0">
              <a:solidFill>
                <a:srgbClr val="FF0000"/>
              </a:solidFill>
            </a:endParaRPr>
          </a:p>
          <a:p>
            <a:endParaRPr lang="en-US" sz="1400" dirty="0" smtClean="0"/>
          </a:p>
          <a:p>
            <a:pPr>
              <a:buAutoNum type="alphaLcPeriod" startAt="5"/>
            </a:pPr>
            <a:r>
              <a:rPr lang="id-ID" sz="1400" dirty="0" smtClean="0"/>
              <a:t>Jika di tenga</a:t>
            </a:r>
            <a:r>
              <a:rPr lang="en-US" sz="1400" dirty="0" smtClean="0"/>
              <a:t>h</a:t>
            </a:r>
            <a:r>
              <a:rPr lang="id-ID" sz="1400" dirty="0" smtClean="0"/>
              <a:t> kata dasar ada tiga huruf konsonan atau lebih yang masing-masing melambahkan satu bunyi, pemenggalannya dilakukan di antara huruf konsonan yang pertama dan huruf konsonan yang kedua. </a:t>
            </a:r>
            <a:endParaRPr lang="en-US" sz="1400" dirty="0" smtClean="0"/>
          </a:p>
          <a:p>
            <a:pPr>
              <a:buNone/>
            </a:pPr>
            <a:r>
              <a:rPr lang="en-US" sz="1400" dirty="0" smtClean="0">
                <a:solidFill>
                  <a:srgbClr val="FF0000"/>
                </a:solidFill>
              </a:rPr>
              <a:t>	</a:t>
            </a:r>
            <a:r>
              <a:rPr lang="id-ID" sz="1400" dirty="0" smtClean="0">
                <a:solidFill>
                  <a:srgbClr val="FF0000"/>
                </a:solidFill>
              </a:rPr>
              <a:t>Misalnya :</a:t>
            </a:r>
            <a:r>
              <a:rPr lang="en-US" sz="1400" dirty="0" err="1" smtClean="0">
                <a:solidFill>
                  <a:srgbClr val="FF0000"/>
                </a:solidFill>
              </a:rPr>
              <a:t>ek</a:t>
            </a:r>
            <a:r>
              <a:rPr lang="en-US" sz="1400" i="1" dirty="0" err="1" smtClean="0">
                <a:solidFill>
                  <a:srgbClr val="FF0000"/>
                </a:solidFill>
              </a:rPr>
              <a:t>s</a:t>
            </a:r>
            <a:r>
              <a:rPr lang="en-US" sz="1400" i="1" dirty="0" smtClean="0">
                <a:solidFill>
                  <a:srgbClr val="FF0000"/>
                </a:solidFill>
              </a:rPr>
              <a:t>-</a:t>
            </a:r>
            <a:r>
              <a:rPr lang="en-US" sz="1400" i="1" dirty="0" err="1" smtClean="0">
                <a:solidFill>
                  <a:srgbClr val="FF0000"/>
                </a:solidFill>
              </a:rPr>
              <a:t>p</a:t>
            </a:r>
            <a:r>
              <a:rPr lang="en-US" sz="1400" dirty="0" err="1" smtClean="0">
                <a:solidFill>
                  <a:srgbClr val="FF0000"/>
                </a:solidFill>
              </a:rPr>
              <a:t>li</a:t>
            </a:r>
            <a:r>
              <a:rPr lang="en-US" sz="1400" dirty="0" smtClean="0">
                <a:solidFill>
                  <a:srgbClr val="FF0000"/>
                </a:solidFill>
              </a:rPr>
              <a:t>-sit, </a:t>
            </a:r>
            <a:r>
              <a:rPr lang="id-ID" sz="1400" dirty="0" smtClean="0">
                <a:solidFill>
                  <a:srgbClr val="FF0000"/>
                </a:solidFill>
              </a:rPr>
              <a:t>i</a:t>
            </a:r>
            <a:r>
              <a:rPr lang="id-ID" sz="1400" i="1" dirty="0" smtClean="0">
                <a:solidFill>
                  <a:srgbClr val="FF0000"/>
                </a:solidFill>
              </a:rPr>
              <a:t>n-f</a:t>
            </a:r>
            <a:r>
              <a:rPr lang="id-ID" sz="1400" dirty="0" smtClean="0">
                <a:solidFill>
                  <a:srgbClr val="FF0000"/>
                </a:solidFill>
              </a:rPr>
              <a:t>ra</a:t>
            </a:r>
            <a:r>
              <a:rPr lang="en-US" sz="1400" dirty="0" smtClean="0">
                <a:solidFill>
                  <a:srgbClr val="FF0000"/>
                </a:solidFill>
              </a:rPr>
              <a:t>-</a:t>
            </a:r>
            <a:r>
              <a:rPr lang="en-US" sz="1400" dirty="0" err="1" smtClean="0">
                <a:solidFill>
                  <a:srgbClr val="FF0000"/>
                </a:solidFill>
              </a:rPr>
              <a:t>struk-tur</a:t>
            </a:r>
            <a:r>
              <a:rPr lang="en-US" sz="1400" dirty="0" smtClean="0">
                <a:solidFill>
                  <a:srgbClr val="FF0000"/>
                </a:solidFill>
              </a:rPr>
              <a:t>, </a:t>
            </a:r>
            <a:r>
              <a:rPr lang="en-US" sz="1400" dirty="0" err="1" smtClean="0">
                <a:solidFill>
                  <a:srgbClr val="FF0000"/>
                </a:solidFill>
              </a:rPr>
              <a:t>eks-por</a:t>
            </a:r>
            <a:r>
              <a:rPr lang="en-US" sz="1400" dirty="0" smtClean="0">
                <a:solidFill>
                  <a:srgbClr val="FF0000"/>
                </a:solidFill>
              </a:rPr>
              <a:t>, </a:t>
            </a:r>
            <a:r>
              <a:rPr lang="id-ID" sz="1400" dirty="0" smtClean="0">
                <a:solidFill>
                  <a:srgbClr val="FF0000"/>
                </a:solidFill>
              </a:rPr>
              <a:t>i</a:t>
            </a:r>
            <a:r>
              <a:rPr lang="id-ID" sz="1400" i="1" dirty="0" smtClean="0">
                <a:solidFill>
                  <a:srgbClr val="FF0000"/>
                </a:solidFill>
              </a:rPr>
              <a:t>n</a:t>
            </a:r>
            <a:r>
              <a:rPr lang="id-ID" sz="1400" dirty="0" smtClean="0">
                <a:solidFill>
                  <a:srgbClr val="FF0000"/>
                </a:solidFill>
              </a:rPr>
              <a:t>-stru-men</a:t>
            </a:r>
            <a:endParaRPr lang="en-US" sz="1400" dirty="0" smtClean="0">
              <a:solidFill>
                <a:srgbClr val="FF0000"/>
              </a:solidFill>
            </a:endParaRPr>
          </a:p>
          <a:p>
            <a:endParaRPr lang="en-US" sz="1400" dirty="0" smtClean="0"/>
          </a:p>
          <a:p>
            <a:pPr>
              <a:buNone/>
            </a:pPr>
            <a:r>
              <a:rPr lang="id-ID" sz="1400" dirty="0" smtClean="0"/>
              <a:t>				 	</a:t>
            </a:r>
            <a:endParaRPr lang="en-US" sz="1400" dirty="0" smtClean="0"/>
          </a:p>
          <a:p>
            <a:pPr>
              <a:buNone/>
            </a:pPr>
            <a:endParaRPr lang="en-US" sz="1400" dirty="0"/>
          </a:p>
        </p:txBody>
      </p:sp>
      <p:pic>
        <p:nvPicPr>
          <p:cNvPr id="6" name="Picture 5" descr="13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81800" y="0"/>
            <a:ext cx="2007524" cy="15240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500"/>
                            </p:stCondLst>
                            <p:childTnLst>
                              <p:par>
                                <p:cTn id="3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000"/>
                            </p:stCondLst>
                            <p:childTnLst>
                              <p:par>
                                <p:cTn id="3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500"/>
                            </p:stCondLst>
                            <p:childTnLst>
                              <p:par>
                                <p:cTn id="4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000"/>
                            </p:stCondLst>
                            <p:childTnLst>
                              <p:par>
                                <p:cTn id="4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4500"/>
                            </p:stCondLst>
                            <p:childTnLst>
                              <p:par>
                                <p:cTn id="5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0"/>
                            </p:stCondLst>
                            <p:childTnLst>
                              <p:par>
                                <p:cTn id="5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500"/>
                            </p:stCondLst>
                            <p:childTnLst>
                              <p:par>
                                <p:cTn id="6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6000"/>
                            </p:stCondLst>
                            <p:childTnLst>
                              <p:par>
                                <p:cTn id="6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6500"/>
                            </p:stCondLst>
                            <p:childTnLst>
                              <p:par>
                                <p:cTn id="7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048000" cy="868362"/>
          </a:xfrm>
        </p:spPr>
        <p:txBody>
          <a:bodyPr/>
          <a:lstStyle/>
          <a:p>
            <a:r>
              <a:rPr lang="en-US" dirty="0" err="1" smtClean="0"/>
              <a:t>Lanjutan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8686800" cy="5638800"/>
          </a:xfrm>
          <a:prstGeom prst="round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en-US" sz="2400" dirty="0" smtClean="0"/>
              <a:t>	</a:t>
            </a:r>
            <a:r>
              <a:rPr lang="id-ID" sz="2400" dirty="0" smtClean="0"/>
              <a:t>2.</a:t>
            </a:r>
            <a:r>
              <a:rPr lang="en-US" sz="2400" dirty="0" smtClean="0"/>
              <a:t>	</a:t>
            </a:r>
            <a:r>
              <a:rPr lang="id-ID" sz="2400" dirty="0" smtClean="0"/>
              <a:t> Pemenggalan kata dengan awalan, akhiran, atau partikel </a:t>
            </a:r>
            <a:r>
              <a:rPr lang="en-US" sz="2400" dirty="0" smtClean="0"/>
              <a:t>	</a:t>
            </a:r>
            <a:r>
              <a:rPr lang="id-ID" sz="2400" dirty="0" smtClean="0"/>
              <a:t>dilakukan di antara bentuk dasar  dan imbuhan atau </a:t>
            </a:r>
            <a:r>
              <a:rPr lang="en-US" sz="2400" dirty="0" smtClean="0"/>
              <a:t>	</a:t>
            </a:r>
            <a:r>
              <a:rPr lang="id-ID" sz="2400" dirty="0" smtClean="0"/>
              <a:t>partikel itu.</a:t>
            </a:r>
            <a:endParaRPr lang="en-US" sz="2400" dirty="0" smtClean="0"/>
          </a:p>
          <a:p>
            <a:pPr>
              <a:lnSpc>
                <a:spcPct val="150000"/>
              </a:lnSpc>
              <a:buNone/>
            </a:pPr>
            <a:r>
              <a:rPr lang="en-US" sz="2400" dirty="0" smtClean="0"/>
              <a:t>		</a:t>
            </a:r>
            <a:r>
              <a:rPr lang="id-ID" sz="2400" dirty="0" smtClean="0"/>
              <a:t>Misalnya : </a:t>
            </a:r>
            <a:endParaRPr lang="en-US" sz="2400" dirty="0" smtClean="0"/>
          </a:p>
          <a:p>
            <a:pPr>
              <a:lnSpc>
                <a:spcPct val="150000"/>
              </a:lnSpc>
              <a:buNone/>
            </a:pPr>
            <a:r>
              <a:rPr lang="en-US" sz="2400" i="1" dirty="0" smtClean="0"/>
              <a:t>		</a:t>
            </a:r>
            <a:r>
              <a:rPr lang="en-US" sz="2400" i="1" dirty="0" err="1" smtClean="0"/>
              <a:t>di-</a:t>
            </a:r>
            <a:r>
              <a:rPr lang="en-US" sz="2400" dirty="0" err="1" smtClean="0"/>
              <a:t>impor</a:t>
            </a:r>
            <a:r>
              <a:rPr lang="en-US" sz="2400" dirty="0" smtClean="0"/>
              <a:t>, </a:t>
            </a:r>
            <a:r>
              <a:rPr lang="en-US" sz="2400" i="1" dirty="0" err="1" smtClean="0"/>
              <a:t>mem-</a:t>
            </a:r>
            <a:r>
              <a:rPr lang="en-US" sz="2400" dirty="0" err="1" smtClean="0"/>
              <a:t>proses</a:t>
            </a:r>
            <a:r>
              <a:rPr lang="en-US" sz="2400" dirty="0" smtClean="0"/>
              <a:t>, </a:t>
            </a:r>
            <a:r>
              <a:rPr lang="en-US" sz="2400" i="1" dirty="0" err="1" smtClean="0"/>
              <a:t>ter</a:t>
            </a:r>
            <a:r>
              <a:rPr lang="en-US" sz="2400" dirty="0" err="1" smtClean="0"/>
              <a:t>-hitung</a:t>
            </a:r>
            <a:r>
              <a:rPr lang="id-ID" sz="2400" dirty="0" smtClean="0"/>
              <a:t>, </a:t>
            </a:r>
            <a:r>
              <a:rPr lang="id-ID" sz="2400" i="1" dirty="0" smtClean="0"/>
              <a:t>di</a:t>
            </a:r>
            <a:r>
              <a:rPr lang="id-ID" sz="2400" dirty="0" smtClean="0"/>
              <a:t>-</a:t>
            </a:r>
            <a:r>
              <a:rPr lang="en-US" sz="2400" dirty="0" smtClean="0"/>
              <a:t>	</a:t>
            </a:r>
            <a:r>
              <a:rPr lang="id-ID" sz="2400" dirty="0" smtClean="0"/>
              <a:t>ambil, </a:t>
            </a:r>
            <a:r>
              <a:rPr lang="en-US" sz="2400" i="1" dirty="0" err="1" smtClean="0"/>
              <a:t>ber-</a:t>
            </a:r>
            <a:r>
              <a:rPr lang="en-US" sz="2400" dirty="0" err="1" smtClean="0"/>
              <a:t>nilai</a:t>
            </a:r>
            <a:r>
              <a:rPr lang="id-ID" sz="2400" dirty="0" smtClean="0"/>
              <a:t>, </a:t>
            </a:r>
            <a:r>
              <a:rPr lang="en-US" sz="2400" dirty="0" smtClean="0"/>
              <a:t>	</a:t>
            </a:r>
            <a:r>
              <a:rPr lang="en-US" sz="2400" i="1" dirty="0" smtClean="0"/>
              <a:t>men</a:t>
            </a:r>
            <a:r>
              <a:rPr lang="en-US" sz="2400" dirty="0" smtClean="0"/>
              <a:t>-</a:t>
            </a:r>
            <a:r>
              <a:rPr lang="en-US" sz="2400" dirty="0" err="1" smtClean="0"/>
              <a:t>distribusi</a:t>
            </a:r>
            <a:r>
              <a:rPr lang="id-ID" sz="2400" dirty="0" smtClean="0"/>
              <a:t>, </a:t>
            </a:r>
            <a:r>
              <a:rPr lang="en-US" sz="2400" i="1" dirty="0" err="1" smtClean="0"/>
              <a:t>di</a:t>
            </a:r>
            <a:r>
              <a:rPr lang="en-US" sz="2400" dirty="0" err="1" smtClean="0"/>
              <a:t>-subsidi</a:t>
            </a:r>
            <a:r>
              <a:rPr lang="id-ID" sz="2400" dirty="0" smtClean="0"/>
              <a:t>, letak-</a:t>
            </a:r>
            <a:r>
              <a:rPr lang="id-ID" sz="2400" i="1" dirty="0" smtClean="0"/>
              <a:t>kan</a:t>
            </a:r>
            <a:r>
              <a:rPr lang="id-ID" sz="2400" dirty="0" smtClean="0"/>
              <a:t>, me-rasa-</a:t>
            </a:r>
            <a:r>
              <a:rPr lang="id-ID" sz="2400" i="1" dirty="0" smtClean="0"/>
              <a:t>kan</a:t>
            </a:r>
            <a:r>
              <a:rPr lang="id-ID" sz="2400" dirty="0" smtClean="0"/>
              <a:t>, </a:t>
            </a:r>
            <a:endParaRPr lang="en-US" sz="2400" dirty="0" smtClean="0"/>
          </a:p>
          <a:p>
            <a:pPr>
              <a:lnSpc>
                <a:spcPct val="150000"/>
              </a:lnSpc>
              <a:buNone/>
            </a:pPr>
            <a:r>
              <a:rPr lang="en-US" sz="2400" dirty="0" smtClean="0"/>
              <a:t>		</a:t>
            </a:r>
            <a:r>
              <a:rPr lang="id-ID" sz="2400" dirty="0" smtClean="0"/>
              <a:t>pergi-</a:t>
            </a:r>
            <a:r>
              <a:rPr lang="id-ID" sz="2400" i="1" dirty="0" smtClean="0"/>
              <a:t>lah</a:t>
            </a:r>
            <a:r>
              <a:rPr lang="id-ID" sz="2400" dirty="0" smtClean="0"/>
              <a:t>, apa</a:t>
            </a:r>
            <a:r>
              <a:rPr lang="id-ID" sz="2400" i="1" dirty="0" smtClean="0"/>
              <a:t>-kah</a:t>
            </a:r>
            <a:r>
              <a:rPr lang="id-ID" sz="2400" dirty="0" smtClean="0"/>
              <a:t>, per-buat-</a:t>
            </a:r>
            <a:r>
              <a:rPr lang="id-ID" sz="2400" i="1" dirty="0" smtClean="0"/>
              <a:t>an</a:t>
            </a:r>
            <a:r>
              <a:rPr lang="id-ID" sz="2400" dirty="0" smtClean="0"/>
              <a:t>, ke-kuat-</a:t>
            </a:r>
            <a:r>
              <a:rPr lang="id-ID" sz="2400" i="1" dirty="0" smtClean="0"/>
              <a:t>an</a:t>
            </a:r>
            <a:endParaRPr lang="en-US" sz="2400" dirty="0" smtClean="0"/>
          </a:p>
          <a:p>
            <a:pPr>
              <a:lnSpc>
                <a:spcPct val="150000"/>
              </a:lnSpc>
              <a:buNone/>
            </a:pPr>
            <a:endParaRPr lang="en-US" sz="2400" dirty="0"/>
          </a:p>
        </p:txBody>
      </p:sp>
      <p:pic>
        <p:nvPicPr>
          <p:cNvPr id="5" name="Picture 4" descr="ag00527_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43800" y="4495800"/>
            <a:ext cx="1600200" cy="2132202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10</TotalTime>
  <Words>140</Words>
  <Application>Microsoft Office PowerPoint</Application>
  <PresentationFormat>On-screen Show (4:3)</PresentationFormat>
  <Paragraphs>147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Opulent</vt:lpstr>
      <vt:lpstr>         TATA KATA i BAHASA INDONESIA  </vt:lpstr>
      <vt:lpstr>Kaidah penulisan kata dalam bahasa Indonesia meliputi : </vt:lpstr>
      <vt:lpstr>Kata Dasar</vt:lpstr>
      <vt:lpstr>Kata Turunan </vt:lpstr>
      <vt:lpstr>Slide 5</vt:lpstr>
      <vt:lpstr>Bentuk Ulang </vt:lpstr>
      <vt:lpstr>Gabungan Kata </vt:lpstr>
      <vt:lpstr>Suku Kata </vt:lpstr>
      <vt:lpstr>Lanjutan…</vt:lpstr>
      <vt:lpstr>Kata Depan di,ke, dan dari </vt:lpstr>
      <vt:lpstr>Partikel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TATA KATA  BAHASA INDONESIA</dc:title>
  <dc:creator>user</dc:creator>
  <cp:lastModifiedBy>user</cp:lastModifiedBy>
  <cp:revision>7</cp:revision>
  <dcterms:created xsi:type="dcterms:W3CDTF">2015-12-07T07:16:16Z</dcterms:created>
  <dcterms:modified xsi:type="dcterms:W3CDTF">2020-09-25T06:40:39Z</dcterms:modified>
</cp:coreProperties>
</file>