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8288000" cy="10287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Montserrat Classic Bold" panose="020B0604020202020204" charset="0"/>
      <p:regular r:id="rId26"/>
    </p:embeddedFont>
    <p:embeddedFont>
      <p:font typeface="Montserrat Light" panose="020B0604020202020204" charset="0"/>
      <p:regular r:id="rId27"/>
    </p:embeddedFont>
    <p:embeddedFont>
      <p:font typeface="Montserrat Classic" panose="020B0604020202020204" charset="0"/>
      <p:regular r:id="rId28"/>
    </p:embeddedFont>
    <p:embeddedFont>
      <p:font typeface="Montserrat Light Italics" panose="020B060402020202020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32" autoAdjust="0"/>
    <p:restoredTop sz="94622" autoAdjust="0"/>
  </p:normalViewPr>
  <p:slideViewPr>
    <p:cSldViewPr>
      <p:cViewPr varScale="1">
        <p:scale>
          <a:sx n="47" d="100"/>
          <a:sy n="47" d="100"/>
        </p:scale>
        <p:origin x="732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3.jpe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33595" b="3462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t="31919" b="31919"/>
          <a:stretch>
            <a:fillRect/>
          </a:stretch>
        </p:blipFill>
        <p:spPr>
          <a:xfrm>
            <a:off x="6985000" y="7894283"/>
            <a:ext cx="4800600" cy="30861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3261624" y="5758883"/>
            <a:ext cx="5671846" cy="5065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94"/>
              </a:lnSpc>
            </a:pPr>
            <a:r>
              <a:rPr lang="en-US" sz="2210" spc="391" dirty="0">
                <a:solidFill>
                  <a:srgbClr val="52DDD4"/>
                </a:solidFill>
                <a:latin typeface="Montserrat Classic"/>
              </a:rPr>
              <a:t>1011000111101011111101111000010101001011110101011011010001011011001100100111010101110010000011001001011111101111111010111001001110110100010000100000001110010111011000111101011111101111000010101001011110101011011010001011011001100100111010101110010000011001001011111101111111010111001001110110100010000100000001110010111011000111101011111101111000010101001011110101011</a:t>
            </a:r>
          </a:p>
        </p:txBody>
      </p:sp>
      <p:sp>
        <p:nvSpPr>
          <p:cNvPr id="5" name="AutoShape 5"/>
          <p:cNvSpPr/>
          <p:nvPr/>
        </p:nvSpPr>
        <p:spPr>
          <a:xfrm>
            <a:off x="4618876" y="1813560"/>
            <a:ext cx="12665824" cy="7508240"/>
          </a:xfrm>
          <a:prstGeom prst="rect">
            <a:avLst/>
          </a:prstGeom>
          <a:solidFill>
            <a:srgbClr val="FF8FE6"/>
          </a:solidFill>
        </p:spPr>
      </p:sp>
      <p:grpSp>
        <p:nvGrpSpPr>
          <p:cNvPr id="6" name="Group 6"/>
          <p:cNvGrpSpPr/>
          <p:nvPr/>
        </p:nvGrpSpPr>
        <p:grpSpPr>
          <a:xfrm>
            <a:off x="4618876" y="3128576"/>
            <a:ext cx="12665824" cy="4878208"/>
            <a:chOff x="0" y="0"/>
            <a:chExt cx="16887765" cy="6504277"/>
          </a:xfrm>
        </p:grpSpPr>
        <p:sp>
          <p:nvSpPr>
            <p:cNvPr id="7" name="TextBox 7"/>
            <p:cNvSpPr txBox="1"/>
            <p:nvPr/>
          </p:nvSpPr>
          <p:spPr>
            <a:xfrm>
              <a:off x="0" y="276225"/>
              <a:ext cx="16887765" cy="50555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568"/>
                </a:lnSpc>
              </a:pPr>
              <a:r>
                <a:rPr lang="en-US" sz="10400" spc="104" dirty="0">
                  <a:solidFill>
                    <a:srgbClr val="371A9F"/>
                  </a:solidFill>
                  <a:latin typeface="Montserrat Classic Bold"/>
                </a:rPr>
                <a:t>DELIK TERTENTU DALAM</a:t>
              </a:r>
            </a:p>
            <a:p>
              <a:pPr algn="ctr">
                <a:lnSpc>
                  <a:spcPts val="9568"/>
                </a:lnSpc>
              </a:pPr>
              <a:r>
                <a:rPr lang="en-US" sz="10400" spc="104" dirty="0">
                  <a:solidFill>
                    <a:srgbClr val="371A9F"/>
                  </a:solidFill>
                  <a:latin typeface="Montserrat Classic Bold"/>
                </a:rPr>
                <a:t>KUHP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881777" y="5880142"/>
              <a:ext cx="13124210" cy="6227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2800" spc="56" dirty="0" err="1">
                  <a:solidFill>
                    <a:srgbClr val="371A9F"/>
                  </a:solidFill>
                  <a:latin typeface="Montserrat Classic"/>
                </a:rPr>
                <a:t>Dosen</a:t>
              </a:r>
              <a:r>
                <a:rPr lang="en-US" sz="2800" spc="56">
                  <a:solidFill>
                    <a:srgbClr val="371A9F"/>
                  </a:solidFill>
                  <a:latin typeface="Montserrat Classic"/>
                </a:rPr>
                <a:t>: Emilia Susanti, SH.,MH</a:t>
              </a:r>
            </a:p>
          </p:txBody>
        </p:sp>
      </p:grpSp>
      <p:sp>
        <p:nvSpPr>
          <p:cNvPr id="9" name="AutoShape 9"/>
          <p:cNvSpPr/>
          <p:nvPr/>
        </p:nvSpPr>
        <p:spPr>
          <a:xfrm>
            <a:off x="269240" y="9061625"/>
            <a:ext cx="2387709" cy="565954"/>
          </a:xfrm>
          <a:prstGeom prst="rect">
            <a:avLst/>
          </a:prstGeom>
          <a:solidFill>
            <a:srgbClr val="52DDD4"/>
          </a:solid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88641" y="3086100"/>
            <a:ext cx="4077393" cy="411480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1180950" y="676275"/>
            <a:ext cx="6078350" cy="772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52"/>
              </a:lnSpc>
            </a:pPr>
            <a:r>
              <a:rPr lang="en-US" sz="2800" spc="280">
                <a:solidFill>
                  <a:srgbClr val="52DDD4"/>
                </a:solidFill>
                <a:latin typeface="Montserrat Classic"/>
              </a:rPr>
              <a:t>FAKULTAS HUKUM UNILA | 2020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1A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4680" r="23343" b="52605"/>
          <a:stretch>
            <a:fillRect/>
          </a:stretch>
        </p:blipFill>
        <p:spPr>
          <a:xfrm>
            <a:off x="11372579" y="5049947"/>
            <a:ext cx="6915421" cy="522348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881224" y="0"/>
            <a:ext cx="9406776" cy="9406776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8527000" y="4533900"/>
            <a:ext cx="8732300" cy="5531250"/>
          </a:xfrm>
          <a:prstGeom prst="rect">
            <a:avLst/>
          </a:prstGeom>
          <a:solidFill>
            <a:srgbClr val="FF8FE6"/>
          </a:solidFill>
        </p:spPr>
      </p:sp>
      <p:grpSp>
        <p:nvGrpSpPr>
          <p:cNvPr id="5" name="Group 5"/>
          <p:cNvGrpSpPr/>
          <p:nvPr/>
        </p:nvGrpSpPr>
        <p:grpSpPr>
          <a:xfrm>
            <a:off x="1028700" y="2221755"/>
            <a:ext cx="6941374" cy="3284409"/>
            <a:chOff x="0" y="0"/>
            <a:chExt cx="9255165" cy="4379212"/>
          </a:xfrm>
        </p:grpSpPr>
        <p:sp>
          <p:nvSpPr>
            <p:cNvPr id="6" name="TextBox 6"/>
            <p:cNvSpPr txBox="1"/>
            <p:nvPr/>
          </p:nvSpPr>
          <p:spPr>
            <a:xfrm>
              <a:off x="0" y="19756"/>
              <a:ext cx="9255165" cy="668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41"/>
                </a:lnSpc>
              </a:pPr>
              <a:r>
                <a:rPr lang="en-US" sz="3400" spc="170">
                  <a:solidFill>
                    <a:srgbClr val="52DDD4"/>
                  </a:solidFill>
                  <a:latin typeface="Montserrat Classic Bold"/>
                </a:rPr>
                <a:t>Bagian Umum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212396"/>
              <a:ext cx="9255165" cy="31398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815"/>
                </a:lnSpc>
              </a:pPr>
              <a:r>
                <a:rPr lang="en-US" sz="2725">
                  <a:solidFill>
                    <a:srgbClr val="52DDD4"/>
                  </a:solidFill>
                  <a:latin typeface="Montserrat Light"/>
                </a:rPr>
                <a:t>Diperbolehkannya UU Pidana di luar KUHP menentukan lain (mengatur sendiri dari apa yang ditentukan dalam KUHP dimungkinkan berdasarkan asas “Lex specialis Derogat Legi Generali”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36807" y="6299294"/>
            <a:ext cx="9368185" cy="3501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94"/>
              </a:lnSpc>
            </a:pPr>
            <a:r>
              <a:rPr lang="en-US" sz="2210" spc="391" dirty="0">
                <a:solidFill>
                  <a:srgbClr val="FF8FE6"/>
                </a:solidFill>
                <a:latin typeface="Montserrat Classic"/>
              </a:rPr>
              <a:t>1011000111101011111101111000010101001011110101011011010001011011001100100111010101110010000011001001011111101111111010111001001110110100010000100000001110010111011000111101011111101111000010101001011110101011011010001011011001100100111010101110010000011001001011111101111111010111001001110110100010000100000001110010111011000111101011111101111000010101001011110101011101100011110101111110111100001010100101111010</a:t>
            </a:r>
          </a:p>
        </p:txBody>
      </p:sp>
      <p:sp>
        <p:nvSpPr>
          <p:cNvPr id="9" name="AutoShape 9"/>
          <p:cNvSpPr/>
          <p:nvPr/>
        </p:nvSpPr>
        <p:spPr>
          <a:xfrm>
            <a:off x="14871591" y="4860523"/>
            <a:ext cx="2387709" cy="565954"/>
          </a:xfrm>
          <a:prstGeom prst="rect">
            <a:avLst/>
          </a:prstGeom>
          <a:solidFill>
            <a:srgbClr val="52DDD4"/>
          </a:solidFill>
        </p:spPr>
      </p:sp>
      <p:grpSp>
        <p:nvGrpSpPr>
          <p:cNvPr id="10" name="Group 10"/>
          <p:cNvGrpSpPr/>
          <p:nvPr/>
        </p:nvGrpSpPr>
        <p:grpSpPr>
          <a:xfrm>
            <a:off x="9053480" y="5063180"/>
            <a:ext cx="7679339" cy="4472690"/>
            <a:chOff x="1127029" y="-19581"/>
            <a:chExt cx="10442757" cy="5865824"/>
          </a:xfrm>
        </p:grpSpPr>
        <p:sp>
          <p:nvSpPr>
            <p:cNvPr id="11" name="TextBox 11"/>
            <p:cNvSpPr txBox="1"/>
            <p:nvPr/>
          </p:nvSpPr>
          <p:spPr>
            <a:xfrm>
              <a:off x="1127029" y="-19581"/>
              <a:ext cx="10390504" cy="668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41"/>
                </a:lnSpc>
              </a:pPr>
              <a:r>
                <a:rPr lang="en-US" sz="3400" spc="170" dirty="0" err="1">
                  <a:solidFill>
                    <a:srgbClr val="371A9F"/>
                  </a:solidFill>
                  <a:latin typeface="Montserrat Classic Bold"/>
                </a:rPr>
                <a:t>Bagian</a:t>
              </a:r>
              <a:r>
                <a:rPr lang="en-US" sz="3400" spc="170" dirty="0">
                  <a:solidFill>
                    <a:srgbClr val="371A9F"/>
                  </a:solidFill>
                  <a:latin typeface="Montserrat Classic Bold"/>
                </a:rPr>
                <a:t> </a:t>
              </a:r>
              <a:r>
                <a:rPr lang="en-US" sz="3400" spc="170" dirty="0" err="1">
                  <a:solidFill>
                    <a:srgbClr val="371A9F"/>
                  </a:solidFill>
                  <a:latin typeface="Montserrat Classic Bold"/>
                </a:rPr>
                <a:t>Umum</a:t>
              </a:r>
              <a:endParaRPr lang="en-US" sz="3400" spc="170" dirty="0">
                <a:solidFill>
                  <a:srgbClr val="371A9F"/>
                </a:solidFill>
                <a:latin typeface="Montserrat Classic Bold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179280" y="801380"/>
              <a:ext cx="10390506" cy="50448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14"/>
                </a:lnSpc>
              </a:pPr>
              <a:r>
                <a:rPr lang="en-US" sz="2725" dirty="0" err="1">
                  <a:solidFill>
                    <a:srgbClr val="371A9F"/>
                  </a:solidFill>
                  <a:latin typeface="Montserrat Light"/>
                </a:rPr>
                <a:t>Pasal</a:t>
              </a:r>
              <a:r>
                <a:rPr lang="en-US" sz="2725" dirty="0">
                  <a:solidFill>
                    <a:srgbClr val="371A9F"/>
                  </a:solidFill>
                  <a:latin typeface="Montserrat Light"/>
                </a:rPr>
                <a:t> 103 </a:t>
              </a:r>
              <a:r>
                <a:rPr lang="en-US" sz="2725" dirty="0" err="1">
                  <a:solidFill>
                    <a:srgbClr val="371A9F"/>
                  </a:solidFill>
                  <a:latin typeface="Montserrat Light"/>
                </a:rPr>
                <a:t>ini</a:t>
              </a:r>
              <a:r>
                <a:rPr lang="en-US" sz="2725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725" dirty="0" err="1">
                  <a:solidFill>
                    <a:srgbClr val="371A9F"/>
                  </a:solidFill>
                  <a:latin typeface="Montserrat Light"/>
                </a:rPr>
                <a:t>dikenal</a:t>
              </a:r>
              <a:r>
                <a:rPr lang="en-US" sz="2725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725" dirty="0" err="1">
                  <a:solidFill>
                    <a:srgbClr val="371A9F"/>
                  </a:solidFill>
                  <a:latin typeface="Montserrat Light"/>
                </a:rPr>
                <a:t>dengan</a:t>
              </a:r>
              <a:r>
                <a:rPr lang="en-US" sz="2725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725" dirty="0" err="1">
                  <a:solidFill>
                    <a:srgbClr val="371A9F"/>
                  </a:solidFill>
                  <a:latin typeface="Montserrat Light"/>
                </a:rPr>
                <a:t>nama</a:t>
              </a:r>
              <a:r>
                <a:rPr lang="en-US" sz="2725" dirty="0">
                  <a:solidFill>
                    <a:srgbClr val="371A9F"/>
                  </a:solidFill>
                  <a:latin typeface="Montserrat Light"/>
                </a:rPr>
                <a:t> ‘</a:t>
              </a:r>
              <a:r>
                <a:rPr lang="en-US" sz="2725" dirty="0" err="1">
                  <a:solidFill>
                    <a:srgbClr val="371A9F"/>
                  </a:solidFill>
                  <a:latin typeface="Montserrat Light"/>
                </a:rPr>
                <a:t>pasal</a:t>
              </a:r>
              <a:r>
                <a:rPr lang="en-US" sz="2725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725" dirty="0" err="1">
                  <a:solidFill>
                    <a:srgbClr val="371A9F"/>
                  </a:solidFill>
                  <a:latin typeface="Montserrat Light"/>
                </a:rPr>
                <a:t>jembatan</a:t>
              </a:r>
              <a:r>
                <a:rPr lang="en-US" sz="2725" dirty="0">
                  <a:solidFill>
                    <a:srgbClr val="371A9F"/>
                  </a:solidFill>
                  <a:latin typeface="Montserrat Light"/>
                </a:rPr>
                <a:t>’ </a:t>
              </a:r>
              <a:r>
                <a:rPr lang="en-US" sz="2725" dirty="0" err="1">
                  <a:solidFill>
                    <a:srgbClr val="371A9F"/>
                  </a:solidFill>
                  <a:latin typeface="Montserrat Light"/>
                </a:rPr>
                <a:t>maksudnya</a:t>
              </a:r>
              <a:r>
                <a:rPr lang="en-US" sz="2725" dirty="0">
                  <a:solidFill>
                    <a:srgbClr val="371A9F"/>
                  </a:solidFill>
                  <a:latin typeface="Montserrat Light"/>
                </a:rPr>
                <a:t>:</a:t>
              </a:r>
            </a:p>
            <a:p>
              <a:pPr algn="ctr">
                <a:lnSpc>
                  <a:spcPts val="3815"/>
                </a:lnSpc>
              </a:pPr>
              <a:r>
                <a:rPr lang="en-US" sz="2725" dirty="0">
                  <a:solidFill>
                    <a:srgbClr val="371A9F"/>
                  </a:solidFill>
                  <a:latin typeface="Montserrat Light"/>
                </a:rPr>
                <a:t>  “</a:t>
              </a:r>
              <a:r>
                <a:rPr lang="en-US" sz="2725" dirty="0" err="1">
                  <a:solidFill>
                    <a:srgbClr val="371A9F"/>
                  </a:solidFill>
                  <a:latin typeface="Montserrat Light"/>
                </a:rPr>
                <a:t>pasal</a:t>
              </a:r>
              <a:r>
                <a:rPr lang="en-US" sz="2725" dirty="0">
                  <a:solidFill>
                    <a:srgbClr val="371A9F"/>
                  </a:solidFill>
                  <a:latin typeface="Montserrat Light"/>
                </a:rPr>
                <a:t> yang </a:t>
              </a:r>
              <a:r>
                <a:rPr lang="en-US" sz="2725" dirty="0" err="1">
                  <a:solidFill>
                    <a:srgbClr val="371A9F"/>
                  </a:solidFill>
                  <a:latin typeface="Montserrat Light"/>
                </a:rPr>
                <a:t>memungkinkan</a:t>
              </a:r>
              <a:r>
                <a:rPr lang="en-US" sz="2725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725" dirty="0" err="1">
                  <a:solidFill>
                    <a:srgbClr val="371A9F"/>
                  </a:solidFill>
                  <a:latin typeface="Montserrat Light"/>
                </a:rPr>
                <a:t>dibentuknya</a:t>
              </a:r>
              <a:r>
                <a:rPr lang="en-US" sz="2725" dirty="0">
                  <a:solidFill>
                    <a:srgbClr val="371A9F"/>
                  </a:solidFill>
                  <a:latin typeface="Montserrat Light"/>
                </a:rPr>
                <a:t> UU </a:t>
              </a:r>
              <a:r>
                <a:rPr lang="en-US" sz="2725" dirty="0" err="1">
                  <a:solidFill>
                    <a:srgbClr val="371A9F"/>
                  </a:solidFill>
                  <a:latin typeface="Montserrat Light"/>
                </a:rPr>
                <a:t>pidana</a:t>
              </a:r>
              <a:r>
                <a:rPr lang="en-US" sz="2725" dirty="0">
                  <a:solidFill>
                    <a:srgbClr val="371A9F"/>
                  </a:solidFill>
                  <a:latin typeface="Montserrat Light"/>
                </a:rPr>
                <a:t> di </a:t>
              </a:r>
              <a:r>
                <a:rPr lang="en-US" sz="2725" dirty="0" err="1">
                  <a:solidFill>
                    <a:srgbClr val="371A9F"/>
                  </a:solidFill>
                  <a:latin typeface="Montserrat Light"/>
                </a:rPr>
                <a:t>luar</a:t>
              </a:r>
              <a:r>
                <a:rPr lang="en-US" sz="2725" dirty="0">
                  <a:solidFill>
                    <a:srgbClr val="371A9F"/>
                  </a:solidFill>
                  <a:latin typeface="Montserrat Light"/>
                </a:rPr>
                <a:t> KUHP </a:t>
              </a:r>
              <a:r>
                <a:rPr lang="en-US" sz="2725" dirty="0" err="1">
                  <a:solidFill>
                    <a:srgbClr val="371A9F"/>
                  </a:solidFill>
                  <a:latin typeface="Montserrat Light"/>
                </a:rPr>
                <a:t>dan</a:t>
              </a:r>
              <a:r>
                <a:rPr lang="en-US" sz="2725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725" dirty="0" err="1">
                  <a:solidFill>
                    <a:srgbClr val="371A9F"/>
                  </a:solidFill>
                  <a:latin typeface="Montserrat Light"/>
                </a:rPr>
                <a:t>berdasarkan</a:t>
              </a:r>
              <a:r>
                <a:rPr lang="en-US" sz="2725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725" dirty="0" err="1">
                  <a:solidFill>
                    <a:srgbClr val="371A9F"/>
                  </a:solidFill>
                  <a:latin typeface="Montserrat Light"/>
                </a:rPr>
                <a:t>pasal</a:t>
              </a:r>
              <a:r>
                <a:rPr lang="en-US" sz="2725" dirty="0">
                  <a:solidFill>
                    <a:srgbClr val="371A9F"/>
                  </a:solidFill>
                  <a:latin typeface="Montserrat Light"/>
                </a:rPr>
                <a:t> 103 </a:t>
              </a:r>
              <a:r>
                <a:rPr lang="en-US" sz="2725" dirty="0" err="1">
                  <a:solidFill>
                    <a:srgbClr val="371A9F"/>
                  </a:solidFill>
                  <a:latin typeface="Montserrat Light"/>
                </a:rPr>
                <a:t>ini</a:t>
              </a:r>
              <a:r>
                <a:rPr lang="en-US" sz="2725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725" dirty="0" err="1">
                  <a:solidFill>
                    <a:srgbClr val="371A9F"/>
                  </a:solidFill>
                  <a:latin typeface="Montserrat Light"/>
                </a:rPr>
                <a:t>ketentuan-ketentuan</a:t>
              </a:r>
              <a:r>
                <a:rPr lang="en-US" sz="2725" dirty="0">
                  <a:solidFill>
                    <a:srgbClr val="371A9F"/>
                  </a:solidFill>
                  <a:latin typeface="Montserrat Light"/>
                </a:rPr>
                <a:t> KUHP </a:t>
              </a:r>
              <a:r>
                <a:rPr lang="en-US" sz="2725" dirty="0" err="1">
                  <a:solidFill>
                    <a:srgbClr val="371A9F"/>
                  </a:solidFill>
                  <a:latin typeface="Montserrat Light"/>
                </a:rPr>
                <a:t>dalam</a:t>
              </a:r>
              <a:r>
                <a:rPr lang="en-US" sz="2725" dirty="0">
                  <a:solidFill>
                    <a:srgbClr val="371A9F"/>
                  </a:solidFill>
                  <a:latin typeface="Montserrat Light"/>
                </a:rPr>
                <a:t> Bab 1 s/d Bab VIII </a:t>
              </a:r>
              <a:r>
                <a:rPr lang="en-US" sz="2725" dirty="0" err="1">
                  <a:solidFill>
                    <a:srgbClr val="371A9F"/>
                  </a:solidFill>
                  <a:latin typeface="Montserrat Light"/>
                </a:rPr>
                <a:t>buku</a:t>
              </a:r>
              <a:r>
                <a:rPr lang="en-US" sz="2725" dirty="0">
                  <a:solidFill>
                    <a:srgbClr val="371A9F"/>
                  </a:solidFill>
                  <a:latin typeface="Montserrat Light"/>
                </a:rPr>
                <a:t> I </a:t>
              </a:r>
              <a:r>
                <a:rPr lang="en-US" sz="2725" dirty="0" err="1">
                  <a:solidFill>
                    <a:srgbClr val="371A9F"/>
                  </a:solidFill>
                  <a:latin typeface="Montserrat Light"/>
                </a:rPr>
                <a:t>berlaku</a:t>
              </a:r>
              <a:r>
                <a:rPr lang="en-US" sz="2725" dirty="0">
                  <a:solidFill>
                    <a:srgbClr val="371A9F"/>
                  </a:solidFill>
                  <a:latin typeface="Montserrat Light"/>
                </a:rPr>
                <a:t> pula </a:t>
              </a:r>
              <a:r>
                <a:rPr lang="en-US" sz="2725" dirty="0" err="1">
                  <a:solidFill>
                    <a:srgbClr val="371A9F"/>
                  </a:solidFill>
                  <a:latin typeface="Montserrat Light"/>
                </a:rPr>
                <a:t>bagi</a:t>
              </a:r>
              <a:r>
                <a:rPr lang="en-US" sz="2725" dirty="0">
                  <a:solidFill>
                    <a:srgbClr val="371A9F"/>
                  </a:solidFill>
                  <a:latin typeface="Montserrat Light"/>
                </a:rPr>
                <a:t> UU </a:t>
              </a:r>
              <a:r>
                <a:rPr lang="en-US" sz="2725" dirty="0" err="1">
                  <a:solidFill>
                    <a:srgbClr val="371A9F"/>
                  </a:solidFill>
                  <a:latin typeface="Montserrat Light"/>
                </a:rPr>
                <a:t>pidana</a:t>
              </a:r>
              <a:r>
                <a:rPr lang="en-US" sz="2725" dirty="0">
                  <a:solidFill>
                    <a:srgbClr val="371A9F"/>
                  </a:solidFill>
                  <a:latin typeface="Montserrat Light"/>
                </a:rPr>
                <a:t> di </a:t>
              </a:r>
              <a:r>
                <a:rPr lang="en-US" sz="2725" dirty="0" err="1">
                  <a:solidFill>
                    <a:srgbClr val="371A9F"/>
                  </a:solidFill>
                  <a:latin typeface="Montserrat Light"/>
                </a:rPr>
                <a:t>luar</a:t>
              </a:r>
              <a:r>
                <a:rPr lang="en-US" sz="2725" dirty="0">
                  <a:solidFill>
                    <a:srgbClr val="371A9F"/>
                  </a:solidFill>
                  <a:latin typeface="Montserrat Light"/>
                </a:rPr>
                <a:t> KUHP, </a:t>
              </a:r>
              <a:r>
                <a:rPr lang="en-US" sz="2725" dirty="0" err="1">
                  <a:solidFill>
                    <a:srgbClr val="371A9F"/>
                  </a:solidFill>
                  <a:latin typeface="Montserrat Light"/>
                </a:rPr>
                <a:t>kecuali</a:t>
              </a:r>
              <a:r>
                <a:rPr lang="en-US" sz="2725" dirty="0">
                  <a:solidFill>
                    <a:srgbClr val="371A9F"/>
                  </a:solidFill>
                  <a:latin typeface="Montserrat Light"/>
                </a:rPr>
                <a:t> UU </a:t>
              </a:r>
              <a:r>
                <a:rPr lang="en-US" sz="2725" dirty="0" err="1">
                  <a:solidFill>
                    <a:srgbClr val="371A9F"/>
                  </a:solidFill>
                  <a:latin typeface="Montserrat Light"/>
                </a:rPr>
                <a:t>pidana</a:t>
              </a:r>
              <a:r>
                <a:rPr lang="en-US" sz="2725" dirty="0">
                  <a:solidFill>
                    <a:srgbClr val="371A9F"/>
                  </a:solidFill>
                  <a:latin typeface="Montserrat Light"/>
                </a:rPr>
                <a:t> di </a:t>
              </a:r>
              <a:r>
                <a:rPr lang="en-US" sz="2725" dirty="0" err="1">
                  <a:solidFill>
                    <a:srgbClr val="371A9F"/>
                  </a:solidFill>
                  <a:latin typeface="Montserrat Light"/>
                </a:rPr>
                <a:t>luar</a:t>
              </a:r>
              <a:r>
                <a:rPr lang="en-US" sz="2725" dirty="0">
                  <a:solidFill>
                    <a:srgbClr val="371A9F"/>
                  </a:solidFill>
                  <a:latin typeface="Montserrat Light"/>
                </a:rPr>
                <a:t> KUHP </a:t>
              </a:r>
              <a:r>
                <a:rPr lang="en-US" sz="2725" dirty="0" err="1">
                  <a:solidFill>
                    <a:srgbClr val="371A9F"/>
                  </a:solidFill>
                  <a:latin typeface="Montserrat Light"/>
                </a:rPr>
                <a:t>itu</a:t>
              </a:r>
              <a:r>
                <a:rPr lang="en-US" sz="2725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725" dirty="0" err="1">
                  <a:solidFill>
                    <a:srgbClr val="371A9F"/>
                  </a:solidFill>
                  <a:latin typeface="Montserrat Light"/>
                </a:rPr>
                <a:t>menentukan</a:t>
              </a:r>
              <a:r>
                <a:rPr lang="en-US" sz="2725" dirty="0">
                  <a:solidFill>
                    <a:srgbClr val="371A9F"/>
                  </a:solidFill>
                  <a:latin typeface="Montserrat Light"/>
                </a:rPr>
                <a:t> lain.”</a:t>
              </a:r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 t="35524" r="1700" b="19678"/>
          <a:stretch>
            <a:fillRect/>
          </a:stretch>
        </p:blipFill>
        <p:spPr>
          <a:xfrm>
            <a:off x="10681617" y="106804"/>
            <a:ext cx="5137837" cy="416245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330469" y="132131"/>
            <a:ext cx="3840131" cy="38401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1A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4680" r="23343" b="52605"/>
          <a:stretch>
            <a:fillRect/>
          </a:stretch>
        </p:blipFill>
        <p:spPr>
          <a:xfrm>
            <a:off x="11372579" y="5026562"/>
            <a:ext cx="6915421" cy="522348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930812" y="0"/>
            <a:ext cx="9357188" cy="9357188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8527000" y="5143500"/>
            <a:ext cx="7792878" cy="4691917"/>
          </a:xfrm>
          <a:prstGeom prst="rect">
            <a:avLst/>
          </a:prstGeom>
          <a:solidFill>
            <a:srgbClr val="FF8FE6"/>
          </a:solidFill>
        </p:spPr>
      </p:sp>
      <p:grpSp>
        <p:nvGrpSpPr>
          <p:cNvPr id="5" name="Group 5"/>
          <p:cNvGrpSpPr/>
          <p:nvPr/>
        </p:nvGrpSpPr>
        <p:grpSpPr>
          <a:xfrm>
            <a:off x="1028700" y="1031130"/>
            <a:ext cx="6941374" cy="5665659"/>
            <a:chOff x="0" y="0"/>
            <a:chExt cx="9255165" cy="7554212"/>
          </a:xfrm>
        </p:grpSpPr>
        <p:sp>
          <p:nvSpPr>
            <p:cNvPr id="6" name="TextBox 6"/>
            <p:cNvSpPr txBox="1"/>
            <p:nvPr/>
          </p:nvSpPr>
          <p:spPr>
            <a:xfrm>
              <a:off x="0" y="19756"/>
              <a:ext cx="9255165" cy="668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41"/>
                </a:lnSpc>
              </a:pPr>
              <a:r>
                <a:rPr lang="en-US" sz="3400" spc="170" dirty="0" err="1">
                  <a:solidFill>
                    <a:srgbClr val="52DDD4"/>
                  </a:solidFill>
                  <a:latin typeface="Montserrat Classic Bold"/>
                </a:rPr>
                <a:t>Bagian</a:t>
              </a:r>
              <a:r>
                <a:rPr lang="en-US" sz="3400" spc="170" dirty="0">
                  <a:solidFill>
                    <a:srgbClr val="52DDD4"/>
                  </a:solidFill>
                  <a:latin typeface="Montserrat Classic Bold"/>
                </a:rPr>
                <a:t> </a:t>
              </a:r>
              <a:r>
                <a:rPr lang="en-US" sz="3400" spc="170" dirty="0" err="1">
                  <a:solidFill>
                    <a:srgbClr val="52DDD4"/>
                  </a:solidFill>
                  <a:latin typeface="Montserrat Classic Bold"/>
                </a:rPr>
                <a:t>Khusus</a:t>
              </a:r>
              <a:endParaRPr lang="en-US" sz="3400" spc="170" dirty="0">
                <a:solidFill>
                  <a:srgbClr val="52DDD4"/>
                </a:solidFill>
                <a:latin typeface="Montserrat Classic Bold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212396"/>
              <a:ext cx="9255165" cy="63148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815"/>
                </a:lnSpc>
              </a:pPr>
              <a:r>
                <a:rPr lang="en-US" sz="2725">
                  <a:solidFill>
                    <a:srgbClr val="52DDD4"/>
                  </a:solidFill>
                  <a:latin typeface="Montserrat Light"/>
                </a:rPr>
                <a:t>Bagian khusus berisi perbuatan-perbuatan yang dapat dipidana dan rumusan ancaman pidananya. Bagian khusus ini diatur dalam buku II dan Buku III KUHP. Buku II mengatur tentang Kejahatan (Pasal 104 - Pasal 488), sedangkan Buku III mengatur tentang Pelanggaran (Pasal 489 – Pasal 569) dan disebut aturan khusus (Bijzondere Leerstukken).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1672" y="7011807"/>
            <a:ext cx="9368185" cy="3501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94"/>
              </a:lnSpc>
            </a:pPr>
            <a:r>
              <a:rPr lang="en-US" sz="2210" spc="391" dirty="0">
                <a:solidFill>
                  <a:srgbClr val="FF8FE6"/>
                </a:solidFill>
                <a:latin typeface="Montserrat Classic"/>
              </a:rPr>
              <a:t>1011000111101011111101111000010101001011110101011011010001011011001100100111010101110010000011001001011111101111111010111001001110110100010000100000001110010111011000111101011111101111000010101001011110101011011010001011011001100100111010101110010000011001001011111101111111010111001001110110100010000100000001110010111011000111101011111101111000010101001011110101011101100011110101111110111100001010100101111010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8768124" y="5304134"/>
            <a:ext cx="7310630" cy="4370648"/>
            <a:chOff x="0" y="0"/>
            <a:chExt cx="9747507" cy="5827531"/>
          </a:xfrm>
        </p:grpSpPr>
        <p:sp>
          <p:nvSpPr>
            <p:cNvPr id="10" name="TextBox 10"/>
            <p:cNvSpPr txBox="1"/>
            <p:nvPr/>
          </p:nvSpPr>
          <p:spPr>
            <a:xfrm>
              <a:off x="0" y="19704"/>
              <a:ext cx="9747507" cy="6189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62"/>
                </a:lnSpc>
              </a:pPr>
              <a:r>
                <a:rPr lang="en-US" sz="3152" spc="157">
                  <a:solidFill>
                    <a:srgbClr val="371A9F"/>
                  </a:solidFill>
                  <a:latin typeface="Montserrat Classic Bold"/>
                </a:rPr>
                <a:t>Bagian Khusus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129662"/>
              <a:ext cx="9747507" cy="46728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37"/>
                </a:lnSpc>
              </a:pPr>
              <a:r>
                <a:rPr lang="en-US" sz="2526">
                  <a:solidFill>
                    <a:srgbClr val="371A9F"/>
                  </a:solidFill>
                  <a:latin typeface="Montserrat Light"/>
                </a:rPr>
                <a:t>Beda antara Buku II dan Buku III adalah terletak pada berat ringannya pidana yang diancamkan. </a:t>
              </a:r>
            </a:p>
            <a:p>
              <a:pPr algn="ctr">
                <a:lnSpc>
                  <a:spcPts val="3537"/>
                </a:lnSpc>
              </a:pPr>
              <a:r>
                <a:rPr lang="en-US" sz="2526">
                  <a:solidFill>
                    <a:srgbClr val="371A9F"/>
                  </a:solidFill>
                  <a:latin typeface="Montserrat Light"/>
                </a:rPr>
                <a:t>Dalam Buku II ancaman pidana yang paling berat adalah pidana mati dan pidana penjara seumur hidup sedangkan Buku III ancaman pidana yang paling berat adalah pidana kurungan paling lama 1 (satu) tahun.</a:t>
              </a:r>
            </a:p>
          </p:txBody>
        </p:sp>
      </p:grpSp>
      <p:sp>
        <p:nvSpPr>
          <p:cNvPr id="12" name="AutoShape 12"/>
          <p:cNvSpPr/>
          <p:nvPr/>
        </p:nvSpPr>
        <p:spPr>
          <a:xfrm>
            <a:off x="15126023" y="5056093"/>
            <a:ext cx="1905461" cy="496082"/>
          </a:xfrm>
          <a:prstGeom prst="rect">
            <a:avLst/>
          </a:prstGeom>
          <a:solidFill>
            <a:srgbClr val="52DDD4"/>
          </a:solidFill>
        </p:spPr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 t="35524" r="1700" b="19678"/>
          <a:stretch>
            <a:fillRect/>
          </a:stretch>
        </p:blipFill>
        <p:spPr>
          <a:xfrm>
            <a:off x="10699793" y="-298497"/>
            <a:ext cx="5137837" cy="4162456"/>
          </a:xfrm>
          <a:prstGeom prst="rect">
            <a:avLst/>
          </a:prstGeom>
        </p:spPr>
      </p:pic>
      <p:pic>
        <p:nvPicPr>
          <p:cNvPr id="1026" name="Picture 2" descr="Law Book Icon Stock Illustration - Download Image Now - iSto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7533" y="-212757"/>
            <a:ext cx="3924300" cy="399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1A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490956" y="1860130"/>
            <a:ext cx="8409090" cy="840909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28815" r="41316" b="48566"/>
          <a:stretch>
            <a:fillRect/>
          </a:stretch>
        </p:blipFill>
        <p:spPr>
          <a:xfrm>
            <a:off x="12993946" y="72240"/>
            <a:ext cx="5294054" cy="3611341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0927542" y="3007594"/>
            <a:ext cx="7658903" cy="7615451"/>
          </a:xfrm>
          <a:prstGeom prst="rect">
            <a:avLst/>
          </a:prstGeom>
          <a:solidFill>
            <a:srgbClr val="FF8FE6"/>
          </a:solidFill>
        </p:spPr>
      </p:sp>
      <p:sp>
        <p:nvSpPr>
          <p:cNvPr id="5" name="AutoShape 5"/>
          <p:cNvSpPr/>
          <p:nvPr/>
        </p:nvSpPr>
        <p:spPr>
          <a:xfrm>
            <a:off x="978604" y="2346989"/>
            <a:ext cx="455468" cy="495300"/>
          </a:xfrm>
          <a:prstGeom prst="rect">
            <a:avLst/>
          </a:prstGeom>
          <a:solidFill>
            <a:srgbClr val="52DDD4"/>
          </a:solidFill>
        </p:spPr>
      </p:sp>
      <p:sp>
        <p:nvSpPr>
          <p:cNvPr id="6" name="AutoShape 6"/>
          <p:cNvSpPr/>
          <p:nvPr/>
        </p:nvSpPr>
        <p:spPr>
          <a:xfrm>
            <a:off x="978604" y="4697611"/>
            <a:ext cx="455468" cy="495300"/>
          </a:xfrm>
          <a:prstGeom prst="rect">
            <a:avLst/>
          </a:prstGeom>
          <a:solidFill>
            <a:srgbClr val="52DDD4"/>
          </a:solidFill>
        </p:spPr>
      </p:sp>
      <p:sp>
        <p:nvSpPr>
          <p:cNvPr id="7" name="AutoShape 7"/>
          <p:cNvSpPr/>
          <p:nvPr/>
        </p:nvSpPr>
        <p:spPr>
          <a:xfrm>
            <a:off x="978604" y="7060979"/>
            <a:ext cx="455468" cy="495300"/>
          </a:xfrm>
          <a:prstGeom prst="rect">
            <a:avLst/>
          </a:prstGeom>
          <a:solidFill>
            <a:srgbClr val="52DDD4"/>
          </a:solidFill>
        </p:spPr>
      </p:sp>
      <p:grpSp>
        <p:nvGrpSpPr>
          <p:cNvPr id="8" name="Group 8"/>
          <p:cNvGrpSpPr/>
          <p:nvPr/>
        </p:nvGrpSpPr>
        <p:grpSpPr>
          <a:xfrm>
            <a:off x="11804392" y="6670666"/>
            <a:ext cx="5595058" cy="2587634"/>
            <a:chOff x="0" y="0"/>
            <a:chExt cx="7460077" cy="3450179"/>
          </a:xfrm>
        </p:grpSpPr>
        <p:sp>
          <p:nvSpPr>
            <p:cNvPr id="9" name="TextBox 9"/>
            <p:cNvSpPr txBox="1"/>
            <p:nvPr/>
          </p:nvSpPr>
          <p:spPr>
            <a:xfrm>
              <a:off x="0" y="100189"/>
              <a:ext cx="7460077" cy="22614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6400"/>
                </a:lnSpc>
              </a:pPr>
              <a:r>
                <a:rPr lang="en-US" sz="6400" spc="128">
                  <a:solidFill>
                    <a:srgbClr val="371A9F"/>
                  </a:solidFill>
                  <a:latin typeface="Montserrat Classic Bold"/>
                </a:rPr>
                <a:t>Jenis-Jenis Delik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2781228"/>
              <a:ext cx="7460077" cy="668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841"/>
                </a:lnSpc>
              </a:pPr>
              <a:r>
                <a:rPr lang="en-US" sz="3400" spc="170">
                  <a:solidFill>
                    <a:srgbClr val="371A9F"/>
                  </a:solidFill>
                  <a:latin typeface="Montserrat Classic Bold"/>
                </a:rPr>
                <a:t>dibagi menjadi 3</a:t>
              </a:r>
            </a:p>
          </p:txBody>
        </p:sp>
      </p:grpSp>
      <p:sp>
        <p:nvSpPr>
          <p:cNvPr id="11" name="AutoShape 11"/>
          <p:cNvSpPr/>
          <p:nvPr/>
        </p:nvSpPr>
        <p:spPr>
          <a:xfrm>
            <a:off x="11664242" y="2594639"/>
            <a:ext cx="2387709" cy="565954"/>
          </a:xfrm>
          <a:prstGeom prst="rect">
            <a:avLst/>
          </a:prstGeom>
          <a:solidFill>
            <a:srgbClr val="52DDD4"/>
          </a:solidFill>
        </p:spPr>
      </p:sp>
      <p:grpSp>
        <p:nvGrpSpPr>
          <p:cNvPr id="12" name="Group 12"/>
          <p:cNvGrpSpPr/>
          <p:nvPr/>
        </p:nvGrpSpPr>
        <p:grpSpPr>
          <a:xfrm>
            <a:off x="4114800" y="4343804"/>
            <a:ext cx="10058400" cy="1599392"/>
            <a:chOff x="0" y="0"/>
            <a:chExt cx="3594100" cy="571500"/>
          </a:xfrm>
        </p:grpSpPr>
        <p:sp>
          <p:nvSpPr>
            <p:cNvPr id="13" name="Freeform 13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52DDD4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906039" y="2296983"/>
            <a:ext cx="7079458" cy="1600141"/>
            <a:chOff x="0" y="-66675"/>
            <a:chExt cx="9439277" cy="2133521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66675"/>
              <a:ext cx="9439277" cy="14362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4000" spc="270" dirty="0" smtClean="0">
                  <a:solidFill>
                    <a:srgbClr val="FF8FE6"/>
                  </a:solidFill>
                  <a:latin typeface="Montserrat Classic Bold" panose="020B0604020202020204" charset="0"/>
                </a:rPr>
                <a:t>DELIK </a:t>
              </a:r>
              <a:r>
                <a:rPr lang="en-US" sz="4000" spc="108" dirty="0" smtClean="0">
                  <a:solidFill>
                    <a:srgbClr val="FF8FE6"/>
                  </a:solidFill>
                  <a:latin typeface="Montserrat Classic Bold" panose="020B0604020202020204" charset="0"/>
                </a:rPr>
                <a:t>MATERIIL D</a:t>
              </a:r>
              <a:r>
                <a:rPr lang="en-US" sz="4000" spc="270" dirty="0" smtClean="0">
                  <a:solidFill>
                    <a:srgbClr val="FF8FE6"/>
                  </a:solidFill>
                  <a:latin typeface="Montserrat Classic Bold" panose="020B0604020202020204" charset="0"/>
                </a:rPr>
                <a:t>AN DELIK FORMIL</a:t>
              </a:r>
              <a:endParaRPr lang="en-US" sz="4000" spc="270" dirty="0">
                <a:solidFill>
                  <a:srgbClr val="FF8FE6"/>
                </a:solidFill>
                <a:latin typeface="Montserrat Classic Bold" panose="020B0604020202020204" charset="0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1497674"/>
              <a:ext cx="9439277" cy="569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906039" y="4647605"/>
            <a:ext cx="7079458" cy="1600141"/>
            <a:chOff x="0" y="-66675"/>
            <a:chExt cx="9439277" cy="2133521"/>
          </a:xfrm>
        </p:grpSpPr>
        <p:sp>
          <p:nvSpPr>
            <p:cNvPr id="18" name="TextBox 18"/>
            <p:cNvSpPr txBox="1"/>
            <p:nvPr/>
          </p:nvSpPr>
          <p:spPr>
            <a:xfrm>
              <a:off x="0" y="-66675"/>
              <a:ext cx="9439277" cy="14362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4000" spc="270" dirty="0" smtClean="0">
                  <a:solidFill>
                    <a:srgbClr val="FF8FE6"/>
                  </a:solidFill>
                  <a:latin typeface="Montserrat Classic Bold" panose="020B0604020202020204" charset="0"/>
                </a:rPr>
                <a:t>DELIK </a:t>
              </a:r>
              <a:r>
                <a:rPr lang="en-US" sz="4000" spc="108" dirty="0" smtClean="0">
                  <a:solidFill>
                    <a:srgbClr val="FF8FE6"/>
                  </a:solidFill>
                  <a:latin typeface="Montserrat Classic Bold" panose="020B0604020202020204" charset="0"/>
                </a:rPr>
                <a:t>COMMISSI D</a:t>
              </a:r>
              <a:r>
                <a:rPr lang="en-US" sz="4000" spc="270" dirty="0" smtClean="0">
                  <a:solidFill>
                    <a:srgbClr val="FF8FE6"/>
                  </a:solidFill>
                  <a:latin typeface="Montserrat Classic Bold" panose="020B0604020202020204" charset="0"/>
                </a:rPr>
                <a:t>AN DELIK OMMISSI</a:t>
              </a:r>
              <a:endParaRPr lang="en-US" sz="4000" spc="270" dirty="0">
                <a:solidFill>
                  <a:srgbClr val="FF8FE6"/>
                </a:solidFill>
                <a:latin typeface="Montserrat Classic Bold" panose="020B0604020202020204" charset="0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1497674"/>
              <a:ext cx="9439277" cy="569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906039" y="7010973"/>
            <a:ext cx="7079458" cy="1600141"/>
            <a:chOff x="0" y="-66675"/>
            <a:chExt cx="9439277" cy="2133521"/>
          </a:xfrm>
        </p:grpSpPr>
        <p:sp>
          <p:nvSpPr>
            <p:cNvPr id="21" name="TextBox 21"/>
            <p:cNvSpPr txBox="1"/>
            <p:nvPr/>
          </p:nvSpPr>
          <p:spPr>
            <a:xfrm>
              <a:off x="0" y="-66675"/>
              <a:ext cx="9439277" cy="14362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4000" spc="270" dirty="0" smtClean="0">
                  <a:solidFill>
                    <a:srgbClr val="FF8FE6"/>
                  </a:solidFill>
                  <a:latin typeface="Montserrat Classic Bold" panose="020B0604020202020204" charset="0"/>
                </a:rPr>
                <a:t>DELIK </a:t>
              </a:r>
              <a:r>
                <a:rPr lang="en-US" sz="4000" spc="108" dirty="0" smtClean="0">
                  <a:solidFill>
                    <a:srgbClr val="FF8FE6"/>
                  </a:solidFill>
                  <a:latin typeface="Montserrat Classic Bold" panose="020B0604020202020204" charset="0"/>
                </a:rPr>
                <a:t>ADU</a:t>
              </a:r>
              <a:r>
                <a:rPr lang="en-US" sz="4000" spc="270" dirty="0" smtClean="0">
                  <a:solidFill>
                    <a:srgbClr val="FF8FE6"/>
                  </a:solidFill>
                  <a:latin typeface="Montserrat Classic Bold" panose="020B0604020202020204" charset="0"/>
                </a:rPr>
                <a:t>AN DAN DELIK UMUM/BIASA</a:t>
              </a:r>
              <a:endParaRPr lang="en-US" sz="4000" spc="270" dirty="0">
                <a:solidFill>
                  <a:srgbClr val="FF8FE6"/>
                </a:solidFill>
                <a:latin typeface="Montserrat Classic Bold" panose="020B0604020202020204" charset="0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1497674"/>
              <a:ext cx="9439277" cy="569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1A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8906"/>
            <a:ext cx="7484145" cy="748414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916" t="13862" r="2564" b="366"/>
          <a:stretch>
            <a:fillRect/>
          </a:stretch>
        </p:blipFill>
        <p:spPr>
          <a:xfrm>
            <a:off x="7098583" y="1326545"/>
            <a:ext cx="5614834" cy="892357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345796" y="7169709"/>
            <a:ext cx="1798204" cy="1486516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1028700" y="1147128"/>
            <a:ext cx="7848600" cy="6286500"/>
          </a:xfrm>
          <a:prstGeom prst="rect">
            <a:avLst/>
          </a:prstGeom>
          <a:solidFill>
            <a:srgbClr val="FF8FE6"/>
          </a:solidFill>
        </p:spPr>
      </p:sp>
      <p:sp>
        <p:nvSpPr>
          <p:cNvPr id="6" name="TextBox 6"/>
          <p:cNvSpPr txBox="1"/>
          <p:nvPr/>
        </p:nvSpPr>
        <p:spPr>
          <a:xfrm>
            <a:off x="10942204" y="5575815"/>
            <a:ext cx="7205261" cy="4674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94"/>
              </a:lnSpc>
            </a:pPr>
            <a:r>
              <a:rPr lang="en-US" sz="2210" spc="391" dirty="0">
                <a:solidFill>
                  <a:srgbClr val="52DDD4"/>
                </a:solidFill>
                <a:latin typeface="Montserrat Classic"/>
              </a:rPr>
              <a:t>1011000111101011111101111000010101001011110101011011010001011011001100100111010101110010000011001001011111101111111010111001001110110100010000100000001110010111011000111101011111101111000010101001011110101011011010001011011001100100111010101110010000011001001011111101111111010111001001110110100010000100000001110010111011000111101011111101111000010101001011110101011101100011110101111110111100001010100101111010</a:t>
            </a:r>
          </a:p>
        </p:txBody>
      </p:sp>
      <p:sp>
        <p:nvSpPr>
          <p:cNvPr id="7" name="AutoShape 7"/>
          <p:cNvSpPr/>
          <p:nvPr/>
        </p:nvSpPr>
        <p:spPr>
          <a:xfrm>
            <a:off x="9410700" y="4194437"/>
            <a:ext cx="7848600" cy="5063863"/>
          </a:xfrm>
          <a:prstGeom prst="rect">
            <a:avLst/>
          </a:prstGeom>
          <a:solidFill>
            <a:srgbClr val="FF8FE6"/>
          </a:solidFill>
        </p:spPr>
      </p:sp>
      <p:sp>
        <p:nvSpPr>
          <p:cNvPr id="8" name="TextBox 8"/>
          <p:cNvSpPr txBox="1"/>
          <p:nvPr/>
        </p:nvSpPr>
        <p:spPr>
          <a:xfrm>
            <a:off x="9416342" y="2455188"/>
            <a:ext cx="7842958" cy="86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88"/>
              </a:lnSpc>
            </a:pPr>
            <a:r>
              <a:rPr lang="en-US" sz="5600" spc="112">
                <a:solidFill>
                  <a:srgbClr val="52DDD4"/>
                </a:solidFill>
                <a:latin typeface="Montserrat Classic Bold"/>
              </a:rPr>
              <a:t>JENIS-JENIS DELIK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325386" y="1609027"/>
            <a:ext cx="7255229" cy="5362702"/>
            <a:chOff x="0" y="0"/>
            <a:chExt cx="9673639" cy="7150269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69497"/>
              <a:ext cx="9673639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000" spc="270">
                  <a:solidFill>
                    <a:srgbClr val="371A9F"/>
                  </a:solidFill>
                  <a:latin typeface="Montserrat Classic"/>
                </a:rPr>
                <a:t>DELIK MATERIIL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098931"/>
              <a:ext cx="9673639" cy="60555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600" spc="26">
                  <a:solidFill>
                    <a:srgbClr val="371A9F"/>
                  </a:solidFill>
                  <a:latin typeface="Montserrat Light"/>
                </a:rPr>
                <a:t>Delik yang perumusannya dititikberatkan pada akibat yang dilarang (tidak dikehendaki) oleh undang-undang. Delik ini dikatakan selasai apabila akibat yang dilarang atau tidak dikehendaki oleh undang-undang itu telah terjadi. Apabila perbuatan telah dilaksanakan, tetapi akibat yang dituju belum terjadi, maka tetap dapat dituntut melakukan tindak pidana, yaitu percobaan melakukan tindak pidana.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410700" y="4686300"/>
            <a:ext cx="7848600" cy="4267200"/>
            <a:chOff x="0" y="0"/>
            <a:chExt cx="10356788" cy="5347648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69511"/>
              <a:ext cx="10356788" cy="6792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20"/>
                </a:lnSpc>
              </a:pPr>
              <a:r>
                <a:rPr lang="en-US" sz="3014" spc="271">
                  <a:solidFill>
                    <a:srgbClr val="371A9F"/>
                  </a:solidFill>
                  <a:latin typeface="Montserrat Classic"/>
                </a:rPr>
                <a:t>DELIK FORMIL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104571"/>
              <a:ext cx="10356788" cy="42473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57"/>
                </a:lnSpc>
              </a:pPr>
              <a:r>
                <a:rPr lang="en-US" sz="2612" spc="26" dirty="0" err="1">
                  <a:solidFill>
                    <a:srgbClr val="371A9F"/>
                  </a:solidFill>
                  <a:latin typeface="Montserrat Light"/>
                </a:rPr>
                <a:t>delik</a:t>
              </a:r>
              <a:r>
                <a:rPr lang="en-US" sz="2612" spc="26" dirty="0">
                  <a:solidFill>
                    <a:srgbClr val="371A9F"/>
                  </a:solidFill>
                  <a:latin typeface="Montserrat Light"/>
                </a:rPr>
                <a:t> yang </a:t>
              </a:r>
              <a:r>
                <a:rPr lang="en-US" sz="2612" spc="26" dirty="0" err="1">
                  <a:solidFill>
                    <a:srgbClr val="371A9F"/>
                  </a:solidFill>
                  <a:latin typeface="Montserrat Light"/>
                </a:rPr>
                <a:t>perumusannya</a:t>
              </a:r>
              <a:r>
                <a:rPr lang="en-US" sz="2612" spc="26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612" spc="26" dirty="0" err="1">
                  <a:solidFill>
                    <a:srgbClr val="371A9F"/>
                  </a:solidFill>
                  <a:latin typeface="Montserrat Light"/>
                </a:rPr>
                <a:t>dititikberatkan</a:t>
              </a:r>
              <a:r>
                <a:rPr lang="en-US" sz="2612" spc="26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612" spc="26" dirty="0" err="1">
                  <a:solidFill>
                    <a:srgbClr val="371A9F"/>
                  </a:solidFill>
                  <a:latin typeface="Montserrat Light"/>
                </a:rPr>
                <a:t>kepada</a:t>
              </a:r>
              <a:r>
                <a:rPr lang="en-US" sz="2612" spc="26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612" spc="26" dirty="0" err="1">
                  <a:solidFill>
                    <a:srgbClr val="371A9F"/>
                  </a:solidFill>
                  <a:latin typeface="Montserrat Light"/>
                </a:rPr>
                <a:t>perbuatan</a:t>
              </a:r>
              <a:r>
                <a:rPr lang="en-US" sz="2612" spc="26" dirty="0">
                  <a:solidFill>
                    <a:srgbClr val="371A9F"/>
                  </a:solidFill>
                  <a:latin typeface="Montserrat Light"/>
                </a:rPr>
                <a:t> yang </a:t>
              </a:r>
              <a:r>
                <a:rPr lang="en-US" sz="2612" spc="26" dirty="0" err="1">
                  <a:solidFill>
                    <a:srgbClr val="371A9F"/>
                  </a:solidFill>
                  <a:latin typeface="Montserrat Light"/>
                </a:rPr>
                <a:t>dilarang</a:t>
              </a:r>
              <a:r>
                <a:rPr lang="en-US" sz="2612" spc="26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612" spc="26" dirty="0" err="1">
                  <a:solidFill>
                    <a:srgbClr val="371A9F"/>
                  </a:solidFill>
                  <a:latin typeface="Montserrat Light"/>
                </a:rPr>
                <a:t>oleh</a:t>
              </a:r>
              <a:r>
                <a:rPr lang="en-US" sz="2612" spc="26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612" spc="26" dirty="0" err="1">
                  <a:solidFill>
                    <a:srgbClr val="371A9F"/>
                  </a:solidFill>
                  <a:latin typeface="Montserrat Light"/>
                </a:rPr>
                <a:t>undang-undang</a:t>
              </a:r>
              <a:r>
                <a:rPr lang="en-US" sz="2612" spc="26" dirty="0">
                  <a:solidFill>
                    <a:srgbClr val="371A9F"/>
                  </a:solidFill>
                  <a:latin typeface="Montserrat Light"/>
                </a:rPr>
                <a:t>. </a:t>
              </a:r>
              <a:r>
                <a:rPr lang="en-US" sz="2612" spc="26" dirty="0" err="1">
                  <a:solidFill>
                    <a:srgbClr val="371A9F"/>
                  </a:solidFill>
                  <a:latin typeface="Montserrat Light"/>
                </a:rPr>
                <a:t>Perwujudan</a:t>
              </a:r>
              <a:r>
                <a:rPr lang="en-US" sz="2612" spc="26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612" spc="26" dirty="0" err="1">
                  <a:solidFill>
                    <a:srgbClr val="371A9F"/>
                  </a:solidFill>
                  <a:latin typeface="Montserrat Light"/>
                </a:rPr>
                <a:t>delik</a:t>
              </a:r>
              <a:r>
                <a:rPr lang="en-US" sz="2612" spc="26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612" spc="26" dirty="0" err="1">
                  <a:solidFill>
                    <a:srgbClr val="371A9F"/>
                  </a:solidFill>
                  <a:latin typeface="Montserrat Light"/>
                </a:rPr>
                <a:t>ini</a:t>
              </a:r>
              <a:r>
                <a:rPr lang="en-US" sz="2612" spc="26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612" spc="26" dirty="0" err="1">
                  <a:solidFill>
                    <a:srgbClr val="371A9F"/>
                  </a:solidFill>
                  <a:latin typeface="Montserrat Light"/>
                </a:rPr>
                <a:t>dipandang</a:t>
              </a:r>
              <a:r>
                <a:rPr lang="en-US" sz="2612" spc="26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612" spc="26" dirty="0" err="1">
                  <a:solidFill>
                    <a:srgbClr val="371A9F"/>
                  </a:solidFill>
                  <a:latin typeface="Montserrat Light"/>
                </a:rPr>
                <a:t>selesai</a:t>
              </a:r>
              <a:r>
                <a:rPr lang="en-US" sz="2612" spc="26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612" spc="26" dirty="0" err="1">
                  <a:solidFill>
                    <a:srgbClr val="371A9F"/>
                  </a:solidFill>
                  <a:latin typeface="Montserrat Light"/>
                </a:rPr>
                <a:t>dengan</a:t>
              </a:r>
              <a:r>
                <a:rPr lang="en-US" sz="2612" spc="26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612" spc="26" dirty="0" err="1">
                  <a:solidFill>
                    <a:srgbClr val="371A9F"/>
                  </a:solidFill>
                  <a:latin typeface="Montserrat Light"/>
                </a:rPr>
                <a:t>dilakukannya</a:t>
              </a:r>
              <a:r>
                <a:rPr lang="en-US" sz="2612" spc="26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612" spc="26" dirty="0" err="1">
                  <a:solidFill>
                    <a:srgbClr val="371A9F"/>
                  </a:solidFill>
                  <a:latin typeface="Montserrat Light"/>
                </a:rPr>
                <a:t>perbuatan</a:t>
              </a:r>
              <a:r>
                <a:rPr lang="en-US" sz="2612" spc="26" dirty="0">
                  <a:solidFill>
                    <a:srgbClr val="371A9F"/>
                  </a:solidFill>
                  <a:latin typeface="Montserrat Light"/>
                </a:rPr>
                <a:t> yang </a:t>
              </a:r>
              <a:r>
                <a:rPr lang="en-US" sz="2612" spc="26" dirty="0" err="1">
                  <a:solidFill>
                    <a:srgbClr val="371A9F"/>
                  </a:solidFill>
                  <a:latin typeface="Montserrat Light"/>
                </a:rPr>
                <a:t>sesuai</a:t>
              </a:r>
              <a:r>
                <a:rPr lang="en-US" sz="2612" spc="26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612" spc="26" dirty="0" err="1">
                  <a:solidFill>
                    <a:srgbClr val="371A9F"/>
                  </a:solidFill>
                  <a:latin typeface="Montserrat Light"/>
                </a:rPr>
                <a:t>dengan</a:t>
              </a:r>
              <a:r>
                <a:rPr lang="en-US" sz="2612" spc="26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612" spc="26" dirty="0" err="1">
                  <a:solidFill>
                    <a:srgbClr val="371A9F"/>
                  </a:solidFill>
                  <a:latin typeface="Montserrat Light"/>
                </a:rPr>
                <a:t>apa</a:t>
              </a:r>
              <a:r>
                <a:rPr lang="en-US" sz="2612" spc="26" dirty="0">
                  <a:solidFill>
                    <a:srgbClr val="371A9F"/>
                  </a:solidFill>
                  <a:latin typeface="Montserrat Light"/>
                </a:rPr>
                <a:t> yang </a:t>
              </a:r>
              <a:r>
                <a:rPr lang="en-US" sz="2612" spc="26" dirty="0" err="1">
                  <a:solidFill>
                    <a:srgbClr val="371A9F"/>
                  </a:solidFill>
                  <a:latin typeface="Montserrat Light"/>
                </a:rPr>
                <a:t>tercantum</a:t>
              </a:r>
              <a:r>
                <a:rPr lang="en-US" sz="2612" spc="26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612" spc="26" dirty="0" err="1">
                  <a:solidFill>
                    <a:srgbClr val="371A9F"/>
                  </a:solidFill>
                  <a:latin typeface="Montserrat Light"/>
                </a:rPr>
                <a:t>dalam</a:t>
              </a:r>
              <a:r>
                <a:rPr lang="en-US" sz="2612" spc="26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612" spc="26" dirty="0" err="1">
                  <a:solidFill>
                    <a:srgbClr val="371A9F"/>
                  </a:solidFill>
                  <a:latin typeface="Montserrat Light"/>
                </a:rPr>
                <a:t>rumusan</a:t>
              </a:r>
              <a:r>
                <a:rPr lang="en-US" sz="2612" spc="26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612" spc="26" dirty="0" err="1">
                  <a:solidFill>
                    <a:srgbClr val="371A9F"/>
                  </a:solidFill>
                  <a:latin typeface="Montserrat Light"/>
                </a:rPr>
                <a:t>delik</a:t>
              </a:r>
              <a:r>
                <a:rPr lang="en-US" sz="2612" spc="26" dirty="0">
                  <a:solidFill>
                    <a:srgbClr val="371A9F"/>
                  </a:solidFill>
                  <a:latin typeface="Montserrat Light"/>
                </a:rPr>
                <a:t>, </a:t>
              </a:r>
              <a:r>
                <a:rPr lang="en-US" sz="2612" spc="26" dirty="0" err="1">
                  <a:solidFill>
                    <a:srgbClr val="371A9F"/>
                  </a:solidFill>
                  <a:latin typeface="Montserrat Light"/>
                </a:rPr>
                <a:t>tanpa</a:t>
              </a:r>
              <a:r>
                <a:rPr lang="en-US" sz="2612" spc="26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612" spc="26" dirty="0" err="1">
                  <a:solidFill>
                    <a:srgbClr val="371A9F"/>
                  </a:solidFill>
                  <a:latin typeface="Montserrat Light"/>
                </a:rPr>
                <a:t>mempersoalkan</a:t>
              </a:r>
              <a:r>
                <a:rPr lang="en-US" sz="2612" spc="26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612" spc="26" dirty="0" err="1">
                  <a:solidFill>
                    <a:srgbClr val="371A9F"/>
                  </a:solidFill>
                  <a:latin typeface="Montserrat Light"/>
                </a:rPr>
                <a:t>akibat</a:t>
              </a:r>
              <a:r>
                <a:rPr lang="en-US" sz="2612" spc="26" dirty="0">
                  <a:solidFill>
                    <a:srgbClr val="371A9F"/>
                  </a:solidFill>
                  <a:latin typeface="Montserrat Light"/>
                </a:rPr>
                <a:t> yang </a:t>
              </a:r>
              <a:r>
                <a:rPr lang="en-US" sz="2612" spc="26" dirty="0" err="1">
                  <a:solidFill>
                    <a:srgbClr val="371A9F"/>
                  </a:solidFill>
                  <a:latin typeface="Montserrat Light"/>
                </a:rPr>
                <a:t>ditimbulkan</a:t>
              </a:r>
              <a:r>
                <a:rPr lang="en-US" sz="2612" spc="26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612" spc="26" dirty="0" err="1">
                  <a:solidFill>
                    <a:srgbClr val="371A9F"/>
                  </a:solidFill>
                  <a:latin typeface="Montserrat Light"/>
                </a:rPr>
                <a:t>oleh</a:t>
              </a:r>
              <a:r>
                <a:rPr lang="en-US" sz="2612" spc="26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612" spc="26" dirty="0" err="1">
                  <a:solidFill>
                    <a:srgbClr val="371A9F"/>
                  </a:solidFill>
                  <a:latin typeface="Montserrat Light"/>
                </a:rPr>
                <a:t>perbuatan</a:t>
              </a:r>
              <a:r>
                <a:rPr lang="en-US" sz="2612" spc="26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612" spc="26" dirty="0" err="1">
                  <a:solidFill>
                    <a:srgbClr val="371A9F"/>
                  </a:solidFill>
                  <a:latin typeface="Montserrat Light"/>
                </a:rPr>
                <a:t>tersebut</a:t>
              </a:r>
              <a:r>
                <a:rPr lang="en-US" sz="2612" spc="26" dirty="0">
                  <a:solidFill>
                    <a:srgbClr val="371A9F"/>
                  </a:solidFill>
                  <a:latin typeface="Montserrat Light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1A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8999222" cy="899922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916" t="13862" r="2564" b="366"/>
          <a:stretch>
            <a:fillRect/>
          </a:stretch>
        </p:blipFill>
        <p:spPr>
          <a:xfrm>
            <a:off x="30480" y="1360886"/>
            <a:ext cx="5614834" cy="892357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345796" y="7169709"/>
            <a:ext cx="1798204" cy="1486516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1028700" y="1147128"/>
            <a:ext cx="7848600" cy="6286500"/>
          </a:xfrm>
          <a:prstGeom prst="rect">
            <a:avLst/>
          </a:prstGeom>
          <a:solidFill>
            <a:srgbClr val="FF8FE6"/>
          </a:solidFill>
        </p:spPr>
      </p:sp>
      <p:sp>
        <p:nvSpPr>
          <p:cNvPr id="6" name="TextBox 6"/>
          <p:cNvSpPr txBox="1"/>
          <p:nvPr/>
        </p:nvSpPr>
        <p:spPr>
          <a:xfrm>
            <a:off x="11021779" y="5612696"/>
            <a:ext cx="7205261" cy="4674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94"/>
              </a:lnSpc>
            </a:pPr>
            <a:r>
              <a:rPr lang="en-US" sz="2210" spc="391" dirty="0">
                <a:solidFill>
                  <a:srgbClr val="52DDD4"/>
                </a:solidFill>
                <a:latin typeface="Montserrat Classic"/>
              </a:rPr>
              <a:t>1011000111101011111101111000010101001011110101011011010001011011001100100111010101110010000011001001011111101111111010111001001110110100010000100000001110010111011000111101011111101111000010101001011110101011011010001011011001100100111010101110010000011001001011111101111111010111001001110110100010000100000001110010111011000111101011111101111000010101001011110101011101100011110101111110111100001010100101111010</a:t>
            </a:r>
          </a:p>
        </p:txBody>
      </p:sp>
      <p:sp>
        <p:nvSpPr>
          <p:cNvPr id="7" name="AutoShape 7"/>
          <p:cNvSpPr/>
          <p:nvPr/>
        </p:nvSpPr>
        <p:spPr>
          <a:xfrm>
            <a:off x="9410700" y="4194437"/>
            <a:ext cx="7848600" cy="5063863"/>
          </a:xfrm>
          <a:prstGeom prst="rect">
            <a:avLst/>
          </a:prstGeom>
          <a:solidFill>
            <a:srgbClr val="FF8FE6"/>
          </a:solidFill>
        </p:spPr>
      </p:sp>
      <p:sp>
        <p:nvSpPr>
          <p:cNvPr id="8" name="TextBox 8"/>
          <p:cNvSpPr txBox="1"/>
          <p:nvPr/>
        </p:nvSpPr>
        <p:spPr>
          <a:xfrm>
            <a:off x="9416342" y="2455188"/>
            <a:ext cx="7842958" cy="86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88"/>
              </a:lnSpc>
            </a:pPr>
            <a:r>
              <a:rPr lang="en-US" sz="5600" spc="112">
                <a:solidFill>
                  <a:srgbClr val="52DDD4"/>
                </a:solidFill>
                <a:latin typeface="Montserrat Classic Bold"/>
              </a:rPr>
              <a:t>JENIS-JENIS DELIK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325385" y="1897941"/>
            <a:ext cx="7255230" cy="4917420"/>
            <a:chOff x="-1" y="436019"/>
            <a:chExt cx="9673640" cy="6556560"/>
          </a:xfrm>
        </p:grpSpPr>
        <p:sp>
          <p:nvSpPr>
            <p:cNvPr id="10" name="TextBox 10"/>
            <p:cNvSpPr txBox="1"/>
            <p:nvPr/>
          </p:nvSpPr>
          <p:spPr>
            <a:xfrm>
              <a:off x="-1" y="436019"/>
              <a:ext cx="9673639" cy="6381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000" spc="270" dirty="0" smtClean="0">
                  <a:solidFill>
                    <a:srgbClr val="371A9F"/>
                  </a:solidFill>
                  <a:latin typeface="Montserrat Classic"/>
                </a:rPr>
                <a:t>DELIK </a:t>
              </a:r>
              <a:r>
                <a:rPr lang="en-US" sz="3000" spc="270" dirty="0">
                  <a:solidFill>
                    <a:srgbClr val="371A9F"/>
                  </a:solidFill>
                  <a:latin typeface="Montserrat Classic"/>
                </a:rPr>
                <a:t>COMMISSI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546607"/>
              <a:ext cx="9673639" cy="54459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600" spc="26" dirty="0" err="1">
                  <a:solidFill>
                    <a:srgbClr val="371A9F"/>
                  </a:solidFill>
                  <a:latin typeface="Montserrat Light"/>
                </a:rPr>
                <a:t>Delik</a:t>
              </a:r>
              <a:r>
                <a:rPr lang="en-US" sz="2600" spc="26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600" spc="26" dirty="0" err="1">
                  <a:solidFill>
                    <a:srgbClr val="371A9F"/>
                  </a:solidFill>
                  <a:latin typeface="Montserrat Light"/>
                </a:rPr>
                <a:t>Commissionis</a:t>
              </a:r>
              <a:r>
                <a:rPr lang="en-US" sz="2600" spc="26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600" spc="26" dirty="0" err="1">
                  <a:solidFill>
                    <a:srgbClr val="371A9F"/>
                  </a:solidFill>
                  <a:latin typeface="Montserrat Light"/>
                </a:rPr>
                <a:t>adalah</a:t>
              </a:r>
              <a:r>
                <a:rPr lang="en-US" sz="2600" spc="26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600" spc="26" dirty="0" err="1">
                  <a:solidFill>
                    <a:srgbClr val="371A9F"/>
                  </a:solidFill>
                  <a:latin typeface="Montserrat Light"/>
                </a:rPr>
                <a:t>perbuatan</a:t>
              </a:r>
              <a:r>
                <a:rPr lang="en-US" sz="2600" spc="26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600" spc="26" dirty="0" err="1">
                  <a:solidFill>
                    <a:srgbClr val="371A9F"/>
                  </a:solidFill>
                  <a:latin typeface="Montserrat Light"/>
                </a:rPr>
                <a:t>melakukan</a:t>
              </a:r>
              <a:r>
                <a:rPr lang="en-US" sz="2600" spc="26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600" spc="26" dirty="0" err="1">
                  <a:solidFill>
                    <a:srgbClr val="371A9F"/>
                  </a:solidFill>
                  <a:latin typeface="Montserrat Light"/>
                </a:rPr>
                <a:t>sesuatu</a:t>
              </a:r>
              <a:r>
                <a:rPr lang="en-US" sz="2600" spc="26" dirty="0">
                  <a:solidFill>
                    <a:srgbClr val="371A9F"/>
                  </a:solidFill>
                  <a:latin typeface="Montserrat Light"/>
                </a:rPr>
                <a:t> yang </a:t>
              </a:r>
              <a:r>
                <a:rPr lang="en-US" sz="2600" spc="26" dirty="0" err="1">
                  <a:solidFill>
                    <a:srgbClr val="371A9F"/>
                  </a:solidFill>
                  <a:latin typeface="Montserrat Light"/>
                </a:rPr>
                <a:t>dilarang</a:t>
              </a:r>
              <a:r>
                <a:rPr lang="en-US" sz="2600" spc="26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600" spc="26" dirty="0" err="1">
                  <a:solidFill>
                    <a:srgbClr val="371A9F"/>
                  </a:solidFill>
                  <a:latin typeface="Montserrat Light"/>
                </a:rPr>
                <a:t>oleh</a:t>
              </a:r>
              <a:endParaRPr lang="en-US" sz="2600" spc="26" dirty="0">
                <a:solidFill>
                  <a:srgbClr val="371A9F"/>
                </a:solidFill>
                <a:latin typeface="Montserrat Light"/>
              </a:endParaRPr>
            </a:p>
            <a:p>
              <a:pPr algn="ctr">
                <a:lnSpc>
                  <a:spcPts val="3640"/>
                </a:lnSpc>
              </a:pPr>
              <a:r>
                <a:rPr lang="en-US" sz="2600" spc="26" dirty="0" err="1">
                  <a:solidFill>
                    <a:srgbClr val="371A9F"/>
                  </a:solidFill>
                  <a:latin typeface="Montserrat Light"/>
                </a:rPr>
                <a:t>aturan-aturan</a:t>
              </a:r>
              <a:r>
                <a:rPr lang="en-US" sz="2600" spc="26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600" spc="26" dirty="0" err="1">
                  <a:solidFill>
                    <a:srgbClr val="371A9F"/>
                  </a:solidFill>
                  <a:latin typeface="Montserrat Light"/>
                </a:rPr>
                <a:t>pidana</a:t>
              </a:r>
              <a:r>
                <a:rPr lang="en-US" sz="2600" spc="26" dirty="0">
                  <a:solidFill>
                    <a:srgbClr val="371A9F"/>
                  </a:solidFill>
                  <a:latin typeface="Montserrat Light"/>
                </a:rPr>
                <a:t>, </a:t>
              </a:r>
              <a:r>
                <a:rPr lang="en-US" sz="2600" spc="26" dirty="0" err="1">
                  <a:solidFill>
                    <a:srgbClr val="371A9F"/>
                  </a:solidFill>
                  <a:latin typeface="Montserrat Light"/>
                </a:rPr>
                <a:t>misalnya</a:t>
              </a:r>
              <a:r>
                <a:rPr lang="en-US" sz="2600" spc="26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600" spc="26" dirty="0" err="1">
                  <a:solidFill>
                    <a:srgbClr val="371A9F"/>
                  </a:solidFill>
                  <a:latin typeface="Montserrat Light"/>
                </a:rPr>
                <a:t>mencuri</a:t>
              </a:r>
              <a:r>
                <a:rPr lang="en-US" sz="2600" spc="26" dirty="0">
                  <a:solidFill>
                    <a:srgbClr val="371A9F"/>
                  </a:solidFill>
                  <a:latin typeface="Montserrat Light"/>
                </a:rPr>
                <a:t> (</a:t>
              </a:r>
              <a:r>
                <a:rPr lang="en-US" sz="2600" spc="26" dirty="0" err="1">
                  <a:solidFill>
                    <a:srgbClr val="371A9F"/>
                  </a:solidFill>
                  <a:latin typeface="Montserrat Light"/>
                </a:rPr>
                <a:t>Pasal</a:t>
              </a:r>
              <a:r>
                <a:rPr lang="en-US" sz="2600" spc="26" dirty="0">
                  <a:solidFill>
                    <a:srgbClr val="371A9F"/>
                  </a:solidFill>
                  <a:latin typeface="Montserrat Light"/>
                </a:rPr>
                <a:t> 362), </a:t>
              </a:r>
              <a:r>
                <a:rPr lang="en-US" sz="2600" spc="26" dirty="0" err="1">
                  <a:solidFill>
                    <a:srgbClr val="371A9F"/>
                  </a:solidFill>
                  <a:latin typeface="Montserrat Light"/>
                </a:rPr>
                <a:t>menggelapkan</a:t>
              </a:r>
              <a:r>
                <a:rPr lang="en-US" sz="2600" spc="26" dirty="0">
                  <a:solidFill>
                    <a:srgbClr val="371A9F"/>
                  </a:solidFill>
                  <a:latin typeface="Montserrat Light"/>
                </a:rPr>
                <a:t> (</a:t>
              </a:r>
              <a:r>
                <a:rPr lang="en-US" sz="2600" spc="26" dirty="0" err="1">
                  <a:solidFill>
                    <a:srgbClr val="371A9F"/>
                  </a:solidFill>
                  <a:latin typeface="Montserrat Light"/>
                </a:rPr>
                <a:t>Pasal</a:t>
              </a:r>
              <a:r>
                <a:rPr lang="en-US" sz="2600" spc="26" dirty="0">
                  <a:solidFill>
                    <a:srgbClr val="371A9F"/>
                  </a:solidFill>
                  <a:latin typeface="Montserrat Light"/>
                </a:rPr>
                <a:t> 372),</a:t>
              </a:r>
            </a:p>
            <a:p>
              <a:pPr algn="ctr">
                <a:lnSpc>
                  <a:spcPts val="3640"/>
                </a:lnSpc>
              </a:pPr>
              <a:r>
                <a:rPr lang="en-US" sz="2600" spc="26" dirty="0" err="1">
                  <a:solidFill>
                    <a:srgbClr val="371A9F"/>
                  </a:solidFill>
                  <a:latin typeface="Montserrat Light"/>
                </a:rPr>
                <a:t>menipu</a:t>
              </a:r>
              <a:r>
                <a:rPr lang="en-US" sz="2600" spc="26" dirty="0">
                  <a:solidFill>
                    <a:srgbClr val="371A9F"/>
                  </a:solidFill>
                  <a:latin typeface="Montserrat Light"/>
                </a:rPr>
                <a:t> (</a:t>
              </a:r>
              <a:r>
                <a:rPr lang="en-US" sz="2600" spc="26" dirty="0" err="1">
                  <a:solidFill>
                    <a:srgbClr val="371A9F"/>
                  </a:solidFill>
                  <a:latin typeface="Montserrat Light"/>
                </a:rPr>
                <a:t>Pasal</a:t>
              </a:r>
              <a:r>
                <a:rPr lang="en-US" sz="2600" spc="26" dirty="0">
                  <a:solidFill>
                    <a:srgbClr val="371A9F"/>
                  </a:solidFill>
                  <a:latin typeface="Montserrat Light"/>
                </a:rPr>
                <a:t> 378). </a:t>
              </a:r>
            </a:p>
            <a:p>
              <a:pPr algn="ctr">
                <a:lnSpc>
                  <a:spcPts val="3640"/>
                </a:lnSpc>
              </a:pPr>
              <a:r>
                <a:rPr lang="en-US" sz="2600" spc="26" dirty="0" err="1">
                  <a:solidFill>
                    <a:srgbClr val="371A9F"/>
                  </a:solidFill>
                  <a:latin typeface="Montserrat Light"/>
                </a:rPr>
                <a:t>Delik</a:t>
              </a:r>
              <a:r>
                <a:rPr lang="en-US" sz="2600" spc="26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600" spc="26" dirty="0" err="1">
                  <a:solidFill>
                    <a:srgbClr val="371A9F"/>
                  </a:solidFill>
                  <a:latin typeface="Montserrat Light"/>
                </a:rPr>
                <a:t>commisionis</a:t>
              </a:r>
              <a:r>
                <a:rPr lang="en-US" sz="2600" spc="26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600" spc="26" dirty="0" err="1">
                  <a:solidFill>
                    <a:srgbClr val="371A9F"/>
                  </a:solidFill>
                  <a:latin typeface="Montserrat Light"/>
                </a:rPr>
                <a:t>pada</a:t>
              </a:r>
              <a:r>
                <a:rPr lang="en-US" sz="2600" spc="26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600" spc="26" dirty="0" err="1">
                  <a:solidFill>
                    <a:srgbClr val="371A9F"/>
                  </a:solidFill>
                  <a:latin typeface="Montserrat Light"/>
                </a:rPr>
                <a:t>umumnya</a:t>
              </a:r>
              <a:r>
                <a:rPr lang="en-US" sz="2600" spc="26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600" spc="26" dirty="0" err="1">
                  <a:solidFill>
                    <a:srgbClr val="371A9F"/>
                  </a:solidFill>
                  <a:latin typeface="Montserrat Light"/>
                </a:rPr>
                <a:t>terjadi</a:t>
              </a:r>
              <a:r>
                <a:rPr lang="en-US" sz="2600" spc="26" dirty="0">
                  <a:solidFill>
                    <a:srgbClr val="371A9F"/>
                  </a:solidFill>
                  <a:latin typeface="Montserrat Light"/>
                </a:rPr>
                <a:t> di </a:t>
              </a:r>
              <a:r>
                <a:rPr lang="en-US" sz="2600" spc="26" dirty="0" err="1">
                  <a:solidFill>
                    <a:srgbClr val="371A9F"/>
                  </a:solidFill>
                  <a:latin typeface="Montserrat Light"/>
                </a:rPr>
                <a:t>tempat</a:t>
              </a:r>
              <a:r>
                <a:rPr lang="en-US" sz="2600" spc="26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600" spc="26" dirty="0" err="1">
                  <a:solidFill>
                    <a:srgbClr val="371A9F"/>
                  </a:solidFill>
                  <a:latin typeface="Montserrat Light"/>
                </a:rPr>
                <a:t>dan</a:t>
              </a:r>
              <a:r>
                <a:rPr lang="en-US" sz="2600" spc="26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600" spc="26" dirty="0" err="1">
                  <a:solidFill>
                    <a:srgbClr val="371A9F"/>
                  </a:solidFill>
                  <a:latin typeface="Montserrat Light"/>
                </a:rPr>
                <a:t>waktupembuat</a:t>
              </a:r>
              <a:r>
                <a:rPr lang="en-US" sz="2600" spc="26" dirty="0">
                  <a:solidFill>
                    <a:srgbClr val="371A9F"/>
                  </a:solidFill>
                  <a:latin typeface="Montserrat Light"/>
                </a:rPr>
                <a:t> (</a:t>
              </a:r>
              <a:r>
                <a:rPr lang="en-US" sz="2600" spc="26" dirty="0" err="1">
                  <a:solidFill>
                    <a:srgbClr val="371A9F"/>
                  </a:solidFill>
                  <a:latin typeface="Montserrat Light"/>
                </a:rPr>
                <a:t>dader</a:t>
              </a:r>
              <a:r>
                <a:rPr lang="en-US" sz="2600" spc="26" dirty="0">
                  <a:solidFill>
                    <a:srgbClr val="371A9F"/>
                  </a:solidFill>
                  <a:latin typeface="Montserrat Light"/>
                </a:rPr>
                <a:t>) </a:t>
              </a:r>
              <a:r>
                <a:rPr lang="en-US" sz="2600" spc="26" dirty="0" err="1">
                  <a:solidFill>
                    <a:srgbClr val="371A9F"/>
                  </a:solidFill>
                  <a:latin typeface="Montserrat Light"/>
                </a:rPr>
                <a:t>mewujudkan</a:t>
              </a:r>
              <a:r>
                <a:rPr lang="en-US" sz="2600" spc="26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600" spc="26" dirty="0" err="1">
                  <a:solidFill>
                    <a:srgbClr val="371A9F"/>
                  </a:solidFill>
                  <a:latin typeface="Montserrat Light"/>
                </a:rPr>
                <a:t>segala</a:t>
              </a:r>
              <a:r>
                <a:rPr lang="en-US" sz="2600" spc="26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600" spc="26" dirty="0" err="1">
                  <a:solidFill>
                    <a:srgbClr val="371A9F"/>
                  </a:solidFill>
                  <a:latin typeface="Montserrat Light"/>
                </a:rPr>
                <a:t>unsur</a:t>
              </a:r>
              <a:r>
                <a:rPr lang="en-US" sz="2600" spc="26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600" spc="26" dirty="0" err="1">
                  <a:solidFill>
                    <a:srgbClr val="371A9F"/>
                  </a:solidFill>
                  <a:latin typeface="Montserrat Light"/>
                </a:rPr>
                <a:t>perbuatan</a:t>
              </a:r>
              <a:r>
                <a:rPr lang="en-US" sz="2600" spc="26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600" spc="26" dirty="0" err="1">
                  <a:solidFill>
                    <a:srgbClr val="371A9F"/>
                  </a:solidFill>
                  <a:latin typeface="Montserrat Light"/>
                </a:rPr>
                <a:t>dan</a:t>
              </a:r>
              <a:r>
                <a:rPr lang="en-US" sz="2600" spc="26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600" spc="26" dirty="0" err="1">
                  <a:solidFill>
                    <a:srgbClr val="371A9F"/>
                  </a:solidFill>
                  <a:latin typeface="Montserrat Light"/>
                </a:rPr>
                <a:t>unsur</a:t>
              </a:r>
              <a:r>
                <a:rPr lang="en-US" sz="2600" spc="26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600" spc="26" dirty="0" err="1">
                  <a:solidFill>
                    <a:srgbClr val="371A9F"/>
                  </a:solidFill>
                  <a:latin typeface="Montserrat Light"/>
                </a:rPr>
                <a:t>pertanggungjawaban</a:t>
              </a:r>
              <a:r>
                <a:rPr lang="en-US" sz="2600" spc="26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600" spc="26" dirty="0" err="1">
                  <a:solidFill>
                    <a:srgbClr val="371A9F"/>
                  </a:solidFill>
                  <a:latin typeface="Montserrat Light"/>
                </a:rPr>
                <a:t>pidana</a:t>
              </a:r>
              <a:r>
                <a:rPr lang="en-US" sz="2600" spc="26" dirty="0">
                  <a:solidFill>
                    <a:srgbClr val="371A9F"/>
                  </a:solidFill>
                  <a:latin typeface="Montserrat Light"/>
                </a:rPr>
                <a:t>.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410700" y="4998696"/>
            <a:ext cx="7767591" cy="3551287"/>
            <a:chOff x="0" y="0"/>
            <a:chExt cx="10356788" cy="4735049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69511"/>
              <a:ext cx="10356788" cy="6792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20"/>
                </a:lnSpc>
              </a:pPr>
              <a:r>
                <a:rPr lang="en-US" sz="3014" spc="271" dirty="0">
                  <a:solidFill>
                    <a:srgbClr val="371A9F"/>
                  </a:solidFill>
                  <a:latin typeface="Montserrat Classic"/>
                </a:rPr>
                <a:t>DELIK OMMISSI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104571"/>
              <a:ext cx="10356788" cy="36347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57"/>
                </a:lnSpc>
              </a:pPr>
              <a:r>
                <a:rPr lang="en-US" sz="2612" spc="26">
                  <a:solidFill>
                    <a:srgbClr val="371A9F"/>
                  </a:solidFill>
                  <a:latin typeface="Montserrat Light"/>
                </a:rPr>
                <a:t>Delik Ommisionis yaitu tindak pidana yang berupa perbuatan pasif yakni, tidak melakukan sesuatu yang diperintahkan. </a:t>
              </a:r>
            </a:p>
            <a:p>
              <a:pPr algn="ctr">
                <a:lnSpc>
                  <a:spcPts val="3657"/>
                </a:lnSpc>
              </a:pPr>
              <a:r>
                <a:rPr lang="en-US" sz="2612" spc="26">
                  <a:solidFill>
                    <a:srgbClr val="371A9F"/>
                  </a:solidFill>
                  <a:latin typeface="Montserrat Light"/>
                </a:rPr>
                <a:t>Contoh delik ommisionis terdapat dalam</a:t>
              </a:r>
            </a:p>
            <a:p>
              <a:pPr algn="ctr">
                <a:lnSpc>
                  <a:spcPts val="3657"/>
                </a:lnSpc>
              </a:pPr>
              <a:r>
                <a:rPr lang="en-US" sz="2612" spc="26">
                  <a:solidFill>
                    <a:srgbClr val="371A9F"/>
                  </a:solidFill>
                  <a:latin typeface="Montserrat Light"/>
                </a:rPr>
                <a:t>BAB V pasal 164 KUHP tentang kejahatan terhadap ketertiban umum.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1A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5400" y="3094"/>
            <a:ext cx="10283906" cy="1028390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916" t="13862" r="2564" b="366"/>
          <a:stretch>
            <a:fillRect/>
          </a:stretch>
        </p:blipFill>
        <p:spPr>
          <a:xfrm>
            <a:off x="0" y="0"/>
            <a:ext cx="5614834" cy="892357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345796" y="7169709"/>
            <a:ext cx="1798204" cy="1486516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1028700" y="1147128"/>
            <a:ext cx="7848600" cy="6286500"/>
          </a:xfrm>
          <a:prstGeom prst="rect">
            <a:avLst/>
          </a:prstGeom>
          <a:solidFill>
            <a:srgbClr val="FF8FE6"/>
          </a:solidFill>
        </p:spPr>
      </p:sp>
      <p:sp>
        <p:nvSpPr>
          <p:cNvPr id="6" name="TextBox 6"/>
          <p:cNvSpPr txBox="1"/>
          <p:nvPr/>
        </p:nvSpPr>
        <p:spPr>
          <a:xfrm>
            <a:off x="10801302" y="5612696"/>
            <a:ext cx="7205261" cy="4674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94"/>
              </a:lnSpc>
            </a:pPr>
            <a:r>
              <a:rPr lang="en-US" sz="2210" spc="391" dirty="0">
                <a:solidFill>
                  <a:srgbClr val="52DDD4"/>
                </a:solidFill>
                <a:latin typeface="Montserrat Classic"/>
              </a:rPr>
              <a:t>1011000111101011111101111000010101001011110101011011010001011011001100100111010101110010000011001001011111101111111010111001001110110100010000100000001110010111011000111101011111101111000010101001011110101011011010001011011001100100111010101110010000011001001011111101111111010111001001110110100010000100000001110010111011000111101011111101111000010101001011110101011101100011110101111110111100001010100101111010</a:t>
            </a:r>
          </a:p>
        </p:txBody>
      </p:sp>
      <p:sp>
        <p:nvSpPr>
          <p:cNvPr id="7" name="AutoShape 7"/>
          <p:cNvSpPr/>
          <p:nvPr/>
        </p:nvSpPr>
        <p:spPr>
          <a:xfrm>
            <a:off x="9410700" y="4194437"/>
            <a:ext cx="7848600" cy="5063863"/>
          </a:xfrm>
          <a:prstGeom prst="rect">
            <a:avLst/>
          </a:prstGeom>
          <a:solidFill>
            <a:srgbClr val="FF8FE6"/>
          </a:solidFill>
        </p:spPr>
      </p:sp>
      <p:sp>
        <p:nvSpPr>
          <p:cNvPr id="8" name="TextBox 8"/>
          <p:cNvSpPr txBox="1"/>
          <p:nvPr/>
        </p:nvSpPr>
        <p:spPr>
          <a:xfrm>
            <a:off x="9416342" y="2455188"/>
            <a:ext cx="7842958" cy="86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88"/>
              </a:lnSpc>
            </a:pPr>
            <a:r>
              <a:rPr lang="en-US" sz="5600" spc="112" dirty="0">
                <a:solidFill>
                  <a:srgbClr val="52DDD4"/>
                </a:solidFill>
                <a:latin typeface="Montserrat Classic Bold"/>
              </a:rPr>
              <a:t>JENIS-JENIS DELIK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325386" y="3209227"/>
            <a:ext cx="7255229" cy="2162302"/>
            <a:chOff x="0" y="0"/>
            <a:chExt cx="9673639" cy="2883069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69497"/>
              <a:ext cx="9673639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000" spc="270">
                  <a:solidFill>
                    <a:srgbClr val="371A9F"/>
                  </a:solidFill>
                  <a:latin typeface="Montserrat Classic"/>
                </a:rPr>
                <a:t>DELIK ADUAN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098931"/>
              <a:ext cx="9673639" cy="17883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600" spc="26" dirty="0" err="1">
                  <a:solidFill>
                    <a:srgbClr val="371A9F"/>
                  </a:solidFill>
                  <a:latin typeface="Montserrat Light"/>
                </a:rPr>
                <a:t>Delik</a:t>
              </a:r>
              <a:r>
                <a:rPr lang="en-US" sz="2600" spc="26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600" spc="26" dirty="0" err="1">
                  <a:solidFill>
                    <a:srgbClr val="371A9F"/>
                  </a:solidFill>
                  <a:latin typeface="Montserrat Light"/>
                </a:rPr>
                <a:t>aduan</a:t>
              </a:r>
              <a:r>
                <a:rPr lang="en-US" sz="2600" spc="26" dirty="0">
                  <a:solidFill>
                    <a:srgbClr val="371A9F"/>
                  </a:solidFill>
                  <a:latin typeface="Montserrat Light"/>
                </a:rPr>
                <a:t> (</a:t>
              </a:r>
              <a:r>
                <a:rPr lang="en-US" sz="2600" i="1" spc="26" dirty="0" err="1">
                  <a:solidFill>
                    <a:srgbClr val="371A9F"/>
                  </a:solidFill>
                  <a:latin typeface="Montserrat Light"/>
                </a:rPr>
                <a:t>klacht</a:t>
              </a:r>
              <a:r>
                <a:rPr lang="en-US" sz="2600" i="1" spc="26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600" i="1" spc="26" dirty="0" err="1">
                  <a:solidFill>
                    <a:srgbClr val="371A9F"/>
                  </a:solidFill>
                  <a:latin typeface="Montserrat Light"/>
                </a:rPr>
                <a:t>delicten</a:t>
              </a:r>
              <a:r>
                <a:rPr lang="en-US" sz="2600" spc="26" dirty="0">
                  <a:solidFill>
                    <a:srgbClr val="371A9F"/>
                  </a:solidFill>
                  <a:latin typeface="Montserrat Light"/>
                </a:rPr>
                <a:t>) </a:t>
              </a:r>
              <a:r>
                <a:rPr lang="en-US" sz="2600" spc="26" dirty="0" err="1">
                  <a:solidFill>
                    <a:srgbClr val="371A9F"/>
                  </a:solidFill>
                  <a:latin typeface="Montserrat Light"/>
                </a:rPr>
                <a:t>adalah</a:t>
              </a:r>
              <a:r>
                <a:rPr lang="en-US" sz="2600" spc="26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600" spc="26" dirty="0" err="1">
                  <a:solidFill>
                    <a:srgbClr val="371A9F"/>
                  </a:solidFill>
                  <a:latin typeface="Montserrat Light"/>
                </a:rPr>
                <a:t>delik</a:t>
              </a:r>
              <a:r>
                <a:rPr lang="en-US" sz="2600" spc="26" dirty="0">
                  <a:solidFill>
                    <a:srgbClr val="371A9F"/>
                  </a:solidFill>
                  <a:latin typeface="Montserrat Light"/>
                </a:rPr>
                <a:t> yang </a:t>
              </a:r>
              <a:r>
                <a:rPr lang="en-US" sz="2600" spc="26" dirty="0" err="1">
                  <a:solidFill>
                    <a:srgbClr val="371A9F"/>
                  </a:solidFill>
                  <a:latin typeface="Montserrat Light"/>
                </a:rPr>
                <a:t>penuntutannya</a:t>
              </a:r>
              <a:r>
                <a:rPr lang="en-US" sz="2600" spc="26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600" spc="26" dirty="0" err="1">
                  <a:solidFill>
                    <a:srgbClr val="371A9F"/>
                  </a:solidFill>
                  <a:latin typeface="Montserrat Light"/>
                </a:rPr>
                <a:t>hanya</a:t>
              </a:r>
              <a:r>
                <a:rPr lang="en-US" sz="2600" spc="26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600" spc="26" dirty="0" err="1">
                  <a:solidFill>
                    <a:srgbClr val="371A9F"/>
                  </a:solidFill>
                  <a:latin typeface="Montserrat Light"/>
                </a:rPr>
                <a:t>dilakukan</a:t>
              </a:r>
              <a:r>
                <a:rPr lang="en-US" sz="2600" spc="26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600" spc="26" dirty="0" err="1">
                  <a:solidFill>
                    <a:srgbClr val="371A9F"/>
                  </a:solidFill>
                  <a:latin typeface="Montserrat Light"/>
                </a:rPr>
                <a:t>bila</a:t>
              </a:r>
              <a:r>
                <a:rPr lang="en-US" sz="2600" spc="26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600" spc="26" dirty="0" err="1">
                  <a:solidFill>
                    <a:srgbClr val="371A9F"/>
                  </a:solidFill>
                  <a:latin typeface="Montserrat Light"/>
                </a:rPr>
                <a:t>ada</a:t>
              </a:r>
              <a:r>
                <a:rPr lang="en-US" sz="2600" spc="26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600" spc="26" dirty="0" err="1">
                  <a:solidFill>
                    <a:srgbClr val="371A9F"/>
                  </a:solidFill>
                  <a:latin typeface="Montserrat Light"/>
                </a:rPr>
                <a:t>pengaduan</a:t>
              </a:r>
              <a:r>
                <a:rPr lang="en-US" sz="2600" spc="26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600" spc="26" dirty="0" err="1">
                  <a:solidFill>
                    <a:srgbClr val="371A9F"/>
                  </a:solidFill>
                  <a:latin typeface="Montserrat Light"/>
                </a:rPr>
                <a:t>dari</a:t>
              </a:r>
              <a:r>
                <a:rPr lang="en-US" sz="2600" spc="26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600" spc="26" dirty="0" err="1">
                  <a:solidFill>
                    <a:srgbClr val="371A9F"/>
                  </a:solidFill>
                  <a:latin typeface="Montserrat Light"/>
                </a:rPr>
                <a:t>pihak</a:t>
              </a:r>
              <a:r>
                <a:rPr lang="en-US" sz="2600" spc="26" dirty="0">
                  <a:solidFill>
                    <a:srgbClr val="371A9F"/>
                  </a:solidFill>
                  <a:latin typeface="Montserrat Light"/>
                </a:rPr>
                <a:t> yang </a:t>
              </a:r>
              <a:r>
                <a:rPr lang="en-US" sz="2600" spc="26" dirty="0" err="1">
                  <a:solidFill>
                    <a:srgbClr val="371A9F"/>
                  </a:solidFill>
                  <a:latin typeface="Montserrat Light"/>
                </a:rPr>
                <a:t>dirugikan</a:t>
              </a:r>
              <a:r>
                <a:rPr lang="en-US" sz="2600" spc="26" dirty="0">
                  <a:solidFill>
                    <a:srgbClr val="371A9F"/>
                  </a:solidFill>
                  <a:latin typeface="Montserrat Light"/>
                </a:rPr>
                <a:t>.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410700" y="4500959"/>
            <a:ext cx="7767591" cy="4546760"/>
            <a:chOff x="0" y="0"/>
            <a:chExt cx="10356788" cy="6062347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69511"/>
              <a:ext cx="10356788" cy="13939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20"/>
                </a:lnSpc>
              </a:pPr>
              <a:r>
                <a:rPr lang="en-US" sz="3014" spc="271" dirty="0">
                  <a:solidFill>
                    <a:srgbClr val="371A9F"/>
                  </a:solidFill>
                  <a:latin typeface="Montserrat Classic"/>
                </a:rPr>
                <a:t>DELIK UMUM/BIASA ATAU BUKAN DELIK ADUAN 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819270"/>
              <a:ext cx="10356788" cy="42473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57"/>
                </a:lnSpc>
              </a:pPr>
              <a:r>
                <a:rPr lang="en-US" sz="2612" spc="26" dirty="0" err="1">
                  <a:solidFill>
                    <a:srgbClr val="371A9F"/>
                  </a:solidFill>
                  <a:latin typeface="Montserrat Light"/>
                </a:rPr>
                <a:t>Adalah</a:t>
              </a:r>
              <a:r>
                <a:rPr lang="en-US" sz="2612" spc="26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612" spc="26" dirty="0" err="1">
                  <a:solidFill>
                    <a:srgbClr val="371A9F"/>
                  </a:solidFill>
                  <a:latin typeface="Montserrat Light"/>
                </a:rPr>
                <a:t>delik</a:t>
              </a:r>
              <a:r>
                <a:rPr lang="en-US" sz="2612" spc="26" dirty="0">
                  <a:solidFill>
                    <a:srgbClr val="371A9F"/>
                  </a:solidFill>
                  <a:latin typeface="Montserrat Light"/>
                </a:rPr>
                <a:t> yang </a:t>
              </a:r>
              <a:r>
                <a:rPr lang="en-US" sz="2612" spc="26" dirty="0" err="1">
                  <a:solidFill>
                    <a:srgbClr val="371A9F"/>
                  </a:solidFill>
                  <a:latin typeface="Montserrat Light"/>
                </a:rPr>
                <a:t>penuntutannya</a:t>
              </a:r>
              <a:r>
                <a:rPr lang="en-US" sz="2612" spc="26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612" spc="26" dirty="0" err="1">
                  <a:solidFill>
                    <a:srgbClr val="371A9F"/>
                  </a:solidFill>
                  <a:latin typeface="Montserrat Light"/>
                </a:rPr>
                <a:t>didasarkan</a:t>
              </a:r>
              <a:r>
                <a:rPr lang="en-US" sz="2612" spc="26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612" spc="26" dirty="0" err="1">
                  <a:solidFill>
                    <a:srgbClr val="371A9F"/>
                  </a:solidFill>
                  <a:latin typeface="Montserrat Light"/>
                </a:rPr>
                <a:t>pada</a:t>
              </a:r>
              <a:r>
                <a:rPr lang="en-US" sz="2612" spc="26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612" spc="26" dirty="0" err="1">
                  <a:solidFill>
                    <a:srgbClr val="371A9F"/>
                  </a:solidFill>
                  <a:latin typeface="Montserrat Light"/>
                </a:rPr>
                <a:t>terjadinya</a:t>
              </a:r>
              <a:r>
                <a:rPr lang="en-US" sz="2612" spc="26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612" spc="26" dirty="0" err="1">
                  <a:solidFill>
                    <a:srgbClr val="371A9F"/>
                  </a:solidFill>
                  <a:latin typeface="Montserrat Light"/>
                </a:rPr>
                <a:t>delik</a:t>
              </a:r>
              <a:r>
                <a:rPr lang="en-US" sz="2612" spc="26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612" spc="26" dirty="0" err="1">
                  <a:solidFill>
                    <a:srgbClr val="371A9F"/>
                  </a:solidFill>
                  <a:latin typeface="Montserrat Light"/>
                </a:rPr>
                <a:t>umum</a:t>
              </a:r>
              <a:r>
                <a:rPr lang="en-US" sz="2612" spc="26" dirty="0">
                  <a:solidFill>
                    <a:srgbClr val="371A9F"/>
                  </a:solidFill>
                  <a:latin typeface="Montserrat Light"/>
                </a:rPr>
                <a:t> (</a:t>
              </a:r>
              <a:r>
                <a:rPr lang="en-US" sz="2612" spc="26" dirty="0" err="1">
                  <a:solidFill>
                    <a:srgbClr val="371A9F"/>
                  </a:solidFill>
                  <a:latin typeface="Montserrat Light"/>
                </a:rPr>
                <a:t>delik</a:t>
              </a:r>
              <a:r>
                <a:rPr lang="en-US" sz="2612" spc="26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612" spc="26" dirty="0" err="1">
                  <a:solidFill>
                    <a:srgbClr val="371A9F"/>
                  </a:solidFill>
                  <a:latin typeface="Montserrat Light"/>
                </a:rPr>
                <a:t>biasa</a:t>
              </a:r>
              <a:r>
                <a:rPr lang="en-US" sz="2612" spc="26" dirty="0">
                  <a:solidFill>
                    <a:srgbClr val="371A9F"/>
                  </a:solidFill>
                  <a:latin typeface="Montserrat Light"/>
                </a:rPr>
                <a:t>). </a:t>
              </a:r>
              <a:r>
                <a:rPr lang="en-US" sz="2612" spc="26" dirty="0" err="1">
                  <a:solidFill>
                    <a:srgbClr val="371A9F"/>
                  </a:solidFill>
                  <a:latin typeface="Montserrat Light"/>
                </a:rPr>
                <a:t>Penuntutan</a:t>
              </a:r>
              <a:r>
                <a:rPr lang="en-US" sz="2612" spc="26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612" spc="26" dirty="0" err="1">
                  <a:solidFill>
                    <a:srgbClr val="371A9F"/>
                  </a:solidFill>
                  <a:latin typeface="Montserrat Light"/>
                </a:rPr>
                <a:t>delik</a:t>
              </a:r>
              <a:r>
                <a:rPr lang="en-US" sz="2612" spc="26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612" spc="26" dirty="0" err="1">
                  <a:solidFill>
                    <a:srgbClr val="371A9F"/>
                  </a:solidFill>
                  <a:latin typeface="Montserrat Light"/>
                </a:rPr>
                <a:t>umum</a:t>
              </a:r>
              <a:r>
                <a:rPr lang="en-US" sz="2612" spc="26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612" spc="26" dirty="0" err="1">
                  <a:solidFill>
                    <a:srgbClr val="371A9F"/>
                  </a:solidFill>
                  <a:latin typeface="Montserrat Light"/>
                </a:rPr>
                <a:t>ini</a:t>
              </a:r>
              <a:r>
                <a:rPr lang="en-US" sz="2612" spc="26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612" spc="26" dirty="0" err="1">
                  <a:solidFill>
                    <a:srgbClr val="371A9F"/>
                  </a:solidFill>
                  <a:latin typeface="Montserrat Light"/>
                </a:rPr>
                <a:t>tidak</a:t>
              </a:r>
              <a:r>
                <a:rPr lang="en-US" sz="2612" spc="26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612" spc="26" dirty="0" err="1">
                  <a:solidFill>
                    <a:srgbClr val="371A9F"/>
                  </a:solidFill>
                  <a:latin typeface="Montserrat Light"/>
                </a:rPr>
                <a:t>menunggu</a:t>
              </a:r>
              <a:r>
                <a:rPr lang="en-US" sz="2612" spc="26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612" spc="26" dirty="0" err="1">
                  <a:solidFill>
                    <a:srgbClr val="371A9F"/>
                  </a:solidFill>
                  <a:latin typeface="Montserrat Light"/>
                </a:rPr>
                <a:t>adanya</a:t>
              </a:r>
              <a:r>
                <a:rPr lang="en-US" sz="2612" spc="26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612" spc="26" dirty="0" err="1">
                  <a:solidFill>
                    <a:srgbClr val="371A9F"/>
                  </a:solidFill>
                  <a:latin typeface="Montserrat Light"/>
                </a:rPr>
                <a:t>pengaduan</a:t>
              </a:r>
              <a:r>
                <a:rPr lang="en-US" sz="2612" spc="26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612" spc="26" dirty="0" err="1">
                  <a:solidFill>
                    <a:srgbClr val="371A9F"/>
                  </a:solidFill>
                  <a:latin typeface="Montserrat Light"/>
                </a:rPr>
                <a:t>dari</a:t>
              </a:r>
              <a:r>
                <a:rPr lang="en-US" sz="2612" spc="26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612" spc="26" dirty="0" err="1">
                  <a:solidFill>
                    <a:srgbClr val="371A9F"/>
                  </a:solidFill>
                  <a:latin typeface="Montserrat Light"/>
                </a:rPr>
                <a:t>korbam</a:t>
              </a:r>
              <a:r>
                <a:rPr lang="en-US" sz="2612" spc="26" dirty="0">
                  <a:solidFill>
                    <a:srgbClr val="371A9F"/>
                  </a:solidFill>
                  <a:latin typeface="Montserrat Light"/>
                </a:rPr>
                <a:t>. </a:t>
              </a:r>
              <a:r>
                <a:rPr lang="en-US" sz="2612" spc="26" dirty="0" err="1">
                  <a:solidFill>
                    <a:srgbClr val="371A9F"/>
                  </a:solidFill>
                  <a:latin typeface="Montserrat Light"/>
                </a:rPr>
                <a:t>Dalam</a:t>
              </a:r>
              <a:r>
                <a:rPr lang="en-US" sz="2612" spc="26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612" spc="26" dirty="0" err="1">
                  <a:solidFill>
                    <a:srgbClr val="371A9F"/>
                  </a:solidFill>
                  <a:latin typeface="Montserrat Light"/>
                </a:rPr>
                <a:t>hal</a:t>
              </a:r>
              <a:r>
                <a:rPr lang="en-US" sz="2612" spc="26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612" spc="26" dirty="0" err="1">
                  <a:solidFill>
                    <a:srgbClr val="371A9F"/>
                  </a:solidFill>
                  <a:latin typeface="Montserrat Light"/>
                </a:rPr>
                <a:t>ini</a:t>
              </a:r>
              <a:r>
                <a:rPr lang="en-US" sz="2612" spc="26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612" spc="26" dirty="0" err="1">
                  <a:solidFill>
                    <a:srgbClr val="371A9F"/>
                  </a:solidFill>
                  <a:latin typeface="Montserrat Light"/>
                </a:rPr>
                <a:t>polisi</a:t>
              </a:r>
              <a:r>
                <a:rPr lang="en-US" sz="2612" spc="26" dirty="0">
                  <a:solidFill>
                    <a:srgbClr val="371A9F"/>
                  </a:solidFill>
                  <a:latin typeface="Montserrat Light"/>
                </a:rPr>
                <a:t>/</a:t>
              </a:r>
              <a:r>
                <a:rPr lang="en-US" sz="2612" spc="26" dirty="0" err="1">
                  <a:solidFill>
                    <a:srgbClr val="371A9F"/>
                  </a:solidFill>
                  <a:latin typeface="Montserrat Light"/>
                </a:rPr>
                <a:t>penyidik</a:t>
              </a:r>
              <a:r>
                <a:rPr lang="en-US" sz="2612" spc="26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612" spc="26" dirty="0" err="1">
                  <a:solidFill>
                    <a:srgbClr val="371A9F"/>
                  </a:solidFill>
                  <a:latin typeface="Montserrat Light"/>
                </a:rPr>
                <a:t>bisa</a:t>
              </a:r>
              <a:r>
                <a:rPr lang="en-US" sz="2612" spc="26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612" spc="26" dirty="0" err="1">
                  <a:solidFill>
                    <a:srgbClr val="371A9F"/>
                  </a:solidFill>
                  <a:latin typeface="Montserrat Light"/>
                </a:rPr>
                <a:t>langsung</a:t>
              </a:r>
              <a:r>
                <a:rPr lang="en-US" sz="2612" spc="26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612" spc="26" dirty="0" err="1">
                  <a:solidFill>
                    <a:srgbClr val="371A9F"/>
                  </a:solidFill>
                  <a:latin typeface="Montserrat Light"/>
                </a:rPr>
                <a:t>bertindak</a:t>
              </a:r>
              <a:r>
                <a:rPr lang="en-US" sz="2612" spc="26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612" spc="26" dirty="0" err="1">
                  <a:solidFill>
                    <a:srgbClr val="371A9F"/>
                  </a:solidFill>
                  <a:latin typeface="Montserrat Light"/>
                </a:rPr>
                <a:t>apabila</a:t>
              </a:r>
              <a:r>
                <a:rPr lang="en-US" sz="2612" spc="26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612" spc="26" dirty="0" err="1">
                  <a:solidFill>
                    <a:srgbClr val="371A9F"/>
                  </a:solidFill>
                  <a:latin typeface="Montserrat Light"/>
                </a:rPr>
                <a:t>mengetahui</a:t>
              </a:r>
              <a:r>
                <a:rPr lang="en-US" sz="2612" spc="26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612" spc="26" dirty="0" err="1">
                  <a:solidFill>
                    <a:srgbClr val="371A9F"/>
                  </a:solidFill>
                  <a:latin typeface="Montserrat Light"/>
                </a:rPr>
                <a:t>telah</a:t>
              </a:r>
              <a:r>
                <a:rPr lang="en-US" sz="2612" spc="26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612" spc="26" dirty="0" err="1">
                  <a:solidFill>
                    <a:srgbClr val="371A9F"/>
                  </a:solidFill>
                  <a:latin typeface="Montserrat Light"/>
                </a:rPr>
                <a:t>terjadi</a:t>
              </a:r>
              <a:r>
                <a:rPr lang="en-US" sz="2612" spc="26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612" spc="26" dirty="0" err="1">
                  <a:solidFill>
                    <a:srgbClr val="371A9F"/>
                  </a:solidFill>
                  <a:latin typeface="Montserrat Light"/>
                </a:rPr>
                <a:t>delik</a:t>
              </a:r>
              <a:r>
                <a:rPr lang="en-US" sz="2612" spc="26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612" spc="26" dirty="0" err="1">
                  <a:solidFill>
                    <a:srgbClr val="371A9F"/>
                  </a:solidFill>
                  <a:latin typeface="Montserrat Light"/>
                </a:rPr>
                <a:t>umum</a:t>
              </a:r>
              <a:r>
                <a:rPr lang="en-US" sz="2612" spc="26" dirty="0">
                  <a:solidFill>
                    <a:srgbClr val="371A9F"/>
                  </a:solidFill>
                  <a:latin typeface="Montserrat Light"/>
                </a:rPr>
                <a:t> (</a:t>
              </a:r>
              <a:r>
                <a:rPr lang="en-US" sz="2612" spc="26" dirty="0" err="1">
                  <a:solidFill>
                    <a:srgbClr val="371A9F"/>
                  </a:solidFill>
                  <a:latin typeface="Montserrat Light"/>
                </a:rPr>
                <a:t>delik</a:t>
              </a:r>
              <a:r>
                <a:rPr lang="en-US" sz="2612" spc="26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612" spc="26" dirty="0" err="1">
                  <a:solidFill>
                    <a:srgbClr val="371A9F"/>
                  </a:solidFill>
                  <a:latin typeface="Montserrat Light"/>
                </a:rPr>
                <a:t>biasa</a:t>
              </a:r>
              <a:r>
                <a:rPr lang="en-US" sz="2612" spc="26" dirty="0">
                  <a:solidFill>
                    <a:srgbClr val="371A9F"/>
                  </a:solidFill>
                  <a:latin typeface="Montserrat Light"/>
                </a:rPr>
                <a:t>).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1A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468844" y="6457271"/>
            <a:ext cx="4571039" cy="3864605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>
            <a:off x="0" y="-15548"/>
            <a:ext cx="15140485" cy="3359624"/>
          </a:xfrm>
          <a:prstGeom prst="rect">
            <a:avLst/>
          </a:prstGeom>
          <a:solidFill>
            <a:srgbClr val="FF8FE6"/>
          </a:solidFill>
        </p:spPr>
      </p:sp>
      <p:sp>
        <p:nvSpPr>
          <p:cNvPr id="3" name="TextBox 3"/>
          <p:cNvSpPr txBox="1"/>
          <p:nvPr/>
        </p:nvSpPr>
        <p:spPr>
          <a:xfrm>
            <a:off x="1028700" y="1070038"/>
            <a:ext cx="11729158" cy="86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88"/>
              </a:lnSpc>
            </a:pPr>
            <a:r>
              <a:rPr lang="en-US" sz="5600" spc="112" dirty="0">
                <a:solidFill>
                  <a:srgbClr val="371A9F"/>
                </a:solidFill>
                <a:latin typeface="Montserrat Classic Bold"/>
              </a:rPr>
              <a:t>KEJAHATAN &amp; PELANGGARAN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t="15025" r="66666" b="68177"/>
          <a:stretch>
            <a:fillRect/>
          </a:stretch>
        </p:blipFill>
        <p:spPr>
          <a:xfrm>
            <a:off x="15140485" y="542961"/>
            <a:ext cx="3120482" cy="2783131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>
            <a:off x="14825709" y="1711939"/>
            <a:ext cx="2387709" cy="565954"/>
          </a:xfrm>
          <a:prstGeom prst="rect">
            <a:avLst/>
          </a:prstGeom>
          <a:solidFill>
            <a:srgbClr val="52DDD4"/>
          </a:solid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 t="20058" r="45556" b="40278"/>
          <a:stretch>
            <a:fillRect/>
          </a:stretch>
        </p:blipFill>
        <p:spPr>
          <a:xfrm>
            <a:off x="15665900" y="3515531"/>
            <a:ext cx="2596700" cy="336316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613006" y="183221"/>
            <a:ext cx="1845528" cy="265717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859355" y="505975"/>
            <a:ext cx="2353011" cy="278313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784488" y="3536773"/>
            <a:ext cx="2502747" cy="2647136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8167225" y="3461149"/>
            <a:ext cx="6291309" cy="2668605"/>
            <a:chOff x="0" y="-47625"/>
            <a:chExt cx="8388412" cy="3558137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47625"/>
              <a:ext cx="8388412" cy="5471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92"/>
                </a:lnSpc>
              </a:pPr>
              <a:r>
                <a:rPr lang="en-US" sz="3000" spc="205" dirty="0" err="1">
                  <a:solidFill>
                    <a:srgbClr val="FF8FE6"/>
                  </a:solidFill>
                  <a:latin typeface="Montserrat Classic"/>
                </a:rPr>
                <a:t>Perbedaan</a:t>
              </a:r>
              <a:r>
                <a:rPr lang="en-US" sz="3000" spc="205" dirty="0">
                  <a:solidFill>
                    <a:srgbClr val="FF8FE6"/>
                  </a:solidFill>
                  <a:latin typeface="Montserrat Classic"/>
                </a:rPr>
                <a:t> </a:t>
              </a:r>
              <a:r>
                <a:rPr lang="en-US" sz="3000" spc="205" dirty="0" err="1">
                  <a:solidFill>
                    <a:srgbClr val="FF8FE6"/>
                  </a:solidFill>
                  <a:latin typeface="Montserrat Classic"/>
                </a:rPr>
                <a:t>secara</a:t>
              </a:r>
              <a:r>
                <a:rPr lang="en-US" sz="3000" spc="205" dirty="0">
                  <a:solidFill>
                    <a:srgbClr val="FF8FE6"/>
                  </a:solidFill>
                  <a:latin typeface="Montserrat Classic"/>
                </a:rPr>
                <a:t> </a:t>
              </a:r>
              <a:r>
                <a:rPr lang="en-US" sz="3000" spc="205" dirty="0" err="1">
                  <a:solidFill>
                    <a:srgbClr val="FF8FE6"/>
                  </a:solidFill>
                  <a:latin typeface="Montserrat Classic"/>
                </a:rPr>
                <a:t>kualitatif</a:t>
              </a:r>
              <a:endParaRPr lang="en-US" sz="3000" spc="205" dirty="0">
                <a:solidFill>
                  <a:srgbClr val="FF8FE6"/>
                </a:solidFill>
                <a:latin typeface="Montserrat Classic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740525"/>
              <a:ext cx="8388412" cy="27699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686"/>
                </a:lnSpc>
              </a:pPr>
              <a:r>
                <a:rPr lang="en-US" sz="2000" spc="19" dirty="0" err="1" smtClean="0">
                  <a:solidFill>
                    <a:srgbClr val="52DDD4"/>
                  </a:solidFill>
                  <a:latin typeface="Montserrat Light"/>
                </a:rPr>
                <a:t>Pelanggaran</a:t>
              </a:r>
              <a:r>
                <a:rPr lang="en-US" sz="2000" spc="19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spc="19" dirty="0" err="1" smtClean="0">
                  <a:solidFill>
                    <a:srgbClr val="52DDD4"/>
                  </a:solidFill>
                  <a:latin typeface="Montserrat Light"/>
                </a:rPr>
                <a:t>adalah</a:t>
              </a:r>
              <a:r>
                <a:rPr lang="en-US" sz="2000" spc="19" dirty="0" smtClean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i="1" spc="19" dirty="0" err="1" smtClean="0">
                  <a:solidFill>
                    <a:srgbClr val="52DDD4"/>
                  </a:solidFill>
                  <a:latin typeface="Montserrat Light"/>
                </a:rPr>
                <a:t>Wetsdelicten</a:t>
              </a:r>
              <a:r>
                <a:rPr lang="en-US" sz="2000" spc="19" dirty="0" smtClean="0">
                  <a:solidFill>
                    <a:srgbClr val="52DDD4"/>
                  </a:solidFill>
                  <a:latin typeface="Montserrat Light"/>
                </a:rPr>
                <a:t>, </a:t>
              </a:r>
              <a:r>
                <a:rPr lang="en-US" sz="2000" spc="19" dirty="0" err="1">
                  <a:solidFill>
                    <a:srgbClr val="52DDD4"/>
                  </a:solidFill>
                  <a:latin typeface="Montserrat Light"/>
                </a:rPr>
                <a:t>artinya</a:t>
              </a:r>
              <a:r>
                <a:rPr lang="en-US" sz="2000" spc="19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spc="19" dirty="0" err="1">
                  <a:solidFill>
                    <a:srgbClr val="52DDD4"/>
                  </a:solidFill>
                  <a:latin typeface="Montserrat Light"/>
                </a:rPr>
                <a:t>perbuatan</a:t>
              </a:r>
              <a:r>
                <a:rPr lang="en-US" sz="2000" spc="19" dirty="0">
                  <a:solidFill>
                    <a:srgbClr val="52DDD4"/>
                  </a:solidFill>
                  <a:latin typeface="Montserrat Light"/>
                </a:rPr>
                <a:t> yang </a:t>
              </a:r>
              <a:r>
                <a:rPr lang="en-US" sz="2000" spc="19" dirty="0" err="1">
                  <a:solidFill>
                    <a:srgbClr val="52DDD4"/>
                  </a:solidFill>
                  <a:latin typeface="Montserrat Light"/>
                </a:rPr>
                <a:t>disadari</a:t>
              </a:r>
              <a:r>
                <a:rPr lang="en-US" sz="2000" spc="19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spc="19" dirty="0" err="1">
                  <a:solidFill>
                    <a:srgbClr val="52DDD4"/>
                  </a:solidFill>
                  <a:latin typeface="Montserrat Light"/>
                </a:rPr>
                <a:t>oleh</a:t>
              </a:r>
              <a:r>
                <a:rPr lang="en-US" sz="2000" spc="19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spc="19" dirty="0" err="1" smtClean="0">
                  <a:solidFill>
                    <a:srgbClr val="52DDD4"/>
                  </a:solidFill>
                  <a:latin typeface="Montserrat Light"/>
                </a:rPr>
                <a:t>masyarakat</a:t>
              </a:r>
              <a:r>
                <a:rPr lang="en-US" sz="2000" spc="19" dirty="0" smtClean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spc="19" dirty="0" err="1">
                  <a:solidFill>
                    <a:srgbClr val="52DDD4"/>
                  </a:solidFill>
                  <a:latin typeface="Montserrat Light"/>
                </a:rPr>
                <a:t>sebagai</a:t>
              </a:r>
              <a:r>
                <a:rPr lang="en-US" sz="2000" spc="19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spc="19" dirty="0" err="1">
                  <a:solidFill>
                    <a:srgbClr val="52DDD4"/>
                  </a:solidFill>
                  <a:latin typeface="Montserrat Light"/>
                </a:rPr>
                <a:t>suatu</a:t>
              </a:r>
              <a:r>
                <a:rPr lang="en-US" sz="2000" spc="19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spc="19" dirty="0" err="1">
                  <a:solidFill>
                    <a:srgbClr val="52DDD4"/>
                  </a:solidFill>
                  <a:latin typeface="Montserrat Light"/>
                </a:rPr>
                <a:t>tindak</a:t>
              </a:r>
              <a:r>
                <a:rPr lang="en-US" sz="2000" spc="19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spc="19" dirty="0" err="1">
                  <a:solidFill>
                    <a:srgbClr val="52DDD4"/>
                  </a:solidFill>
                  <a:latin typeface="Montserrat Light"/>
                </a:rPr>
                <a:t>pidana</a:t>
              </a:r>
              <a:r>
                <a:rPr lang="en-US" sz="2000" spc="19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spc="19" dirty="0" err="1">
                  <a:solidFill>
                    <a:srgbClr val="52DDD4"/>
                  </a:solidFill>
                  <a:latin typeface="Montserrat Light"/>
                </a:rPr>
                <a:t>karena</a:t>
              </a:r>
              <a:r>
                <a:rPr lang="en-US" sz="2000" spc="19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spc="19" dirty="0" err="1">
                  <a:solidFill>
                    <a:srgbClr val="52DDD4"/>
                  </a:solidFill>
                  <a:latin typeface="Montserrat Light"/>
                </a:rPr>
                <a:t>undang-undang</a:t>
              </a:r>
              <a:r>
                <a:rPr lang="en-US" sz="2000" spc="19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spc="19" dirty="0" err="1">
                  <a:solidFill>
                    <a:srgbClr val="52DDD4"/>
                  </a:solidFill>
                  <a:latin typeface="Montserrat Light"/>
                </a:rPr>
                <a:t>menyebutnya</a:t>
              </a:r>
              <a:r>
                <a:rPr lang="en-US" sz="2000" spc="19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spc="19" dirty="0" err="1">
                  <a:solidFill>
                    <a:srgbClr val="52DDD4"/>
                  </a:solidFill>
                  <a:latin typeface="Montserrat Light"/>
                </a:rPr>
                <a:t>sebagai</a:t>
              </a:r>
              <a:r>
                <a:rPr lang="en-US" sz="2000" spc="19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spc="19" dirty="0" err="1">
                  <a:solidFill>
                    <a:srgbClr val="52DDD4"/>
                  </a:solidFill>
                  <a:latin typeface="Montserrat Light"/>
                </a:rPr>
                <a:t>delik</a:t>
              </a:r>
              <a:r>
                <a:rPr lang="en-US" sz="2000" spc="19" dirty="0">
                  <a:solidFill>
                    <a:srgbClr val="52DDD4"/>
                  </a:solidFill>
                  <a:latin typeface="Montserrat Light"/>
                </a:rPr>
                <a:t>. </a:t>
              </a:r>
              <a:r>
                <a:rPr lang="en-US" sz="2000" spc="19" dirty="0" err="1">
                  <a:solidFill>
                    <a:srgbClr val="52DDD4"/>
                  </a:solidFill>
                  <a:latin typeface="Montserrat Light"/>
                </a:rPr>
                <a:t>Perbuatan</a:t>
              </a:r>
              <a:r>
                <a:rPr lang="en-US" sz="2000" spc="19" dirty="0">
                  <a:solidFill>
                    <a:srgbClr val="52DDD4"/>
                  </a:solidFill>
                  <a:latin typeface="Montserrat Light"/>
                </a:rPr>
                <a:t> yang </a:t>
              </a:r>
              <a:r>
                <a:rPr lang="en-US" sz="2000" spc="19" dirty="0" err="1">
                  <a:solidFill>
                    <a:srgbClr val="52DDD4"/>
                  </a:solidFill>
                  <a:latin typeface="Montserrat Light"/>
                </a:rPr>
                <a:t>dilarang</a:t>
              </a:r>
              <a:r>
                <a:rPr lang="en-US" sz="2000" spc="19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spc="19" dirty="0" err="1">
                  <a:solidFill>
                    <a:srgbClr val="52DDD4"/>
                  </a:solidFill>
                  <a:latin typeface="Montserrat Light"/>
                </a:rPr>
                <a:t>itu</a:t>
              </a:r>
              <a:r>
                <a:rPr lang="en-US" sz="2000" spc="19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spc="19" dirty="0" err="1">
                  <a:solidFill>
                    <a:srgbClr val="52DDD4"/>
                  </a:solidFill>
                  <a:latin typeface="Montserrat Light"/>
                </a:rPr>
                <a:t>menjadi</a:t>
              </a:r>
              <a:r>
                <a:rPr lang="en-US" sz="2000" spc="19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spc="19" dirty="0" err="1">
                  <a:solidFill>
                    <a:srgbClr val="52DDD4"/>
                  </a:solidFill>
                  <a:latin typeface="Montserrat Light"/>
                </a:rPr>
                <a:t>suatu</a:t>
              </a:r>
              <a:r>
                <a:rPr lang="en-US" sz="2000" spc="19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spc="19" dirty="0" err="1">
                  <a:solidFill>
                    <a:srgbClr val="52DDD4"/>
                  </a:solidFill>
                  <a:latin typeface="Montserrat Light"/>
                </a:rPr>
                <a:t>tindak</a:t>
              </a:r>
              <a:r>
                <a:rPr lang="en-US" sz="2000" spc="19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spc="19" dirty="0" err="1">
                  <a:solidFill>
                    <a:srgbClr val="52DDD4"/>
                  </a:solidFill>
                  <a:latin typeface="Montserrat Light"/>
                </a:rPr>
                <a:t>pidana</a:t>
              </a:r>
              <a:r>
                <a:rPr lang="en-US" sz="2000" spc="19" dirty="0">
                  <a:solidFill>
                    <a:srgbClr val="52DDD4"/>
                  </a:solidFill>
                  <a:latin typeface="Montserrat Light"/>
                </a:rPr>
                <a:t>, </a:t>
              </a:r>
              <a:r>
                <a:rPr lang="en-US" sz="2000" spc="19" dirty="0" err="1">
                  <a:solidFill>
                    <a:srgbClr val="52DDD4"/>
                  </a:solidFill>
                  <a:latin typeface="Montserrat Light"/>
                </a:rPr>
                <a:t>karena</a:t>
              </a:r>
              <a:r>
                <a:rPr lang="en-US" sz="2000" spc="19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spc="19" dirty="0" err="1">
                  <a:solidFill>
                    <a:srgbClr val="52DDD4"/>
                  </a:solidFill>
                  <a:latin typeface="Montserrat Light"/>
                </a:rPr>
                <a:t>ditetapkan</a:t>
              </a:r>
              <a:r>
                <a:rPr lang="en-US" sz="2000" spc="19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spc="19" dirty="0" err="1">
                  <a:solidFill>
                    <a:srgbClr val="52DDD4"/>
                  </a:solidFill>
                  <a:latin typeface="Montserrat Light"/>
                </a:rPr>
                <a:t>oleh</a:t>
              </a:r>
              <a:r>
                <a:rPr lang="en-US" sz="2000" spc="19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spc="19" dirty="0" err="1">
                  <a:solidFill>
                    <a:srgbClr val="52DDD4"/>
                  </a:solidFill>
                  <a:latin typeface="Montserrat Light"/>
                </a:rPr>
                <a:t>pemerintah</a:t>
              </a:r>
              <a:r>
                <a:rPr lang="en-US" sz="2000" spc="19" dirty="0">
                  <a:solidFill>
                    <a:srgbClr val="52DDD4"/>
                  </a:solidFill>
                  <a:latin typeface="Montserrat Light"/>
                </a:rPr>
                <a:t>. 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4538565" y="6949632"/>
            <a:ext cx="6629400" cy="2097247"/>
            <a:chOff x="0" y="-66675"/>
            <a:chExt cx="8839200" cy="2796329"/>
          </a:xfrm>
        </p:grpSpPr>
        <p:sp>
          <p:nvSpPr>
            <p:cNvPr id="18" name="TextBox 18"/>
            <p:cNvSpPr txBox="1"/>
            <p:nvPr/>
          </p:nvSpPr>
          <p:spPr>
            <a:xfrm>
              <a:off x="0" y="-66675"/>
              <a:ext cx="8839200" cy="7181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000" spc="270" dirty="0" err="1" smtClean="0">
                  <a:solidFill>
                    <a:srgbClr val="FF8FE6"/>
                  </a:solidFill>
                  <a:latin typeface="Montserrat Classic"/>
                </a:rPr>
                <a:t>Perbedaan</a:t>
              </a:r>
              <a:r>
                <a:rPr lang="en-US" sz="3000" spc="270" dirty="0" smtClean="0">
                  <a:solidFill>
                    <a:srgbClr val="FF8FE6"/>
                  </a:solidFill>
                  <a:latin typeface="Montserrat Classic"/>
                </a:rPr>
                <a:t> </a:t>
              </a:r>
              <a:r>
                <a:rPr lang="en-US" sz="3000" spc="270" dirty="0" err="1">
                  <a:solidFill>
                    <a:srgbClr val="FF8FE6"/>
                  </a:solidFill>
                  <a:latin typeface="Montserrat Classic"/>
                </a:rPr>
                <a:t>secara</a:t>
              </a:r>
              <a:r>
                <a:rPr lang="en-US" sz="3000" spc="270" dirty="0">
                  <a:solidFill>
                    <a:srgbClr val="FF8FE6"/>
                  </a:solidFill>
                  <a:latin typeface="Montserrat Classic"/>
                </a:rPr>
                <a:t> </a:t>
              </a:r>
              <a:r>
                <a:rPr lang="en-US" sz="3000" spc="270" dirty="0" err="1">
                  <a:solidFill>
                    <a:srgbClr val="FF8FE6"/>
                  </a:solidFill>
                  <a:latin typeface="Montserrat Classic"/>
                </a:rPr>
                <a:t>Kuantitatif</a:t>
              </a:r>
              <a:r>
                <a:rPr lang="en-US" sz="3000" spc="270" dirty="0">
                  <a:solidFill>
                    <a:srgbClr val="FF8FE6"/>
                  </a:solidFill>
                  <a:latin typeface="Montserrat Classic"/>
                </a:rPr>
                <a:t>: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976842"/>
              <a:ext cx="7409277" cy="17528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535"/>
                </a:lnSpc>
              </a:pPr>
              <a:r>
                <a:rPr lang="en-US" sz="2000" spc="25" dirty="0" err="1">
                  <a:solidFill>
                    <a:srgbClr val="52DDD4"/>
                  </a:solidFill>
                  <a:latin typeface="Montserrat Light"/>
                </a:rPr>
                <a:t>Perbedaan</a:t>
              </a:r>
              <a:r>
                <a:rPr lang="en-US" sz="2000" spc="25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spc="25" dirty="0" err="1">
                  <a:solidFill>
                    <a:srgbClr val="52DDD4"/>
                  </a:solidFill>
                  <a:latin typeface="Montserrat Light"/>
                </a:rPr>
                <a:t>ini</a:t>
              </a:r>
              <a:r>
                <a:rPr lang="en-US" sz="2000" spc="25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spc="25" dirty="0" err="1">
                  <a:solidFill>
                    <a:srgbClr val="52DDD4"/>
                  </a:solidFill>
                  <a:latin typeface="Montserrat Light"/>
                </a:rPr>
                <a:t>didasarkan</a:t>
              </a:r>
              <a:r>
                <a:rPr lang="en-US" sz="2000" spc="25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spc="25" dirty="0" err="1">
                  <a:solidFill>
                    <a:srgbClr val="52DDD4"/>
                  </a:solidFill>
                  <a:latin typeface="Montserrat Light"/>
                </a:rPr>
                <a:t>pada</a:t>
              </a:r>
              <a:r>
                <a:rPr lang="en-US" sz="2000" spc="25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spc="25" dirty="0" err="1">
                  <a:solidFill>
                    <a:srgbClr val="52DDD4"/>
                  </a:solidFill>
                  <a:latin typeface="Montserrat Light"/>
                </a:rPr>
                <a:t>aspek</a:t>
              </a:r>
              <a:r>
                <a:rPr lang="en-US" sz="2000" spc="25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spc="25" dirty="0" err="1">
                  <a:solidFill>
                    <a:srgbClr val="52DDD4"/>
                  </a:solidFill>
                  <a:latin typeface="Montserrat Light"/>
                </a:rPr>
                <a:t>kriminologis</a:t>
              </a:r>
              <a:r>
                <a:rPr lang="en-US" sz="2000" spc="25" dirty="0">
                  <a:solidFill>
                    <a:srgbClr val="52DDD4"/>
                  </a:solidFill>
                  <a:latin typeface="Montserrat Light"/>
                </a:rPr>
                <a:t>, </a:t>
              </a:r>
              <a:r>
                <a:rPr lang="en-US" sz="2000" spc="25" dirty="0" err="1">
                  <a:solidFill>
                    <a:srgbClr val="52DDD4"/>
                  </a:solidFill>
                  <a:latin typeface="Montserrat Light"/>
                </a:rPr>
                <a:t>yaitu</a:t>
              </a:r>
              <a:r>
                <a:rPr lang="en-US" sz="2000" spc="25" dirty="0">
                  <a:solidFill>
                    <a:srgbClr val="52DDD4"/>
                  </a:solidFill>
                  <a:latin typeface="Montserrat Light"/>
                </a:rPr>
                <a:t> 	</a:t>
              </a:r>
              <a:r>
                <a:rPr lang="en-US" sz="2000" spc="25" dirty="0" err="1">
                  <a:solidFill>
                    <a:srgbClr val="52DDD4"/>
                  </a:solidFill>
                  <a:latin typeface="Montserrat Light"/>
                </a:rPr>
                <a:t>pelanggaran</a:t>
              </a:r>
              <a:r>
                <a:rPr lang="en-US" sz="2000" spc="25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spc="25" dirty="0" err="1">
                  <a:solidFill>
                    <a:srgbClr val="52DDD4"/>
                  </a:solidFill>
                  <a:latin typeface="Montserrat Light"/>
                </a:rPr>
                <a:t>lebih</a:t>
              </a:r>
              <a:r>
                <a:rPr lang="en-US" sz="2000" spc="25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spc="25" dirty="0" err="1">
                  <a:solidFill>
                    <a:srgbClr val="52DDD4"/>
                  </a:solidFill>
                  <a:latin typeface="Montserrat Light"/>
                </a:rPr>
                <a:t>ringan</a:t>
              </a:r>
              <a:r>
                <a:rPr lang="en-US" sz="2000" spc="25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spc="25" dirty="0" err="1">
                  <a:solidFill>
                    <a:srgbClr val="52DDD4"/>
                  </a:solidFill>
                  <a:latin typeface="Montserrat Light"/>
                </a:rPr>
                <a:t>dibandingkan</a:t>
              </a:r>
              <a:r>
                <a:rPr lang="en-US" sz="2000" spc="25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spc="25" dirty="0" err="1">
                  <a:solidFill>
                    <a:srgbClr val="52DDD4"/>
                  </a:solidFill>
                  <a:latin typeface="Montserrat Light"/>
                </a:rPr>
                <a:t>dengan</a:t>
              </a:r>
              <a:r>
                <a:rPr lang="en-US" sz="2000" spc="25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spc="25" dirty="0" err="1">
                  <a:solidFill>
                    <a:srgbClr val="52DDD4"/>
                  </a:solidFill>
                  <a:latin typeface="Montserrat Light"/>
                </a:rPr>
                <a:t>kejahatan</a:t>
              </a:r>
              <a:r>
                <a:rPr lang="en-US" sz="2000" spc="25" dirty="0">
                  <a:solidFill>
                    <a:srgbClr val="52DDD4"/>
                  </a:solidFill>
                  <a:latin typeface="Montserrat Light"/>
                </a:rPr>
                <a:t>.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50622" y="3292373"/>
            <a:ext cx="6199516" cy="3026842"/>
            <a:chOff x="-1" y="-66675"/>
            <a:chExt cx="8469220" cy="4035788"/>
          </a:xfrm>
        </p:grpSpPr>
        <p:sp>
          <p:nvSpPr>
            <p:cNvPr id="22" name="TextBox 22"/>
            <p:cNvSpPr txBox="1"/>
            <p:nvPr/>
          </p:nvSpPr>
          <p:spPr>
            <a:xfrm>
              <a:off x="-1" y="-66675"/>
              <a:ext cx="8469220" cy="7181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000" spc="270" dirty="0" err="1">
                  <a:solidFill>
                    <a:srgbClr val="FF8FE6"/>
                  </a:solidFill>
                  <a:latin typeface="Montserrat Classic"/>
                </a:rPr>
                <a:t>Perbedaan</a:t>
              </a:r>
              <a:r>
                <a:rPr lang="en-US" sz="3000" spc="270" dirty="0">
                  <a:solidFill>
                    <a:srgbClr val="FF8FE6"/>
                  </a:solidFill>
                  <a:latin typeface="Montserrat Classic"/>
                </a:rPr>
                <a:t> </a:t>
              </a:r>
              <a:r>
                <a:rPr lang="en-US" sz="3000" spc="270" dirty="0" err="1">
                  <a:solidFill>
                    <a:srgbClr val="FF8FE6"/>
                  </a:solidFill>
                  <a:latin typeface="Montserrat Classic"/>
                </a:rPr>
                <a:t>secara</a:t>
              </a:r>
              <a:r>
                <a:rPr lang="en-US" sz="3000" spc="270" dirty="0">
                  <a:solidFill>
                    <a:srgbClr val="FF8FE6"/>
                  </a:solidFill>
                  <a:latin typeface="Montserrat Classic"/>
                </a:rPr>
                <a:t> </a:t>
              </a:r>
              <a:r>
                <a:rPr lang="en-US" sz="3000" spc="270" dirty="0" err="1">
                  <a:solidFill>
                    <a:srgbClr val="FF8FE6"/>
                  </a:solidFill>
                  <a:latin typeface="Montserrat Classic"/>
                </a:rPr>
                <a:t>kualitatif</a:t>
              </a:r>
              <a:endParaRPr lang="en-US" sz="3000" spc="270" dirty="0">
                <a:solidFill>
                  <a:srgbClr val="FF8FE6"/>
                </a:solidFill>
                <a:latin typeface="Montserrat Classic"/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976842"/>
              <a:ext cx="7409277" cy="29922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535"/>
                </a:lnSpc>
              </a:pPr>
              <a:r>
                <a:rPr lang="en-ID" sz="2000" spc="25" dirty="0" err="1">
                  <a:solidFill>
                    <a:srgbClr val="52DDD4"/>
                  </a:solidFill>
                  <a:latin typeface="Montserrat Light"/>
                </a:rPr>
                <a:t>Kejahatan</a:t>
              </a:r>
              <a:r>
                <a:rPr lang="en-ID" sz="2000" spc="25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ID" sz="2000" spc="25" dirty="0" err="1">
                  <a:solidFill>
                    <a:srgbClr val="52DDD4"/>
                  </a:solidFill>
                  <a:latin typeface="Montserrat Light"/>
                </a:rPr>
                <a:t>adalah</a:t>
              </a:r>
              <a:r>
                <a:rPr lang="en-ID" sz="2000" spc="25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ID" sz="2000" spc="25" dirty="0" err="1">
                  <a:solidFill>
                    <a:srgbClr val="52DDD4"/>
                  </a:solidFill>
                  <a:latin typeface="Montserrat Light"/>
                </a:rPr>
                <a:t>Rechtsdelicten</a:t>
              </a:r>
              <a:r>
                <a:rPr lang="en-ID" sz="2000" spc="25" dirty="0">
                  <a:solidFill>
                    <a:srgbClr val="52DDD4"/>
                  </a:solidFill>
                  <a:latin typeface="Montserrat Light"/>
                </a:rPr>
                <a:t>, </a:t>
              </a:r>
              <a:r>
                <a:rPr lang="en-ID" sz="2000" spc="25" dirty="0" err="1">
                  <a:solidFill>
                    <a:srgbClr val="52DDD4"/>
                  </a:solidFill>
                  <a:latin typeface="Montserrat Light"/>
                </a:rPr>
                <a:t>artinya</a:t>
              </a:r>
              <a:r>
                <a:rPr lang="en-ID" sz="2000" spc="25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ID" sz="2000" spc="25" dirty="0" err="1">
                  <a:solidFill>
                    <a:srgbClr val="52DDD4"/>
                  </a:solidFill>
                  <a:latin typeface="Montserrat Light"/>
                </a:rPr>
                <a:t>perbuatan</a:t>
              </a:r>
              <a:r>
                <a:rPr lang="en-ID" sz="2000" spc="25" dirty="0">
                  <a:solidFill>
                    <a:srgbClr val="52DDD4"/>
                  </a:solidFill>
                  <a:latin typeface="Montserrat Light"/>
                </a:rPr>
                <a:t> yang </a:t>
              </a:r>
              <a:r>
                <a:rPr lang="en-ID" sz="2000" spc="25" dirty="0" err="1">
                  <a:solidFill>
                    <a:srgbClr val="52DDD4"/>
                  </a:solidFill>
                  <a:latin typeface="Montserrat Light"/>
                </a:rPr>
                <a:t>bertentangan</a:t>
              </a:r>
              <a:r>
                <a:rPr lang="en-ID" sz="2000" spc="25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ID" sz="2000" spc="25" dirty="0" err="1">
                  <a:solidFill>
                    <a:srgbClr val="52DDD4"/>
                  </a:solidFill>
                  <a:latin typeface="Montserrat Light"/>
                </a:rPr>
                <a:t>dengan</a:t>
              </a:r>
              <a:r>
                <a:rPr lang="en-ID" sz="2000" spc="25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ID" sz="2000" spc="25" dirty="0" err="1">
                  <a:solidFill>
                    <a:srgbClr val="52DDD4"/>
                  </a:solidFill>
                  <a:latin typeface="Montserrat Light"/>
                </a:rPr>
                <a:t>keadilan</a:t>
              </a:r>
              <a:r>
                <a:rPr lang="en-ID" sz="2000" spc="25" dirty="0">
                  <a:solidFill>
                    <a:srgbClr val="52DDD4"/>
                  </a:solidFill>
                  <a:latin typeface="Montserrat Light"/>
                </a:rPr>
                <a:t>. </a:t>
              </a:r>
              <a:r>
                <a:rPr lang="en-ID" sz="2000" spc="25" dirty="0" err="1">
                  <a:solidFill>
                    <a:srgbClr val="52DDD4"/>
                  </a:solidFill>
                  <a:latin typeface="Montserrat Light"/>
                </a:rPr>
                <a:t>Intinya</a:t>
              </a:r>
              <a:r>
                <a:rPr lang="en-ID" sz="2000" spc="25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ID" sz="2000" spc="25" dirty="0" err="1">
                  <a:solidFill>
                    <a:srgbClr val="52DDD4"/>
                  </a:solidFill>
                  <a:latin typeface="Montserrat Light"/>
                </a:rPr>
                <a:t>kejahatan</a:t>
              </a:r>
              <a:r>
                <a:rPr lang="en-ID" sz="2000" spc="25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ID" sz="2000" spc="25" dirty="0" err="1">
                  <a:solidFill>
                    <a:srgbClr val="52DDD4"/>
                  </a:solidFill>
                  <a:latin typeface="Montserrat Light"/>
                </a:rPr>
                <a:t>itu</a:t>
              </a:r>
              <a:r>
                <a:rPr lang="en-ID" sz="2000" spc="25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ID" sz="2000" spc="25" dirty="0" err="1">
                  <a:solidFill>
                    <a:srgbClr val="52DDD4"/>
                  </a:solidFill>
                  <a:latin typeface="Montserrat Light"/>
                </a:rPr>
                <a:t>merupakan</a:t>
              </a:r>
              <a:r>
                <a:rPr lang="en-ID" sz="2000" spc="25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ID" sz="2000" spc="25" dirty="0" err="1">
                  <a:solidFill>
                    <a:srgbClr val="52DDD4"/>
                  </a:solidFill>
                  <a:latin typeface="Montserrat Light"/>
                </a:rPr>
                <a:t>suatu</a:t>
              </a:r>
              <a:r>
                <a:rPr lang="en-ID" sz="2000" spc="25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ID" sz="2000" spc="25" dirty="0" err="1">
                  <a:solidFill>
                    <a:srgbClr val="52DDD4"/>
                  </a:solidFill>
                  <a:latin typeface="Montserrat Light"/>
                </a:rPr>
                <a:t>hal</a:t>
              </a:r>
              <a:r>
                <a:rPr lang="en-ID" sz="2000" spc="25" dirty="0">
                  <a:solidFill>
                    <a:srgbClr val="52DDD4"/>
                  </a:solidFill>
                  <a:latin typeface="Montserrat Light"/>
                </a:rPr>
                <a:t> yang </a:t>
              </a:r>
              <a:r>
                <a:rPr lang="en-ID" sz="2000" spc="25" dirty="0" err="1">
                  <a:solidFill>
                    <a:srgbClr val="52DDD4"/>
                  </a:solidFill>
                  <a:latin typeface="Montserrat Light"/>
                </a:rPr>
                <a:t>ditentang</a:t>
              </a:r>
              <a:r>
                <a:rPr lang="en-ID" sz="2000" spc="25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ID" sz="2000" spc="25" dirty="0" err="1">
                  <a:solidFill>
                    <a:srgbClr val="52DDD4"/>
                  </a:solidFill>
                  <a:latin typeface="Montserrat Light"/>
                </a:rPr>
                <a:t>oleh</a:t>
              </a:r>
              <a:r>
                <a:rPr lang="en-ID" sz="2000" spc="25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ID" sz="2000" spc="25" dirty="0" err="1">
                  <a:solidFill>
                    <a:srgbClr val="52DDD4"/>
                  </a:solidFill>
                  <a:latin typeface="Montserrat Light"/>
                </a:rPr>
                <a:t>masyarakat</a:t>
              </a:r>
              <a:r>
                <a:rPr lang="en-ID" sz="2000" spc="25" dirty="0">
                  <a:solidFill>
                    <a:srgbClr val="52DDD4"/>
                  </a:solidFill>
                  <a:latin typeface="Montserrat Light"/>
                </a:rPr>
                <a:t>. </a:t>
              </a:r>
              <a:r>
                <a:rPr lang="en-ID" sz="2000" spc="25" dirty="0" err="1">
                  <a:solidFill>
                    <a:srgbClr val="52DDD4"/>
                  </a:solidFill>
                  <a:latin typeface="Montserrat Light"/>
                </a:rPr>
                <a:t>Contohnya</a:t>
              </a:r>
              <a:r>
                <a:rPr lang="en-ID" sz="2000" spc="25" dirty="0">
                  <a:solidFill>
                    <a:srgbClr val="52DDD4"/>
                  </a:solidFill>
                  <a:latin typeface="Montserrat Light"/>
                </a:rPr>
                <a:t>, </a:t>
              </a:r>
              <a:r>
                <a:rPr lang="en-ID" sz="2000" spc="25" dirty="0" err="1">
                  <a:solidFill>
                    <a:srgbClr val="52DDD4"/>
                  </a:solidFill>
                  <a:latin typeface="Montserrat Light"/>
                </a:rPr>
                <a:t>pembunuhan</a:t>
              </a:r>
              <a:r>
                <a:rPr lang="en-ID" sz="2000" spc="25" dirty="0">
                  <a:solidFill>
                    <a:srgbClr val="52DDD4"/>
                  </a:solidFill>
                  <a:latin typeface="Montserrat Light"/>
                </a:rPr>
                <a:t>, </a:t>
              </a:r>
              <a:r>
                <a:rPr lang="en-ID" sz="2000" spc="25" dirty="0" err="1" smtClean="0">
                  <a:solidFill>
                    <a:srgbClr val="52DDD4"/>
                  </a:solidFill>
                  <a:latin typeface="Montserrat Light"/>
                </a:rPr>
                <a:t>pencurian</a:t>
              </a:r>
              <a:r>
                <a:rPr lang="en-ID" sz="2000" spc="25" dirty="0">
                  <a:solidFill>
                    <a:srgbClr val="52DDD4"/>
                  </a:solidFill>
                  <a:latin typeface="Montserrat Light"/>
                </a:rPr>
                <a:t>.</a:t>
              </a:r>
              <a:endParaRPr lang="en-US" sz="2000" spc="25" dirty="0">
                <a:solidFill>
                  <a:srgbClr val="52DDD4"/>
                </a:solidFill>
                <a:latin typeface="Montserrat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F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2057" r="12057"/>
          <a:stretch>
            <a:fillRect/>
          </a:stretch>
        </p:blipFill>
        <p:spPr>
          <a:xfrm>
            <a:off x="0" y="0"/>
            <a:ext cx="8836147" cy="775652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0743" y="0"/>
            <a:ext cx="8378434" cy="837843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t="11100" r="4888" b="60528"/>
          <a:stretch>
            <a:fillRect/>
          </a:stretch>
        </p:blipFill>
        <p:spPr>
          <a:xfrm>
            <a:off x="12889885" y="-14934"/>
            <a:ext cx="5376567" cy="2838624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2342744" y="1658203"/>
            <a:ext cx="16470847" cy="8628797"/>
          </a:xfrm>
          <a:prstGeom prst="rect">
            <a:avLst/>
          </a:prstGeom>
          <a:solidFill>
            <a:srgbClr val="371A9F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196140" y="-14934"/>
            <a:ext cx="5049021" cy="5049021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3585711" y="2362946"/>
            <a:ext cx="12341552" cy="7677932"/>
            <a:chOff x="0" y="101457"/>
            <a:chExt cx="16455402" cy="10237243"/>
          </a:xfrm>
        </p:grpSpPr>
        <p:sp>
          <p:nvSpPr>
            <p:cNvPr id="8" name="TextBox 8"/>
            <p:cNvSpPr txBox="1"/>
            <p:nvPr/>
          </p:nvSpPr>
          <p:spPr>
            <a:xfrm>
              <a:off x="0" y="101457"/>
              <a:ext cx="16455402" cy="10259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6020"/>
                </a:lnSpc>
              </a:pPr>
              <a:r>
                <a:rPr lang="en-US" sz="6020" spc="120" dirty="0">
                  <a:solidFill>
                    <a:srgbClr val="52DDD4"/>
                  </a:solidFill>
                  <a:latin typeface="Montserrat Classic Bold"/>
                </a:rPr>
                <a:t>SUBJEK TINDAK PIDANA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2109965"/>
              <a:ext cx="16455402" cy="6305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50"/>
                </a:lnSpc>
              </a:pPr>
              <a:r>
                <a:rPr lang="en-US" sz="2821" spc="253">
                  <a:solidFill>
                    <a:srgbClr val="FF8FE6"/>
                  </a:solidFill>
                  <a:latin typeface="Montserrat Classic"/>
                </a:rPr>
                <a:t>1.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2850053"/>
              <a:ext cx="16455402" cy="1822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87"/>
                </a:lnSpc>
              </a:pPr>
              <a:r>
                <a:rPr lang="en-US" sz="2633" dirty="0" err="1">
                  <a:solidFill>
                    <a:srgbClr val="52DDD4"/>
                  </a:solidFill>
                  <a:latin typeface="Montserrat Light"/>
                </a:rPr>
                <a:t>Rumusan</a:t>
              </a:r>
              <a:r>
                <a:rPr lang="en-US" sz="2633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633" dirty="0" err="1">
                  <a:solidFill>
                    <a:srgbClr val="52DDD4"/>
                  </a:solidFill>
                  <a:latin typeface="Montserrat Light"/>
                </a:rPr>
                <a:t>delik</a:t>
              </a:r>
              <a:r>
                <a:rPr lang="en-US" sz="2633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633" dirty="0" err="1">
                  <a:solidFill>
                    <a:srgbClr val="52DDD4"/>
                  </a:solidFill>
                  <a:latin typeface="Montserrat Light"/>
                </a:rPr>
                <a:t>dalam</a:t>
              </a:r>
              <a:r>
                <a:rPr lang="en-US" sz="2633" dirty="0">
                  <a:solidFill>
                    <a:srgbClr val="52DDD4"/>
                  </a:solidFill>
                  <a:latin typeface="Montserrat Light"/>
                </a:rPr>
                <a:t> KUHP </a:t>
              </a:r>
              <a:r>
                <a:rPr lang="en-US" sz="2633" dirty="0" err="1">
                  <a:solidFill>
                    <a:srgbClr val="52DDD4"/>
                  </a:solidFill>
                  <a:latin typeface="Montserrat Light"/>
                </a:rPr>
                <a:t>lazimnya</a:t>
              </a:r>
              <a:r>
                <a:rPr lang="en-US" sz="2633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633" dirty="0" err="1">
                  <a:solidFill>
                    <a:srgbClr val="52DDD4"/>
                  </a:solidFill>
                  <a:latin typeface="Montserrat Light"/>
                </a:rPr>
                <a:t>dimulai</a:t>
              </a:r>
              <a:r>
                <a:rPr lang="en-US" sz="2633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633" dirty="0" err="1">
                  <a:solidFill>
                    <a:srgbClr val="52DDD4"/>
                  </a:solidFill>
                  <a:latin typeface="Montserrat Light"/>
                </a:rPr>
                <a:t>dengan</a:t>
              </a:r>
              <a:r>
                <a:rPr lang="en-US" sz="2633" dirty="0">
                  <a:solidFill>
                    <a:srgbClr val="52DDD4"/>
                  </a:solidFill>
                  <a:latin typeface="Montserrat Light"/>
                </a:rPr>
                <a:t> kata-kata “</a:t>
              </a:r>
              <a:r>
                <a:rPr lang="en-US" sz="2633" dirty="0" err="1">
                  <a:solidFill>
                    <a:srgbClr val="52DDD4"/>
                  </a:solidFill>
                  <a:latin typeface="Montserrat Light"/>
                </a:rPr>
                <a:t>Barangsiapa</a:t>
              </a:r>
              <a:r>
                <a:rPr lang="en-US" sz="2633" dirty="0">
                  <a:solidFill>
                    <a:srgbClr val="52DDD4"/>
                  </a:solidFill>
                  <a:latin typeface="Montserrat Light"/>
                </a:rPr>
                <a:t>" kata “</a:t>
              </a:r>
              <a:r>
                <a:rPr lang="en-US" sz="2633" dirty="0" err="1">
                  <a:solidFill>
                    <a:srgbClr val="52DDD4"/>
                  </a:solidFill>
                  <a:latin typeface="Montserrat Light"/>
                </a:rPr>
                <a:t>Barangsiapa</a:t>
              </a:r>
              <a:r>
                <a:rPr lang="en-US" sz="2633" dirty="0">
                  <a:solidFill>
                    <a:srgbClr val="52DDD4"/>
                  </a:solidFill>
                  <a:latin typeface="Montserrat Light"/>
                </a:rPr>
                <a:t>” </a:t>
              </a:r>
              <a:r>
                <a:rPr lang="en-US" sz="2633" dirty="0" err="1">
                  <a:solidFill>
                    <a:srgbClr val="52DDD4"/>
                  </a:solidFill>
                  <a:latin typeface="Montserrat Light"/>
                </a:rPr>
                <a:t>ini</a:t>
              </a:r>
              <a:r>
                <a:rPr lang="en-US" sz="2633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633" dirty="0" err="1">
                  <a:solidFill>
                    <a:srgbClr val="52DDD4"/>
                  </a:solidFill>
                  <a:latin typeface="Montserrat Light"/>
                </a:rPr>
                <a:t>tidak</a:t>
              </a:r>
              <a:r>
                <a:rPr lang="en-US" sz="2633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633" dirty="0" err="1">
                  <a:solidFill>
                    <a:srgbClr val="52DDD4"/>
                  </a:solidFill>
                  <a:latin typeface="Montserrat Light"/>
                </a:rPr>
                <a:t>dapat</a:t>
              </a:r>
              <a:r>
                <a:rPr lang="en-US" sz="2633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633" dirty="0" err="1">
                  <a:solidFill>
                    <a:srgbClr val="52DDD4"/>
                  </a:solidFill>
                  <a:latin typeface="Montserrat Light"/>
                </a:rPr>
                <a:t>diartikan</a:t>
              </a:r>
              <a:r>
                <a:rPr lang="en-US" sz="2633" dirty="0">
                  <a:solidFill>
                    <a:srgbClr val="52DDD4"/>
                  </a:solidFill>
                  <a:latin typeface="Montserrat Light"/>
                </a:rPr>
                <a:t> lain, </a:t>
              </a:r>
              <a:r>
                <a:rPr lang="en-US" sz="2633" dirty="0" err="1">
                  <a:solidFill>
                    <a:srgbClr val="52DDD4"/>
                  </a:solidFill>
                  <a:latin typeface="Montserrat Light"/>
                </a:rPr>
                <a:t>selain</a:t>
              </a:r>
              <a:r>
                <a:rPr lang="en-US" sz="2633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633" dirty="0" err="1">
                  <a:solidFill>
                    <a:srgbClr val="52DDD4"/>
                  </a:solidFill>
                  <a:latin typeface="Montserrat Light"/>
                </a:rPr>
                <a:t>ditujukan</a:t>
              </a:r>
              <a:r>
                <a:rPr lang="en-US" sz="2633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633" dirty="0" err="1">
                  <a:solidFill>
                    <a:srgbClr val="52DDD4"/>
                  </a:solidFill>
                  <a:latin typeface="Montserrat Light"/>
                </a:rPr>
                <a:t>kepada</a:t>
              </a:r>
              <a:r>
                <a:rPr lang="en-US" sz="2633" dirty="0">
                  <a:solidFill>
                    <a:srgbClr val="52DDD4"/>
                  </a:solidFill>
                  <a:latin typeface="Montserrat Light"/>
                </a:rPr>
                <a:t> ‘MANUSIA’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5231584"/>
              <a:ext cx="16455402" cy="6305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50"/>
                </a:lnSpc>
              </a:pPr>
              <a:r>
                <a:rPr lang="en-US" sz="2821" spc="253">
                  <a:solidFill>
                    <a:srgbClr val="FF8FE6"/>
                  </a:solidFill>
                  <a:latin typeface="Montserrat Classic"/>
                </a:rPr>
                <a:t>2.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5971672"/>
              <a:ext cx="16455402" cy="12008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87"/>
                </a:lnSpc>
              </a:pPr>
              <a:r>
                <a:rPr lang="en-US" sz="2633" dirty="0" err="1">
                  <a:solidFill>
                    <a:srgbClr val="52DDD4"/>
                  </a:solidFill>
                  <a:latin typeface="Montserrat Light"/>
                </a:rPr>
                <a:t>Dalam</a:t>
              </a:r>
              <a:r>
                <a:rPr lang="en-US" sz="2633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633" dirty="0" err="1">
                  <a:solidFill>
                    <a:srgbClr val="52DDD4"/>
                  </a:solidFill>
                  <a:latin typeface="Montserrat Light"/>
                </a:rPr>
                <a:t>pasal</a:t>
              </a:r>
              <a:r>
                <a:rPr lang="en-US" sz="2633" dirty="0">
                  <a:solidFill>
                    <a:srgbClr val="52DDD4"/>
                  </a:solidFill>
                  <a:latin typeface="Montserrat Light"/>
                </a:rPr>
                <a:t> 10 KUHP </a:t>
              </a:r>
              <a:r>
                <a:rPr lang="en-US" sz="2633" dirty="0" err="1">
                  <a:solidFill>
                    <a:srgbClr val="52DDD4"/>
                  </a:solidFill>
                  <a:latin typeface="Montserrat Light"/>
                </a:rPr>
                <a:t>jenis-jenis</a:t>
              </a:r>
              <a:r>
                <a:rPr lang="en-US" sz="2633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633" dirty="0" err="1">
                  <a:solidFill>
                    <a:srgbClr val="52DDD4"/>
                  </a:solidFill>
                  <a:latin typeface="Montserrat Light"/>
                </a:rPr>
                <a:t>pidana</a:t>
              </a:r>
              <a:r>
                <a:rPr lang="en-US" sz="2633" dirty="0">
                  <a:solidFill>
                    <a:srgbClr val="52DDD4"/>
                  </a:solidFill>
                  <a:latin typeface="Montserrat Light"/>
                </a:rPr>
                <a:t> yang </a:t>
              </a:r>
              <a:r>
                <a:rPr lang="en-US" sz="2633" dirty="0" err="1">
                  <a:solidFill>
                    <a:srgbClr val="52DDD4"/>
                  </a:solidFill>
                  <a:latin typeface="Montserrat Light"/>
                </a:rPr>
                <a:t>diancamkan</a:t>
              </a:r>
              <a:r>
                <a:rPr lang="en-US" sz="2633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633" dirty="0" err="1">
                  <a:solidFill>
                    <a:srgbClr val="52DDD4"/>
                  </a:solidFill>
                  <a:latin typeface="Montserrat Light"/>
                </a:rPr>
                <a:t>hanya</a:t>
              </a:r>
              <a:r>
                <a:rPr lang="en-US" sz="2633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633" dirty="0" err="1">
                  <a:solidFill>
                    <a:srgbClr val="52DDD4"/>
                  </a:solidFill>
                  <a:latin typeface="Montserrat Light"/>
                </a:rPr>
                <a:t>dapat</a:t>
              </a:r>
              <a:r>
                <a:rPr lang="en-US" sz="2633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633" dirty="0" err="1">
                  <a:solidFill>
                    <a:srgbClr val="52DDD4"/>
                  </a:solidFill>
                  <a:latin typeface="Montserrat Light"/>
                </a:rPr>
                <a:t>dilakukan</a:t>
              </a:r>
              <a:r>
                <a:rPr lang="en-US" sz="2633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633" dirty="0" err="1">
                  <a:solidFill>
                    <a:srgbClr val="52DDD4"/>
                  </a:solidFill>
                  <a:latin typeface="Montserrat Light"/>
                </a:rPr>
                <a:t>oleh</a:t>
              </a:r>
              <a:r>
                <a:rPr lang="en-US" sz="2633" dirty="0">
                  <a:solidFill>
                    <a:srgbClr val="52DDD4"/>
                  </a:solidFill>
                  <a:latin typeface="Montserrat Light"/>
                </a:rPr>
                <a:t> ‘MANUSIA’.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7776609"/>
              <a:ext cx="16455402" cy="6305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50"/>
                </a:lnSpc>
              </a:pPr>
              <a:r>
                <a:rPr lang="en-US" sz="2821" spc="253">
                  <a:solidFill>
                    <a:srgbClr val="FF8FE6"/>
                  </a:solidFill>
                  <a:latin typeface="Montserrat Classic"/>
                </a:rPr>
                <a:t>3.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8516698"/>
              <a:ext cx="16455402" cy="1822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687"/>
                </a:lnSpc>
              </a:pPr>
              <a:r>
                <a:rPr lang="en-US" sz="2633" dirty="0" err="1">
                  <a:solidFill>
                    <a:srgbClr val="52DDD4"/>
                  </a:solidFill>
                  <a:latin typeface="Montserrat Light"/>
                </a:rPr>
                <a:t>Dalam</a:t>
              </a:r>
              <a:r>
                <a:rPr lang="en-US" sz="2633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633" dirty="0" err="1">
                  <a:solidFill>
                    <a:srgbClr val="52DDD4"/>
                  </a:solidFill>
                  <a:latin typeface="Montserrat Light"/>
                </a:rPr>
                <a:t>pemeriksaan</a:t>
              </a:r>
              <a:r>
                <a:rPr lang="en-US" sz="2633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633" dirty="0" err="1">
                  <a:solidFill>
                    <a:srgbClr val="52DDD4"/>
                  </a:solidFill>
                  <a:latin typeface="Montserrat Light"/>
                </a:rPr>
                <a:t>perkara</a:t>
              </a:r>
              <a:r>
                <a:rPr lang="en-US" sz="2633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633" dirty="0" err="1">
                  <a:solidFill>
                    <a:srgbClr val="52DDD4"/>
                  </a:solidFill>
                  <a:latin typeface="Montserrat Light"/>
                </a:rPr>
                <a:t>dan</a:t>
              </a:r>
              <a:r>
                <a:rPr lang="en-US" sz="2633" dirty="0">
                  <a:solidFill>
                    <a:srgbClr val="52DDD4"/>
                  </a:solidFill>
                  <a:latin typeface="Montserrat Light"/>
                </a:rPr>
                <a:t> juga </a:t>
              </a:r>
              <a:r>
                <a:rPr lang="en-US" sz="2633" dirty="0" err="1">
                  <a:solidFill>
                    <a:srgbClr val="52DDD4"/>
                  </a:solidFill>
                  <a:latin typeface="Montserrat Light"/>
                </a:rPr>
                <a:t>sifat</a:t>
              </a:r>
              <a:r>
                <a:rPr lang="en-US" sz="2633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633" dirty="0" err="1">
                  <a:solidFill>
                    <a:srgbClr val="52DDD4"/>
                  </a:solidFill>
                  <a:latin typeface="Montserrat Light"/>
                </a:rPr>
                <a:t>dari</a:t>
              </a:r>
              <a:r>
                <a:rPr lang="en-US" sz="2633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633" dirty="0" err="1">
                  <a:solidFill>
                    <a:srgbClr val="52DDD4"/>
                  </a:solidFill>
                  <a:latin typeface="Montserrat Light"/>
                </a:rPr>
                <a:t>hukum</a:t>
              </a:r>
              <a:r>
                <a:rPr lang="en-US" sz="2633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633" dirty="0" err="1">
                  <a:solidFill>
                    <a:srgbClr val="52DDD4"/>
                  </a:solidFill>
                  <a:latin typeface="Montserrat Light"/>
                </a:rPr>
                <a:t>pidana</a:t>
              </a:r>
              <a:r>
                <a:rPr lang="en-US" sz="2633" dirty="0">
                  <a:solidFill>
                    <a:srgbClr val="52DDD4"/>
                  </a:solidFill>
                  <a:latin typeface="Montserrat Light"/>
                </a:rPr>
                <a:t> yang </a:t>
              </a:r>
              <a:r>
                <a:rPr lang="en-US" sz="2633" dirty="0" err="1">
                  <a:solidFill>
                    <a:srgbClr val="52DDD4"/>
                  </a:solidFill>
                  <a:latin typeface="Montserrat Light"/>
                </a:rPr>
                <a:t>dilihat</a:t>
              </a:r>
              <a:r>
                <a:rPr lang="en-US" sz="2633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633" dirty="0" err="1">
                  <a:solidFill>
                    <a:srgbClr val="52DDD4"/>
                  </a:solidFill>
                  <a:latin typeface="Montserrat Light"/>
                </a:rPr>
                <a:t>ialah</a:t>
              </a:r>
              <a:r>
                <a:rPr lang="en-US" sz="2633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633" dirty="0" err="1">
                  <a:solidFill>
                    <a:srgbClr val="52DDD4"/>
                  </a:solidFill>
                  <a:latin typeface="Montserrat Light"/>
                </a:rPr>
                <a:t>ada</a:t>
              </a:r>
              <a:r>
                <a:rPr lang="en-US" sz="2633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633" dirty="0" err="1">
                  <a:solidFill>
                    <a:srgbClr val="52DDD4"/>
                  </a:solidFill>
                  <a:latin typeface="Montserrat Light"/>
                </a:rPr>
                <a:t>atau</a:t>
              </a:r>
              <a:r>
                <a:rPr lang="en-US" sz="2633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633" dirty="0" err="1">
                  <a:solidFill>
                    <a:srgbClr val="52DDD4"/>
                  </a:solidFill>
                  <a:latin typeface="Montserrat Light"/>
                </a:rPr>
                <a:t>tidaknya</a:t>
              </a:r>
              <a:r>
                <a:rPr lang="en-US" sz="2633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633" dirty="0" err="1">
                  <a:solidFill>
                    <a:srgbClr val="52DDD4"/>
                  </a:solidFill>
                  <a:latin typeface="Montserrat Light"/>
                </a:rPr>
                <a:t>kesalahan</a:t>
              </a:r>
              <a:r>
                <a:rPr lang="en-US" sz="2633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633" dirty="0" err="1">
                  <a:solidFill>
                    <a:srgbClr val="52DDD4"/>
                  </a:solidFill>
                  <a:latin typeface="Montserrat Light"/>
                </a:rPr>
                <a:t>terdakwa</a:t>
              </a:r>
              <a:r>
                <a:rPr lang="en-US" sz="2633" dirty="0">
                  <a:solidFill>
                    <a:srgbClr val="52DDD4"/>
                  </a:solidFill>
                  <a:latin typeface="Montserrat Light"/>
                </a:rPr>
                <a:t>. </a:t>
              </a:r>
              <a:r>
                <a:rPr lang="en-US" sz="2633" dirty="0" err="1">
                  <a:solidFill>
                    <a:srgbClr val="52DDD4"/>
                  </a:solidFill>
                  <a:latin typeface="Montserrat Light"/>
                </a:rPr>
                <a:t>Ini</a:t>
              </a:r>
              <a:r>
                <a:rPr lang="en-US" sz="2633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633" dirty="0" err="1">
                  <a:solidFill>
                    <a:srgbClr val="52DDD4"/>
                  </a:solidFill>
                  <a:latin typeface="Montserrat Light"/>
                </a:rPr>
                <a:t>berarti</a:t>
              </a:r>
              <a:r>
                <a:rPr lang="en-US" sz="2633" dirty="0">
                  <a:solidFill>
                    <a:srgbClr val="52DDD4"/>
                  </a:solidFill>
                  <a:latin typeface="Montserrat Light"/>
                </a:rPr>
                <a:t> yang </a:t>
              </a:r>
              <a:r>
                <a:rPr lang="en-US" sz="2633" dirty="0" err="1">
                  <a:solidFill>
                    <a:srgbClr val="52DDD4"/>
                  </a:solidFill>
                  <a:latin typeface="Montserrat Light"/>
                </a:rPr>
                <a:t>dapat</a:t>
              </a:r>
              <a:r>
                <a:rPr lang="en-US" sz="2633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633" dirty="0" err="1">
                  <a:solidFill>
                    <a:srgbClr val="52DDD4"/>
                  </a:solidFill>
                  <a:latin typeface="Montserrat Light"/>
                </a:rPr>
                <a:t>dipertanggungjawabkan</a:t>
              </a:r>
              <a:r>
                <a:rPr lang="en-US" sz="2633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633" dirty="0" err="1">
                  <a:solidFill>
                    <a:srgbClr val="52DDD4"/>
                  </a:solidFill>
                  <a:latin typeface="Montserrat Light"/>
                </a:rPr>
                <a:t>dalam</a:t>
              </a:r>
              <a:r>
                <a:rPr lang="en-US" sz="2633" dirty="0">
                  <a:solidFill>
                    <a:srgbClr val="52DDD4"/>
                  </a:solidFill>
                  <a:latin typeface="Montserrat Light"/>
                </a:rPr>
                <a:t> ‘MANUSIA’.</a:t>
              </a:r>
            </a:p>
          </p:txBody>
        </p:sp>
      </p:grpSp>
      <p:sp>
        <p:nvSpPr>
          <p:cNvPr id="15" name="AutoShape 15"/>
          <p:cNvSpPr/>
          <p:nvPr/>
        </p:nvSpPr>
        <p:spPr>
          <a:xfrm>
            <a:off x="2982928" y="397509"/>
            <a:ext cx="2387709" cy="565954"/>
          </a:xfrm>
          <a:prstGeom prst="rect">
            <a:avLst/>
          </a:prstGeom>
          <a:solidFill>
            <a:srgbClr val="52DDD4"/>
          </a:solidFill>
        </p:spPr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6"/>
          <a:srcRect l="40531" t="20058" b="41228"/>
          <a:stretch>
            <a:fillRect/>
          </a:stretch>
        </p:blipFill>
        <p:spPr>
          <a:xfrm>
            <a:off x="19493" y="7004424"/>
            <a:ext cx="2836366" cy="32825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F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418322" cy="941832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2045271" y="4841701"/>
            <a:ext cx="6188365" cy="5456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94"/>
              </a:lnSpc>
            </a:pPr>
            <a:r>
              <a:rPr lang="en-US" sz="2210" spc="391" dirty="0">
                <a:solidFill>
                  <a:srgbClr val="371A9F"/>
                </a:solidFill>
                <a:latin typeface="Montserrat Classic"/>
              </a:rPr>
              <a:t>1011000111101011111101111000010101001011110101011011010001011011001100100111010101110010000011001001011111101111111010111001001110110100010000100000001110010111011000111101011111101111000010101001011110101011011010001011011001100100111010101110010000011001001011111101111111010111001001110110100010000100000001110010111011000111101011111101111000010101001011110101011101100011110101111110111100001010100101111010</a:t>
            </a:r>
          </a:p>
        </p:txBody>
      </p:sp>
      <p:sp>
        <p:nvSpPr>
          <p:cNvPr id="4" name="AutoShape 4"/>
          <p:cNvSpPr/>
          <p:nvPr/>
        </p:nvSpPr>
        <p:spPr>
          <a:xfrm>
            <a:off x="8709154" y="1949217"/>
            <a:ext cx="8302221" cy="8343900"/>
          </a:xfrm>
          <a:prstGeom prst="rect">
            <a:avLst/>
          </a:prstGeom>
          <a:solidFill>
            <a:srgbClr val="371A9F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t="48993" r="738" b="31552"/>
          <a:stretch>
            <a:fillRect/>
          </a:stretch>
        </p:blipFill>
        <p:spPr>
          <a:xfrm>
            <a:off x="1" y="7569882"/>
            <a:ext cx="8720182" cy="267736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t="16550" b="66360"/>
          <a:stretch>
            <a:fillRect/>
          </a:stretch>
        </p:blipFill>
        <p:spPr>
          <a:xfrm>
            <a:off x="9755881" y="0"/>
            <a:ext cx="8542279" cy="2583672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7124700" y="8724900"/>
            <a:ext cx="2387709" cy="565954"/>
          </a:xfrm>
          <a:prstGeom prst="rect">
            <a:avLst/>
          </a:prstGeom>
          <a:solidFill>
            <a:srgbClr val="52DDD4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36664" y="414975"/>
            <a:ext cx="7962814" cy="5205690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9512409" y="4948703"/>
            <a:ext cx="7308428" cy="3785404"/>
            <a:chOff x="0" y="0"/>
            <a:chExt cx="9744570" cy="5047206"/>
          </a:xfrm>
        </p:grpSpPr>
        <p:sp>
          <p:nvSpPr>
            <p:cNvPr id="10" name="TextBox 10"/>
            <p:cNvSpPr txBox="1"/>
            <p:nvPr/>
          </p:nvSpPr>
          <p:spPr>
            <a:xfrm>
              <a:off x="0" y="20461"/>
              <a:ext cx="9744570" cy="19643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41"/>
                </a:lnSpc>
              </a:pPr>
              <a:r>
                <a:rPr lang="en-US" sz="3400" spc="170">
                  <a:solidFill>
                    <a:srgbClr val="FF8FE6"/>
                  </a:solidFill>
                  <a:latin typeface="Montserrat Classic Bold"/>
                </a:rPr>
                <a:t>UNSUR-UNSUR TINDAK PIDANA (UNSUR POKOK SUBYEKTIF)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2448574"/>
              <a:ext cx="9744570" cy="25943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19"/>
                </a:lnSpc>
              </a:pPr>
              <a:r>
                <a:rPr lang="en-US" sz="2800">
                  <a:solidFill>
                    <a:srgbClr val="52DDD4"/>
                  </a:solidFill>
                  <a:latin typeface="Montserrat Light"/>
                </a:rPr>
                <a:t>Asas pokok hukum pidana “Tak ada hukuman kalau tak ada kesalahan”. Kesalahan yang dimaksud disini adalah sengaja dan kealpaan.</a:t>
              </a: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36664" y="5701599"/>
            <a:ext cx="3195172" cy="303250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518071" y="5701599"/>
            <a:ext cx="3203691" cy="32036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1A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043198" y="7903"/>
            <a:ext cx="4244802" cy="4244802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>
            <a:off x="0" y="-2310"/>
            <a:ext cx="15140485" cy="3359624"/>
          </a:xfrm>
          <a:prstGeom prst="rect">
            <a:avLst/>
          </a:prstGeom>
          <a:solidFill>
            <a:srgbClr val="FF8FE6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t="15025" r="66666" b="68177"/>
          <a:stretch>
            <a:fillRect/>
          </a:stretch>
        </p:blipFill>
        <p:spPr>
          <a:xfrm>
            <a:off x="15141819" y="574183"/>
            <a:ext cx="3120482" cy="2783131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14825709" y="1711939"/>
            <a:ext cx="2387709" cy="565954"/>
          </a:xfrm>
          <a:prstGeom prst="rect">
            <a:avLst/>
          </a:prstGeom>
          <a:solidFill>
            <a:srgbClr val="52DDD4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t="20058" r="45556" b="40278"/>
          <a:stretch>
            <a:fillRect/>
          </a:stretch>
        </p:blipFill>
        <p:spPr>
          <a:xfrm>
            <a:off x="15737512" y="6923836"/>
            <a:ext cx="2596700" cy="336316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28700" y="203263"/>
            <a:ext cx="11729158" cy="2598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88"/>
              </a:lnSpc>
            </a:pPr>
            <a:r>
              <a:rPr lang="en-US" sz="5600" spc="112" dirty="0">
                <a:solidFill>
                  <a:srgbClr val="371A9F"/>
                </a:solidFill>
                <a:latin typeface="Montserrat Classic Bold"/>
              </a:rPr>
              <a:t>UNSUR-UNSUR TINDAK PIDANA (UNSUR POKOK OBYEKTIF)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329105" y="3441250"/>
            <a:ext cx="6945411" cy="2714674"/>
            <a:chOff x="0" y="-47625"/>
            <a:chExt cx="9260549" cy="3619565"/>
          </a:xfrm>
        </p:grpSpPr>
        <p:sp>
          <p:nvSpPr>
            <p:cNvPr id="9" name="TextBox 9"/>
            <p:cNvSpPr txBox="1"/>
            <p:nvPr/>
          </p:nvSpPr>
          <p:spPr>
            <a:xfrm>
              <a:off x="0" y="-47625"/>
              <a:ext cx="9260549" cy="486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23"/>
                </a:lnSpc>
              </a:pPr>
              <a:r>
                <a:rPr lang="en-US" sz="2159" spc="194">
                  <a:solidFill>
                    <a:srgbClr val="FF8FE6"/>
                  </a:solidFill>
                  <a:latin typeface="Montserrat Classic"/>
                </a:rPr>
                <a:t>1.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699359"/>
              <a:ext cx="9260549" cy="28725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800"/>
                </a:lnSpc>
              </a:pPr>
              <a:r>
                <a:rPr lang="en-US" sz="2000" spc="20" dirty="0" err="1">
                  <a:solidFill>
                    <a:srgbClr val="52DDD4"/>
                  </a:solidFill>
                  <a:latin typeface="Montserrat Light"/>
                </a:rPr>
                <a:t>Perbuatan</a:t>
              </a:r>
              <a:r>
                <a:rPr lang="en-US" sz="2000" spc="20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spc="20" dirty="0" err="1">
                  <a:solidFill>
                    <a:srgbClr val="52DDD4"/>
                  </a:solidFill>
                  <a:latin typeface="Montserrat Light"/>
                </a:rPr>
                <a:t>manusia</a:t>
              </a:r>
              <a:r>
                <a:rPr lang="en-US" sz="2000" spc="20" dirty="0">
                  <a:solidFill>
                    <a:srgbClr val="52DDD4"/>
                  </a:solidFill>
                  <a:latin typeface="Montserrat Light"/>
                </a:rPr>
                <a:t> yang </a:t>
              </a:r>
              <a:r>
                <a:rPr lang="en-US" sz="2000" spc="20" dirty="0" err="1">
                  <a:solidFill>
                    <a:srgbClr val="52DDD4"/>
                  </a:solidFill>
                  <a:latin typeface="Montserrat Light"/>
                </a:rPr>
                <a:t>berupa</a:t>
              </a:r>
              <a:r>
                <a:rPr lang="en-US" sz="2000" spc="20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i="1" spc="20" dirty="0">
                  <a:solidFill>
                    <a:srgbClr val="52DDD4"/>
                  </a:solidFill>
                  <a:latin typeface="Montserrat Light"/>
                </a:rPr>
                <a:t>act</a:t>
              </a:r>
              <a:r>
                <a:rPr lang="en-US" sz="2000" spc="20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spc="20" dirty="0" err="1">
                  <a:solidFill>
                    <a:srgbClr val="52DDD4"/>
                  </a:solidFill>
                  <a:latin typeface="Montserrat Light"/>
                </a:rPr>
                <a:t>dan</a:t>
              </a:r>
              <a:r>
                <a:rPr lang="en-US" sz="2000" spc="20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i="1" spc="20" dirty="0" smtClean="0">
                  <a:solidFill>
                    <a:srgbClr val="52DDD4"/>
                  </a:solidFill>
                  <a:latin typeface="Montserrat Light"/>
                </a:rPr>
                <a:t>omission</a:t>
              </a:r>
              <a:r>
                <a:rPr lang="en-US" sz="2000" spc="20" dirty="0">
                  <a:solidFill>
                    <a:srgbClr val="52DDD4"/>
                  </a:solidFill>
                  <a:latin typeface="Montserrat Light"/>
                </a:rPr>
                <a:t>;</a:t>
              </a:r>
              <a:r>
                <a:rPr lang="en-US" sz="2000" spc="20" dirty="0" smtClean="0">
                  <a:solidFill>
                    <a:srgbClr val="52DDD4"/>
                  </a:solidFill>
                  <a:latin typeface="Montserrat Light"/>
                </a:rPr>
                <a:t> </a:t>
              </a:r>
            </a:p>
            <a:p>
              <a:pPr marL="342900" indent="-342900" algn="just">
                <a:lnSpc>
                  <a:spcPts val="2800"/>
                </a:lnSpc>
                <a:buFont typeface="Arial" panose="020B0604020202020204" pitchFamily="34" charset="0"/>
                <a:buChar char="•"/>
              </a:pPr>
              <a:r>
                <a:rPr lang="en-US" sz="2000" i="1" spc="20" dirty="0" smtClean="0">
                  <a:solidFill>
                    <a:srgbClr val="52DDD4"/>
                  </a:solidFill>
                  <a:latin typeface="Montserrat Light"/>
                </a:rPr>
                <a:t>Act</a:t>
              </a:r>
              <a:r>
                <a:rPr lang="en-US" sz="2000" spc="20" dirty="0" smtClean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spc="20" dirty="0" err="1">
                  <a:solidFill>
                    <a:srgbClr val="52DDD4"/>
                  </a:solidFill>
                  <a:latin typeface="Montserrat Light"/>
                </a:rPr>
                <a:t>yaitu</a:t>
              </a:r>
              <a:r>
                <a:rPr lang="en-US" sz="2000" spc="20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spc="20" dirty="0" err="1">
                  <a:solidFill>
                    <a:srgbClr val="52DDD4"/>
                  </a:solidFill>
                  <a:latin typeface="Montserrat Light"/>
                </a:rPr>
                <a:t>perbuatan</a:t>
              </a:r>
              <a:r>
                <a:rPr lang="en-US" sz="2000" spc="20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spc="20" dirty="0" err="1">
                  <a:solidFill>
                    <a:srgbClr val="52DDD4"/>
                  </a:solidFill>
                  <a:latin typeface="Montserrat Light"/>
                </a:rPr>
                <a:t>aktif</a:t>
              </a:r>
              <a:r>
                <a:rPr lang="en-US" sz="2000" spc="20" dirty="0">
                  <a:solidFill>
                    <a:srgbClr val="52DDD4"/>
                  </a:solidFill>
                  <a:latin typeface="Montserrat Light"/>
                </a:rPr>
                <a:t> tau </a:t>
              </a:r>
              <a:r>
                <a:rPr lang="en-US" sz="2000" spc="20" dirty="0" err="1">
                  <a:solidFill>
                    <a:srgbClr val="52DDD4"/>
                  </a:solidFill>
                  <a:latin typeface="Montserrat Light"/>
                </a:rPr>
                <a:t>perbuatan</a:t>
              </a:r>
              <a:r>
                <a:rPr lang="en-US" sz="2000" spc="20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spc="20" dirty="0" err="1" smtClean="0">
                  <a:solidFill>
                    <a:srgbClr val="52DDD4"/>
                  </a:solidFill>
                  <a:latin typeface="Montserrat Light"/>
                </a:rPr>
                <a:t>positif</a:t>
              </a:r>
              <a:r>
                <a:rPr lang="en-US" sz="2000" spc="20" dirty="0" smtClean="0">
                  <a:solidFill>
                    <a:srgbClr val="52DDD4"/>
                  </a:solidFill>
                  <a:latin typeface="Montserrat Light"/>
                </a:rPr>
                <a:t>.</a:t>
              </a:r>
            </a:p>
            <a:p>
              <a:pPr marL="342900" indent="-342900" algn="just">
                <a:lnSpc>
                  <a:spcPts val="2800"/>
                </a:lnSpc>
                <a:buFont typeface="Arial" panose="020B0604020202020204" pitchFamily="34" charset="0"/>
                <a:buChar char="•"/>
              </a:pPr>
              <a:r>
                <a:rPr lang="en-US" sz="2000" i="1" spc="20" dirty="0" smtClean="0">
                  <a:solidFill>
                    <a:srgbClr val="52DDD4"/>
                  </a:solidFill>
                  <a:latin typeface="Montserrat Light"/>
                </a:rPr>
                <a:t>Omission</a:t>
              </a:r>
              <a:r>
                <a:rPr lang="en-US" sz="2000" spc="20" dirty="0" smtClean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spc="20" dirty="0" err="1">
                  <a:solidFill>
                    <a:srgbClr val="52DDD4"/>
                  </a:solidFill>
                  <a:latin typeface="Montserrat Light"/>
                </a:rPr>
                <a:t>yaitu</a:t>
              </a:r>
              <a:r>
                <a:rPr lang="en-US" sz="2000" spc="20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spc="20" dirty="0" err="1">
                  <a:solidFill>
                    <a:srgbClr val="52DDD4"/>
                  </a:solidFill>
                  <a:latin typeface="Montserrat Light"/>
                </a:rPr>
                <a:t>perbuatan</a:t>
              </a:r>
              <a:r>
                <a:rPr lang="en-US" sz="2000" spc="20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spc="20" dirty="0" err="1">
                  <a:solidFill>
                    <a:srgbClr val="52DDD4"/>
                  </a:solidFill>
                  <a:latin typeface="Montserrat Light"/>
                </a:rPr>
                <a:t>tidak</a:t>
              </a:r>
              <a:r>
                <a:rPr lang="en-US" sz="2000" spc="20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spc="20" dirty="0" err="1" smtClean="0">
                  <a:solidFill>
                    <a:srgbClr val="52DDD4"/>
                  </a:solidFill>
                  <a:latin typeface="Montserrat Light"/>
                </a:rPr>
                <a:t>aktif</a:t>
              </a:r>
              <a:r>
                <a:rPr lang="en-US" sz="2000" spc="20" dirty="0" smtClean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spc="20" dirty="0" err="1" smtClean="0">
                  <a:solidFill>
                    <a:srgbClr val="52DDD4"/>
                  </a:solidFill>
                  <a:latin typeface="Montserrat Light"/>
                </a:rPr>
                <a:t>atau</a:t>
              </a:r>
              <a:r>
                <a:rPr lang="en-US" sz="2000" spc="20" dirty="0" smtClean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spc="20" dirty="0" err="1" smtClean="0">
                  <a:solidFill>
                    <a:srgbClr val="52DDD4"/>
                  </a:solidFill>
                  <a:latin typeface="Montserrat Light"/>
                </a:rPr>
                <a:t>perbuatan</a:t>
              </a:r>
              <a:r>
                <a:rPr lang="en-US" sz="2000" spc="20" dirty="0" smtClean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spc="20" dirty="0" err="1" smtClean="0">
                  <a:solidFill>
                    <a:srgbClr val="52DDD4"/>
                  </a:solidFill>
                  <a:latin typeface="Montserrat Light"/>
                </a:rPr>
                <a:t>negatif</a:t>
              </a:r>
              <a:r>
                <a:rPr lang="en-US" sz="2000" spc="20" dirty="0">
                  <a:solidFill>
                    <a:srgbClr val="52DDD4"/>
                  </a:solidFill>
                  <a:latin typeface="Montserrat Light"/>
                </a:rPr>
                <a:t>. </a:t>
              </a:r>
              <a:endParaRPr lang="en-US" sz="2000" spc="20" dirty="0" smtClean="0">
                <a:solidFill>
                  <a:srgbClr val="52DDD4"/>
                </a:solidFill>
                <a:latin typeface="Montserrat Light"/>
              </a:endParaRPr>
            </a:p>
            <a:p>
              <a:pPr algn="just">
                <a:lnSpc>
                  <a:spcPts val="2800"/>
                </a:lnSpc>
              </a:pPr>
              <a:r>
                <a:rPr lang="en-US" sz="2000" spc="20" dirty="0" err="1" smtClean="0">
                  <a:solidFill>
                    <a:srgbClr val="52DDD4"/>
                  </a:solidFill>
                  <a:latin typeface="Montserrat Light"/>
                </a:rPr>
                <a:t>Dengan</a:t>
              </a:r>
              <a:r>
                <a:rPr lang="en-US" sz="2000" spc="20" dirty="0" smtClean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spc="20" dirty="0">
                  <a:solidFill>
                    <a:srgbClr val="52DDD4"/>
                  </a:solidFill>
                  <a:latin typeface="Montserrat Light"/>
                </a:rPr>
                <a:t>kata lain </a:t>
              </a:r>
              <a:r>
                <a:rPr lang="en-US" sz="2000" spc="20" dirty="0" err="1">
                  <a:solidFill>
                    <a:srgbClr val="52DDD4"/>
                  </a:solidFill>
                  <a:latin typeface="Montserrat Light"/>
                </a:rPr>
                <a:t>ialah</a:t>
              </a:r>
              <a:r>
                <a:rPr lang="en-US" sz="2000" spc="20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spc="20" dirty="0" err="1">
                  <a:solidFill>
                    <a:srgbClr val="52DDD4"/>
                  </a:solidFill>
                  <a:latin typeface="Montserrat Light"/>
                </a:rPr>
                <a:t>mendiamkan</a:t>
              </a:r>
              <a:r>
                <a:rPr lang="en-US" sz="2000" spc="20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spc="20" dirty="0" err="1">
                  <a:solidFill>
                    <a:srgbClr val="52DDD4"/>
                  </a:solidFill>
                  <a:latin typeface="Montserrat Light"/>
                </a:rPr>
                <a:t>atau</a:t>
              </a:r>
              <a:r>
                <a:rPr lang="en-US" sz="2000" spc="20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spc="20" dirty="0" err="1">
                  <a:solidFill>
                    <a:srgbClr val="52DDD4"/>
                  </a:solidFill>
                  <a:latin typeface="Montserrat Light"/>
                </a:rPr>
                <a:t>membiarkan</a:t>
              </a:r>
              <a:r>
                <a:rPr lang="en-US" sz="2000" spc="20" dirty="0">
                  <a:solidFill>
                    <a:srgbClr val="52DDD4"/>
                  </a:solidFill>
                  <a:latin typeface="Montserrat Light"/>
                </a:rPr>
                <a:t>.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78902" y="6786381"/>
            <a:ext cx="6245816" cy="2129162"/>
            <a:chOff x="0" y="-66675"/>
            <a:chExt cx="8327755" cy="2838882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66675"/>
              <a:ext cx="8327755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000" spc="270">
                  <a:solidFill>
                    <a:srgbClr val="FF8FE6"/>
                  </a:solidFill>
                  <a:latin typeface="Montserrat Classic"/>
                </a:rPr>
                <a:t>3. 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976844"/>
              <a:ext cx="8327755" cy="17953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534"/>
                </a:lnSpc>
              </a:pPr>
              <a:r>
                <a:rPr lang="en-US" sz="2525" spc="25" dirty="0" err="1">
                  <a:solidFill>
                    <a:srgbClr val="52DDD4"/>
                  </a:solidFill>
                  <a:latin typeface="Montserrat Light"/>
                </a:rPr>
                <a:t>Keadaan-keadaan</a:t>
              </a:r>
              <a:r>
                <a:rPr lang="en-US" sz="2525" spc="25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525" spc="25" dirty="0" err="1">
                  <a:solidFill>
                    <a:srgbClr val="52DDD4"/>
                  </a:solidFill>
                  <a:latin typeface="Montserrat Light"/>
                </a:rPr>
                <a:t>yaitu</a:t>
              </a:r>
              <a:r>
                <a:rPr lang="en-US" sz="2525" spc="25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525" spc="25" dirty="0" err="1">
                  <a:solidFill>
                    <a:srgbClr val="52DDD4"/>
                  </a:solidFill>
                  <a:latin typeface="Montserrat Light"/>
                </a:rPr>
                <a:t>keadaan</a:t>
              </a:r>
              <a:r>
                <a:rPr lang="en-US" sz="2525" spc="25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525" spc="25" dirty="0" err="1">
                  <a:solidFill>
                    <a:srgbClr val="52DDD4"/>
                  </a:solidFill>
                  <a:latin typeface="Montserrat Light"/>
                </a:rPr>
                <a:t>pada</a:t>
              </a:r>
              <a:r>
                <a:rPr lang="en-US" sz="2525" spc="25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525" spc="25" dirty="0" err="1">
                  <a:solidFill>
                    <a:srgbClr val="52DDD4"/>
                  </a:solidFill>
                  <a:latin typeface="Montserrat Light"/>
                </a:rPr>
                <a:t>saat</a:t>
              </a:r>
              <a:r>
                <a:rPr lang="en-US" sz="2525" spc="25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525" spc="25" dirty="0" err="1">
                  <a:solidFill>
                    <a:srgbClr val="52DDD4"/>
                  </a:solidFill>
                  <a:latin typeface="Montserrat Light"/>
                </a:rPr>
                <a:t>perbuatan</a:t>
              </a:r>
              <a:r>
                <a:rPr lang="en-US" sz="2525" spc="25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525" spc="25" dirty="0" err="1">
                  <a:solidFill>
                    <a:srgbClr val="52DDD4"/>
                  </a:solidFill>
                  <a:latin typeface="Montserrat Light"/>
                </a:rPr>
                <a:t>dilakukan</a:t>
              </a:r>
              <a:r>
                <a:rPr lang="en-US" sz="2525" spc="25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525" spc="25" dirty="0" smtClean="0">
                  <a:solidFill>
                    <a:srgbClr val="52DDD4"/>
                  </a:solidFill>
                  <a:latin typeface="Montserrat Light"/>
                </a:rPr>
                <a:t>&amp; </a:t>
              </a:r>
              <a:r>
                <a:rPr lang="en-US" sz="2525" spc="25" dirty="0" err="1" smtClean="0">
                  <a:solidFill>
                    <a:srgbClr val="52DDD4"/>
                  </a:solidFill>
                  <a:latin typeface="Montserrat Light"/>
                </a:rPr>
                <a:t>keadaan</a:t>
              </a:r>
              <a:r>
                <a:rPr lang="en-US" sz="2525" spc="25" dirty="0" smtClean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525" spc="25" dirty="0" err="1">
                  <a:solidFill>
                    <a:srgbClr val="52DDD4"/>
                  </a:solidFill>
                  <a:latin typeface="Montserrat Light"/>
                </a:rPr>
                <a:t>setelah</a:t>
              </a:r>
              <a:r>
                <a:rPr lang="en-US" sz="2525" spc="25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525" spc="25" dirty="0" err="1">
                  <a:solidFill>
                    <a:srgbClr val="52DDD4"/>
                  </a:solidFill>
                  <a:latin typeface="Montserrat Light"/>
                </a:rPr>
                <a:t>perbuatan</a:t>
              </a:r>
              <a:r>
                <a:rPr lang="en-US" sz="2525" spc="25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525" spc="25" dirty="0" err="1">
                  <a:solidFill>
                    <a:srgbClr val="52DDD4"/>
                  </a:solidFill>
                  <a:latin typeface="Montserrat Light"/>
                </a:rPr>
                <a:t>melawan</a:t>
              </a:r>
              <a:r>
                <a:rPr lang="en-US" sz="2525" spc="25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525" spc="25" dirty="0" err="1">
                  <a:solidFill>
                    <a:srgbClr val="52DDD4"/>
                  </a:solidFill>
                  <a:latin typeface="Montserrat Light"/>
                </a:rPr>
                <a:t>hukum</a:t>
              </a:r>
              <a:r>
                <a:rPr lang="en-US" sz="2525" spc="25" dirty="0">
                  <a:solidFill>
                    <a:srgbClr val="52DDD4"/>
                  </a:solidFill>
                  <a:latin typeface="Montserrat Light"/>
                </a:rPr>
                <a:t>.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027883" y="3527168"/>
            <a:ext cx="6310359" cy="2745550"/>
            <a:chOff x="0" y="-47625"/>
            <a:chExt cx="8413812" cy="3660733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47625"/>
              <a:ext cx="8413812" cy="5109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92"/>
                </a:lnSpc>
              </a:pPr>
              <a:r>
                <a:rPr lang="en-US" sz="2280" spc="205">
                  <a:solidFill>
                    <a:srgbClr val="FF8FE6"/>
                  </a:solidFill>
                  <a:latin typeface="Montserrat Classic"/>
                </a:rPr>
                <a:t>2.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740527"/>
              <a:ext cx="8413812" cy="28725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800"/>
                </a:lnSpc>
              </a:pPr>
              <a:r>
                <a:rPr lang="en-US" sz="2000" spc="20" dirty="0" err="1">
                  <a:solidFill>
                    <a:srgbClr val="52DDD4"/>
                  </a:solidFill>
                  <a:latin typeface="Montserrat Light"/>
                </a:rPr>
                <a:t>Akibat</a:t>
              </a:r>
              <a:r>
                <a:rPr lang="en-US" sz="2000" spc="20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spc="20" dirty="0" err="1">
                  <a:solidFill>
                    <a:srgbClr val="52DDD4"/>
                  </a:solidFill>
                  <a:latin typeface="Montserrat Light"/>
                </a:rPr>
                <a:t>perbuatan</a:t>
              </a:r>
              <a:r>
                <a:rPr lang="en-US" sz="2000" spc="20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spc="20" dirty="0" err="1">
                  <a:solidFill>
                    <a:srgbClr val="52DDD4"/>
                  </a:solidFill>
                  <a:latin typeface="Montserrat Light"/>
                </a:rPr>
                <a:t>manusia</a:t>
              </a:r>
              <a:r>
                <a:rPr lang="en-US" sz="2000" spc="20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spc="20" dirty="0" err="1" smtClean="0">
                  <a:solidFill>
                    <a:srgbClr val="52DDD4"/>
                  </a:solidFill>
                  <a:latin typeface="Montserrat Light"/>
                </a:rPr>
                <a:t>menghilangkan</a:t>
              </a:r>
              <a:r>
                <a:rPr lang="en-US" sz="2000" spc="20" dirty="0">
                  <a:solidFill>
                    <a:srgbClr val="52DDD4"/>
                  </a:solidFill>
                  <a:latin typeface="Montserrat Light"/>
                </a:rPr>
                <a:t>,</a:t>
              </a:r>
              <a:r>
                <a:rPr lang="en-US" sz="2000" spc="20" dirty="0" smtClean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spc="20" dirty="0" err="1" smtClean="0">
                  <a:solidFill>
                    <a:srgbClr val="52DDD4"/>
                  </a:solidFill>
                  <a:latin typeface="Montserrat Light"/>
                </a:rPr>
                <a:t>merusak</a:t>
              </a:r>
              <a:r>
                <a:rPr lang="en-US" sz="2000" spc="20" dirty="0">
                  <a:solidFill>
                    <a:srgbClr val="52DDD4"/>
                  </a:solidFill>
                  <a:latin typeface="Montserrat Light"/>
                </a:rPr>
                <a:t>.</a:t>
              </a:r>
              <a:endParaRPr lang="en-US" sz="2000" spc="20" dirty="0" smtClean="0">
                <a:solidFill>
                  <a:srgbClr val="52DDD4"/>
                </a:solidFill>
                <a:latin typeface="Montserrat Light"/>
              </a:endParaRPr>
            </a:p>
            <a:p>
              <a:pPr algn="just">
                <a:lnSpc>
                  <a:spcPts val="2800"/>
                </a:lnSpc>
              </a:pPr>
              <a:r>
                <a:rPr lang="en-US" sz="2000" spc="20" dirty="0" err="1" smtClean="0">
                  <a:solidFill>
                    <a:srgbClr val="52DDD4"/>
                  </a:solidFill>
                  <a:latin typeface="Montserrat Light"/>
                </a:rPr>
                <a:t>membahayakan</a:t>
              </a:r>
              <a:r>
                <a:rPr lang="en-US" sz="2000" spc="20" dirty="0" smtClean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spc="20" dirty="0" err="1">
                  <a:solidFill>
                    <a:srgbClr val="52DDD4"/>
                  </a:solidFill>
                  <a:latin typeface="Montserrat Light"/>
                </a:rPr>
                <a:t>kepentingan-kepentingan</a:t>
              </a:r>
              <a:r>
                <a:rPr lang="en-US" sz="2000" spc="20" dirty="0">
                  <a:solidFill>
                    <a:srgbClr val="52DDD4"/>
                  </a:solidFill>
                  <a:latin typeface="Montserrat Light"/>
                </a:rPr>
                <a:t> yang </a:t>
              </a:r>
              <a:r>
                <a:rPr lang="en-US" sz="2000" spc="20" dirty="0" err="1">
                  <a:solidFill>
                    <a:srgbClr val="52DDD4"/>
                  </a:solidFill>
                  <a:latin typeface="Montserrat Light"/>
                </a:rPr>
                <a:t>dipertahankan</a:t>
              </a:r>
              <a:r>
                <a:rPr lang="en-US" sz="2000" spc="20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spc="20" dirty="0" err="1">
                  <a:solidFill>
                    <a:srgbClr val="52DDD4"/>
                  </a:solidFill>
                  <a:latin typeface="Montserrat Light"/>
                </a:rPr>
                <a:t>oleh</a:t>
              </a:r>
              <a:r>
                <a:rPr lang="en-US" sz="2000" spc="20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spc="20" dirty="0" err="1">
                  <a:solidFill>
                    <a:srgbClr val="52DDD4"/>
                  </a:solidFill>
                  <a:latin typeface="Montserrat Light"/>
                </a:rPr>
                <a:t>hukum</a:t>
              </a:r>
              <a:r>
                <a:rPr lang="en-US" sz="2000" spc="20" dirty="0">
                  <a:solidFill>
                    <a:srgbClr val="52DDD4"/>
                  </a:solidFill>
                  <a:latin typeface="Montserrat Light"/>
                </a:rPr>
                <a:t>. </a:t>
              </a:r>
              <a:r>
                <a:rPr lang="en-US" sz="2000" spc="20" dirty="0" err="1">
                  <a:solidFill>
                    <a:srgbClr val="52DDD4"/>
                  </a:solidFill>
                  <a:latin typeface="Montserrat Light"/>
                </a:rPr>
                <a:t>Misalnya</a:t>
              </a:r>
              <a:r>
                <a:rPr lang="en-US" sz="2000" spc="20" dirty="0">
                  <a:solidFill>
                    <a:srgbClr val="52DDD4"/>
                  </a:solidFill>
                  <a:latin typeface="Montserrat Light"/>
                </a:rPr>
                <a:t>, </a:t>
              </a:r>
              <a:r>
                <a:rPr lang="en-US" sz="2000" spc="20" dirty="0" err="1">
                  <a:solidFill>
                    <a:srgbClr val="52DDD4"/>
                  </a:solidFill>
                  <a:latin typeface="Montserrat Light"/>
                </a:rPr>
                <a:t>nyawa</a:t>
              </a:r>
              <a:r>
                <a:rPr lang="en-US" sz="2000" spc="20" dirty="0">
                  <a:solidFill>
                    <a:srgbClr val="52DDD4"/>
                  </a:solidFill>
                  <a:latin typeface="Montserrat Light"/>
                </a:rPr>
                <a:t>, </a:t>
              </a:r>
              <a:r>
                <a:rPr lang="en-US" sz="2000" spc="20" dirty="0" err="1">
                  <a:solidFill>
                    <a:srgbClr val="52DDD4"/>
                  </a:solidFill>
                  <a:latin typeface="Montserrat Light"/>
                </a:rPr>
                <a:t>badan</a:t>
              </a:r>
              <a:r>
                <a:rPr lang="en-US" sz="2000" spc="20" dirty="0">
                  <a:solidFill>
                    <a:srgbClr val="52DDD4"/>
                  </a:solidFill>
                  <a:latin typeface="Montserrat Light"/>
                </a:rPr>
                <a:t>, </a:t>
              </a:r>
              <a:r>
                <a:rPr lang="en-US" sz="2000" spc="20" dirty="0" err="1">
                  <a:solidFill>
                    <a:srgbClr val="52DDD4"/>
                  </a:solidFill>
                  <a:latin typeface="Montserrat Light"/>
                </a:rPr>
                <a:t>kemerdekaan</a:t>
              </a:r>
              <a:r>
                <a:rPr lang="en-US" sz="2000" spc="20" dirty="0">
                  <a:solidFill>
                    <a:srgbClr val="52DDD4"/>
                  </a:solidFill>
                  <a:latin typeface="Montserrat Light"/>
                </a:rPr>
                <a:t>, </a:t>
              </a:r>
              <a:r>
                <a:rPr lang="en-US" sz="2000" spc="20" dirty="0" err="1">
                  <a:solidFill>
                    <a:srgbClr val="52DDD4"/>
                  </a:solidFill>
                  <a:latin typeface="Montserrat Light"/>
                </a:rPr>
                <a:t>hak</a:t>
              </a:r>
              <a:r>
                <a:rPr lang="en-US" sz="2000" spc="20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spc="20" dirty="0" err="1">
                  <a:solidFill>
                    <a:srgbClr val="52DDD4"/>
                  </a:solidFill>
                  <a:latin typeface="Montserrat Light"/>
                </a:rPr>
                <a:t>milik</a:t>
              </a:r>
              <a:r>
                <a:rPr lang="en-US" sz="2000" spc="20" dirty="0">
                  <a:solidFill>
                    <a:srgbClr val="52DDD4"/>
                  </a:solidFill>
                  <a:latin typeface="Montserrat Light"/>
                </a:rPr>
                <a:t>, </a:t>
              </a:r>
              <a:r>
                <a:rPr lang="en-US" sz="2000" spc="20" dirty="0" err="1">
                  <a:solidFill>
                    <a:srgbClr val="52DDD4"/>
                  </a:solidFill>
                  <a:latin typeface="Montserrat Light"/>
                </a:rPr>
                <a:t>kehormatan</a:t>
              </a:r>
              <a:r>
                <a:rPr lang="en-US" sz="2000" spc="20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spc="20" dirty="0" err="1">
                  <a:solidFill>
                    <a:srgbClr val="52DDD4"/>
                  </a:solidFill>
                  <a:latin typeface="Montserrat Light"/>
                </a:rPr>
                <a:t>dan</a:t>
              </a:r>
              <a:r>
                <a:rPr lang="en-US" sz="2000" spc="20" dirty="0">
                  <a:solidFill>
                    <a:srgbClr val="52DDD4"/>
                  </a:solidFill>
                  <a:latin typeface="Montserrat Light"/>
                </a:rPr>
                <a:t> lain </a:t>
              </a:r>
              <a:r>
                <a:rPr lang="en-US" sz="2000" spc="20" dirty="0" err="1">
                  <a:solidFill>
                    <a:srgbClr val="52DDD4"/>
                  </a:solidFill>
                  <a:latin typeface="Montserrat Light"/>
                </a:rPr>
                <a:t>sebagainya</a:t>
              </a:r>
              <a:r>
                <a:rPr lang="en-US" sz="2000" spc="20" dirty="0">
                  <a:solidFill>
                    <a:srgbClr val="52DDD4"/>
                  </a:solidFill>
                  <a:latin typeface="Montserrat Light"/>
                </a:rPr>
                <a:t>.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8382565" y="6786381"/>
            <a:ext cx="6122001" cy="2695257"/>
            <a:chOff x="0" y="-38100"/>
            <a:chExt cx="8162668" cy="3593677"/>
          </a:xfrm>
        </p:grpSpPr>
        <p:sp>
          <p:nvSpPr>
            <p:cNvPr id="18" name="TextBox 18"/>
            <p:cNvSpPr txBox="1"/>
            <p:nvPr/>
          </p:nvSpPr>
          <p:spPr>
            <a:xfrm>
              <a:off x="0" y="-38100"/>
              <a:ext cx="8162668" cy="467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56"/>
                </a:lnSpc>
              </a:pPr>
              <a:r>
                <a:rPr lang="en-US" sz="2111" spc="190">
                  <a:solidFill>
                    <a:srgbClr val="FF8FE6"/>
                  </a:solidFill>
                  <a:latin typeface="Montserrat Classic"/>
                </a:rPr>
                <a:t>4.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682995"/>
              <a:ext cx="8162668" cy="28725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800"/>
                </a:lnSpc>
              </a:pPr>
              <a:r>
                <a:rPr lang="en-US" sz="2000" spc="20" dirty="0" smtClean="0">
                  <a:solidFill>
                    <a:srgbClr val="52DDD4"/>
                  </a:solidFill>
                  <a:latin typeface="Montserrat Light"/>
                </a:rPr>
                <a:t>‘</a:t>
              </a:r>
              <a:r>
                <a:rPr lang="en-US" sz="2000" spc="20" dirty="0" err="1" smtClean="0">
                  <a:solidFill>
                    <a:srgbClr val="52DDD4"/>
                  </a:solidFill>
                  <a:latin typeface="Montserrat Light"/>
                </a:rPr>
                <a:t>Sifat</a:t>
              </a:r>
              <a:r>
                <a:rPr lang="en-US" sz="2000" spc="20" dirty="0" smtClean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spc="20" dirty="0" err="1">
                  <a:solidFill>
                    <a:srgbClr val="52DDD4"/>
                  </a:solidFill>
                  <a:latin typeface="Montserrat Light"/>
                </a:rPr>
                <a:t>dapat</a:t>
              </a:r>
              <a:r>
                <a:rPr lang="en-US" sz="2000" spc="20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spc="20" dirty="0" err="1">
                  <a:solidFill>
                    <a:srgbClr val="52DDD4"/>
                  </a:solidFill>
                  <a:latin typeface="Montserrat Light"/>
                </a:rPr>
                <a:t>dihukum</a:t>
              </a:r>
              <a:r>
                <a:rPr lang="en-US" sz="2000" spc="20" dirty="0">
                  <a:solidFill>
                    <a:srgbClr val="52DDD4"/>
                  </a:solidFill>
                  <a:latin typeface="Montserrat Light"/>
                </a:rPr>
                <a:t> &amp;</a:t>
              </a:r>
              <a:r>
                <a:rPr lang="en-US" sz="2000" spc="20" dirty="0" smtClean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spc="20" dirty="0" err="1">
                  <a:solidFill>
                    <a:srgbClr val="52DDD4"/>
                  </a:solidFill>
                  <a:latin typeface="Montserrat Light"/>
                </a:rPr>
                <a:t>sifat</a:t>
              </a:r>
              <a:r>
                <a:rPr lang="en-US" sz="2000" spc="20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spc="20" dirty="0" err="1">
                  <a:solidFill>
                    <a:srgbClr val="52DDD4"/>
                  </a:solidFill>
                  <a:latin typeface="Montserrat Light"/>
                </a:rPr>
                <a:t>melawan</a:t>
              </a:r>
              <a:r>
                <a:rPr lang="en-US" sz="2000" spc="20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spc="20" dirty="0" err="1">
                  <a:solidFill>
                    <a:srgbClr val="52DDD4"/>
                  </a:solidFill>
                  <a:latin typeface="Montserrat Light"/>
                </a:rPr>
                <a:t>hukum</a:t>
              </a:r>
              <a:r>
                <a:rPr lang="en-US" sz="2000" spc="20" dirty="0" smtClean="0">
                  <a:solidFill>
                    <a:srgbClr val="52DDD4"/>
                  </a:solidFill>
                  <a:latin typeface="Montserrat Light"/>
                </a:rPr>
                <a:t>.’</a:t>
              </a:r>
              <a:endParaRPr lang="en-US" sz="2000" spc="20" dirty="0">
                <a:solidFill>
                  <a:srgbClr val="52DDD4"/>
                </a:solidFill>
                <a:latin typeface="Montserrat Light"/>
              </a:endParaRPr>
            </a:p>
            <a:p>
              <a:pPr algn="just">
                <a:lnSpc>
                  <a:spcPts val="2800"/>
                </a:lnSpc>
              </a:pPr>
              <a:r>
                <a:rPr lang="en-US" sz="2000" spc="20" dirty="0" err="1">
                  <a:solidFill>
                    <a:srgbClr val="52DDD4"/>
                  </a:solidFill>
                  <a:latin typeface="Montserrat Light"/>
                </a:rPr>
                <a:t>Semua</a:t>
              </a:r>
              <a:r>
                <a:rPr lang="en-US" sz="2000" spc="20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spc="20" dirty="0" err="1">
                  <a:solidFill>
                    <a:srgbClr val="52DDD4"/>
                  </a:solidFill>
                  <a:latin typeface="Montserrat Light"/>
                </a:rPr>
                <a:t>unsur-unsur</a:t>
              </a:r>
              <a:r>
                <a:rPr lang="en-US" sz="2000" spc="20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spc="20" dirty="0" err="1">
                  <a:solidFill>
                    <a:srgbClr val="52DDD4"/>
                  </a:solidFill>
                  <a:latin typeface="Montserrat Light"/>
                </a:rPr>
                <a:t>delik</a:t>
              </a:r>
              <a:r>
                <a:rPr lang="en-US" sz="2000" spc="20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spc="20" dirty="0" err="1">
                  <a:solidFill>
                    <a:srgbClr val="52DDD4"/>
                  </a:solidFill>
                  <a:latin typeface="Montserrat Light"/>
                </a:rPr>
                <a:t>tersebut</a:t>
              </a:r>
              <a:r>
                <a:rPr lang="en-US" sz="2000" spc="20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spc="20" dirty="0" err="1">
                  <a:solidFill>
                    <a:srgbClr val="52DDD4"/>
                  </a:solidFill>
                  <a:latin typeface="Montserrat Light"/>
                </a:rPr>
                <a:t>merupakan</a:t>
              </a:r>
              <a:r>
                <a:rPr lang="en-US" sz="2000" spc="20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spc="20" dirty="0" err="1">
                  <a:solidFill>
                    <a:srgbClr val="52DDD4"/>
                  </a:solidFill>
                  <a:latin typeface="Montserrat Light"/>
                </a:rPr>
                <a:t>satu</a:t>
              </a:r>
              <a:r>
                <a:rPr lang="en-US" sz="2000" spc="20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spc="20" dirty="0" err="1">
                  <a:solidFill>
                    <a:srgbClr val="52DDD4"/>
                  </a:solidFill>
                  <a:latin typeface="Montserrat Light"/>
                </a:rPr>
                <a:t>kesatuan</a:t>
              </a:r>
              <a:r>
                <a:rPr lang="en-US" sz="2000" spc="20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spc="20" dirty="0" err="1">
                  <a:solidFill>
                    <a:srgbClr val="52DDD4"/>
                  </a:solidFill>
                  <a:latin typeface="Montserrat Light"/>
                </a:rPr>
                <a:t>dalam</a:t>
              </a:r>
              <a:r>
                <a:rPr lang="en-US" sz="2000" spc="20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spc="20" dirty="0" err="1">
                  <a:solidFill>
                    <a:srgbClr val="52DDD4"/>
                  </a:solidFill>
                  <a:latin typeface="Montserrat Light"/>
                </a:rPr>
                <a:t>satu</a:t>
              </a:r>
              <a:r>
                <a:rPr lang="en-US" sz="2000" spc="20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spc="20" dirty="0" err="1">
                  <a:solidFill>
                    <a:srgbClr val="52DDD4"/>
                  </a:solidFill>
                  <a:latin typeface="Montserrat Light"/>
                </a:rPr>
                <a:t>delik</a:t>
              </a:r>
              <a:r>
                <a:rPr lang="en-US" sz="2000" spc="20" dirty="0">
                  <a:solidFill>
                    <a:srgbClr val="52DDD4"/>
                  </a:solidFill>
                  <a:latin typeface="Montserrat Light"/>
                </a:rPr>
                <a:t>. </a:t>
              </a:r>
              <a:endParaRPr lang="en-US" sz="2000" spc="20" dirty="0" smtClean="0">
                <a:solidFill>
                  <a:srgbClr val="52DDD4"/>
                </a:solidFill>
                <a:latin typeface="Montserrat Light"/>
              </a:endParaRPr>
            </a:p>
            <a:p>
              <a:pPr algn="just">
                <a:lnSpc>
                  <a:spcPts val="2800"/>
                </a:lnSpc>
              </a:pPr>
              <a:r>
                <a:rPr lang="en-US" sz="2000" spc="20" dirty="0" err="1" smtClean="0">
                  <a:solidFill>
                    <a:srgbClr val="52DDD4"/>
                  </a:solidFill>
                  <a:latin typeface="Montserrat Light"/>
                </a:rPr>
                <a:t>Satu</a:t>
              </a:r>
              <a:r>
                <a:rPr lang="en-US" sz="2000" spc="20" dirty="0" smtClean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spc="20" dirty="0" err="1">
                  <a:solidFill>
                    <a:srgbClr val="52DDD4"/>
                  </a:solidFill>
                  <a:latin typeface="Montserrat Light"/>
                </a:rPr>
                <a:t>unsur</a:t>
              </a:r>
              <a:r>
                <a:rPr lang="en-US" sz="2000" spc="20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spc="20" dirty="0" err="1">
                  <a:solidFill>
                    <a:srgbClr val="52DDD4"/>
                  </a:solidFill>
                  <a:latin typeface="Montserrat Light"/>
                </a:rPr>
                <a:t>saja</a:t>
              </a:r>
              <a:r>
                <a:rPr lang="en-US" sz="2000" spc="20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spc="20" dirty="0" err="1">
                  <a:solidFill>
                    <a:srgbClr val="52DDD4"/>
                  </a:solidFill>
                  <a:latin typeface="Montserrat Light"/>
                </a:rPr>
                <a:t>tidak</a:t>
              </a:r>
              <a:r>
                <a:rPr lang="en-US" sz="2000" spc="20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spc="20" dirty="0" err="1">
                  <a:solidFill>
                    <a:srgbClr val="52DDD4"/>
                  </a:solidFill>
                  <a:latin typeface="Montserrat Light"/>
                </a:rPr>
                <a:t>tidak</a:t>
              </a:r>
              <a:r>
                <a:rPr lang="en-US" sz="2000" spc="20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spc="20" dirty="0" err="1">
                  <a:solidFill>
                    <a:srgbClr val="52DDD4"/>
                  </a:solidFill>
                  <a:latin typeface="Montserrat Light"/>
                </a:rPr>
                <a:t>ada</a:t>
              </a:r>
              <a:r>
                <a:rPr lang="en-US" sz="2000" spc="20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spc="20" dirty="0" err="1">
                  <a:solidFill>
                    <a:srgbClr val="52DDD4"/>
                  </a:solidFill>
                  <a:latin typeface="Montserrat Light"/>
                </a:rPr>
                <a:t>atau</a:t>
              </a:r>
              <a:r>
                <a:rPr lang="en-US" sz="2000" spc="20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spc="20" dirty="0" err="1">
                  <a:solidFill>
                    <a:srgbClr val="52DDD4"/>
                  </a:solidFill>
                  <a:latin typeface="Montserrat Light"/>
                </a:rPr>
                <a:t>tidak</a:t>
              </a:r>
              <a:r>
                <a:rPr lang="en-US" sz="2000" spc="20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spc="20" dirty="0" err="1">
                  <a:solidFill>
                    <a:srgbClr val="52DDD4"/>
                  </a:solidFill>
                  <a:latin typeface="Montserrat Light"/>
                </a:rPr>
                <a:t>didukung</a:t>
              </a:r>
              <a:r>
                <a:rPr lang="en-US" sz="2000" spc="20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spc="20" dirty="0" err="1">
                  <a:solidFill>
                    <a:srgbClr val="52DDD4"/>
                  </a:solidFill>
                  <a:latin typeface="Montserrat Light"/>
                </a:rPr>
                <a:t>bukti</a:t>
              </a:r>
              <a:r>
                <a:rPr lang="en-US" sz="2000" spc="20" dirty="0">
                  <a:solidFill>
                    <a:srgbClr val="52DDD4"/>
                  </a:solidFill>
                  <a:latin typeface="Montserrat Light"/>
                </a:rPr>
                <a:t>, </a:t>
              </a:r>
              <a:r>
                <a:rPr lang="en-US" sz="2000" spc="20" dirty="0" err="1">
                  <a:solidFill>
                    <a:srgbClr val="52DDD4"/>
                  </a:solidFill>
                  <a:latin typeface="Montserrat Light"/>
                </a:rPr>
                <a:t>akan</a:t>
              </a:r>
              <a:r>
                <a:rPr lang="en-US" sz="2000" spc="20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spc="20" dirty="0" err="1">
                  <a:solidFill>
                    <a:srgbClr val="52DDD4"/>
                  </a:solidFill>
                  <a:latin typeface="Montserrat Light"/>
                </a:rPr>
                <a:t>menyebabkan</a:t>
              </a:r>
              <a:r>
                <a:rPr lang="en-US" sz="2000" spc="20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spc="20" dirty="0" err="1">
                  <a:solidFill>
                    <a:srgbClr val="52DDD4"/>
                  </a:solidFill>
                  <a:latin typeface="Montserrat Light"/>
                </a:rPr>
                <a:t>tersangka</a:t>
              </a:r>
              <a:r>
                <a:rPr lang="en-US" sz="2000" spc="20" dirty="0">
                  <a:solidFill>
                    <a:srgbClr val="52DDD4"/>
                  </a:solidFill>
                  <a:latin typeface="Montserrat Light"/>
                </a:rPr>
                <a:t>/</a:t>
              </a:r>
              <a:r>
                <a:rPr lang="en-US" sz="2000" spc="20" dirty="0" err="1">
                  <a:solidFill>
                    <a:srgbClr val="52DDD4"/>
                  </a:solidFill>
                  <a:latin typeface="Montserrat Light"/>
                </a:rPr>
                <a:t>terdakwa</a:t>
              </a:r>
              <a:r>
                <a:rPr lang="en-US" sz="2000" spc="20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spc="20" dirty="0" err="1">
                  <a:solidFill>
                    <a:srgbClr val="52DDD4"/>
                  </a:solidFill>
                  <a:latin typeface="Montserrat Light"/>
                </a:rPr>
                <a:t>dapat</a:t>
              </a:r>
              <a:r>
                <a:rPr lang="en-US" sz="2000" spc="20" dirty="0">
                  <a:solidFill>
                    <a:srgbClr val="52DDD4"/>
                  </a:solidFill>
                  <a:latin typeface="Montserrat Light"/>
                </a:rPr>
                <a:t> </a:t>
              </a:r>
              <a:r>
                <a:rPr lang="en-US" sz="2000" spc="20" dirty="0" err="1">
                  <a:solidFill>
                    <a:srgbClr val="52DDD4"/>
                  </a:solidFill>
                  <a:latin typeface="Montserrat Light"/>
                </a:rPr>
                <a:t>dihukum</a:t>
              </a:r>
              <a:r>
                <a:rPr lang="en-US" sz="2000" spc="20" dirty="0">
                  <a:solidFill>
                    <a:srgbClr val="52DDD4"/>
                  </a:solidFill>
                  <a:latin typeface="Montserrat Light"/>
                </a:rPr>
                <a:t>. </a:t>
              </a:r>
            </a:p>
          </p:txBody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197279" y="574182"/>
            <a:ext cx="926024" cy="278313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019563" y="7136767"/>
            <a:ext cx="2242738" cy="25380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F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9778" r="2041" b="73712"/>
          <a:stretch>
            <a:fillRect/>
          </a:stretch>
        </p:blipFill>
        <p:spPr>
          <a:xfrm>
            <a:off x="12583263" y="6389540"/>
            <a:ext cx="5685268" cy="38797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38531" y="7051"/>
            <a:ext cx="10279949" cy="1027994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43196" y="5307274"/>
            <a:ext cx="6414342" cy="4674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94"/>
              </a:lnSpc>
            </a:pPr>
            <a:r>
              <a:rPr lang="en-US" sz="2210" spc="391" dirty="0">
                <a:solidFill>
                  <a:srgbClr val="371A9F"/>
                </a:solidFill>
                <a:latin typeface="Montserrat Classic"/>
              </a:rPr>
              <a:t>1011000111101011111101111000010101001011110101011011010001011011001100100111010101110010000011001001011111101111111010111001001110110100010000100000001110010111011000111101011111101111000010101001011110101011011010001011011001100100111010101110010000011001001011111101111111010111001001110110100010000100000001110010111011000111101011111101111000010101001011110101011</a:t>
            </a:r>
          </a:p>
        </p:txBody>
      </p:sp>
      <p:sp>
        <p:nvSpPr>
          <p:cNvPr id="5" name="AutoShape 5"/>
          <p:cNvSpPr/>
          <p:nvPr/>
        </p:nvSpPr>
        <p:spPr>
          <a:xfrm>
            <a:off x="1028700" y="1028700"/>
            <a:ext cx="16230600" cy="8229600"/>
          </a:xfrm>
          <a:prstGeom prst="rect">
            <a:avLst/>
          </a:prstGeom>
          <a:solidFill>
            <a:srgbClr val="371A9F"/>
          </a:solidFill>
        </p:spPr>
      </p:sp>
      <p:grpSp>
        <p:nvGrpSpPr>
          <p:cNvPr id="6" name="Group 6"/>
          <p:cNvGrpSpPr/>
          <p:nvPr/>
        </p:nvGrpSpPr>
        <p:grpSpPr>
          <a:xfrm>
            <a:off x="1802756" y="1653553"/>
            <a:ext cx="6147390" cy="2657624"/>
            <a:chOff x="0" y="0"/>
            <a:chExt cx="8196520" cy="3543499"/>
          </a:xfrm>
        </p:grpSpPr>
        <p:sp>
          <p:nvSpPr>
            <p:cNvPr id="7" name="TextBox 7"/>
            <p:cNvSpPr txBox="1"/>
            <p:nvPr/>
          </p:nvSpPr>
          <p:spPr>
            <a:xfrm>
              <a:off x="0" y="114300"/>
              <a:ext cx="8196520" cy="22614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400"/>
                </a:lnSpc>
              </a:pPr>
              <a:r>
                <a:rPr lang="en-US" sz="6400" spc="128" dirty="0" err="1">
                  <a:solidFill>
                    <a:srgbClr val="FF8FE6"/>
                  </a:solidFill>
                  <a:latin typeface="Montserrat Classic Bold"/>
                </a:rPr>
                <a:t>Ringkasan</a:t>
              </a:r>
              <a:endParaRPr lang="en-US" sz="6400" spc="128" dirty="0">
                <a:solidFill>
                  <a:srgbClr val="FF8FE6"/>
                </a:solidFill>
                <a:latin typeface="Montserrat Classic Bold"/>
              </a:endParaRPr>
            </a:p>
            <a:p>
              <a:pPr>
                <a:lnSpc>
                  <a:spcPts val="6400"/>
                </a:lnSpc>
              </a:pPr>
              <a:r>
                <a:rPr lang="en-US" sz="6400" spc="128" dirty="0" err="1">
                  <a:solidFill>
                    <a:srgbClr val="FF8FE6"/>
                  </a:solidFill>
                  <a:latin typeface="Montserrat Classic Bold"/>
                </a:rPr>
                <a:t>Materi</a:t>
              </a:r>
              <a:endParaRPr lang="en-US" sz="6400" spc="128" dirty="0">
                <a:solidFill>
                  <a:srgbClr val="FF8FE6"/>
                </a:solidFill>
                <a:latin typeface="Montserrat Classic Bold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873136"/>
              <a:ext cx="7460077" cy="668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41"/>
                </a:lnSpc>
              </a:pPr>
              <a:r>
                <a:rPr lang="en-US" sz="3400" spc="170">
                  <a:solidFill>
                    <a:srgbClr val="52DDD4"/>
                  </a:solidFill>
                  <a:latin typeface="Montserrat Classic Bold"/>
                </a:rPr>
                <a:t>Materi utama hari ini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9621277" y="4452696"/>
            <a:ext cx="6547201" cy="30008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16609" lvl="1" indent="-514350">
              <a:lnSpc>
                <a:spcPts val="3919"/>
              </a:lnSpc>
              <a:buFont typeface="+mj-lt"/>
              <a:buAutoNum type="arabicPeriod"/>
            </a:pPr>
            <a:r>
              <a:rPr lang="en-US" sz="2800" dirty="0" err="1" smtClean="0">
                <a:solidFill>
                  <a:srgbClr val="FF8FE6"/>
                </a:solidFill>
                <a:latin typeface="Montserrat Classic Bold" panose="020B0604020202020204" charset="0"/>
              </a:rPr>
              <a:t>Pengertian</a:t>
            </a:r>
            <a:r>
              <a:rPr lang="en-US" sz="2800" dirty="0" smtClean="0">
                <a:solidFill>
                  <a:srgbClr val="FF8FE6"/>
                </a:solidFill>
                <a:latin typeface="Montserrat Classic Bold" panose="020B0604020202020204" charset="0"/>
              </a:rPr>
              <a:t> </a:t>
            </a:r>
            <a:r>
              <a:rPr lang="en-US" sz="2800" dirty="0" err="1">
                <a:solidFill>
                  <a:srgbClr val="FF8FE6"/>
                </a:solidFill>
                <a:latin typeface="Montserrat Classic Bold" panose="020B0604020202020204" charset="0"/>
              </a:rPr>
              <a:t>D</a:t>
            </a:r>
            <a:r>
              <a:rPr lang="en-US" sz="2800" dirty="0" err="1" smtClean="0">
                <a:solidFill>
                  <a:srgbClr val="FF8FE6"/>
                </a:solidFill>
                <a:latin typeface="Montserrat Classic Bold" panose="020B0604020202020204" charset="0"/>
              </a:rPr>
              <a:t>elik</a:t>
            </a:r>
            <a:r>
              <a:rPr lang="en-US" sz="2800" dirty="0" smtClean="0">
                <a:solidFill>
                  <a:srgbClr val="FF8FE6"/>
                </a:solidFill>
                <a:latin typeface="Montserrat Classic Bold" panose="020B0604020202020204" charset="0"/>
              </a:rPr>
              <a:t> </a:t>
            </a:r>
            <a:r>
              <a:rPr lang="en-US" sz="2800" dirty="0" err="1">
                <a:solidFill>
                  <a:srgbClr val="FF8FE6"/>
                </a:solidFill>
                <a:latin typeface="Montserrat Classic Bold" panose="020B0604020202020204" charset="0"/>
              </a:rPr>
              <a:t>tertentu</a:t>
            </a:r>
            <a:r>
              <a:rPr lang="en-US" sz="2800" dirty="0">
                <a:solidFill>
                  <a:srgbClr val="FF8FE6"/>
                </a:solidFill>
                <a:latin typeface="Montserrat Classic Bold" panose="020B0604020202020204" charset="0"/>
              </a:rPr>
              <a:t> </a:t>
            </a:r>
            <a:r>
              <a:rPr lang="en-US" sz="2800" dirty="0" err="1">
                <a:solidFill>
                  <a:srgbClr val="FF8FE6"/>
                </a:solidFill>
                <a:latin typeface="Montserrat Classic Bold" panose="020B0604020202020204" charset="0"/>
              </a:rPr>
              <a:t>dalam</a:t>
            </a:r>
            <a:r>
              <a:rPr lang="en-US" sz="2800" dirty="0">
                <a:solidFill>
                  <a:srgbClr val="FF8FE6"/>
                </a:solidFill>
                <a:latin typeface="Montserrat Classic Bold" panose="020B0604020202020204" charset="0"/>
              </a:rPr>
              <a:t> KUHP </a:t>
            </a:r>
            <a:r>
              <a:rPr lang="en-US" sz="2800" dirty="0" smtClean="0">
                <a:solidFill>
                  <a:srgbClr val="FF8FE6"/>
                </a:solidFill>
                <a:latin typeface="Montserrat Classic Bold" panose="020B0604020202020204" charset="0"/>
              </a:rPr>
              <a:t>.</a:t>
            </a:r>
          </a:p>
          <a:p>
            <a:pPr marL="816609" lvl="1" indent="-514350">
              <a:lnSpc>
                <a:spcPts val="3919"/>
              </a:lnSpc>
              <a:buFont typeface="+mj-lt"/>
              <a:buAutoNum type="arabicPeriod"/>
            </a:pPr>
            <a:r>
              <a:rPr lang="en-US" sz="2800" dirty="0" err="1" smtClean="0">
                <a:solidFill>
                  <a:srgbClr val="FF8FE6"/>
                </a:solidFill>
                <a:latin typeface="Montserrat Classic Bold" panose="020B0604020202020204" charset="0"/>
              </a:rPr>
              <a:t>Sistematika</a:t>
            </a:r>
            <a:r>
              <a:rPr lang="en-US" sz="2800" dirty="0" smtClean="0">
                <a:solidFill>
                  <a:srgbClr val="FF8FE6"/>
                </a:solidFill>
                <a:latin typeface="Montserrat Classic Bold" panose="020B0604020202020204" charset="0"/>
              </a:rPr>
              <a:t> KUHP</a:t>
            </a:r>
          </a:p>
          <a:p>
            <a:pPr marL="816609" lvl="1" indent="-514350">
              <a:lnSpc>
                <a:spcPts val="3919"/>
              </a:lnSpc>
              <a:buFont typeface="+mj-lt"/>
              <a:buAutoNum type="arabicPeriod"/>
            </a:pPr>
            <a:r>
              <a:rPr lang="en-US" sz="2800" dirty="0" err="1" smtClean="0">
                <a:solidFill>
                  <a:srgbClr val="FF8FE6"/>
                </a:solidFill>
                <a:latin typeface="Montserrat Classic Bold" panose="020B0604020202020204" charset="0"/>
              </a:rPr>
              <a:t>Jenis-jenis</a:t>
            </a:r>
            <a:r>
              <a:rPr lang="en-US" sz="2800" dirty="0" smtClean="0">
                <a:solidFill>
                  <a:srgbClr val="FF8FE6"/>
                </a:solidFill>
                <a:latin typeface="Montserrat Classic Bold" panose="020B0604020202020204" charset="0"/>
              </a:rPr>
              <a:t> </a:t>
            </a:r>
            <a:r>
              <a:rPr lang="en-US" sz="2800" dirty="0" err="1" smtClean="0">
                <a:solidFill>
                  <a:srgbClr val="FF8FE6"/>
                </a:solidFill>
                <a:latin typeface="Montserrat Classic Bold" panose="020B0604020202020204" charset="0"/>
              </a:rPr>
              <a:t>Delik</a:t>
            </a:r>
            <a:endParaRPr lang="en-US" sz="2800" dirty="0" smtClean="0">
              <a:solidFill>
                <a:srgbClr val="FF8FE6"/>
              </a:solidFill>
              <a:latin typeface="Montserrat Classic Bold" panose="020B0604020202020204" charset="0"/>
            </a:endParaRPr>
          </a:p>
          <a:p>
            <a:pPr marL="816609" lvl="1" indent="-514350">
              <a:lnSpc>
                <a:spcPts val="3919"/>
              </a:lnSpc>
              <a:buFont typeface="+mj-lt"/>
              <a:buAutoNum type="arabicPeriod"/>
            </a:pPr>
            <a:r>
              <a:rPr lang="en-US" sz="2800" dirty="0" err="1" smtClean="0">
                <a:solidFill>
                  <a:srgbClr val="FF8FE6"/>
                </a:solidFill>
                <a:latin typeface="Montserrat Classic Bold" panose="020B0604020202020204" charset="0"/>
              </a:rPr>
              <a:t>Kejahatan</a:t>
            </a:r>
            <a:r>
              <a:rPr lang="en-US" sz="2800" dirty="0" smtClean="0">
                <a:solidFill>
                  <a:srgbClr val="FF8FE6"/>
                </a:solidFill>
                <a:latin typeface="Montserrat Classic Bold" panose="020B0604020202020204" charset="0"/>
              </a:rPr>
              <a:t> </a:t>
            </a:r>
            <a:r>
              <a:rPr lang="en-US" sz="2800" dirty="0" err="1">
                <a:solidFill>
                  <a:srgbClr val="FF8FE6"/>
                </a:solidFill>
                <a:latin typeface="Montserrat Classic Bold" panose="020B0604020202020204" charset="0"/>
              </a:rPr>
              <a:t>dan</a:t>
            </a:r>
            <a:r>
              <a:rPr lang="en-US" sz="2800" dirty="0">
                <a:solidFill>
                  <a:srgbClr val="FF8FE6"/>
                </a:solidFill>
                <a:latin typeface="Montserrat Classic Bold" panose="020B0604020202020204" charset="0"/>
              </a:rPr>
              <a:t> </a:t>
            </a:r>
            <a:r>
              <a:rPr lang="en-US" sz="2800" dirty="0" err="1" smtClean="0">
                <a:solidFill>
                  <a:srgbClr val="FF8FE6"/>
                </a:solidFill>
                <a:latin typeface="Montserrat Classic Bold" panose="020B0604020202020204" charset="0"/>
              </a:rPr>
              <a:t>Pelanggaran</a:t>
            </a:r>
            <a:endParaRPr lang="en-US" sz="2800" dirty="0">
              <a:solidFill>
                <a:srgbClr val="FF8FE6"/>
              </a:solidFill>
              <a:latin typeface="Montserrat Classic Bold" panose="020B0604020202020204" charset="0"/>
            </a:endParaRPr>
          </a:p>
          <a:p>
            <a:pPr marL="816609" lvl="1" indent="-514350">
              <a:lnSpc>
                <a:spcPts val="3919"/>
              </a:lnSpc>
              <a:buFont typeface="+mj-lt"/>
              <a:buAutoNum type="arabicPeriod"/>
            </a:pPr>
            <a:r>
              <a:rPr lang="en-US" sz="2800" dirty="0" err="1" smtClean="0">
                <a:solidFill>
                  <a:srgbClr val="FF8FE6"/>
                </a:solidFill>
                <a:latin typeface="Montserrat Classic Bold" panose="020B0604020202020204" charset="0"/>
              </a:rPr>
              <a:t>Subjek</a:t>
            </a:r>
            <a:r>
              <a:rPr lang="en-US" sz="2800" dirty="0" smtClean="0">
                <a:solidFill>
                  <a:srgbClr val="FF8FE6"/>
                </a:solidFill>
                <a:latin typeface="Montserrat Classic Bold" panose="020B0604020202020204" charset="0"/>
              </a:rPr>
              <a:t> </a:t>
            </a:r>
            <a:r>
              <a:rPr lang="en-US" sz="2800" dirty="0" err="1">
                <a:solidFill>
                  <a:srgbClr val="FF8FE6"/>
                </a:solidFill>
                <a:latin typeface="Montserrat Classic Bold" panose="020B0604020202020204" charset="0"/>
              </a:rPr>
              <a:t>tindak</a:t>
            </a:r>
            <a:r>
              <a:rPr lang="en-US" sz="2800" dirty="0">
                <a:solidFill>
                  <a:srgbClr val="FF8FE6"/>
                </a:solidFill>
                <a:latin typeface="Montserrat Classic Bold" panose="020B0604020202020204" charset="0"/>
              </a:rPr>
              <a:t> </a:t>
            </a:r>
            <a:r>
              <a:rPr lang="en-US" sz="2800" dirty="0" err="1">
                <a:solidFill>
                  <a:srgbClr val="FF8FE6"/>
                </a:solidFill>
                <a:latin typeface="Montserrat Classic Bold" panose="020B0604020202020204" charset="0"/>
              </a:rPr>
              <a:t>pidana</a:t>
            </a:r>
            <a:endParaRPr lang="en-US" sz="2800" dirty="0">
              <a:solidFill>
                <a:srgbClr val="FF8FE6"/>
              </a:solidFill>
              <a:latin typeface="Montserrat Classic Bold" panose="020B0604020202020204" charset="0"/>
            </a:endParaRPr>
          </a:p>
        </p:txBody>
      </p:sp>
      <p:sp>
        <p:nvSpPr>
          <p:cNvPr id="10" name="AutoShape 10"/>
          <p:cNvSpPr/>
          <p:nvPr/>
        </p:nvSpPr>
        <p:spPr>
          <a:xfrm>
            <a:off x="6756291" y="8975323"/>
            <a:ext cx="2387709" cy="565954"/>
          </a:xfrm>
          <a:prstGeom prst="rect">
            <a:avLst/>
          </a:prstGeom>
          <a:solidFill>
            <a:srgbClr val="52DDD4"/>
          </a:solidFill>
        </p:spPr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1A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69378" y="-74142"/>
            <a:ext cx="11818622" cy="1181862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49563" t="26435" b="67200"/>
          <a:stretch>
            <a:fillRect/>
          </a:stretch>
        </p:blipFill>
        <p:spPr>
          <a:xfrm>
            <a:off x="8364974" y="8503235"/>
            <a:ext cx="7987423" cy="178376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27307" t="20118" b="20118"/>
          <a:stretch>
            <a:fillRect/>
          </a:stretch>
        </p:blipFill>
        <p:spPr>
          <a:xfrm>
            <a:off x="25949" y="0"/>
            <a:ext cx="3474050" cy="507766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46133" y="4783116"/>
            <a:ext cx="6188365" cy="5456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94"/>
              </a:lnSpc>
            </a:pPr>
            <a:r>
              <a:rPr lang="en-US" sz="2210" spc="391" dirty="0">
                <a:solidFill>
                  <a:srgbClr val="52DDD4"/>
                </a:solidFill>
                <a:latin typeface="Montserrat Classic"/>
              </a:rPr>
              <a:t>1011000111101011111101111000010101001011110101011011010001011011001100100111010101110010000011001001011111101111111010111001001110110100010000100000001110010111011000111101011111101111000010101001011110101011011010001011011001100100111010101110010000011001001011111101111111010111001001110110100010000100000001110010111011000111101011111101111000010101001011110101011101100011110101111110111100001010100101111010</a:t>
            </a:r>
          </a:p>
        </p:txBody>
      </p:sp>
      <p:sp>
        <p:nvSpPr>
          <p:cNvPr id="6" name="AutoShape 6"/>
          <p:cNvSpPr/>
          <p:nvPr/>
        </p:nvSpPr>
        <p:spPr>
          <a:xfrm>
            <a:off x="1485900" y="-245660"/>
            <a:ext cx="15837353" cy="9503960"/>
          </a:xfrm>
          <a:prstGeom prst="rect">
            <a:avLst/>
          </a:prstGeom>
          <a:solidFill>
            <a:srgbClr val="FF8FE6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3860431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815089" y="6172200"/>
            <a:ext cx="3411543" cy="4114800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3444748" y="1607487"/>
            <a:ext cx="11919658" cy="5797666"/>
            <a:chOff x="0" y="0"/>
            <a:chExt cx="15892877" cy="7730221"/>
          </a:xfrm>
        </p:grpSpPr>
        <p:sp>
          <p:nvSpPr>
            <p:cNvPr id="10" name="TextBox 10"/>
            <p:cNvSpPr txBox="1"/>
            <p:nvPr/>
          </p:nvSpPr>
          <p:spPr>
            <a:xfrm>
              <a:off x="0" y="1579795"/>
              <a:ext cx="15892877" cy="46134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888"/>
                </a:lnSpc>
              </a:pPr>
              <a:r>
                <a:rPr lang="en-US" sz="5600" spc="112">
                  <a:solidFill>
                    <a:srgbClr val="371A9F"/>
                  </a:solidFill>
                  <a:latin typeface="Montserrat Classic Bold"/>
                </a:rPr>
                <a:t>PENDIDIKAN ADALAH SENJATA PALING AMPUH YANG BISA DIGUNAKAN UNTUK MENGUBAH DUNIA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9756"/>
              <a:ext cx="10930866" cy="668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41"/>
                </a:lnSpc>
              </a:pPr>
              <a:endParaRPr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7056768"/>
              <a:ext cx="10930866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000" spc="270">
                  <a:solidFill>
                    <a:srgbClr val="371A9F"/>
                  </a:solidFill>
                  <a:latin typeface="Montserrat Classic"/>
                </a:rPr>
                <a:t>- NELSON MANDELA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1A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080" y="34291"/>
            <a:ext cx="10129520" cy="1012952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028700" y="-230306"/>
            <a:ext cx="9258300" cy="8459906"/>
          </a:xfrm>
          <a:prstGeom prst="rect">
            <a:avLst/>
          </a:prstGeom>
          <a:solidFill>
            <a:srgbClr val="FF8FE6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t="9578" r="13437" b="70383"/>
          <a:stretch>
            <a:fillRect/>
          </a:stretch>
        </p:blipFill>
        <p:spPr>
          <a:xfrm>
            <a:off x="11310620" y="50334"/>
            <a:ext cx="6923409" cy="2836574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990309" y="2671551"/>
            <a:ext cx="7153691" cy="2639166"/>
            <a:chOff x="0" y="0"/>
            <a:chExt cx="9538255" cy="3518888"/>
          </a:xfrm>
        </p:grpSpPr>
        <p:sp>
          <p:nvSpPr>
            <p:cNvPr id="6" name="TextBox 6"/>
            <p:cNvSpPr txBox="1"/>
            <p:nvPr/>
          </p:nvSpPr>
          <p:spPr>
            <a:xfrm>
              <a:off x="0" y="110772"/>
              <a:ext cx="9538255" cy="11819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400"/>
                </a:lnSpc>
              </a:pPr>
              <a:r>
                <a:rPr lang="en-US" sz="6400" spc="128">
                  <a:solidFill>
                    <a:srgbClr val="371A9F"/>
                  </a:solidFill>
                  <a:latin typeface="Montserrat Classic Bold"/>
                </a:rPr>
                <a:t>Istilah Delik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790474"/>
              <a:ext cx="9538255" cy="668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41"/>
                </a:lnSpc>
              </a:pPr>
              <a:r>
                <a:rPr lang="en-US" sz="3400" spc="170">
                  <a:solidFill>
                    <a:srgbClr val="371A9F"/>
                  </a:solidFill>
                  <a:latin typeface="Montserrat Classic Bold"/>
                </a:rPr>
                <a:t>dalam Bahasa Belanda :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877467"/>
              <a:ext cx="9538255" cy="6385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19"/>
                </a:lnSpc>
              </a:pPr>
              <a:r>
                <a:rPr lang="en-US" sz="2800">
                  <a:solidFill>
                    <a:srgbClr val="371A9F"/>
                  </a:solidFill>
                  <a:latin typeface="Montserrat Light Italics"/>
                </a:rPr>
                <a:t>Delict</a:t>
              </a:r>
            </a:p>
          </p:txBody>
        </p:sp>
      </p:grpSp>
      <p:sp>
        <p:nvSpPr>
          <p:cNvPr id="9" name="AutoShape 9"/>
          <p:cNvSpPr/>
          <p:nvPr/>
        </p:nvSpPr>
        <p:spPr>
          <a:xfrm>
            <a:off x="10287000" y="1028700"/>
            <a:ext cx="2387709" cy="565954"/>
          </a:xfrm>
          <a:prstGeom prst="rect">
            <a:avLst/>
          </a:prstGeom>
          <a:solidFill>
            <a:srgbClr val="52DDD4"/>
          </a:solid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664242" y="3086100"/>
            <a:ext cx="4952166" cy="411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F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278984" y="0"/>
            <a:ext cx="10038080" cy="1030478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31690" b="31502"/>
          <a:stretch>
            <a:fillRect/>
          </a:stretch>
        </p:blipFill>
        <p:spPr>
          <a:xfrm>
            <a:off x="21265" y="6964483"/>
            <a:ext cx="5016500" cy="328247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-2107" y="5584701"/>
            <a:ext cx="6414342" cy="4674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94"/>
              </a:lnSpc>
            </a:pPr>
            <a:r>
              <a:rPr lang="en-US" sz="2210" spc="391" dirty="0">
                <a:solidFill>
                  <a:srgbClr val="371A9F"/>
                </a:solidFill>
                <a:latin typeface="Montserrat Classic"/>
              </a:rPr>
              <a:t>1011000111101011111101111000010101001011110101011011010001011011001100100111010101110010000011001001011111101111111010111001001110110100010000100000001110010111011000111101011111101111000010101001011110101011011010001011011001100100111010101110010000011001001011111101111111010111001001110110100010000100000001110010111011000111101011111101111000010101001011110101011</a:t>
            </a:r>
          </a:p>
        </p:txBody>
      </p:sp>
      <p:sp>
        <p:nvSpPr>
          <p:cNvPr id="5" name="AutoShape 5"/>
          <p:cNvSpPr/>
          <p:nvPr/>
        </p:nvSpPr>
        <p:spPr>
          <a:xfrm>
            <a:off x="8304384" y="-108397"/>
            <a:ext cx="9232900" cy="8967148"/>
          </a:xfrm>
          <a:prstGeom prst="rect">
            <a:avLst/>
          </a:prstGeom>
          <a:solidFill>
            <a:srgbClr val="371A9F"/>
          </a:solidFill>
        </p:spPr>
      </p:sp>
      <p:grpSp>
        <p:nvGrpSpPr>
          <p:cNvPr id="6" name="Group 6"/>
          <p:cNvGrpSpPr/>
          <p:nvPr/>
        </p:nvGrpSpPr>
        <p:grpSpPr>
          <a:xfrm>
            <a:off x="9343989" y="2780714"/>
            <a:ext cx="7153691" cy="2882775"/>
            <a:chOff x="0" y="0"/>
            <a:chExt cx="9538255" cy="3843700"/>
          </a:xfrm>
        </p:grpSpPr>
        <p:sp>
          <p:nvSpPr>
            <p:cNvPr id="7" name="TextBox 7"/>
            <p:cNvSpPr txBox="1"/>
            <p:nvPr/>
          </p:nvSpPr>
          <p:spPr>
            <a:xfrm>
              <a:off x="0" y="107245"/>
              <a:ext cx="9538255" cy="11819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400"/>
                </a:lnSpc>
              </a:pPr>
              <a:r>
                <a:rPr lang="en-US" sz="6400" spc="128">
                  <a:solidFill>
                    <a:srgbClr val="FF8FE6"/>
                  </a:solidFill>
                  <a:latin typeface="Montserrat Classic Bold"/>
                </a:rPr>
                <a:t>Istilah Delik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869637"/>
              <a:ext cx="9538255" cy="668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41"/>
                </a:lnSpc>
              </a:pPr>
              <a:r>
                <a:rPr lang="en-US" sz="3400" spc="170">
                  <a:solidFill>
                    <a:srgbClr val="52DDD4"/>
                  </a:solidFill>
                  <a:latin typeface="Montserrat Classic Bold"/>
                </a:rPr>
                <a:t>dalam Bahasa Latin: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3202279"/>
              <a:ext cx="9538255" cy="6385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19"/>
                </a:lnSpc>
              </a:pPr>
              <a:r>
                <a:rPr lang="en-US" sz="2800">
                  <a:solidFill>
                    <a:srgbClr val="FF8FE6"/>
                  </a:solidFill>
                  <a:latin typeface="Montserrat Light Italics"/>
                </a:rPr>
                <a:t>Delictum</a:t>
              </a:r>
            </a:p>
          </p:txBody>
        </p:sp>
      </p:grpSp>
      <p:sp>
        <p:nvSpPr>
          <p:cNvPr id="10" name="AutoShape 10"/>
          <p:cNvSpPr/>
          <p:nvPr/>
        </p:nvSpPr>
        <p:spPr>
          <a:xfrm>
            <a:off x="4935674" y="7657926"/>
            <a:ext cx="2387709" cy="565954"/>
          </a:xfrm>
          <a:prstGeom prst="rect">
            <a:avLst/>
          </a:prstGeom>
          <a:solidFill>
            <a:srgbClr val="52DDD4"/>
          </a:solidFill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32592" y="723314"/>
            <a:ext cx="4144945" cy="411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1A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629326" y="-2343"/>
            <a:ext cx="2658674" cy="10260103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518" r="39061" b="69084"/>
          <a:stretch>
            <a:fillRect/>
          </a:stretch>
        </p:blipFill>
        <p:spPr>
          <a:xfrm>
            <a:off x="1577292" y="6945620"/>
            <a:ext cx="4873970" cy="331214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6953" y="-2343"/>
            <a:ext cx="7302109" cy="7512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11"/>
              </a:lnSpc>
            </a:pPr>
            <a:r>
              <a:rPr lang="en-US" sz="2151" spc="380" dirty="0">
                <a:solidFill>
                  <a:srgbClr val="52DDD4"/>
                </a:solidFill>
                <a:latin typeface="Montserrat Classic"/>
              </a:rPr>
              <a:t>101100011110101111110111100001010100101111010101101101000101101100110010011101010111001000001100100101111110111111101011100100111011010001000010000000111001011101100011110101111110111100001010100101111010101101101000101101100110010011101010111001000001100100101111110111111101011100100111011010001000 01000000011100101110110001111010111111011110000101010010111101010111011000111101011111101111000010101001011110101011011010001011011001100100111010101110010000011001001011111101111111010111001001110110100010000100000001110010111011000111101011111101111000010101001011110101011011010001011011001100100111010101110010000011001001011111101111111010111001001110110100010000100000001110010111011000111101011111101111000010101001011110101011</a:t>
            </a:r>
          </a:p>
        </p:txBody>
      </p:sp>
      <p:sp>
        <p:nvSpPr>
          <p:cNvPr id="4" name="AutoShape 4"/>
          <p:cNvSpPr/>
          <p:nvPr/>
        </p:nvSpPr>
        <p:spPr>
          <a:xfrm>
            <a:off x="3917721" y="2103124"/>
            <a:ext cx="3657600" cy="6538075"/>
          </a:xfrm>
          <a:prstGeom prst="rect">
            <a:avLst/>
          </a:prstGeom>
          <a:solidFill>
            <a:srgbClr val="FF8FE6"/>
          </a:solidFill>
        </p:spPr>
      </p:sp>
      <p:grpSp>
        <p:nvGrpSpPr>
          <p:cNvPr id="5" name="Group 5"/>
          <p:cNvGrpSpPr/>
          <p:nvPr/>
        </p:nvGrpSpPr>
        <p:grpSpPr>
          <a:xfrm>
            <a:off x="8833312" y="4254651"/>
            <a:ext cx="6813564" cy="2235020"/>
            <a:chOff x="0" y="0"/>
            <a:chExt cx="9084752" cy="2980027"/>
          </a:xfrm>
        </p:grpSpPr>
        <p:sp>
          <p:nvSpPr>
            <p:cNvPr id="6" name="TextBox 6"/>
            <p:cNvSpPr txBox="1"/>
            <p:nvPr/>
          </p:nvSpPr>
          <p:spPr>
            <a:xfrm>
              <a:off x="0" y="110772"/>
              <a:ext cx="9084752" cy="11819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00"/>
                </a:lnSpc>
              </a:pPr>
              <a:r>
                <a:rPr lang="en-US" sz="6400" spc="128">
                  <a:solidFill>
                    <a:srgbClr val="FF8FE6"/>
                  </a:solidFill>
                  <a:latin typeface="Montserrat Classic Bold"/>
                </a:rPr>
                <a:t>APA ITU DELIK?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354598" y="1592552"/>
              <a:ext cx="8375556" cy="1387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000" spc="270">
                  <a:solidFill>
                    <a:srgbClr val="52DDD4"/>
                  </a:solidFill>
                  <a:latin typeface="Montserrat Classic"/>
                </a:rPr>
                <a:t>MENURUT ANDA APA ITU DELIK?</a:t>
              </a:r>
            </a:p>
          </p:txBody>
        </p:sp>
      </p:grpSp>
      <p:sp>
        <p:nvSpPr>
          <p:cNvPr id="9" name="AutoShape 9"/>
          <p:cNvSpPr/>
          <p:nvPr/>
        </p:nvSpPr>
        <p:spPr>
          <a:xfrm>
            <a:off x="662580" y="8075244"/>
            <a:ext cx="2387709" cy="565954"/>
          </a:xfrm>
          <a:prstGeom prst="rect">
            <a:avLst/>
          </a:prstGeom>
          <a:solidFill>
            <a:srgbClr val="52DDD4"/>
          </a:solid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014277" y="3541030"/>
            <a:ext cx="3561044" cy="32049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F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926066" y="-33020"/>
            <a:ext cx="9368185" cy="6238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94"/>
              </a:lnSpc>
            </a:pPr>
            <a:r>
              <a:rPr lang="en-US" sz="2210" spc="391" dirty="0">
                <a:solidFill>
                  <a:srgbClr val="371A9F"/>
                </a:solidFill>
                <a:latin typeface="Montserrat Classic"/>
              </a:rPr>
              <a:t>10110001111010111111011110000101010010111101010110110100010110110011001001110101011100100000110010010111111011111110101110010011101101000100001000000011100101110110001111010111111011110000101010010111101010110110100010110110011001001110101011100100000110010010111111011111110101110010011101101000100001000000011100101110110001111010111111011110000101010010111101010111011000111101011111101111000010101001011110101011011010001011011001100100111010101110010000011001001011111101111111010111001001110110100010000100000001110010111011000111101011111101111000010101001011110101011011010001011011001100100111010101110010000011001001011111101111111010111001001110110100010000100000001110010111011000111101011111101111000010101001011110101011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2020" y="2858"/>
            <a:ext cx="7605493" cy="760549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33518" t="27013" r="33086" b="35104"/>
          <a:stretch>
            <a:fillRect/>
          </a:stretch>
        </p:blipFill>
        <p:spPr>
          <a:xfrm>
            <a:off x="-84203" y="3239600"/>
            <a:ext cx="3435351" cy="69278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t="18732" r="69833" b="66406"/>
          <a:stretch>
            <a:fillRect/>
          </a:stretch>
        </p:blipFill>
        <p:spPr>
          <a:xfrm>
            <a:off x="7576490" y="7898034"/>
            <a:ext cx="2699152" cy="2353480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1231900" y="1803400"/>
            <a:ext cx="17322421" cy="6629400"/>
          </a:xfrm>
          <a:prstGeom prst="rect">
            <a:avLst/>
          </a:prstGeom>
          <a:solidFill>
            <a:srgbClr val="371A9F"/>
          </a:solidFill>
        </p:spPr>
      </p:sp>
      <p:grpSp>
        <p:nvGrpSpPr>
          <p:cNvPr id="7" name="Group 7"/>
          <p:cNvGrpSpPr/>
          <p:nvPr/>
        </p:nvGrpSpPr>
        <p:grpSpPr>
          <a:xfrm>
            <a:off x="5184021" y="2316326"/>
            <a:ext cx="9751780" cy="5654348"/>
            <a:chOff x="0" y="0"/>
            <a:chExt cx="13002374" cy="7539131"/>
          </a:xfrm>
        </p:grpSpPr>
        <p:sp>
          <p:nvSpPr>
            <p:cNvPr id="8" name="TextBox 8"/>
            <p:cNvSpPr txBox="1"/>
            <p:nvPr/>
          </p:nvSpPr>
          <p:spPr>
            <a:xfrm>
              <a:off x="0" y="41850"/>
              <a:ext cx="13002374" cy="11149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302"/>
                </a:lnSpc>
              </a:pPr>
              <a:r>
                <a:rPr lang="en-US" sz="5729" spc="114">
                  <a:solidFill>
                    <a:srgbClr val="FF8FE6"/>
                  </a:solidFill>
                  <a:latin typeface="Montserrat Classic Bold"/>
                </a:rPr>
                <a:t>PENGERTIAN DELIK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494701"/>
              <a:ext cx="12467004" cy="60415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10"/>
                </a:lnSpc>
              </a:pPr>
              <a:r>
                <a:rPr lang="en-US" sz="2864">
                  <a:solidFill>
                    <a:srgbClr val="52DDD4"/>
                  </a:solidFill>
                  <a:latin typeface="Montserrat Light"/>
                </a:rPr>
                <a:t>Perbuatan pidana atau delik ialah perbuatan yang dilarang oleh aturan hukum dan barangsiapa yang</a:t>
              </a:r>
            </a:p>
            <a:p>
              <a:pPr>
                <a:lnSpc>
                  <a:spcPts val="4010"/>
                </a:lnSpc>
              </a:pPr>
              <a:r>
                <a:rPr lang="en-US" sz="2864">
                  <a:solidFill>
                    <a:srgbClr val="52DDD4"/>
                  </a:solidFill>
                  <a:latin typeface="Montserrat Light"/>
                </a:rPr>
                <a:t>melanggar larangan tersebut dikenakan sanksi pidana. Selain itu perbuatan pidana dapat dikatakan sebagai perbuatan yang oleh suatu aturan hukum dilarang dan diancam pidana, perlu diingat bahwa larangan ditujukan pada perbuatan </a:t>
              </a:r>
            </a:p>
            <a:p>
              <a:pPr>
                <a:lnSpc>
                  <a:spcPts val="4010"/>
                </a:lnSpc>
              </a:pPr>
              <a:r>
                <a:rPr lang="en-US" sz="2864">
                  <a:solidFill>
                    <a:srgbClr val="52DDD4"/>
                  </a:solidFill>
                  <a:latin typeface="Montserrat Light"/>
                </a:rPr>
                <a:t>sedangkan ancaman pidananya ditujukan pada orang yang menimbulkan perbuatan pidana itu.</a:t>
              </a:r>
            </a:p>
          </p:txBody>
        </p:sp>
      </p:grpSp>
      <p:sp>
        <p:nvSpPr>
          <p:cNvPr id="10" name="AutoShape 10"/>
          <p:cNvSpPr/>
          <p:nvPr/>
        </p:nvSpPr>
        <p:spPr>
          <a:xfrm>
            <a:off x="15305263" y="8163708"/>
            <a:ext cx="2387709" cy="565954"/>
          </a:xfrm>
          <a:prstGeom prst="rect">
            <a:avLst/>
          </a:prstGeom>
          <a:solidFill>
            <a:srgbClr val="52DDD4"/>
          </a:solidFill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97318" y="2830254"/>
            <a:ext cx="3635987" cy="41148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7508521" y="9363075"/>
            <a:ext cx="9443158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 spc="192">
                <a:solidFill>
                  <a:srgbClr val="371A9F"/>
                </a:solidFill>
                <a:latin typeface="Montserrat Classic"/>
              </a:rPr>
              <a:t>FAKULTAS HUKUM UNILA | 2020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1A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4680" r="23343" b="52605"/>
          <a:stretch>
            <a:fillRect/>
          </a:stretch>
        </p:blipFill>
        <p:spPr>
          <a:xfrm>
            <a:off x="11343704" y="5107129"/>
            <a:ext cx="6915421" cy="522348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639400" y="0"/>
            <a:ext cx="7640045" cy="7640045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8044752" y="4722015"/>
            <a:ext cx="9957259" cy="5037396"/>
          </a:xfrm>
          <a:prstGeom prst="rect">
            <a:avLst/>
          </a:prstGeom>
          <a:solidFill>
            <a:srgbClr val="FF8FE6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044752" y="4722015"/>
            <a:ext cx="3345620" cy="503739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814758" y="0"/>
            <a:ext cx="2902804" cy="41148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028700" y="1507380"/>
            <a:ext cx="6941374" cy="4713159"/>
            <a:chOff x="0" y="0"/>
            <a:chExt cx="9255165" cy="6284212"/>
          </a:xfrm>
        </p:grpSpPr>
        <p:sp>
          <p:nvSpPr>
            <p:cNvPr id="8" name="TextBox 8"/>
            <p:cNvSpPr txBox="1"/>
            <p:nvPr/>
          </p:nvSpPr>
          <p:spPr>
            <a:xfrm>
              <a:off x="0" y="19756"/>
              <a:ext cx="9255165" cy="668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41"/>
                </a:lnSpc>
              </a:pPr>
              <a:r>
                <a:rPr lang="en-US" sz="3400" spc="170">
                  <a:solidFill>
                    <a:srgbClr val="52DDD4"/>
                  </a:solidFill>
                  <a:latin typeface="Montserrat Classic Bold"/>
                </a:rPr>
                <a:t>Menurut Prof. Simons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212396"/>
              <a:ext cx="9255165" cy="50448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15"/>
                </a:lnSpc>
              </a:pPr>
              <a:r>
                <a:rPr lang="en-US" sz="2725">
                  <a:solidFill>
                    <a:srgbClr val="52DDD4"/>
                  </a:solidFill>
                  <a:latin typeface="Montserrat Light"/>
                </a:rPr>
                <a:t>Delik adalah suatu tindakan melanggar hukum yang telah dilakukan dengan sengaja ataupun tidak sengaja oleh seseorang yang dapat dipertanggungjawabkan atas tindakannya dan oleh undang-undang telah dinyatakan sebagai suatu tindakan atau perbuatan yang dapat dihukum.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15294" y="6543796"/>
            <a:ext cx="9368185" cy="3501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94"/>
              </a:lnSpc>
            </a:pPr>
            <a:r>
              <a:rPr lang="en-US" sz="2210" spc="391" dirty="0">
                <a:solidFill>
                  <a:srgbClr val="FF8FE6"/>
                </a:solidFill>
                <a:latin typeface="Montserrat Classic"/>
              </a:rPr>
              <a:t>1011000111101011111101111000010101001011110101011011010001011011001100100111010101110010000011001001011111101111111010111001001110110100010000100000001110010111011000111101011111101111000010101001011110101011011010001011011001100100111010101110010000011001001011111101111111010111001001110110100010000100000001110010111011000111101011111101111000010101001011110101011101100011110101111110111100001010100101111010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0651302" y="6552915"/>
            <a:ext cx="6941374" cy="2331909"/>
            <a:chOff x="0" y="0"/>
            <a:chExt cx="9255165" cy="3109212"/>
          </a:xfrm>
        </p:grpSpPr>
        <p:sp>
          <p:nvSpPr>
            <p:cNvPr id="12" name="TextBox 12"/>
            <p:cNvSpPr txBox="1"/>
            <p:nvPr/>
          </p:nvSpPr>
          <p:spPr>
            <a:xfrm>
              <a:off x="0" y="19756"/>
              <a:ext cx="9255165" cy="668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41"/>
                </a:lnSpc>
              </a:pPr>
              <a:r>
                <a:rPr lang="en-US" sz="3400" spc="170">
                  <a:solidFill>
                    <a:srgbClr val="371A9F"/>
                  </a:solidFill>
                  <a:latin typeface="Montserrat Classic Bold"/>
                </a:rPr>
                <a:t>Menurut Van Hamel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212396"/>
              <a:ext cx="9255165" cy="18698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14"/>
                </a:lnSpc>
              </a:pPr>
              <a:r>
                <a:rPr lang="en-US" sz="2725" dirty="0" err="1">
                  <a:solidFill>
                    <a:srgbClr val="371A9F"/>
                  </a:solidFill>
                  <a:latin typeface="Montserrat Light"/>
                </a:rPr>
                <a:t>delik</a:t>
              </a:r>
              <a:r>
                <a:rPr lang="en-US" sz="2725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725" dirty="0" err="1">
                  <a:solidFill>
                    <a:srgbClr val="371A9F"/>
                  </a:solidFill>
                  <a:latin typeface="Montserrat Light"/>
                </a:rPr>
                <a:t>adalah</a:t>
              </a:r>
              <a:endParaRPr lang="en-US" sz="2725" dirty="0">
                <a:solidFill>
                  <a:srgbClr val="371A9F"/>
                </a:solidFill>
                <a:latin typeface="Montserrat Light"/>
              </a:endParaRPr>
            </a:p>
            <a:p>
              <a:pPr>
                <a:lnSpc>
                  <a:spcPts val="3815"/>
                </a:lnSpc>
              </a:pPr>
              <a:r>
                <a:rPr lang="en-US" sz="2725" dirty="0" err="1">
                  <a:solidFill>
                    <a:srgbClr val="371A9F"/>
                  </a:solidFill>
                  <a:latin typeface="Montserrat Light"/>
                </a:rPr>
                <a:t>suatu</a:t>
              </a:r>
              <a:r>
                <a:rPr lang="en-US" sz="2725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725" dirty="0" err="1">
                  <a:solidFill>
                    <a:srgbClr val="371A9F"/>
                  </a:solidFill>
                  <a:latin typeface="Montserrat Light"/>
                </a:rPr>
                <a:t>serangan</a:t>
              </a:r>
              <a:r>
                <a:rPr lang="en-US" sz="2725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725" dirty="0" err="1">
                  <a:solidFill>
                    <a:srgbClr val="371A9F"/>
                  </a:solidFill>
                  <a:latin typeface="Montserrat Light"/>
                </a:rPr>
                <a:t>atau</a:t>
              </a:r>
              <a:r>
                <a:rPr lang="en-US" sz="2725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725" dirty="0" err="1">
                  <a:solidFill>
                    <a:srgbClr val="371A9F"/>
                  </a:solidFill>
                  <a:latin typeface="Montserrat Light"/>
                </a:rPr>
                <a:t>suatu</a:t>
              </a:r>
              <a:r>
                <a:rPr lang="en-US" sz="2725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725" dirty="0" err="1">
                  <a:solidFill>
                    <a:srgbClr val="371A9F"/>
                  </a:solidFill>
                  <a:latin typeface="Montserrat Light"/>
                </a:rPr>
                <a:t>ancaman</a:t>
              </a:r>
              <a:r>
                <a:rPr lang="en-US" sz="2725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725" dirty="0" err="1">
                  <a:solidFill>
                    <a:srgbClr val="371A9F"/>
                  </a:solidFill>
                  <a:latin typeface="Montserrat Light"/>
                </a:rPr>
                <a:t>terhadap</a:t>
              </a:r>
              <a:r>
                <a:rPr lang="en-US" sz="2725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725" dirty="0" err="1">
                  <a:solidFill>
                    <a:srgbClr val="371A9F"/>
                  </a:solidFill>
                  <a:latin typeface="Montserrat Light"/>
                </a:rPr>
                <a:t>hak-hak</a:t>
              </a:r>
              <a:r>
                <a:rPr lang="en-US" sz="2725" dirty="0">
                  <a:solidFill>
                    <a:srgbClr val="371A9F"/>
                  </a:solidFill>
                  <a:latin typeface="Montserrat Light"/>
                </a:rPr>
                <a:t> orang lain.</a:t>
              </a:r>
            </a:p>
          </p:txBody>
        </p:sp>
      </p:grpSp>
      <p:sp>
        <p:nvSpPr>
          <p:cNvPr id="14" name="AutoShape 14"/>
          <p:cNvSpPr/>
          <p:nvPr/>
        </p:nvSpPr>
        <p:spPr>
          <a:xfrm>
            <a:off x="15614302" y="5035957"/>
            <a:ext cx="2387709" cy="565954"/>
          </a:xfrm>
          <a:prstGeom prst="rect">
            <a:avLst/>
          </a:prstGeom>
          <a:solidFill>
            <a:srgbClr val="52DDD4"/>
          </a:solidFill>
        </p:spPr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6"/>
          <a:srcRect t="35524" r="1700" b="19678"/>
          <a:stretch>
            <a:fillRect/>
          </a:stretch>
        </p:blipFill>
        <p:spPr>
          <a:xfrm>
            <a:off x="10860308" y="480733"/>
            <a:ext cx="5137837" cy="41624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F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946581" y="-58083"/>
            <a:ext cx="10362863" cy="103628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31690" b="31502"/>
          <a:stretch>
            <a:fillRect/>
          </a:stretch>
        </p:blipFill>
        <p:spPr>
          <a:xfrm>
            <a:off x="24809" y="7003778"/>
            <a:ext cx="5016500" cy="328247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0" y="5089467"/>
            <a:ext cx="6414342" cy="4674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94"/>
              </a:lnSpc>
            </a:pPr>
            <a:r>
              <a:rPr lang="en-US" sz="2210" spc="391" dirty="0">
                <a:solidFill>
                  <a:srgbClr val="371A9F"/>
                </a:solidFill>
                <a:latin typeface="Montserrat Classic"/>
              </a:rPr>
              <a:t>1011000111101011111101111000010101001011110101011011010001011011001100100111010101110010000011001001011111101111111010111001001110110100010000100000001110010111011000111101011111101111000010101001011110101011011010001011011001100100111010101110010000011001001011111101111111010111001001110110100010000100000001110010111011000111101011111101111000010101001011110101011</a:t>
            </a:r>
          </a:p>
        </p:txBody>
      </p:sp>
      <p:sp>
        <p:nvSpPr>
          <p:cNvPr id="5" name="AutoShape 5"/>
          <p:cNvSpPr/>
          <p:nvPr/>
        </p:nvSpPr>
        <p:spPr>
          <a:xfrm>
            <a:off x="7946581" y="-45383"/>
            <a:ext cx="9232900" cy="8967148"/>
          </a:xfrm>
          <a:prstGeom prst="rect">
            <a:avLst/>
          </a:prstGeom>
          <a:solidFill>
            <a:srgbClr val="371A9F"/>
          </a:solidFill>
        </p:spPr>
      </p:sp>
      <p:grpSp>
        <p:nvGrpSpPr>
          <p:cNvPr id="6" name="Group 6"/>
          <p:cNvGrpSpPr/>
          <p:nvPr/>
        </p:nvGrpSpPr>
        <p:grpSpPr>
          <a:xfrm>
            <a:off x="9343989" y="2456336"/>
            <a:ext cx="7153691" cy="4131173"/>
            <a:chOff x="0" y="107245"/>
            <a:chExt cx="9538255" cy="5508232"/>
          </a:xfrm>
        </p:grpSpPr>
        <p:sp>
          <p:nvSpPr>
            <p:cNvPr id="7" name="TextBox 7"/>
            <p:cNvSpPr txBox="1"/>
            <p:nvPr/>
          </p:nvSpPr>
          <p:spPr>
            <a:xfrm>
              <a:off x="0" y="107245"/>
              <a:ext cx="9538255" cy="22614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400"/>
                </a:lnSpc>
              </a:pPr>
              <a:r>
                <a:rPr lang="en-US" sz="6400" spc="128">
                  <a:solidFill>
                    <a:srgbClr val="FF8FE6"/>
                  </a:solidFill>
                  <a:latin typeface="Montserrat Classic Bold"/>
                </a:rPr>
                <a:t>Sistematika KUHP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949137"/>
              <a:ext cx="9538255" cy="668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41"/>
                </a:lnSpc>
              </a:pPr>
              <a:r>
                <a:rPr lang="en-US" sz="3400" spc="170">
                  <a:solidFill>
                    <a:srgbClr val="52DDD4"/>
                  </a:solidFill>
                  <a:latin typeface="Montserrat Classic Bold"/>
                </a:rPr>
                <a:t>Di bedakan menjadi 2 bagian: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281778"/>
              <a:ext cx="9538255" cy="13336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19"/>
                </a:lnSpc>
              </a:pPr>
              <a:r>
                <a:rPr lang="en-US" sz="2800" dirty="0" err="1">
                  <a:solidFill>
                    <a:srgbClr val="FF8FE6"/>
                  </a:solidFill>
                  <a:latin typeface="Montserrat Light Italics"/>
                </a:rPr>
                <a:t>Bagian</a:t>
              </a:r>
              <a:r>
                <a:rPr lang="en-US" sz="2800" dirty="0">
                  <a:solidFill>
                    <a:srgbClr val="FF8FE6"/>
                  </a:solidFill>
                  <a:latin typeface="Montserrat Light Italics"/>
                </a:rPr>
                <a:t> </a:t>
              </a:r>
              <a:r>
                <a:rPr lang="en-US" sz="2800" dirty="0" err="1">
                  <a:solidFill>
                    <a:srgbClr val="FF8FE6"/>
                  </a:solidFill>
                  <a:latin typeface="Montserrat Light Italics"/>
                </a:rPr>
                <a:t>Umum</a:t>
              </a:r>
              <a:r>
                <a:rPr lang="en-US" sz="2800" dirty="0">
                  <a:solidFill>
                    <a:srgbClr val="FF8FE6"/>
                  </a:solidFill>
                  <a:latin typeface="Montserrat Light Italics"/>
                </a:rPr>
                <a:t> (</a:t>
              </a:r>
              <a:r>
                <a:rPr lang="en-US" sz="2800" dirty="0" err="1">
                  <a:solidFill>
                    <a:srgbClr val="FF8FE6"/>
                  </a:solidFill>
                  <a:latin typeface="Montserrat Light Italics"/>
                </a:rPr>
                <a:t>Algemene</a:t>
              </a:r>
              <a:r>
                <a:rPr lang="en-US" sz="2800" dirty="0">
                  <a:solidFill>
                    <a:srgbClr val="FF8FE6"/>
                  </a:solidFill>
                  <a:latin typeface="Montserrat Light Italics"/>
                </a:rPr>
                <a:t> </a:t>
              </a:r>
              <a:r>
                <a:rPr lang="en-US" sz="2800" dirty="0" err="1" smtClean="0">
                  <a:solidFill>
                    <a:srgbClr val="FF8FE6"/>
                  </a:solidFill>
                  <a:latin typeface="Montserrat Light Italics"/>
                </a:rPr>
                <a:t>Deel</a:t>
              </a:r>
              <a:r>
                <a:rPr lang="en-US" sz="2800" dirty="0" smtClean="0">
                  <a:solidFill>
                    <a:srgbClr val="FF8FE6"/>
                  </a:solidFill>
                  <a:latin typeface="Montserrat Light Italics"/>
                </a:rPr>
                <a:t>) </a:t>
              </a:r>
              <a:r>
                <a:rPr lang="en-US" sz="2800" dirty="0" err="1" smtClean="0">
                  <a:solidFill>
                    <a:srgbClr val="FF8FE6"/>
                  </a:solidFill>
                  <a:latin typeface="Montserrat Light Italics"/>
                </a:rPr>
                <a:t>dan</a:t>
              </a:r>
              <a:r>
                <a:rPr lang="en-US" sz="2800" dirty="0" smtClean="0">
                  <a:solidFill>
                    <a:srgbClr val="FF8FE6"/>
                  </a:solidFill>
                  <a:latin typeface="Montserrat Light Italics"/>
                </a:rPr>
                <a:t> </a:t>
              </a:r>
              <a:r>
                <a:rPr lang="en-US" sz="2800" dirty="0" err="1">
                  <a:solidFill>
                    <a:srgbClr val="FF8FE6"/>
                  </a:solidFill>
                  <a:latin typeface="Montserrat Light Italics"/>
                </a:rPr>
                <a:t>Bagian</a:t>
              </a:r>
              <a:r>
                <a:rPr lang="en-US" sz="2800" dirty="0">
                  <a:solidFill>
                    <a:srgbClr val="FF8FE6"/>
                  </a:solidFill>
                  <a:latin typeface="Montserrat Light Italics"/>
                </a:rPr>
                <a:t> </a:t>
              </a:r>
              <a:r>
                <a:rPr lang="en-US" sz="2800" dirty="0" err="1" smtClean="0">
                  <a:solidFill>
                    <a:srgbClr val="FF8FE6"/>
                  </a:solidFill>
                  <a:latin typeface="Montserrat Light Italics"/>
                </a:rPr>
                <a:t>Khusus</a:t>
              </a:r>
              <a:r>
                <a:rPr lang="en-US" sz="2800" dirty="0">
                  <a:solidFill>
                    <a:srgbClr val="FF8FE6"/>
                  </a:solidFill>
                  <a:latin typeface="Montserrat Light Italics"/>
                </a:rPr>
                <a:t> (</a:t>
              </a:r>
              <a:r>
                <a:rPr lang="en-US" sz="2800" dirty="0" err="1">
                  <a:solidFill>
                    <a:srgbClr val="FF8FE6"/>
                  </a:solidFill>
                  <a:latin typeface="Montserrat Light Italics"/>
                </a:rPr>
                <a:t>Bijzondere</a:t>
              </a:r>
              <a:r>
                <a:rPr lang="en-US" sz="2800" dirty="0">
                  <a:solidFill>
                    <a:srgbClr val="FF8FE6"/>
                  </a:solidFill>
                  <a:latin typeface="Montserrat Light Italics"/>
                </a:rPr>
                <a:t> </a:t>
              </a:r>
              <a:r>
                <a:rPr lang="en-US" sz="2800" dirty="0" err="1" smtClean="0">
                  <a:solidFill>
                    <a:srgbClr val="FF8FE6"/>
                  </a:solidFill>
                  <a:latin typeface="Montserrat Light Italics"/>
                </a:rPr>
                <a:t>Deel</a:t>
              </a:r>
              <a:r>
                <a:rPr lang="en-US" sz="2800" dirty="0" smtClean="0">
                  <a:solidFill>
                    <a:srgbClr val="FF8FE6"/>
                  </a:solidFill>
                  <a:latin typeface="Montserrat Light Italics"/>
                </a:rPr>
                <a:t>)</a:t>
              </a:r>
              <a:endParaRPr lang="en-US" sz="2800" dirty="0">
                <a:solidFill>
                  <a:srgbClr val="FF8FE6"/>
                </a:solidFill>
                <a:latin typeface="Montserrat Light Italics"/>
              </a:endParaRPr>
            </a:p>
          </p:txBody>
        </p:sp>
      </p:grpSp>
      <p:sp>
        <p:nvSpPr>
          <p:cNvPr id="10" name="AutoShape 10"/>
          <p:cNvSpPr/>
          <p:nvPr/>
        </p:nvSpPr>
        <p:spPr>
          <a:xfrm>
            <a:off x="4935674" y="7657926"/>
            <a:ext cx="2387709" cy="565954"/>
          </a:xfrm>
          <a:prstGeom prst="rect">
            <a:avLst/>
          </a:prstGeom>
          <a:solidFill>
            <a:srgbClr val="52DDD4"/>
          </a:solidFill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32592" y="723314"/>
            <a:ext cx="4144945" cy="411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1A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4680" r="23343" b="52605"/>
          <a:stretch>
            <a:fillRect/>
          </a:stretch>
        </p:blipFill>
        <p:spPr>
          <a:xfrm>
            <a:off x="11372579" y="5035525"/>
            <a:ext cx="6915421" cy="522348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871159" y="-10297"/>
            <a:ext cx="8478655" cy="8478655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8527000" y="4856691"/>
            <a:ext cx="9214548" cy="5208459"/>
          </a:xfrm>
          <a:prstGeom prst="rect">
            <a:avLst/>
          </a:prstGeom>
          <a:solidFill>
            <a:srgbClr val="FF8FE6"/>
          </a:solidFill>
        </p:spPr>
      </p:sp>
      <p:grpSp>
        <p:nvGrpSpPr>
          <p:cNvPr id="5" name="Group 5"/>
          <p:cNvGrpSpPr/>
          <p:nvPr/>
        </p:nvGrpSpPr>
        <p:grpSpPr>
          <a:xfrm>
            <a:off x="1028700" y="2221755"/>
            <a:ext cx="6941374" cy="3284409"/>
            <a:chOff x="0" y="0"/>
            <a:chExt cx="9255165" cy="4379212"/>
          </a:xfrm>
        </p:grpSpPr>
        <p:sp>
          <p:nvSpPr>
            <p:cNvPr id="6" name="TextBox 6"/>
            <p:cNvSpPr txBox="1"/>
            <p:nvPr/>
          </p:nvSpPr>
          <p:spPr>
            <a:xfrm>
              <a:off x="0" y="19756"/>
              <a:ext cx="9255165" cy="668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41"/>
                </a:lnSpc>
              </a:pPr>
              <a:r>
                <a:rPr lang="en-US" sz="3400" spc="170">
                  <a:solidFill>
                    <a:srgbClr val="52DDD4"/>
                  </a:solidFill>
                  <a:latin typeface="Montserrat Classic Bold"/>
                </a:rPr>
                <a:t>Bagian Umum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212396"/>
              <a:ext cx="9255165" cy="31398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815"/>
                </a:lnSpc>
              </a:pPr>
              <a:r>
                <a:rPr lang="en-US" sz="2725">
                  <a:solidFill>
                    <a:srgbClr val="52DDD4"/>
                  </a:solidFill>
                  <a:latin typeface="Montserrat Light"/>
                </a:rPr>
                <a:t>Berisi ketentuan-ketentuan hukum pidana yang berlaku untuk seluruh lapangan hukum pidana, baik yang terdapat dalam KUHP maupun di luar KUHP, kecuali ditentukan lain.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36807" y="6563934"/>
            <a:ext cx="9368185" cy="3501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94"/>
              </a:lnSpc>
            </a:pPr>
            <a:r>
              <a:rPr lang="en-US" sz="2210" spc="391" dirty="0">
                <a:solidFill>
                  <a:srgbClr val="FF8FE6"/>
                </a:solidFill>
                <a:latin typeface="Montserrat Classic"/>
              </a:rPr>
              <a:t>1011000111101011111101111000010101001011110101011011010001011011001100100111010101110010000011001001011111101111111010111001001110110100010000100000001110010111011000111101011111101111000010101001011110101011011010001011011001100100111010101110010000011001001011111101111111010111001001110110100010000100000001110010111011000111101011111101111000010101001011110101011101100011110101111110111100001010100101111010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9030520" y="5155384"/>
            <a:ext cx="7876574" cy="4275009"/>
            <a:chOff x="0" y="0"/>
            <a:chExt cx="10502099" cy="5700012"/>
          </a:xfrm>
        </p:grpSpPr>
        <p:sp>
          <p:nvSpPr>
            <p:cNvPr id="10" name="TextBox 10"/>
            <p:cNvSpPr txBox="1"/>
            <p:nvPr/>
          </p:nvSpPr>
          <p:spPr>
            <a:xfrm>
              <a:off x="0" y="19756"/>
              <a:ext cx="10502099" cy="668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41"/>
                </a:lnSpc>
              </a:pPr>
              <a:r>
                <a:rPr lang="en-US" sz="3400" spc="170">
                  <a:solidFill>
                    <a:srgbClr val="371A9F"/>
                  </a:solidFill>
                  <a:latin typeface="Montserrat Classic Bold"/>
                </a:rPr>
                <a:t>Bagian Umum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212396"/>
              <a:ext cx="10502099" cy="44606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15"/>
                </a:lnSpc>
              </a:pPr>
              <a:r>
                <a:rPr lang="en-US" sz="2725" dirty="0" err="1">
                  <a:solidFill>
                    <a:srgbClr val="371A9F"/>
                  </a:solidFill>
                  <a:latin typeface="Montserrat Light"/>
                </a:rPr>
                <a:t>Bagian</a:t>
              </a:r>
              <a:r>
                <a:rPr lang="en-US" sz="2725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725" dirty="0" err="1">
                  <a:solidFill>
                    <a:srgbClr val="371A9F"/>
                  </a:solidFill>
                  <a:latin typeface="Montserrat Light"/>
                </a:rPr>
                <a:t>umum</a:t>
              </a:r>
              <a:r>
                <a:rPr lang="en-US" sz="2725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725" dirty="0" err="1">
                  <a:solidFill>
                    <a:srgbClr val="371A9F"/>
                  </a:solidFill>
                  <a:latin typeface="Montserrat Light"/>
                </a:rPr>
                <a:t>dalam</a:t>
              </a:r>
              <a:r>
                <a:rPr lang="en-US" sz="2725" dirty="0">
                  <a:solidFill>
                    <a:srgbClr val="371A9F"/>
                  </a:solidFill>
                  <a:latin typeface="Montserrat Light"/>
                </a:rPr>
                <a:t> KUHP </a:t>
              </a:r>
              <a:r>
                <a:rPr lang="en-US" sz="2725" dirty="0" err="1">
                  <a:solidFill>
                    <a:srgbClr val="371A9F"/>
                  </a:solidFill>
                  <a:latin typeface="Montserrat Light"/>
                </a:rPr>
                <a:t>dimuat</a:t>
              </a:r>
              <a:r>
                <a:rPr lang="en-US" sz="2725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725" dirty="0" err="1">
                  <a:solidFill>
                    <a:srgbClr val="371A9F"/>
                  </a:solidFill>
                  <a:latin typeface="Montserrat Light"/>
                </a:rPr>
                <a:t>dalam</a:t>
              </a:r>
              <a:r>
                <a:rPr lang="en-US" sz="2725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725" dirty="0" err="1">
                  <a:solidFill>
                    <a:srgbClr val="371A9F"/>
                  </a:solidFill>
                  <a:latin typeface="Montserrat Light"/>
                </a:rPr>
                <a:t>Buku</a:t>
              </a:r>
              <a:r>
                <a:rPr lang="en-US" sz="2725" dirty="0">
                  <a:solidFill>
                    <a:srgbClr val="371A9F"/>
                  </a:solidFill>
                  <a:latin typeface="Montserrat Light"/>
                </a:rPr>
                <a:t> I KUHP (</a:t>
              </a:r>
              <a:r>
                <a:rPr lang="en-US" sz="2725" dirty="0" err="1">
                  <a:solidFill>
                    <a:srgbClr val="371A9F"/>
                  </a:solidFill>
                  <a:latin typeface="Montserrat Light"/>
                </a:rPr>
                <a:t>Aturan</a:t>
              </a:r>
              <a:r>
                <a:rPr lang="en-US" sz="2725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725" dirty="0" err="1">
                  <a:solidFill>
                    <a:srgbClr val="371A9F"/>
                  </a:solidFill>
                  <a:latin typeface="Montserrat Light"/>
                </a:rPr>
                <a:t>umum</a:t>
              </a:r>
              <a:r>
                <a:rPr lang="en-US" sz="2725" dirty="0">
                  <a:solidFill>
                    <a:srgbClr val="371A9F"/>
                  </a:solidFill>
                  <a:latin typeface="Montserrat Light"/>
                </a:rPr>
                <a:t>/</a:t>
              </a:r>
              <a:r>
                <a:rPr lang="en-US" sz="2725" dirty="0" err="1">
                  <a:solidFill>
                    <a:srgbClr val="371A9F"/>
                  </a:solidFill>
                  <a:latin typeface="Montserrat Light Italics"/>
                </a:rPr>
                <a:t>algemenne</a:t>
              </a:r>
              <a:r>
                <a:rPr lang="en-US" sz="2725" dirty="0">
                  <a:solidFill>
                    <a:srgbClr val="371A9F"/>
                  </a:solidFill>
                  <a:latin typeface="Montserrat Light Italics"/>
                </a:rPr>
                <a:t> </a:t>
              </a:r>
              <a:r>
                <a:rPr lang="en-US" sz="2725" dirty="0" err="1">
                  <a:solidFill>
                    <a:srgbClr val="371A9F"/>
                  </a:solidFill>
                  <a:latin typeface="Montserrat Light Italics"/>
                </a:rPr>
                <a:t>leerstukken</a:t>
              </a:r>
              <a:r>
                <a:rPr lang="en-US" sz="2725" dirty="0">
                  <a:solidFill>
                    <a:srgbClr val="371A9F"/>
                  </a:solidFill>
                  <a:latin typeface="Montserrat Light"/>
                </a:rPr>
                <a:t>), yang </a:t>
              </a:r>
              <a:r>
                <a:rPr lang="en-US" sz="2725" dirty="0" err="1">
                  <a:solidFill>
                    <a:srgbClr val="371A9F"/>
                  </a:solidFill>
                  <a:latin typeface="Montserrat Light"/>
                </a:rPr>
                <a:t>diatur</a:t>
              </a:r>
              <a:r>
                <a:rPr lang="en-US" sz="2725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725" dirty="0" err="1">
                  <a:solidFill>
                    <a:srgbClr val="371A9F"/>
                  </a:solidFill>
                  <a:latin typeface="Montserrat Light"/>
                </a:rPr>
                <a:t>dalam</a:t>
              </a:r>
              <a:r>
                <a:rPr lang="en-US" sz="2725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725" dirty="0" err="1">
                  <a:solidFill>
                    <a:srgbClr val="371A9F"/>
                  </a:solidFill>
                  <a:latin typeface="Montserrat Light"/>
                </a:rPr>
                <a:t>pasal</a:t>
              </a:r>
              <a:r>
                <a:rPr lang="en-US" sz="2725" dirty="0">
                  <a:solidFill>
                    <a:srgbClr val="371A9F"/>
                  </a:solidFill>
                  <a:latin typeface="Montserrat Light"/>
                </a:rPr>
                <a:t> 1 </a:t>
              </a:r>
              <a:r>
                <a:rPr lang="en-US" sz="2725" dirty="0" err="1">
                  <a:solidFill>
                    <a:srgbClr val="371A9F"/>
                  </a:solidFill>
                  <a:latin typeface="Montserrat Light"/>
                </a:rPr>
                <a:t>sampai</a:t>
              </a:r>
              <a:r>
                <a:rPr lang="en-US" sz="2725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725" dirty="0" err="1">
                  <a:solidFill>
                    <a:srgbClr val="371A9F"/>
                  </a:solidFill>
                  <a:latin typeface="Montserrat Light"/>
                </a:rPr>
                <a:t>dengan</a:t>
              </a:r>
              <a:r>
                <a:rPr lang="en-US" sz="2725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725" dirty="0" err="1">
                  <a:solidFill>
                    <a:srgbClr val="371A9F"/>
                  </a:solidFill>
                  <a:latin typeface="Montserrat Light"/>
                </a:rPr>
                <a:t>pasal</a:t>
              </a:r>
              <a:r>
                <a:rPr lang="en-US" sz="2725" dirty="0">
                  <a:solidFill>
                    <a:srgbClr val="371A9F"/>
                  </a:solidFill>
                  <a:latin typeface="Montserrat Light"/>
                </a:rPr>
                <a:t> 103 KUHP. </a:t>
              </a:r>
              <a:r>
                <a:rPr lang="en-US" sz="2725" dirty="0" err="1">
                  <a:solidFill>
                    <a:srgbClr val="371A9F"/>
                  </a:solidFill>
                  <a:latin typeface="Montserrat Light"/>
                </a:rPr>
                <a:t>Pasal</a:t>
              </a:r>
              <a:r>
                <a:rPr lang="en-US" sz="2725" dirty="0">
                  <a:solidFill>
                    <a:srgbClr val="371A9F"/>
                  </a:solidFill>
                  <a:latin typeface="Montserrat Light"/>
                </a:rPr>
                <a:t> 103 </a:t>
              </a:r>
              <a:r>
                <a:rPr lang="en-US" sz="2725" dirty="0" err="1">
                  <a:solidFill>
                    <a:srgbClr val="371A9F"/>
                  </a:solidFill>
                  <a:latin typeface="Montserrat Light"/>
                </a:rPr>
                <a:t>ini</a:t>
              </a:r>
              <a:r>
                <a:rPr lang="en-US" sz="2725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725" dirty="0" err="1">
                  <a:solidFill>
                    <a:srgbClr val="371A9F"/>
                  </a:solidFill>
                  <a:latin typeface="Montserrat Light"/>
                </a:rPr>
                <a:t>adalah</a:t>
              </a:r>
              <a:r>
                <a:rPr lang="en-US" sz="2725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725" dirty="0" err="1">
                  <a:solidFill>
                    <a:srgbClr val="371A9F"/>
                  </a:solidFill>
                  <a:latin typeface="Montserrat Light"/>
                </a:rPr>
                <a:t>aturan</a:t>
              </a:r>
              <a:r>
                <a:rPr lang="en-US" sz="2725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725" dirty="0" err="1">
                  <a:solidFill>
                    <a:srgbClr val="371A9F"/>
                  </a:solidFill>
                  <a:latin typeface="Montserrat Light"/>
                </a:rPr>
                <a:t>penutup</a:t>
              </a:r>
              <a:r>
                <a:rPr lang="en-US" sz="2725" dirty="0">
                  <a:solidFill>
                    <a:srgbClr val="371A9F"/>
                  </a:solidFill>
                  <a:latin typeface="Montserrat Light"/>
                </a:rPr>
                <a:t>, </a:t>
              </a:r>
              <a:r>
                <a:rPr lang="en-US" sz="2725" dirty="0" err="1">
                  <a:solidFill>
                    <a:srgbClr val="371A9F"/>
                  </a:solidFill>
                  <a:latin typeface="Montserrat Light"/>
                </a:rPr>
                <a:t>merupakan</a:t>
              </a:r>
              <a:r>
                <a:rPr lang="en-US" sz="2725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725" dirty="0" err="1">
                  <a:solidFill>
                    <a:srgbClr val="371A9F"/>
                  </a:solidFill>
                  <a:latin typeface="Montserrat Light"/>
                </a:rPr>
                <a:t>pasal</a:t>
              </a:r>
              <a:r>
                <a:rPr lang="en-US" sz="2725" dirty="0">
                  <a:solidFill>
                    <a:srgbClr val="371A9F"/>
                  </a:solidFill>
                  <a:latin typeface="Montserrat Light"/>
                </a:rPr>
                <a:t> yang </a:t>
              </a:r>
              <a:r>
                <a:rPr lang="en-US" sz="2725" dirty="0" err="1">
                  <a:solidFill>
                    <a:srgbClr val="371A9F"/>
                  </a:solidFill>
                  <a:latin typeface="Montserrat Light"/>
                </a:rPr>
                <a:t>mengatur</a:t>
              </a:r>
              <a:r>
                <a:rPr lang="en-US" sz="2725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725" dirty="0" err="1">
                  <a:solidFill>
                    <a:srgbClr val="371A9F"/>
                  </a:solidFill>
                  <a:latin typeface="Montserrat Light"/>
                </a:rPr>
                <a:t>tentang</a:t>
              </a:r>
              <a:r>
                <a:rPr lang="en-US" sz="2725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725" dirty="0" err="1">
                  <a:solidFill>
                    <a:srgbClr val="371A9F"/>
                  </a:solidFill>
                  <a:latin typeface="Montserrat Light"/>
                </a:rPr>
                <a:t>dapat</a:t>
              </a:r>
              <a:r>
                <a:rPr lang="en-US" sz="2725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725" dirty="0" err="1">
                  <a:solidFill>
                    <a:srgbClr val="371A9F"/>
                  </a:solidFill>
                  <a:latin typeface="Montserrat Light"/>
                </a:rPr>
                <a:t>dibuatnya</a:t>
              </a:r>
              <a:r>
                <a:rPr lang="en-US" sz="2725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725" dirty="0" err="1">
                  <a:solidFill>
                    <a:srgbClr val="371A9F"/>
                  </a:solidFill>
                  <a:latin typeface="Montserrat Light"/>
                </a:rPr>
                <a:t>undang-undang</a:t>
              </a:r>
              <a:r>
                <a:rPr lang="en-US" sz="2725" dirty="0">
                  <a:solidFill>
                    <a:srgbClr val="371A9F"/>
                  </a:solidFill>
                  <a:latin typeface="Montserrat Light"/>
                </a:rPr>
                <a:t> </a:t>
              </a:r>
              <a:r>
                <a:rPr lang="en-US" sz="2725" dirty="0" err="1">
                  <a:solidFill>
                    <a:srgbClr val="371A9F"/>
                  </a:solidFill>
                  <a:latin typeface="Montserrat Light"/>
                </a:rPr>
                <a:t>pidana</a:t>
              </a:r>
              <a:r>
                <a:rPr lang="en-US" sz="2725" dirty="0">
                  <a:solidFill>
                    <a:srgbClr val="371A9F"/>
                  </a:solidFill>
                  <a:latin typeface="Montserrat Light"/>
                </a:rPr>
                <a:t> lain di </a:t>
              </a:r>
              <a:r>
                <a:rPr lang="en-US" sz="2725" dirty="0" err="1">
                  <a:solidFill>
                    <a:srgbClr val="371A9F"/>
                  </a:solidFill>
                  <a:latin typeface="Montserrat Light"/>
                </a:rPr>
                <a:t>luar</a:t>
              </a:r>
              <a:r>
                <a:rPr lang="en-US" sz="2725" dirty="0">
                  <a:solidFill>
                    <a:srgbClr val="371A9F"/>
                  </a:solidFill>
                  <a:latin typeface="Montserrat Light"/>
                </a:rPr>
                <a:t> KUHP.</a:t>
              </a:r>
            </a:p>
          </p:txBody>
        </p:sp>
      </p:grpSp>
      <p:sp>
        <p:nvSpPr>
          <p:cNvPr id="12" name="AutoShape 12"/>
          <p:cNvSpPr/>
          <p:nvPr/>
        </p:nvSpPr>
        <p:spPr>
          <a:xfrm>
            <a:off x="15355648" y="4670453"/>
            <a:ext cx="2387709" cy="565954"/>
          </a:xfrm>
          <a:prstGeom prst="rect">
            <a:avLst/>
          </a:prstGeom>
          <a:solidFill>
            <a:srgbClr val="52DDD4"/>
          </a:solidFill>
        </p:spPr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 t="35524" r="1700" b="19678"/>
          <a:stretch>
            <a:fillRect/>
          </a:stretch>
        </p:blipFill>
        <p:spPr>
          <a:xfrm>
            <a:off x="10699792" y="11340"/>
            <a:ext cx="5137837" cy="416245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428272" y="113581"/>
            <a:ext cx="3680876" cy="411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1066</Words>
  <Application>Microsoft Office PowerPoint</Application>
  <PresentationFormat>Custom</PresentationFormat>
  <Paragraphs>120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Calibri</vt:lpstr>
      <vt:lpstr>Montserrat Classic Bold</vt:lpstr>
      <vt:lpstr>Montserrat Light</vt:lpstr>
      <vt:lpstr>Montserrat Classic</vt:lpstr>
      <vt:lpstr>Arial</vt:lpstr>
      <vt:lpstr>Montserrat Light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BAHAN KAJIAN 1</dc:title>
  <cp:lastModifiedBy>ASUS</cp:lastModifiedBy>
  <cp:revision>35</cp:revision>
  <dcterms:created xsi:type="dcterms:W3CDTF">2006-08-16T00:00:00Z</dcterms:created>
  <dcterms:modified xsi:type="dcterms:W3CDTF">2020-09-19T07:40:36Z</dcterms:modified>
  <dc:identifier>DAEHk8XL0UU</dc:identifier>
</cp:coreProperties>
</file>