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44" r:id="rId4"/>
    <p:sldMasterId id="2147483757" r:id="rId5"/>
    <p:sldMasterId id="2147483796" r:id="rId6"/>
    <p:sldMasterId id="2147483808" r:id="rId7"/>
    <p:sldMasterId id="2147483820" r:id="rId8"/>
    <p:sldMasterId id="2147483832" r:id="rId9"/>
    <p:sldMasterId id="2147483844" r:id="rId10"/>
    <p:sldMasterId id="2147483856" r:id="rId11"/>
    <p:sldMasterId id="2147483868" r:id="rId12"/>
    <p:sldMasterId id="2147483880" r:id="rId13"/>
    <p:sldMasterId id="2147483892" r:id="rId14"/>
    <p:sldMasterId id="2147483916" r:id="rId15"/>
    <p:sldMasterId id="2147483928" r:id="rId16"/>
    <p:sldMasterId id="2147483940" r:id="rId17"/>
    <p:sldMasterId id="2147483952" r:id="rId18"/>
  </p:sldMasterIdLst>
  <p:sldIdLst>
    <p:sldId id="256" r:id="rId19"/>
    <p:sldId id="257" r:id="rId20"/>
    <p:sldId id="258" r:id="rId21"/>
    <p:sldId id="259" r:id="rId22"/>
    <p:sldId id="262" r:id="rId23"/>
    <p:sldId id="263" r:id="rId24"/>
    <p:sldId id="264" r:id="rId25"/>
    <p:sldId id="260" r:id="rId26"/>
    <p:sldId id="265" r:id="rId27"/>
    <p:sldId id="267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C825F-C046-40F9-89AB-21FC1354649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202472B-C6B5-4214-996C-65B5AC012C50}">
      <dgm:prSet phldrT="[Text]"/>
      <dgm:spPr/>
      <dgm:t>
        <a:bodyPr/>
        <a:lstStyle/>
        <a:p>
          <a:r>
            <a:rPr lang="id-ID" dirty="0" smtClean="0"/>
            <a:t>Inovasi Produk/layanan</a:t>
          </a:r>
          <a:endParaRPr lang="en-US" dirty="0"/>
        </a:p>
      </dgm:t>
    </dgm:pt>
    <dgm:pt modelId="{C716BE20-B803-4287-90CD-345ED33BC3FD}" type="parTrans" cxnId="{A281B726-B3E9-447F-BAB9-503B54BD0206}">
      <dgm:prSet/>
      <dgm:spPr/>
      <dgm:t>
        <a:bodyPr/>
        <a:lstStyle/>
        <a:p>
          <a:endParaRPr lang="en-US"/>
        </a:p>
      </dgm:t>
    </dgm:pt>
    <dgm:pt modelId="{42897EE8-9480-450E-B837-0C9ECDFB4BC5}" type="sibTrans" cxnId="{A281B726-B3E9-447F-BAB9-503B54BD0206}">
      <dgm:prSet/>
      <dgm:spPr/>
      <dgm:t>
        <a:bodyPr/>
        <a:lstStyle/>
        <a:p>
          <a:endParaRPr lang="en-US"/>
        </a:p>
      </dgm:t>
    </dgm:pt>
    <dgm:pt modelId="{E55E970F-7CA5-47C0-B911-3C735722A804}">
      <dgm:prSet phldrT="[Text]"/>
      <dgm:spPr/>
      <dgm:t>
        <a:bodyPr/>
        <a:lstStyle/>
        <a:p>
          <a:r>
            <a:rPr lang="id-ID" dirty="0" smtClean="0">
              <a:solidFill>
                <a:schemeClr val="accent6"/>
              </a:solidFill>
            </a:rPr>
            <a:t>Perubahan bentuk dan desain produk atau layanan </a:t>
          </a:r>
          <a:endParaRPr lang="en-US" dirty="0">
            <a:solidFill>
              <a:schemeClr val="accent6"/>
            </a:solidFill>
          </a:endParaRPr>
        </a:p>
      </dgm:t>
    </dgm:pt>
    <dgm:pt modelId="{FB5B2E02-1928-463F-98DA-0A5CFEA0597B}" type="parTrans" cxnId="{8024DE08-AE87-472E-AEA1-45BE0D2B9FC5}">
      <dgm:prSet/>
      <dgm:spPr/>
      <dgm:t>
        <a:bodyPr/>
        <a:lstStyle/>
        <a:p>
          <a:endParaRPr lang="en-US"/>
        </a:p>
      </dgm:t>
    </dgm:pt>
    <dgm:pt modelId="{6FFAECAD-47EE-4B0D-A707-86461A9F453B}" type="sibTrans" cxnId="{8024DE08-AE87-472E-AEA1-45BE0D2B9FC5}">
      <dgm:prSet/>
      <dgm:spPr/>
      <dgm:t>
        <a:bodyPr/>
        <a:lstStyle/>
        <a:p>
          <a:endParaRPr lang="en-US"/>
        </a:p>
      </dgm:t>
    </dgm:pt>
    <dgm:pt modelId="{FB4DB86F-9854-410C-9A57-D38CFC2DCB25}">
      <dgm:prSet phldrT="[Text]"/>
      <dgm:spPr/>
      <dgm:t>
        <a:bodyPr/>
        <a:lstStyle/>
        <a:p>
          <a:r>
            <a:rPr lang="id-ID" dirty="0" smtClean="0"/>
            <a:t>Inovasi proses</a:t>
          </a:r>
          <a:endParaRPr lang="en-US" dirty="0"/>
        </a:p>
      </dgm:t>
    </dgm:pt>
    <dgm:pt modelId="{5061300E-ECBF-4E59-98BC-F15A9E868AB7}" type="parTrans" cxnId="{6A5D4D73-A73D-4CA0-9E4B-6FC487FA2250}">
      <dgm:prSet/>
      <dgm:spPr/>
      <dgm:t>
        <a:bodyPr/>
        <a:lstStyle/>
        <a:p>
          <a:endParaRPr lang="en-US"/>
        </a:p>
      </dgm:t>
    </dgm:pt>
    <dgm:pt modelId="{BA7BAE3C-FA80-4A8E-9E60-F9DB423761DD}" type="sibTrans" cxnId="{6A5D4D73-A73D-4CA0-9E4B-6FC487FA2250}">
      <dgm:prSet/>
      <dgm:spPr/>
      <dgm:t>
        <a:bodyPr/>
        <a:lstStyle/>
        <a:p>
          <a:endParaRPr lang="en-US"/>
        </a:p>
      </dgm:t>
    </dgm:pt>
    <dgm:pt modelId="{B4D8FE5C-167B-47F9-A348-C311ECC65B6F}">
      <dgm:prSet phldrT="[Text]"/>
      <dgm:spPr/>
      <dgm:t>
        <a:bodyPr/>
        <a:lstStyle/>
        <a:p>
          <a:r>
            <a:rPr lang="id-ID" dirty="0" smtClean="0">
              <a:solidFill>
                <a:schemeClr val="accent6"/>
              </a:solidFill>
            </a:rPr>
            <a:t>Berasal dari gerakan pembaharuan kualitas yang berkelanjutan dan mengacu pada kombinasi perubahan organisasi, prosedur dan kebijaakan yang dibutuhkan </a:t>
          </a:r>
          <a:endParaRPr lang="en-US" dirty="0">
            <a:solidFill>
              <a:schemeClr val="accent6"/>
            </a:solidFill>
          </a:endParaRPr>
        </a:p>
      </dgm:t>
    </dgm:pt>
    <dgm:pt modelId="{A3FC25E3-7B3B-4FEA-A002-4829D2C48757}" type="parTrans" cxnId="{45FFB4A1-3EFF-4E6D-AC2E-425C7BAFA558}">
      <dgm:prSet/>
      <dgm:spPr/>
      <dgm:t>
        <a:bodyPr/>
        <a:lstStyle/>
        <a:p>
          <a:endParaRPr lang="en-US"/>
        </a:p>
      </dgm:t>
    </dgm:pt>
    <dgm:pt modelId="{179CC976-CAD6-4B8E-A357-B092383C2D5E}" type="sibTrans" cxnId="{45FFB4A1-3EFF-4E6D-AC2E-425C7BAFA558}">
      <dgm:prSet/>
      <dgm:spPr/>
      <dgm:t>
        <a:bodyPr/>
        <a:lstStyle/>
        <a:p>
          <a:endParaRPr lang="en-US"/>
        </a:p>
      </dgm:t>
    </dgm:pt>
    <dgm:pt modelId="{018B56CC-3C76-4FDA-AFDF-B726771031C7}">
      <dgm:prSet phldrT="[Text]"/>
      <dgm:spPr/>
      <dgm:t>
        <a:bodyPr/>
        <a:lstStyle/>
        <a:p>
          <a:r>
            <a:rPr lang="id-ID" dirty="0" smtClean="0"/>
            <a:t>Inovasi dalam metode</a:t>
          </a:r>
          <a:endParaRPr lang="en-US" dirty="0"/>
        </a:p>
      </dgm:t>
    </dgm:pt>
    <dgm:pt modelId="{5D8B415F-688E-4681-826C-4962B06BD88A}" type="parTrans" cxnId="{28F6A6C1-3FB3-403D-83AC-BAC1B81515C5}">
      <dgm:prSet/>
      <dgm:spPr/>
      <dgm:t>
        <a:bodyPr/>
        <a:lstStyle/>
        <a:p>
          <a:endParaRPr lang="en-US"/>
        </a:p>
      </dgm:t>
    </dgm:pt>
    <dgm:pt modelId="{C0756B76-D57E-4C13-9FAF-DDF3BB3A3A4D}" type="sibTrans" cxnId="{28F6A6C1-3FB3-403D-83AC-BAC1B81515C5}">
      <dgm:prSet/>
      <dgm:spPr/>
      <dgm:t>
        <a:bodyPr/>
        <a:lstStyle/>
        <a:p>
          <a:endParaRPr lang="en-US"/>
        </a:p>
      </dgm:t>
    </dgm:pt>
    <dgm:pt modelId="{F0838A28-3A72-4614-B4A0-498B259D8081}">
      <dgm:prSet phldrT="[Text]"/>
      <dgm:spPr/>
      <dgm:t>
        <a:bodyPr/>
        <a:lstStyle/>
        <a:p>
          <a:r>
            <a:rPr lang="id-ID" dirty="0" smtClean="0">
              <a:solidFill>
                <a:schemeClr val="accent6"/>
              </a:solidFill>
            </a:rPr>
            <a:t>Perubahan baru dalam hal berinteraksi dengan pengguna layanan atau cara baru dalam memberikan pelayanan</a:t>
          </a:r>
          <a:endParaRPr lang="en-US" dirty="0">
            <a:solidFill>
              <a:schemeClr val="accent6"/>
            </a:solidFill>
          </a:endParaRPr>
        </a:p>
      </dgm:t>
    </dgm:pt>
    <dgm:pt modelId="{EBB3B88A-F22A-44B6-BCB3-1FAACD83CDC2}" type="parTrans" cxnId="{0B821FEA-1130-4EE9-97D9-9B02AB7B5046}">
      <dgm:prSet/>
      <dgm:spPr/>
      <dgm:t>
        <a:bodyPr/>
        <a:lstStyle/>
        <a:p>
          <a:endParaRPr lang="en-US"/>
        </a:p>
      </dgm:t>
    </dgm:pt>
    <dgm:pt modelId="{D558716A-EB8A-4178-9800-352DD3B91FEB}" type="sibTrans" cxnId="{0B821FEA-1130-4EE9-97D9-9B02AB7B5046}">
      <dgm:prSet/>
      <dgm:spPr/>
      <dgm:t>
        <a:bodyPr/>
        <a:lstStyle/>
        <a:p>
          <a:endParaRPr lang="en-US"/>
        </a:p>
      </dgm:t>
    </dgm:pt>
    <dgm:pt modelId="{E75A62C1-7D59-445E-96D2-683395541CA3}" type="pres">
      <dgm:prSet presAssocID="{F23C825F-C046-40F9-89AB-21FC135464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AAA0E-7EFF-40E2-9DB3-941653B6EDC5}" type="pres">
      <dgm:prSet presAssocID="{8202472B-C6B5-4214-996C-65B5AC012C50}" presName="linNode" presStyleCnt="0"/>
      <dgm:spPr/>
    </dgm:pt>
    <dgm:pt modelId="{D090C89A-CD4E-4345-A777-CBCAECC282DB}" type="pres">
      <dgm:prSet presAssocID="{8202472B-C6B5-4214-996C-65B5AC012C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50100-64FC-46BA-AA88-DB407F983F61}" type="pres">
      <dgm:prSet presAssocID="{8202472B-C6B5-4214-996C-65B5AC012C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C9775-51E2-4DB5-9608-C899A14301AF}" type="pres">
      <dgm:prSet presAssocID="{42897EE8-9480-450E-B837-0C9ECDFB4BC5}" presName="sp" presStyleCnt="0"/>
      <dgm:spPr/>
    </dgm:pt>
    <dgm:pt modelId="{3E744875-E9FA-477E-9D34-6F7A6896EA7D}" type="pres">
      <dgm:prSet presAssocID="{FB4DB86F-9854-410C-9A57-D38CFC2DCB25}" presName="linNode" presStyleCnt="0"/>
      <dgm:spPr/>
    </dgm:pt>
    <dgm:pt modelId="{47A05F69-8FF4-4041-B8B6-AF9751BE997D}" type="pres">
      <dgm:prSet presAssocID="{FB4DB86F-9854-410C-9A57-D38CFC2DCB2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A1DF2-3A1C-4EAF-B474-DB21EE02AA44}" type="pres">
      <dgm:prSet presAssocID="{FB4DB86F-9854-410C-9A57-D38CFC2DCB2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EFFB9-5DC6-4096-8D7B-3C975ECDB206}" type="pres">
      <dgm:prSet presAssocID="{BA7BAE3C-FA80-4A8E-9E60-F9DB423761DD}" presName="sp" presStyleCnt="0"/>
      <dgm:spPr/>
    </dgm:pt>
    <dgm:pt modelId="{79EAC146-9233-47D5-83F3-ACB975E6E46B}" type="pres">
      <dgm:prSet presAssocID="{018B56CC-3C76-4FDA-AFDF-B726771031C7}" presName="linNode" presStyleCnt="0"/>
      <dgm:spPr/>
    </dgm:pt>
    <dgm:pt modelId="{33076EF0-FAFD-4507-9FAF-9874EF5C25D3}" type="pres">
      <dgm:prSet presAssocID="{018B56CC-3C76-4FDA-AFDF-B726771031C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462EC-9876-4481-8C15-7DB101E98AF6}" type="pres">
      <dgm:prSet presAssocID="{018B56CC-3C76-4FDA-AFDF-B726771031C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E31D70-6689-4C06-AAFD-2C3874EA9FE9}" type="presOf" srcId="{F0838A28-3A72-4614-B4A0-498B259D8081}" destId="{74C462EC-9876-4481-8C15-7DB101E98AF6}" srcOrd="0" destOrd="0" presId="urn:microsoft.com/office/officeart/2005/8/layout/vList5"/>
    <dgm:cxn modelId="{6A5D4D73-A73D-4CA0-9E4B-6FC487FA2250}" srcId="{F23C825F-C046-40F9-89AB-21FC1354649D}" destId="{FB4DB86F-9854-410C-9A57-D38CFC2DCB25}" srcOrd="1" destOrd="0" parTransId="{5061300E-ECBF-4E59-98BC-F15A9E868AB7}" sibTransId="{BA7BAE3C-FA80-4A8E-9E60-F9DB423761DD}"/>
    <dgm:cxn modelId="{0B821FEA-1130-4EE9-97D9-9B02AB7B5046}" srcId="{018B56CC-3C76-4FDA-AFDF-B726771031C7}" destId="{F0838A28-3A72-4614-B4A0-498B259D8081}" srcOrd="0" destOrd="0" parTransId="{EBB3B88A-F22A-44B6-BCB3-1FAACD83CDC2}" sibTransId="{D558716A-EB8A-4178-9800-352DD3B91FEB}"/>
    <dgm:cxn modelId="{D5B832FD-620F-4466-89A8-65B706A24D48}" type="presOf" srcId="{8202472B-C6B5-4214-996C-65B5AC012C50}" destId="{D090C89A-CD4E-4345-A777-CBCAECC282DB}" srcOrd="0" destOrd="0" presId="urn:microsoft.com/office/officeart/2005/8/layout/vList5"/>
    <dgm:cxn modelId="{27F8CEFF-6244-431E-BCE6-E92513C6AFEE}" type="presOf" srcId="{B4D8FE5C-167B-47F9-A348-C311ECC65B6F}" destId="{A87A1DF2-3A1C-4EAF-B474-DB21EE02AA44}" srcOrd="0" destOrd="0" presId="urn:microsoft.com/office/officeart/2005/8/layout/vList5"/>
    <dgm:cxn modelId="{28F6A6C1-3FB3-403D-83AC-BAC1B81515C5}" srcId="{F23C825F-C046-40F9-89AB-21FC1354649D}" destId="{018B56CC-3C76-4FDA-AFDF-B726771031C7}" srcOrd="2" destOrd="0" parTransId="{5D8B415F-688E-4681-826C-4962B06BD88A}" sibTransId="{C0756B76-D57E-4C13-9FAF-DDF3BB3A3A4D}"/>
    <dgm:cxn modelId="{A281B726-B3E9-447F-BAB9-503B54BD0206}" srcId="{F23C825F-C046-40F9-89AB-21FC1354649D}" destId="{8202472B-C6B5-4214-996C-65B5AC012C50}" srcOrd="0" destOrd="0" parTransId="{C716BE20-B803-4287-90CD-345ED33BC3FD}" sibTransId="{42897EE8-9480-450E-B837-0C9ECDFB4BC5}"/>
    <dgm:cxn modelId="{45FFB4A1-3EFF-4E6D-AC2E-425C7BAFA558}" srcId="{FB4DB86F-9854-410C-9A57-D38CFC2DCB25}" destId="{B4D8FE5C-167B-47F9-A348-C311ECC65B6F}" srcOrd="0" destOrd="0" parTransId="{A3FC25E3-7B3B-4FEA-A002-4829D2C48757}" sibTransId="{179CC976-CAD6-4B8E-A357-B092383C2D5E}"/>
    <dgm:cxn modelId="{28AD6EA2-982B-4129-BB2E-31B56444A512}" type="presOf" srcId="{F23C825F-C046-40F9-89AB-21FC1354649D}" destId="{E75A62C1-7D59-445E-96D2-683395541CA3}" srcOrd="0" destOrd="0" presId="urn:microsoft.com/office/officeart/2005/8/layout/vList5"/>
    <dgm:cxn modelId="{15D33BE6-C4AB-4A5E-B414-814EFCA23AF6}" type="presOf" srcId="{E55E970F-7CA5-47C0-B911-3C735722A804}" destId="{D4250100-64FC-46BA-AA88-DB407F983F61}" srcOrd="0" destOrd="0" presId="urn:microsoft.com/office/officeart/2005/8/layout/vList5"/>
    <dgm:cxn modelId="{8024DE08-AE87-472E-AEA1-45BE0D2B9FC5}" srcId="{8202472B-C6B5-4214-996C-65B5AC012C50}" destId="{E55E970F-7CA5-47C0-B911-3C735722A804}" srcOrd="0" destOrd="0" parTransId="{FB5B2E02-1928-463F-98DA-0A5CFEA0597B}" sibTransId="{6FFAECAD-47EE-4B0D-A707-86461A9F453B}"/>
    <dgm:cxn modelId="{0F9220B0-E7A5-4933-B417-3A0253CE810E}" type="presOf" srcId="{FB4DB86F-9854-410C-9A57-D38CFC2DCB25}" destId="{47A05F69-8FF4-4041-B8B6-AF9751BE997D}" srcOrd="0" destOrd="0" presId="urn:microsoft.com/office/officeart/2005/8/layout/vList5"/>
    <dgm:cxn modelId="{E7451F9B-F6B5-4564-BAD7-9A3C20BF7457}" type="presOf" srcId="{018B56CC-3C76-4FDA-AFDF-B726771031C7}" destId="{33076EF0-FAFD-4507-9FAF-9874EF5C25D3}" srcOrd="0" destOrd="0" presId="urn:microsoft.com/office/officeart/2005/8/layout/vList5"/>
    <dgm:cxn modelId="{390F6657-8A42-4DAC-8EF6-8B226C7120AF}" type="presParOf" srcId="{E75A62C1-7D59-445E-96D2-683395541CA3}" destId="{AF6AAA0E-7EFF-40E2-9DB3-941653B6EDC5}" srcOrd="0" destOrd="0" presId="urn:microsoft.com/office/officeart/2005/8/layout/vList5"/>
    <dgm:cxn modelId="{38120EFE-C5F7-489D-9863-1EA04725C545}" type="presParOf" srcId="{AF6AAA0E-7EFF-40E2-9DB3-941653B6EDC5}" destId="{D090C89A-CD4E-4345-A777-CBCAECC282DB}" srcOrd="0" destOrd="0" presId="urn:microsoft.com/office/officeart/2005/8/layout/vList5"/>
    <dgm:cxn modelId="{53BBA5F2-9261-4F4D-9D20-32E157836F3D}" type="presParOf" srcId="{AF6AAA0E-7EFF-40E2-9DB3-941653B6EDC5}" destId="{D4250100-64FC-46BA-AA88-DB407F983F61}" srcOrd="1" destOrd="0" presId="urn:microsoft.com/office/officeart/2005/8/layout/vList5"/>
    <dgm:cxn modelId="{BBC505C9-E9FD-4B84-9762-993BE22B3C94}" type="presParOf" srcId="{E75A62C1-7D59-445E-96D2-683395541CA3}" destId="{6C0C9775-51E2-4DB5-9608-C899A14301AF}" srcOrd="1" destOrd="0" presId="urn:microsoft.com/office/officeart/2005/8/layout/vList5"/>
    <dgm:cxn modelId="{DA73E56F-4FE2-48D1-A560-2D15D6C06317}" type="presParOf" srcId="{E75A62C1-7D59-445E-96D2-683395541CA3}" destId="{3E744875-E9FA-477E-9D34-6F7A6896EA7D}" srcOrd="2" destOrd="0" presId="urn:microsoft.com/office/officeart/2005/8/layout/vList5"/>
    <dgm:cxn modelId="{7CE97E41-D7FD-48A2-9126-177D95D90429}" type="presParOf" srcId="{3E744875-E9FA-477E-9D34-6F7A6896EA7D}" destId="{47A05F69-8FF4-4041-B8B6-AF9751BE997D}" srcOrd="0" destOrd="0" presId="urn:microsoft.com/office/officeart/2005/8/layout/vList5"/>
    <dgm:cxn modelId="{F988F274-0BAF-4DF5-A1EA-841EAEE8230B}" type="presParOf" srcId="{3E744875-E9FA-477E-9D34-6F7A6896EA7D}" destId="{A87A1DF2-3A1C-4EAF-B474-DB21EE02AA44}" srcOrd="1" destOrd="0" presId="urn:microsoft.com/office/officeart/2005/8/layout/vList5"/>
    <dgm:cxn modelId="{09B45BAE-5A9B-4FED-9F36-709CA8D481F9}" type="presParOf" srcId="{E75A62C1-7D59-445E-96D2-683395541CA3}" destId="{E4EEFFB9-5DC6-4096-8D7B-3C975ECDB206}" srcOrd="3" destOrd="0" presId="urn:microsoft.com/office/officeart/2005/8/layout/vList5"/>
    <dgm:cxn modelId="{6B423EFE-86A7-4848-ACE8-8CEADC10894D}" type="presParOf" srcId="{E75A62C1-7D59-445E-96D2-683395541CA3}" destId="{79EAC146-9233-47D5-83F3-ACB975E6E46B}" srcOrd="4" destOrd="0" presId="urn:microsoft.com/office/officeart/2005/8/layout/vList5"/>
    <dgm:cxn modelId="{C700A6F9-08F9-476C-BDDA-5D76325E3EC2}" type="presParOf" srcId="{79EAC146-9233-47D5-83F3-ACB975E6E46B}" destId="{33076EF0-FAFD-4507-9FAF-9874EF5C25D3}" srcOrd="0" destOrd="0" presId="urn:microsoft.com/office/officeart/2005/8/layout/vList5"/>
    <dgm:cxn modelId="{77F9565B-7B65-40A7-A798-10AE1BB0BD91}" type="presParOf" srcId="{79EAC146-9233-47D5-83F3-ACB975E6E46B}" destId="{74C462EC-9876-4481-8C15-7DB101E98A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0785C-AC83-4B14-AA97-4E8497BFC9C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76209B-D204-46B2-8490-1F37E105C79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AP SEBAGAI PROSES</a:t>
          </a:r>
          <a:endParaRPr lang="en-US" dirty="0"/>
        </a:p>
      </dgm:t>
    </dgm:pt>
    <dgm:pt modelId="{1B68280C-4271-4530-B1BB-4B4BD8600495}" type="parTrans" cxnId="{3393D0DE-7D2F-4854-B443-4CDA7EB6D26D}">
      <dgm:prSet/>
      <dgm:spPr/>
      <dgm:t>
        <a:bodyPr/>
        <a:lstStyle/>
        <a:p>
          <a:endParaRPr lang="en-US"/>
        </a:p>
      </dgm:t>
    </dgm:pt>
    <dgm:pt modelId="{F0A3E674-AEA8-4444-AB10-29A0ED124A01}" type="sibTrans" cxnId="{3393D0DE-7D2F-4854-B443-4CDA7EB6D26D}">
      <dgm:prSet/>
      <dgm:spPr/>
      <dgm:t>
        <a:bodyPr/>
        <a:lstStyle/>
        <a:p>
          <a:endParaRPr lang="en-US"/>
        </a:p>
      </dgm:t>
    </dgm:pt>
    <dgm:pt modelId="{D770488D-5A29-4069-9461-13CBA5EF3D88}">
      <dgm:prSet phldrT="[Text]"/>
      <dgm:spPr/>
      <dgm:t>
        <a:bodyPr/>
        <a:lstStyle/>
        <a:p>
          <a:r>
            <a:rPr lang="en-US" smtClean="0">
              <a:solidFill>
                <a:schemeClr val="bg1"/>
              </a:solidFill>
            </a:rPr>
            <a:t>ESENSI, HAKEKAT, ATAU STATE OF THE ART DARI KEGIATAN ADMINISTRASI PUBLIK ADALAH PELAYANAN PUBLIK</a:t>
          </a:r>
          <a:endParaRPr lang="en-US" dirty="0"/>
        </a:p>
      </dgm:t>
    </dgm:pt>
    <dgm:pt modelId="{C4D43D9E-E832-4845-BDD7-7FE178C31D20}" type="parTrans" cxnId="{76078811-450B-4F9D-BC8C-274DF66E3812}">
      <dgm:prSet/>
      <dgm:spPr/>
      <dgm:t>
        <a:bodyPr/>
        <a:lstStyle/>
        <a:p>
          <a:endParaRPr lang="en-US"/>
        </a:p>
      </dgm:t>
    </dgm:pt>
    <dgm:pt modelId="{2189384C-6106-4F82-9F4E-4F3E12405BA6}" type="sibTrans" cxnId="{76078811-450B-4F9D-BC8C-274DF66E3812}">
      <dgm:prSet/>
      <dgm:spPr/>
      <dgm:t>
        <a:bodyPr/>
        <a:lstStyle/>
        <a:p>
          <a:endParaRPr lang="en-US"/>
        </a:p>
      </dgm:t>
    </dgm:pt>
    <dgm:pt modelId="{4CB75338-ABF7-4EF7-9273-BA1AF05DC860}">
      <dgm:prSet/>
      <dgm:spPr/>
      <dgm:t>
        <a:bodyPr/>
        <a:lstStyle/>
        <a:p>
          <a:r>
            <a:rPr lang="id-ID" smtClean="0">
              <a:solidFill>
                <a:schemeClr val="bg1"/>
              </a:solidFill>
            </a:rPr>
            <a:t>AP </a:t>
          </a:r>
          <a:r>
            <a:rPr lang="en-US" smtClean="0">
              <a:solidFill>
                <a:schemeClr val="bg1"/>
              </a:solidFill>
            </a:rPr>
            <a:t>SEBAGAI ORGANISASI</a:t>
          </a:r>
          <a:endParaRPr lang="en-US" dirty="0" smtClean="0">
            <a:solidFill>
              <a:schemeClr val="bg1"/>
            </a:solidFill>
          </a:endParaRPr>
        </a:p>
      </dgm:t>
    </dgm:pt>
    <dgm:pt modelId="{C05926A4-6BE9-4C71-8DBF-CCC054DE4937}" type="parTrans" cxnId="{C6733146-1159-474A-929E-E5BF383DEB39}">
      <dgm:prSet/>
      <dgm:spPr/>
      <dgm:t>
        <a:bodyPr/>
        <a:lstStyle/>
        <a:p>
          <a:endParaRPr lang="en-US"/>
        </a:p>
      </dgm:t>
    </dgm:pt>
    <dgm:pt modelId="{9F4333E2-2661-4DFA-A76C-5BE4F682FC01}" type="sibTrans" cxnId="{C6733146-1159-474A-929E-E5BF383DEB39}">
      <dgm:prSet/>
      <dgm:spPr/>
      <dgm:t>
        <a:bodyPr/>
        <a:lstStyle/>
        <a:p>
          <a:endParaRPr lang="en-US"/>
        </a:p>
      </dgm:t>
    </dgm:pt>
    <dgm:pt modelId="{E27F7C4B-65CA-4EA4-99FC-FF4C79F266B0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FUNGSI DAN TUGAS UTAMA LEMBAGA ADMINISTRASI PUBLIK ADALAH PELAYANAN PUBLIK</a:t>
          </a:r>
          <a:endParaRPr lang="en-US" dirty="0"/>
        </a:p>
      </dgm:t>
    </dgm:pt>
    <dgm:pt modelId="{ED8A096A-4B01-4599-A7F2-E752567C98EB}" type="parTrans" cxnId="{422A5515-A34A-47B7-9A86-9F01722B0016}">
      <dgm:prSet/>
      <dgm:spPr/>
      <dgm:t>
        <a:bodyPr/>
        <a:lstStyle/>
        <a:p>
          <a:endParaRPr lang="en-US"/>
        </a:p>
      </dgm:t>
    </dgm:pt>
    <dgm:pt modelId="{9B60634E-FEB0-4B59-9CE6-96D5C3D12ECE}" type="sibTrans" cxnId="{422A5515-A34A-47B7-9A86-9F01722B0016}">
      <dgm:prSet/>
      <dgm:spPr/>
      <dgm:t>
        <a:bodyPr/>
        <a:lstStyle/>
        <a:p>
          <a:endParaRPr lang="en-US"/>
        </a:p>
      </dgm:t>
    </dgm:pt>
    <dgm:pt modelId="{78AEA5BC-0A76-49A1-A38C-91A00C0A8F52}">
      <dgm:prSet/>
      <dgm:spPr/>
      <dgm:t>
        <a:bodyPr/>
        <a:lstStyle/>
        <a:p>
          <a:r>
            <a:rPr lang="id-ID" smtClean="0">
              <a:solidFill>
                <a:schemeClr val="bg1"/>
              </a:solidFill>
            </a:rPr>
            <a:t>Bidang Kegiatan AP</a:t>
          </a:r>
          <a:endParaRPr lang="en-US" dirty="0" smtClean="0">
            <a:solidFill>
              <a:schemeClr val="bg1"/>
            </a:solidFill>
          </a:endParaRPr>
        </a:p>
      </dgm:t>
    </dgm:pt>
    <dgm:pt modelId="{D3B2CE87-64FA-45E2-8F8D-E85229C2B09D}" type="parTrans" cxnId="{874B545B-9E2D-4200-BD90-F76A496327BC}">
      <dgm:prSet/>
      <dgm:spPr/>
      <dgm:t>
        <a:bodyPr/>
        <a:lstStyle/>
        <a:p>
          <a:endParaRPr lang="en-US"/>
        </a:p>
      </dgm:t>
    </dgm:pt>
    <dgm:pt modelId="{1DD98C54-4F29-4482-A901-C4E33FD003B8}" type="sibTrans" cxnId="{874B545B-9E2D-4200-BD90-F76A496327BC}">
      <dgm:prSet/>
      <dgm:spPr/>
      <dgm:t>
        <a:bodyPr/>
        <a:lstStyle/>
        <a:p>
          <a:endParaRPr lang="en-US"/>
        </a:p>
      </dgm:t>
    </dgm:pt>
    <dgm:pt modelId="{ADAC893A-6C02-428F-8643-AE46DF54ED93}">
      <dgm:prSet/>
      <dgm:spPr/>
      <dgm:t>
        <a:bodyPr/>
        <a:lstStyle/>
        <a:p>
          <a:r>
            <a:rPr lang="id-ID" smtClean="0">
              <a:solidFill>
                <a:schemeClr val="accent6"/>
              </a:solidFill>
            </a:rPr>
            <a:t>Pelayanan Publik</a:t>
          </a:r>
          <a:endParaRPr lang="en-US" dirty="0">
            <a:solidFill>
              <a:schemeClr val="accent6"/>
            </a:solidFill>
          </a:endParaRPr>
        </a:p>
      </dgm:t>
    </dgm:pt>
    <dgm:pt modelId="{E28DE806-ED1C-4A56-83EA-EB46BA7BA3E2}" type="parTrans" cxnId="{590D9F4A-ED24-4C65-A1B4-55F46B37C54B}">
      <dgm:prSet/>
      <dgm:spPr/>
      <dgm:t>
        <a:bodyPr/>
        <a:lstStyle/>
        <a:p>
          <a:endParaRPr lang="en-US"/>
        </a:p>
      </dgm:t>
    </dgm:pt>
    <dgm:pt modelId="{6D552D4E-DDFC-4AE6-A1DD-51B1C8ABF31B}" type="sibTrans" cxnId="{590D9F4A-ED24-4C65-A1B4-55F46B37C54B}">
      <dgm:prSet/>
      <dgm:spPr/>
      <dgm:t>
        <a:bodyPr/>
        <a:lstStyle/>
        <a:p>
          <a:endParaRPr lang="en-US"/>
        </a:p>
      </dgm:t>
    </dgm:pt>
    <dgm:pt modelId="{4DBBDF85-FDD3-4839-AD4D-B5C9201076B4}" type="pres">
      <dgm:prSet presAssocID="{8E80785C-AC83-4B14-AA97-4E8497BFC9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6634AF-3D85-46F9-8A01-E0B9BBD1606E}" type="pres">
      <dgm:prSet presAssocID="{D476209B-D204-46B2-8490-1F37E105C79A}" presName="composite" presStyleCnt="0"/>
      <dgm:spPr/>
      <dgm:t>
        <a:bodyPr/>
        <a:lstStyle/>
        <a:p>
          <a:endParaRPr lang="en-US"/>
        </a:p>
      </dgm:t>
    </dgm:pt>
    <dgm:pt modelId="{AC5D1DD3-4A4D-49BB-8E97-1E684EFDADD3}" type="pres">
      <dgm:prSet presAssocID="{D476209B-D204-46B2-8490-1F37E105C79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C014A-B0B9-4A9E-9223-64E44E0946B5}" type="pres">
      <dgm:prSet presAssocID="{D476209B-D204-46B2-8490-1F37E105C79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9763F-E9B6-4A52-861F-19F8AD1671E6}" type="pres">
      <dgm:prSet presAssocID="{F0A3E674-AEA8-4444-AB10-29A0ED124A01}" presName="sp" presStyleCnt="0"/>
      <dgm:spPr/>
      <dgm:t>
        <a:bodyPr/>
        <a:lstStyle/>
        <a:p>
          <a:endParaRPr lang="en-US"/>
        </a:p>
      </dgm:t>
    </dgm:pt>
    <dgm:pt modelId="{09F783A0-AF60-460C-BCDC-99CCD8B449D7}" type="pres">
      <dgm:prSet presAssocID="{4CB75338-ABF7-4EF7-9273-BA1AF05DC860}" presName="composite" presStyleCnt="0"/>
      <dgm:spPr/>
      <dgm:t>
        <a:bodyPr/>
        <a:lstStyle/>
        <a:p>
          <a:endParaRPr lang="en-US"/>
        </a:p>
      </dgm:t>
    </dgm:pt>
    <dgm:pt modelId="{8D9D9C59-3357-4213-8F1A-3E83A63B5A66}" type="pres">
      <dgm:prSet presAssocID="{4CB75338-ABF7-4EF7-9273-BA1AF05DC8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8D601-F71E-48D3-9F2B-4882CA6296C2}" type="pres">
      <dgm:prSet presAssocID="{4CB75338-ABF7-4EF7-9273-BA1AF05DC86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602AF-2109-4F63-BBC5-96AF5A936DE6}" type="pres">
      <dgm:prSet presAssocID="{9F4333E2-2661-4DFA-A76C-5BE4F682FC01}" presName="sp" presStyleCnt="0"/>
      <dgm:spPr/>
      <dgm:t>
        <a:bodyPr/>
        <a:lstStyle/>
        <a:p>
          <a:endParaRPr lang="en-US"/>
        </a:p>
      </dgm:t>
    </dgm:pt>
    <dgm:pt modelId="{2A5946A8-D787-4F88-86D5-BA7B375EDE36}" type="pres">
      <dgm:prSet presAssocID="{78AEA5BC-0A76-49A1-A38C-91A00C0A8F52}" presName="composite" presStyleCnt="0"/>
      <dgm:spPr/>
      <dgm:t>
        <a:bodyPr/>
        <a:lstStyle/>
        <a:p>
          <a:endParaRPr lang="en-US"/>
        </a:p>
      </dgm:t>
    </dgm:pt>
    <dgm:pt modelId="{56375F68-AFE4-4229-A626-0149BC699922}" type="pres">
      <dgm:prSet presAssocID="{78AEA5BC-0A76-49A1-A38C-91A00C0A8F5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52F59-A97D-45C8-8602-6C4B853058DE}" type="pres">
      <dgm:prSet presAssocID="{78AEA5BC-0A76-49A1-A38C-91A00C0A8F5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B545B-9E2D-4200-BD90-F76A496327BC}" srcId="{8E80785C-AC83-4B14-AA97-4E8497BFC9C8}" destId="{78AEA5BC-0A76-49A1-A38C-91A00C0A8F52}" srcOrd="2" destOrd="0" parTransId="{D3B2CE87-64FA-45E2-8F8D-E85229C2B09D}" sibTransId="{1DD98C54-4F29-4482-A901-C4E33FD003B8}"/>
    <dgm:cxn modelId="{422A5515-A34A-47B7-9A86-9F01722B0016}" srcId="{4CB75338-ABF7-4EF7-9273-BA1AF05DC860}" destId="{E27F7C4B-65CA-4EA4-99FC-FF4C79F266B0}" srcOrd="0" destOrd="0" parTransId="{ED8A096A-4B01-4599-A7F2-E752567C98EB}" sibTransId="{9B60634E-FEB0-4B59-9CE6-96D5C3D12ECE}"/>
    <dgm:cxn modelId="{C6733146-1159-474A-929E-E5BF383DEB39}" srcId="{8E80785C-AC83-4B14-AA97-4E8497BFC9C8}" destId="{4CB75338-ABF7-4EF7-9273-BA1AF05DC860}" srcOrd="1" destOrd="0" parTransId="{C05926A4-6BE9-4C71-8DBF-CCC054DE4937}" sibTransId="{9F4333E2-2661-4DFA-A76C-5BE4F682FC01}"/>
    <dgm:cxn modelId="{D962AF1E-88BA-4F56-AF5A-58E80F470F15}" type="presOf" srcId="{8E80785C-AC83-4B14-AA97-4E8497BFC9C8}" destId="{4DBBDF85-FDD3-4839-AD4D-B5C9201076B4}" srcOrd="0" destOrd="0" presId="urn:microsoft.com/office/officeart/2005/8/layout/chevron2"/>
    <dgm:cxn modelId="{715F05A0-B924-4A84-BD74-AFA853F571DF}" type="presOf" srcId="{E27F7C4B-65CA-4EA4-99FC-FF4C79F266B0}" destId="{D2D8D601-F71E-48D3-9F2B-4882CA6296C2}" srcOrd="0" destOrd="0" presId="urn:microsoft.com/office/officeart/2005/8/layout/chevron2"/>
    <dgm:cxn modelId="{322E9794-02BB-427B-B430-D8D561C6372F}" type="presOf" srcId="{ADAC893A-6C02-428F-8643-AE46DF54ED93}" destId="{FDA52F59-A97D-45C8-8602-6C4B853058DE}" srcOrd="0" destOrd="0" presId="urn:microsoft.com/office/officeart/2005/8/layout/chevron2"/>
    <dgm:cxn modelId="{50CC86C4-FFD0-4FFF-B3DB-339677313689}" type="presOf" srcId="{78AEA5BC-0A76-49A1-A38C-91A00C0A8F52}" destId="{56375F68-AFE4-4229-A626-0149BC699922}" srcOrd="0" destOrd="0" presId="urn:microsoft.com/office/officeart/2005/8/layout/chevron2"/>
    <dgm:cxn modelId="{0D46059C-ECB6-44E4-96E8-C7E201A43C13}" type="presOf" srcId="{D476209B-D204-46B2-8490-1F37E105C79A}" destId="{AC5D1DD3-4A4D-49BB-8E97-1E684EFDADD3}" srcOrd="0" destOrd="0" presId="urn:microsoft.com/office/officeart/2005/8/layout/chevron2"/>
    <dgm:cxn modelId="{3393D0DE-7D2F-4854-B443-4CDA7EB6D26D}" srcId="{8E80785C-AC83-4B14-AA97-4E8497BFC9C8}" destId="{D476209B-D204-46B2-8490-1F37E105C79A}" srcOrd="0" destOrd="0" parTransId="{1B68280C-4271-4530-B1BB-4B4BD8600495}" sibTransId="{F0A3E674-AEA8-4444-AB10-29A0ED124A01}"/>
    <dgm:cxn modelId="{76078811-450B-4F9D-BC8C-274DF66E3812}" srcId="{D476209B-D204-46B2-8490-1F37E105C79A}" destId="{D770488D-5A29-4069-9461-13CBA5EF3D88}" srcOrd="0" destOrd="0" parTransId="{C4D43D9E-E832-4845-BDD7-7FE178C31D20}" sibTransId="{2189384C-6106-4F82-9F4E-4F3E12405BA6}"/>
    <dgm:cxn modelId="{C63FE393-9FE8-41F3-BC99-FC0E1F8422B5}" type="presOf" srcId="{D770488D-5A29-4069-9461-13CBA5EF3D88}" destId="{249C014A-B0B9-4A9E-9223-64E44E0946B5}" srcOrd="0" destOrd="0" presId="urn:microsoft.com/office/officeart/2005/8/layout/chevron2"/>
    <dgm:cxn modelId="{4F153156-F4D2-4DE4-A82F-16E9CB55E7B6}" type="presOf" srcId="{4CB75338-ABF7-4EF7-9273-BA1AF05DC860}" destId="{8D9D9C59-3357-4213-8F1A-3E83A63B5A66}" srcOrd="0" destOrd="0" presId="urn:microsoft.com/office/officeart/2005/8/layout/chevron2"/>
    <dgm:cxn modelId="{590D9F4A-ED24-4C65-A1B4-55F46B37C54B}" srcId="{78AEA5BC-0A76-49A1-A38C-91A00C0A8F52}" destId="{ADAC893A-6C02-428F-8643-AE46DF54ED93}" srcOrd="0" destOrd="0" parTransId="{E28DE806-ED1C-4A56-83EA-EB46BA7BA3E2}" sibTransId="{6D552D4E-DDFC-4AE6-A1DD-51B1C8ABF31B}"/>
    <dgm:cxn modelId="{F87DDA8C-5F88-419B-A7FD-8452EA3811A0}" type="presParOf" srcId="{4DBBDF85-FDD3-4839-AD4D-B5C9201076B4}" destId="{B16634AF-3D85-46F9-8A01-E0B9BBD1606E}" srcOrd="0" destOrd="0" presId="urn:microsoft.com/office/officeart/2005/8/layout/chevron2"/>
    <dgm:cxn modelId="{B848C419-6CA1-4055-B1BB-6F53B68224C7}" type="presParOf" srcId="{B16634AF-3D85-46F9-8A01-E0B9BBD1606E}" destId="{AC5D1DD3-4A4D-49BB-8E97-1E684EFDADD3}" srcOrd="0" destOrd="0" presId="urn:microsoft.com/office/officeart/2005/8/layout/chevron2"/>
    <dgm:cxn modelId="{AB236FDC-2A07-48A6-A2C4-10E272F40834}" type="presParOf" srcId="{B16634AF-3D85-46F9-8A01-E0B9BBD1606E}" destId="{249C014A-B0B9-4A9E-9223-64E44E0946B5}" srcOrd="1" destOrd="0" presId="urn:microsoft.com/office/officeart/2005/8/layout/chevron2"/>
    <dgm:cxn modelId="{C7448074-5EE1-40BF-9F3C-B7E61B6F714F}" type="presParOf" srcId="{4DBBDF85-FDD3-4839-AD4D-B5C9201076B4}" destId="{4F89763F-E9B6-4A52-861F-19F8AD1671E6}" srcOrd="1" destOrd="0" presId="urn:microsoft.com/office/officeart/2005/8/layout/chevron2"/>
    <dgm:cxn modelId="{DBE82173-C890-465D-B2DE-CAF7EB361948}" type="presParOf" srcId="{4DBBDF85-FDD3-4839-AD4D-B5C9201076B4}" destId="{09F783A0-AF60-460C-BCDC-99CCD8B449D7}" srcOrd="2" destOrd="0" presId="urn:microsoft.com/office/officeart/2005/8/layout/chevron2"/>
    <dgm:cxn modelId="{EE6F5713-D1C2-4D1A-B9FC-514B899B9A81}" type="presParOf" srcId="{09F783A0-AF60-460C-BCDC-99CCD8B449D7}" destId="{8D9D9C59-3357-4213-8F1A-3E83A63B5A66}" srcOrd="0" destOrd="0" presId="urn:microsoft.com/office/officeart/2005/8/layout/chevron2"/>
    <dgm:cxn modelId="{5BCA39F5-081F-4B56-A37E-A7DF5084EE15}" type="presParOf" srcId="{09F783A0-AF60-460C-BCDC-99CCD8B449D7}" destId="{D2D8D601-F71E-48D3-9F2B-4882CA6296C2}" srcOrd="1" destOrd="0" presId="urn:microsoft.com/office/officeart/2005/8/layout/chevron2"/>
    <dgm:cxn modelId="{41C9A4DB-DA6C-4C38-9195-C3DA4F51762D}" type="presParOf" srcId="{4DBBDF85-FDD3-4839-AD4D-B5C9201076B4}" destId="{16A602AF-2109-4F63-BBC5-96AF5A936DE6}" srcOrd="3" destOrd="0" presId="urn:microsoft.com/office/officeart/2005/8/layout/chevron2"/>
    <dgm:cxn modelId="{0BF4581F-70FC-4CEF-86F3-176AB3AE6635}" type="presParOf" srcId="{4DBBDF85-FDD3-4839-AD4D-B5C9201076B4}" destId="{2A5946A8-D787-4F88-86D5-BA7B375EDE36}" srcOrd="4" destOrd="0" presId="urn:microsoft.com/office/officeart/2005/8/layout/chevron2"/>
    <dgm:cxn modelId="{41D4E142-0A4D-4409-A64A-A01B86B7258E}" type="presParOf" srcId="{2A5946A8-D787-4F88-86D5-BA7B375EDE36}" destId="{56375F68-AFE4-4229-A626-0149BC699922}" srcOrd="0" destOrd="0" presId="urn:microsoft.com/office/officeart/2005/8/layout/chevron2"/>
    <dgm:cxn modelId="{DCBC1F2E-531D-4451-A09B-3D4664C21503}" type="presParOf" srcId="{2A5946A8-D787-4F88-86D5-BA7B375EDE36}" destId="{FDA52F59-A97D-45C8-8602-6C4B853058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50100-64FC-46BA-AA88-DB407F983F61}">
      <dsp:nvSpPr>
        <dsp:cNvPr id="0" name=""/>
        <dsp:cNvSpPr/>
      </dsp:nvSpPr>
      <dsp:spPr>
        <a:xfrm rot="5400000">
          <a:off x="4909360" y="-1772411"/>
          <a:ext cx="1373534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solidFill>
                <a:schemeClr val="accent6"/>
              </a:solidFill>
            </a:rPr>
            <a:t>Perubahan bentuk dan desain produk atau layanan </a:t>
          </a:r>
          <a:endParaRPr lang="en-US" sz="2000" kern="1200" dirty="0">
            <a:solidFill>
              <a:schemeClr val="accent6"/>
            </a:solidFill>
          </a:endParaRPr>
        </a:p>
      </dsp:txBody>
      <dsp:txXfrm rot="-5400000">
        <a:off x="2962655" y="241344"/>
        <a:ext cx="5199894" cy="1239434"/>
      </dsp:txXfrm>
    </dsp:sp>
    <dsp:sp modelId="{D090C89A-CD4E-4345-A777-CBCAECC282DB}">
      <dsp:nvSpPr>
        <dsp:cNvPr id="0" name=""/>
        <dsp:cNvSpPr/>
      </dsp:nvSpPr>
      <dsp:spPr>
        <a:xfrm>
          <a:off x="0" y="2601"/>
          <a:ext cx="2962656" cy="17169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Inovasi Produk/layanan</a:t>
          </a:r>
          <a:endParaRPr lang="en-US" sz="2700" kern="1200" dirty="0"/>
        </a:p>
      </dsp:txBody>
      <dsp:txXfrm>
        <a:off x="83813" y="86414"/>
        <a:ext cx="2795030" cy="1549292"/>
      </dsp:txXfrm>
    </dsp:sp>
    <dsp:sp modelId="{A87A1DF2-3A1C-4EAF-B474-DB21EE02AA44}">
      <dsp:nvSpPr>
        <dsp:cNvPr id="0" name=""/>
        <dsp:cNvSpPr/>
      </dsp:nvSpPr>
      <dsp:spPr>
        <a:xfrm rot="5400000">
          <a:off x="4909360" y="30352"/>
          <a:ext cx="1373534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solidFill>
                <a:schemeClr val="accent6"/>
              </a:solidFill>
            </a:rPr>
            <a:t>Berasal dari gerakan pembaharuan kualitas yang berkelanjutan dan mengacu pada kombinasi perubahan organisasi, prosedur dan kebijaakan yang dibutuhkan </a:t>
          </a:r>
          <a:endParaRPr lang="en-US" sz="2000" kern="1200" dirty="0">
            <a:solidFill>
              <a:schemeClr val="accent6"/>
            </a:solidFill>
          </a:endParaRPr>
        </a:p>
      </dsp:txBody>
      <dsp:txXfrm rot="-5400000">
        <a:off x="2962655" y="2044107"/>
        <a:ext cx="5199894" cy="1239434"/>
      </dsp:txXfrm>
    </dsp:sp>
    <dsp:sp modelId="{47A05F69-8FF4-4041-B8B6-AF9751BE997D}">
      <dsp:nvSpPr>
        <dsp:cNvPr id="0" name=""/>
        <dsp:cNvSpPr/>
      </dsp:nvSpPr>
      <dsp:spPr>
        <a:xfrm>
          <a:off x="0" y="1805365"/>
          <a:ext cx="2962656" cy="17169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Inovasi proses</a:t>
          </a:r>
          <a:endParaRPr lang="en-US" sz="2700" kern="1200" dirty="0"/>
        </a:p>
      </dsp:txBody>
      <dsp:txXfrm>
        <a:off x="83813" y="1889178"/>
        <a:ext cx="2795030" cy="1549292"/>
      </dsp:txXfrm>
    </dsp:sp>
    <dsp:sp modelId="{74C462EC-9876-4481-8C15-7DB101E98AF6}">
      <dsp:nvSpPr>
        <dsp:cNvPr id="0" name=""/>
        <dsp:cNvSpPr/>
      </dsp:nvSpPr>
      <dsp:spPr>
        <a:xfrm rot="5400000">
          <a:off x="4909360" y="1833117"/>
          <a:ext cx="1373534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solidFill>
                <a:schemeClr val="accent6"/>
              </a:solidFill>
            </a:rPr>
            <a:t>Perubahan baru dalam hal berinteraksi dengan pengguna layanan atau cara baru dalam memberikan pelayanan</a:t>
          </a:r>
          <a:endParaRPr lang="en-US" sz="2000" kern="1200" dirty="0">
            <a:solidFill>
              <a:schemeClr val="accent6"/>
            </a:solidFill>
          </a:endParaRPr>
        </a:p>
      </dsp:txBody>
      <dsp:txXfrm rot="-5400000">
        <a:off x="2962655" y="3846872"/>
        <a:ext cx="5199894" cy="1239434"/>
      </dsp:txXfrm>
    </dsp:sp>
    <dsp:sp modelId="{33076EF0-FAFD-4507-9FAF-9874EF5C25D3}">
      <dsp:nvSpPr>
        <dsp:cNvPr id="0" name=""/>
        <dsp:cNvSpPr/>
      </dsp:nvSpPr>
      <dsp:spPr>
        <a:xfrm>
          <a:off x="0" y="3608130"/>
          <a:ext cx="2962656" cy="17169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Inovasi dalam metode</a:t>
          </a:r>
          <a:endParaRPr lang="en-US" sz="2700" kern="1200" dirty="0"/>
        </a:p>
      </dsp:txBody>
      <dsp:txXfrm>
        <a:off x="83813" y="3691943"/>
        <a:ext cx="2795030" cy="1549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D1DD3-4A4D-49BB-8E97-1E684EFDADD3}">
      <dsp:nvSpPr>
        <dsp:cNvPr id="0" name=""/>
        <dsp:cNvSpPr/>
      </dsp:nvSpPr>
      <dsp:spPr>
        <a:xfrm rot="5400000">
          <a:off x="-283826" y="287364"/>
          <a:ext cx="1892179" cy="13245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AP SEBAGAI PROSES</a:t>
          </a:r>
          <a:endParaRPr lang="en-US" sz="1600" kern="1200" dirty="0"/>
        </a:p>
      </dsp:txBody>
      <dsp:txXfrm rot="-5400000">
        <a:off x="2" y="665800"/>
        <a:ext cx="1324525" cy="567654"/>
      </dsp:txXfrm>
    </dsp:sp>
    <dsp:sp modelId="{249C014A-B0B9-4A9E-9223-64E44E0946B5}">
      <dsp:nvSpPr>
        <dsp:cNvPr id="0" name=""/>
        <dsp:cNvSpPr/>
      </dsp:nvSpPr>
      <dsp:spPr>
        <a:xfrm rot="5400000">
          <a:off x="3575696" y="-2247633"/>
          <a:ext cx="1229916" cy="5732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solidFill>
                <a:schemeClr val="bg1"/>
              </a:solidFill>
            </a:rPr>
            <a:t>ESENSI, HAKEKAT, ATAU STATE OF THE ART DARI KEGIATAN ADMINISTRASI PUBLIK ADALAH PELAYANAN PUBLIK</a:t>
          </a:r>
          <a:endParaRPr lang="en-US" sz="2100" kern="1200" dirty="0"/>
        </a:p>
      </dsp:txBody>
      <dsp:txXfrm rot="-5400000">
        <a:off x="1324525" y="63578"/>
        <a:ext cx="5672218" cy="1109836"/>
      </dsp:txXfrm>
    </dsp:sp>
    <dsp:sp modelId="{8D9D9C59-3357-4213-8F1A-3E83A63B5A66}">
      <dsp:nvSpPr>
        <dsp:cNvPr id="0" name=""/>
        <dsp:cNvSpPr/>
      </dsp:nvSpPr>
      <dsp:spPr>
        <a:xfrm rot="5400000">
          <a:off x="-283826" y="1988341"/>
          <a:ext cx="1892179" cy="13245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>
              <a:solidFill>
                <a:schemeClr val="bg1"/>
              </a:solidFill>
            </a:rPr>
            <a:t>AP </a:t>
          </a:r>
          <a:r>
            <a:rPr lang="en-US" sz="1600" kern="1200" smtClean="0">
              <a:solidFill>
                <a:schemeClr val="bg1"/>
              </a:solidFill>
            </a:rPr>
            <a:t>SEBAGAI ORGANISASI</a:t>
          </a:r>
          <a:endParaRPr lang="en-US" sz="1600" kern="1200" dirty="0" smtClean="0">
            <a:solidFill>
              <a:schemeClr val="bg1"/>
            </a:solidFill>
          </a:endParaRPr>
        </a:p>
      </dsp:txBody>
      <dsp:txXfrm rot="-5400000">
        <a:off x="2" y="2366777"/>
        <a:ext cx="1324525" cy="567654"/>
      </dsp:txXfrm>
    </dsp:sp>
    <dsp:sp modelId="{D2D8D601-F71E-48D3-9F2B-4882CA6296C2}">
      <dsp:nvSpPr>
        <dsp:cNvPr id="0" name=""/>
        <dsp:cNvSpPr/>
      </dsp:nvSpPr>
      <dsp:spPr>
        <a:xfrm rot="5400000">
          <a:off x="3575696" y="-546656"/>
          <a:ext cx="1229916" cy="5732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</a:rPr>
            <a:t>FUNGSI DAN TUGAS UTAMA LEMBAGA ADMINISTRASI PUBLIK ADALAH PELAYANAN PUBLIK</a:t>
          </a:r>
          <a:endParaRPr lang="en-US" sz="2100" kern="1200" dirty="0"/>
        </a:p>
      </dsp:txBody>
      <dsp:txXfrm rot="-5400000">
        <a:off x="1324525" y="1764555"/>
        <a:ext cx="5672218" cy="1109836"/>
      </dsp:txXfrm>
    </dsp:sp>
    <dsp:sp modelId="{56375F68-AFE4-4229-A626-0149BC699922}">
      <dsp:nvSpPr>
        <dsp:cNvPr id="0" name=""/>
        <dsp:cNvSpPr/>
      </dsp:nvSpPr>
      <dsp:spPr>
        <a:xfrm rot="5400000">
          <a:off x="-283826" y="3689318"/>
          <a:ext cx="1892179" cy="13245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>
              <a:solidFill>
                <a:schemeClr val="bg1"/>
              </a:solidFill>
            </a:rPr>
            <a:t>Bidang Kegiatan AP</a:t>
          </a:r>
          <a:endParaRPr lang="en-US" sz="1600" kern="1200" dirty="0" smtClean="0">
            <a:solidFill>
              <a:schemeClr val="bg1"/>
            </a:solidFill>
          </a:endParaRPr>
        </a:p>
      </dsp:txBody>
      <dsp:txXfrm rot="-5400000">
        <a:off x="2" y="4067754"/>
        <a:ext cx="1324525" cy="567654"/>
      </dsp:txXfrm>
    </dsp:sp>
    <dsp:sp modelId="{FDA52F59-A97D-45C8-8602-6C4B853058DE}">
      <dsp:nvSpPr>
        <dsp:cNvPr id="0" name=""/>
        <dsp:cNvSpPr/>
      </dsp:nvSpPr>
      <dsp:spPr>
        <a:xfrm rot="5400000">
          <a:off x="3575696" y="1154320"/>
          <a:ext cx="1229916" cy="5732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smtClean="0">
              <a:solidFill>
                <a:schemeClr val="accent6"/>
              </a:solidFill>
            </a:rPr>
            <a:t>Pelayanan Publik</a:t>
          </a:r>
          <a:endParaRPr lang="en-US" sz="2100" kern="1200" dirty="0">
            <a:solidFill>
              <a:schemeClr val="accent6"/>
            </a:solidFill>
          </a:endParaRPr>
        </a:p>
      </dsp:txBody>
      <dsp:txXfrm rot="-5400000">
        <a:off x="1324525" y="3465531"/>
        <a:ext cx="5672218" cy="110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8A773-DECF-4B8E-A31C-FF943495A9C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37787-67AD-483C-99BC-338A8E4A2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39C82-A109-4A47-97C2-9C527A91A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4FC9E-5799-410A-9FDA-FA38A0E6A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57436-3E92-4724-BB84-2916E6DEB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F626-6156-406D-B051-513E120F1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33FDC-8B1F-429B-8AFE-B2DA8E5E8D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0D432-8D6F-423B-ABBC-780746E30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A79C5-E387-4114-BB40-078CBCFEF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2AE26-E578-41BC-9D6E-F7E0415F2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AE32A-6593-4698-91A2-B37677869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D2143-ED6E-4D6A-A12E-F9F5260EB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10591-BC81-4CBF-9D35-AFBBB8D17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0B525-54E0-4A92-B7B6-93113455D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31963-6C0B-48E6-B633-811D38CF7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DBB09-AEE1-4AC2-9BA7-08D4B2FEC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A4F9C-E9D6-416F-B696-AE76A73DE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DBC34-FBC2-414C-A8C6-50F31A59D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373F8-0BA8-4117-A706-95E52A1C4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3625-B247-4140-A3A3-1F1474A71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BE30-84FD-43C0-B648-527DEEBD3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31871-7E91-45F3-964E-41DC2D116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82B13-4ADC-4766-AAC7-C4291547F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76AF3-3F21-43A6-BE21-467C7D55F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DEDB7-9F60-49FA-B5C4-EC021D930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B2DD0-93BE-40E0-B3CD-3D8F9C35B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9B733-90B7-4B7D-8F70-E47C8E489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372FC-F129-4960-A0CD-718C5754B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1ADA-374F-4C61-B85F-BD0487DD4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A491D-2CE3-4FF9-8121-A33B3DCA7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E1911-77D4-495D-AC26-4A4514FC3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C9C01-E5B0-41AE-8385-1480EAB1A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850F-1FEB-4F19-B6C1-CFCBE2500F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BA70C-4A7B-4FD5-8464-A04733035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534E8-50A9-457D-85A9-145F47B28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BD71C-A130-4F1A-94D8-BC0B2B921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E79BC-CEA5-4BB1-A04D-F05ECA7A2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1B2F-4859-4376-8D21-3D87C0667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28F36-5DBA-4FF2-A93E-BA9A74E820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6AC2-727F-4CE7-8540-146A1CCD8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BF169-6F08-4712-985F-32C9EB116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909C-B7AD-4033-B8F9-C4F684F41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EBD61-5BB3-473B-9C3E-C7C44439B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C0495-FE5B-43E0-80D5-F934EC8969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B5A40-B891-41AB-A33D-A79864FD9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B01A7-E33E-4186-B4B7-396218073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F2075-5881-4E6A-B7A2-81EC1A6A15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BCA09-7A60-4390-B70A-AC82502AC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481B6-0539-423C-B8C8-215BE1987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32912-9DCD-48DA-9D71-12AAFF6A5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C1B90-0B55-41C2-A434-5E17C1166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CF466-88F9-430F-BB2B-60F5B52EE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DDCF0-F250-49A0-AF13-EDBC6ED4C5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17788-0ABA-4AD7-AFCB-A7C653A34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C7C70-9138-4D42-A1C4-6C2413EBD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DF438-AB9D-4C09-BED7-EAFCC887A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72E3-C1D2-452C-B37E-3717D59F4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9C7E-6F01-4B23-A000-30975CC27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FAB97-CE53-4F4E-AA8F-3A2FB87C0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09C4-EE6B-4763-9E7D-CFE96134C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39C70-5FB9-4667-9E60-7BEFE6440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2ADCC-4CDC-4A33-A177-3D990A079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177F7-2994-4980-89A8-92A29CF04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449C5-7316-4C95-B479-F06DAF4F0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CAECC-B520-4AE3-B747-30FC78E70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6F07F-8B45-4DE0-A2ED-CE52FE3627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8913-2E93-4895-BD3D-F6CB93CC3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67B4D-C742-4E73-9CB5-BADD55C3C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02A7F-49A3-40F6-BD7A-96584D3DC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D91C9-2924-4039-81C1-732E706FC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5A9A8-E068-49F7-ADB2-FB81AA5A9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51588-3B4C-42A7-8684-F6DD31146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35122-21CF-4154-9CDB-D724D437C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6F7A6-8B03-45EA-939E-19B0BAD36D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D1A7C-444F-44E6-A239-7AB0671BF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03D9D-DFC6-41A3-99B8-C1A6564D95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8AB79-4CAB-4E32-9C45-BBDDCF3F1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AF0BC-7A58-492E-9778-DB5422A1ED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9A42C-7F23-4E3D-B167-857B82C04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8CC2A-1B9C-4D23-A759-EFF31267C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311B3-8A2F-4091-8901-D776F2CAA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DF05D-00F6-4990-BC7A-091152DFE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4890F-510E-44F4-B724-E9C0D9525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B2871-489F-4521-9149-8D4AF8A24F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D86A-73AD-4884-BF68-3D44504CF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1A9D8-6CD7-4864-A208-4A36B1A18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7E694-E73B-47A9-82AB-75A026C75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EFBD1-7DDB-40BD-B5FA-528265B8C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159E0-2950-4883-94DE-90835B8467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36A7-1F31-439A-98F8-1EC885FAE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EDDA8-8327-4E1D-B44F-ED96F8CC3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69524-A3B1-4B62-B04E-EEDCAC100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12D92-2A13-46FF-ADFE-890F3F996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12AB7-6CEA-4FFB-92BB-9FED18095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EAAA2-C553-463A-A458-8D9AE5494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F467D-0398-43EC-9087-8C811BB6F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6824F-A3D2-4A41-8EFD-0C38657DE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8DA2A-C6D8-4D76-B300-EB96A4553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CE07C-5241-41E0-BA25-6C7758291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06A79-FA6C-49AC-9F1D-DE500841E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BD3A5-46A1-401F-A26D-2017C38F2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6354A-45C4-45C7-963C-228F23C40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FAD25-B0C0-4E66-8D13-EF775B91E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016D1-DE4B-4A0E-BAD1-4F52ED266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27395-4D5A-4D65-BA63-933BB5850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08C29-3880-4AD7-81B5-D327D7B3D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138B5-BB91-407B-84CF-6EEEF39B0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F26AB-5477-4CA9-AE2A-58BB0B9F0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24C4A-194E-4852-B7D5-C9F95EC7E9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64F62-9EC5-4C99-8805-B5C0D9FD1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F2FD2-6CDF-4D79-BEE3-5F3E74245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50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08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D3A81-56ED-44F7-BC6E-E0C59231CE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D1273-E30D-439B-B99F-C5782FB9F8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35BD3-61A4-4EA5-A895-CF11705B2E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86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500" y="1600200"/>
            <a:ext cx="3786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AF7C6-E304-4A92-8869-CB8FF0F244D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45AAA-0AEC-466B-A5F0-D32DFCE6987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75CDE-8596-4738-B936-9735B3531F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0B7EA-E0D1-4DEF-89A1-B2D137C1816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4DFB2-2961-41B3-9B17-10BA6493511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A5A5D-0835-4458-B7E0-AEDD1D90D2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BD187-C5F3-4990-94A9-85A23A979F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6288" y="274638"/>
            <a:ext cx="1930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641975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8A773-DECF-4B8E-A31C-FF943495A9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724775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31913" y="1600200"/>
            <a:ext cx="7724775" cy="4525963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chart</a:t>
            </a:r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F1E41-C30D-4237-87D2-618093BE9F6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E6456-E870-45BE-A989-F6C3FD98C64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E37E7-1D66-4999-A99B-168DA157D4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CDFB8-C0B4-4F8C-93BA-0EFF2E74BE9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6EDBC-54FA-4E5E-AF74-250243BADC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92E05-824D-4127-BC87-70A0F91FD1F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D730D-7962-4E28-A923-3ED9BD44358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465C7-2D24-478B-971B-EA7BDAA93C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BBABD-3E1A-4B0A-BCFE-37412A3268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4361A-3947-4599-8418-F34F0996A64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11079-2CE5-4956-B053-398A8009E6B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0F9F5-F383-4CCF-BEC9-695BA66370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D3A81-56ED-44F7-BC6E-E0C59231CE4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1273-E30D-439B-B99F-C5782FB9F8A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35BD3-61A4-4EA5-A895-CF11705B2E9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AF7C6-E304-4A92-8869-CB8FF0F244D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45AAA-0AEC-466B-A5F0-D32DFCE6987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75CDE-8596-4738-B936-9735B3531F9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B7EA-E0D1-4DEF-89A1-B2D137C1816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4DFB2-2961-41B3-9B17-10BA6493511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A5A5D-0835-4458-B7E0-AEDD1D90D25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BD187-C5F3-4990-94A9-85A23A979FE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8A773-DECF-4B8E-A31C-FF943495A9C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1724-404A-4D3F-897F-DF6925ACE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8814A-402A-498A-8539-D9D97FD06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E1300-DB37-42F8-884F-4A7CE1DAB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B1EA8-7A5A-4BB5-A77B-7F20F9930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3977C-8557-48A4-9434-28553955C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D045B-A477-4E9E-95A6-5B1F35BE6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8028C-BCFC-428F-A223-ABE8BD21F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6D1D2-DB35-47BE-A7E4-FE45F7A5B5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0047D-7D3A-4E06-9571-422FCCAF2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B574-B11E-4D2F-A463-55CFA6DB4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688A-8FE7-4EE2-B87B-05744F07AD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4DD79-00F1-4EDD-A523-64CE3B3BD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B506B-AA3C-4B9D-B73B-E89E9D45DA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4699C-8E07-44F7-B4DD-FAC8959F4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866F0-4FF1-42C9-A894-AD688552A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C8608-6310-40A8-AC75-12429654D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B055D-8F03-407D-ADEF-727AACDCE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6E46B-6B29-4908-8268-A0E24C52E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E908D-D559-4C90-A964-BDAC9E1F9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1E4D2-DD49-4F72-B2F7-10BB74475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0FCC5-A436-4A94-B155-7A66F5246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73075"/>
            <a:ext cx="2114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3075"/>
            <a:ext cx="6191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1B695-CD40-4881-8758-4719653C1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D3A81-56ED-44F7-BC6E-E0C59231CE4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1273-E30D-439B-B99F-C5782FB9F8A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35BD3-61A4-4EA5-A895-CF11705B2E9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AF7C6-E304-4A92-8869-CB8FF0F244D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45AAA-0AEC-466B-A5F0-D32DFCE6987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75CDE-8596-4738-B936-9735B3531F9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B7EA-E0D1-4DEF-89A1-B2D137C1816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4DFB2-2961-41B3-9B17-10BA6493511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A5A5D-0835-4458-B7E0-AEDD1D90D25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BD187-C5F3-4990-94A9-85A23A979FE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0A89D5-A80A-4044-8417-0B013C83CF5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587FE9-651C-4139-9828-463572F2F7D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7BAF9D-621D-4D8B-AFF6-27F5BC4BAEC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F18E05-B8D3-491D-854A-CE84B5F0DCA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A18C6F-514A-4FF3-93F3-93031C0420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3214F2-5B3D-4AB2-9446-F1971D546AB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4515F1-CDAF-4D6D-8A3A-4E4F0B62802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4240EE-BF78-49AF-8180-BC0885EB97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54EC28-180A-464E-93E9-66A5D466BF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B27B61-9674-49E5-8104-0A3E64BE5B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7463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724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宋体" charset="-122"/>
              </a:defRPr>
            </a:lvl1pPr>
          </a:lstStyle>
          <a:p>
            <a:fld id="{41B8351B-58E1-4823-9579-AA0680061B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DC9050-6A69-48A5-B50C-325FE24A988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3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22713B-AE9D-4263-B6A7-817F51A208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E8CF10-B74B-41F7-9750-FD57AB91B146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0C062A-9179-495B-AD3A-D5DB15156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920880" cy="1512168"/>
          </a:xfrm>
          <a:solidFill>
            <a:srgbClr val="FFFF00"/>
          </a:solidFill>
        </p:spPr>
        <p:txBody>
          <a:bodyPr/>
          <a:lstStyle/>
          <a:p>
            <a:r>
              <a:rPr lang="id-ID" dirty="0" smtClean="0">
                <a:solidFill>
                  <a:sysClr val="windowText" lastClr="000000"/>
                </a:solidFill>
              </a:rPr>
              <a:t>INOVASI SUATU KEHARUSAN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5921896"/>
            <a:ext cx="5976664" cy="936104"/>
          </a:xfrm>
        </p:spPr>
        <p:txBody>
          <a:bodyPr/>
          <a:lstStyle/>
          <a:p>
            <a:r>
              <a:rPr lang="id-ID" sz="2800" dirty="0" smtClean="0"/>
              <a:t>Oleh</a:t>
            </a:r>
          </a:p>
          <a:p>
            <a:r>
              <a:rPr lang="id-ID" sz="2800" dirty="0" smtClean="0"/>
              <a:t>Dewie Brima Atika, S.I.P, M.Si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TUGAS KELOMPOK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Kemukakan</a:t>
            </a:r>
            <a:r>
              <a:rPr lang="en-US" sz="2800" dirty="0" smtClean="0"/>
              <a:t> </a:t>
            </a:r>
            <a:r>
              <a:rPr lang="en-US" sz="2800" dirty="0" err="1" smtClean="0"/>
              <a:t>bentuk-bentuk</a:t>
            </a:r>
            <a:r>
              <a:rPr lang="en-US" sz="2800" dirty="0" smtClean="0"/>
              <a:t> </a:t>
            </a:r>
            <a:r>
              <a:rPr lang="en-US" sz="2800" dirty="0" err="1" smtClean="0"/>
              <a:t>inovasi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r>
              <a:rPr lang="en-US" sz="2800" dirty="0" smtClean="0"/>
              <a:t>; </a:t>
            </a:r>
            <a:r>
              <a:rPr lang="en-US" sz="2800" dirty="0" err="1" smtClean="0"/>
              <a:t>ditinjau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: </a:t>
            </a:r>
            <a:r>
              <a:rPr lang="en-US" sz="2800" dirty="0" err="1" smtClean="0"/>
              <a:t>Inovasi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, </a:t>
            </a:r>
            <a:r>
              <a:rPr lang="en-US" sz="2800" dirty="0" err="1" smtClean="0"/>
              <a:t>Inovasi</a:t>
            </a:r>
            <a:r>
              <a:rPr lang="en-US" sz="2800" dirty="0" smtClean="0"/>
              <a:t> proses, </a:t>
            </a:r>
            <a:r>
              <a:rPr lang="en-US" sz="2800" dirty="0" err="1" smtClean="0"/>
              <a:t>Inovasi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.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2. JANGAN LUPA CANTUMKAN SUMBER YANG JELAS</a:t>
            </a:r>
          </a:p>
          <a:p>
            <a:pPr marL="0" indent="0">
              <a:buNone/>
            </a:pPr>
            <a:r>
              <a:rPr lang="en-US" sz="2800" dirty="0" err="1" smtClean="0"/>
              <a:t>Tiap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6 orang. Yang </a:t>
            </a:r>
            <a:r>
              <a:rPr lang="en-US" sz="2800" dirty="0" err="1" smtClean="0"/>
              <a:t>mengumpulkan</a:t>
            </a:r>
            <a:r>
              <a:rPr lang="en-US" sz="2800" dirty="0" smtClean="0"/>
              <a:t>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ketua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kelompoknya</a:t>
            </a:r>
            <a:r>
              <a:rPr lang="en-US" sz="2800" dirty="0" smtClean="0"/>
              <a:t> </a:t>
            </a:r>
            <a:r>
              <a:rPr lang="en-US" sz="2800" dirty="0" err="1" smtClean="0"/>
              <a:t>ya</a:t>
            </a:r>
            <a:r>
              <a:rPr lang="en-US" sz="2800" dirty="0" smtClean="0"/>
              <a:t>…</a:t>
            </a:r>
            <a:r>
              <a:rPr lang="en-US" sz="2800" dirty="0" err="1" smtClean="0"/>
              <a:t>anggota</a:t>
            </a:r>
            <a:r>
              <a:rPr lang="en-US" sz="2800" dirty="0" smtClean="0"/>
              <a:t>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mengumpulkan</a:t>
            </a:r>
            <a:r>
              <a:rPr lang="en-US" sz="2800" dirty="0" smtClean="0"/>
              <a:t> : </a:t>
            </a:r>
            <a:r>
              <a:rPr lang="en-US" sz="2800" dirty="0" err="1" smtClean="0"/>
              <a:t>siapa</a:t>
            </a:r>
            <a:r>
              <a:rPr lang="en-US" sz="2800" dirty="0" smtClean="0"/>
              <a:t> </a:t>
            </a:r>
            <a:r>
              <a:rPr lang="en-US" sz="2800" dirty="0" err="1" smtClean="0"/>
              <a:t>ketua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kelompoknya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kontribusinya</a:t>
            </a:r>
            <a:r>
              <a:rPr lang="en-US" sz="2800" smtClean="0"/>
              <a:t> 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kelompoknya</a:t>
            </a:r>
            <a:r>
              <a:rPr lang="en-US" sz="2800" dirty="0" smtClean="0"/>
              <a:t>  </a:t>
            </a:r>
            <a:r>
              <a:rPr lang="en-US" sz="2800" dirty="0" err="1" smtClean="0"/>
              <a:t>apa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76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  <a:solidFill>
            <a:schemeClr val="tx2"/>
          </a:solidFill>
        </p:spPr>
        <p:txBody>
          <a:bodyPr/>
          <a:lstStyle/>
          <a:p>
            <a:pPr algn="ctr">
              <a:buNone/>
            </a:pPr>
            <a:endParaRPr lang="id-ID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id-ID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id-ID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id-ID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SEKIAN TERIMAKASIH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4664"/>
            <a:ext cx="8219256" cy="619268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chemeClr val="accent2">
                    <a:lumMod val="50000"/>
                  </a:schemeClr>
                </a:solidFill>
              </a:rPr>
              <a:t>	Inovasi (</a:t>
            </a:r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innovatioan)  to innovation				:membuat perubahan atau 			memperkenalkan sesuatu 			yang baru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55576" y="2276872"/>
            <a:ext cx="2232248" cy="792088"/>
          </a:xfrm>
          <a:prstGeom prst="wedgeEllipseCallout">
            <a:avLst>
              <a:gd name="adj1" fmla="val 35853"/>
              <a:gd name="adj2" fmla="val -2423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Inovasi besar </a:t>
            </a:r>
          </a:p>
          <a:p>
            <a:pPr algn="ctr"/>
            <a:r>
              <a:rPr lang="id-ID" dirty="0" smtClean="0"/>
              <a:t>Inovasi kecil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1763688" y="5013176"/>
            <a:ext cx="2592288" cy="1008112"/>
          </a:xfrm>
          <a:prstGeom prst="wedgeEllipseCallout">
            <a:avLst>
              <a:gd name="adj1" fmla="val 52916"/>
              <a:gd name="adj2" fmla="val -304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Dapat dilakukan siapa saja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rot="769690">
            <a:off x="697374" y="3427167"/>
            <a:ext cx="2492667" cy="1053231"/>
          </a:xfrm>
          <a:prstGeom prst="wedgeEllipseCallout">
            <a:avLst>
              <a:gd name="adj1" fmla="val 51359"/>
              <a:gd name="adj2" fmla="val -17891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Tidak harus mahal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283968" y="3501008"/>
            <a:ext cx="2232248" cy="1008112"/>
          </a:xfrm>
          <a:prstGeom prst="wedgeEllipseCallout">
            <a:avLst>
              <a:gd name="adj1" fmla="val 24856"/>
              <a:gd name="adj2" fmla="val -19969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Kapan saja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300192" y="4077072"/>
            <a:ext cx="2232248" cy="1080120"/>
          </a:xfrm>
          <a:prstGeom prst="wedgeEllipseCallout">
            <a:avLst>
              <a:gd name="adj1" fmla="val -35588"/>
              <a:gd name="adj2" fmla="val -24782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>
                  <a:solidFill>
                    <a:sysClr val="windowText" lastClr="000000"/>
                  </a:solidFill>
                </a:ln>
              </a:rPr>
              <a:t>Dimana saja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5" y="476672"/>
            <a:ext cx="8136904" cy="1656184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Evolusi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Perkembangan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Paradigma</a:t>
            </a:r>
            <a:r>
              <a:rPr lang="id-ID" dirty="0" smtClean="0">
                <a:solidFill>
                  <a:srgbClr val="FF0000"/>
                </a:solidFill>
              </a:rPr>
              <a:t> Administrasi Negara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2420888"/>
            <a:ext cx="1656184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OPA</a:t>
            </a:r>
          </a:p>
          <a:p>
            <a:pPr algn="ctr"/>
            <a:endParaRPr lang="id-ID" dirty="0"/>
          </a:p>
          <a:p>
            <a:pPr algn="ctr"/>
            <a:r>
              <a:rPr lang="id-ID" dirty="0" smtClean="0"/>
              <a:t>1855-1980an</a:t>
            </a:r>
          </a:p>
          <a:p>
            <a:pPr algn="ctr"/>
            <a:r>
              <a:rPr lang="id-ID" dirty="0" smtClean="0"/>
              <a:t>Political teory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83768" y="2420888"/>
            <a:ext cx="1656184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NPA</a:t>
            </a:r>
          </a:p>
          <a:p>
            <a:pPr algn="ctr"/>
            <a:endParaRPr lang="id-ID" dirty="0"/>
          </a:p>
          <a:p>
            <a:pPr algn="ctr"/>
            <a:r>
              <a:rPr lang="id-ID" sz="1600" dirty="0" smtClean="0"/>
              <a:t>1968-1970an</a:t>
            </a:r>
          </a:p>
          <a:p>
            <a:pPr algn="ctr"/>
            <a:r>
              <a:rPr lang="id-ID" sz="1600" dirty="0" smtClean="0"/>
              <a:t>Active Administraty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644008" y="2420888"/>
            <a:ext cx="1656184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NPM</a:t>
            </a:r>
          </a:p>
          <a:p>
            <a:pPr algn="ctr"/>
            <a:endParaRPr lang="id-ID" dirty="0"/>
          </a:p>
          <a:p>
            <a:pPr algn="ctr"/>
            <a:r>
              <a:rPr lang="id-ID" sz="1600" dirty="0" smtClean="0"/>
              <a:t>1980-1990an</a:t>
            </a:r>
          </a:p>
          <a:p>
            <a:pPr algn="ctr"/>
            <a:r>
              <a:rPr lang="id-ID" sz="1600" dirty="0" smtClean="0"/>
              <a:t>Economic teory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876256" y="2420888"/>
            <a:ext cx="1656184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NPS</a:t>
            </a:r>
          </a:p>
          <a:p>
            <a:pPr algn="ctr"/>
            <a:endParaRPr lang="id-ID" dirty="0"/>
          </a:p>
          <a:p>
            <a:pPr algn="ctr"/>
            <a:r>
              <a:rPr lang="id-ID" dirty="0" smtClean="0"/>
              <a:t>1990-2000an</a:t>
            </a:r>
          </a:p>
          <a:p>
            <a:pPr algn="ctr"/>
            <a:r>
              <a:rPr lang="id-ID" dirty="0" smtClean="0"/>
              <a:t>Democratic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3"/>
            <a:endCxn id="11" idx="1"/>
          </p:cNvCxnSpPr>
          <p:nvPr/>
        </p:nvCxnSpPr>
        <p:spPr>
          <a:xfrm>
            <a:off x="2051720" y="30329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11960" y="3068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0192" y="3068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440160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id-ID" sz="2800" dirty="0" smtClean="0">
                <a:solidFill>
                  <a:schemeClr val="accent6"/>
                </a:solidFill>
              </a:rPr>
              <a:t>Perspektif Inovasi Ditinjau Dari Paradigma-paradigma Administrasi Publik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 l="21443" t="33463" r="22771" b="26375"/>
          <a:stretch>
            <a:fillRect/>
          </a:stretch>
        </p:blipFill>
        <p:spPr bwMode="auto">
          <a:xfrm>
            <a:off x="-106910" y="2348880"/>
            <a:ext cx="925091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053513" cy="72008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8 KARAKTERISTIK ADMINISTRASI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PUBLIK</a:t>
            </a: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Keban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2003)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96752"/>
            <a:ext cx="8892480" cy="5400600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Bukan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sekedar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government administration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meski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berakar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mencakup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negara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/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pemerintahan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Tugas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Administrasi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Publik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bukan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sekedar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mengorganisasi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tetapi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juga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me</a:t>
            </a:r>
            <a:r>
              <a:rPr lang="en-US" sz="2000" i="1" dirty="0" err="1">
                <a:solidFill>
                  <a:schemeClr val="accent2">
                    <a:lumMod val="50000"/>
                  </a:schemeClr>
                </a:solidFill>
              </a:rPr>
              <a:t>manage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secara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efisien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ekonomis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atas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semua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organisasi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publik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pemerintah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quasi-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pemerintah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non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pemerintah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id-ID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Cakupan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administrasi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publik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meliputi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implementasi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kebijakan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publik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efektivitas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organisasi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manajemen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institusi-institusi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publik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mendorong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semua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warga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negara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mentaati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nilai-nilai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disepakati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Baik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sebagai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studi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maupun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praktek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mempunyai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fokus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sama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besarnya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terhadap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semua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tingkatan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Pengelolaan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organisasi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publik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institusi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publik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rangka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memperkuat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perubahan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responsivitas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keterlibatan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warga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negara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konteks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demokrasi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administrasi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publik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harus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bertanggung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jawab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kepada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rakyat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Komitmen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administrasi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publik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standar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kesamaan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kejujuran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komitmen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efisiensi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efektivitas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ekonomis</a:t>
            </a:r>
            <a:endParaRPr lang="id-ID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Spirit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administrasi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publik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moral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kemaslahatan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masyarakat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/>
          </a:solidFill>
        </p:spPr>
        <p:txBody>
          <a:bodyPr/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Tipologi Inovasi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29600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/>
          </a:solidFill>
        </p:spPr>
        <p:txBody>
          <a:bodyPr/>
          <a:lstStyle/>
          <a:p>
            <a:r>
              <a:rPr lang="id-ID" sz="3200" dirty="0" smtClean="0">
                <a:solidFill>
                  <a:schemeClr val="accent2"/>
                </a:solidFill>
              </a:rPr>
              <a:t>Administrasi Publik, Pelayanan Publik dan Inovasi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Contoh-Contoh Perkenalan Diri dalam Bahasa Jawa Krama, Bisa Dicoba! |  Paragram.i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124" t="1650" r="6042"/>
          <a:stretch>
            <a:fillRect/>
          </a:stretch>
        </p:blipFill>
        <p:spPr bwMode="auto">
          <a:xfrm>
            <a:off x="1" y="1124744"/>
            <a:ext cx="4211960" cy="5733256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2339752" y="1556792"/>
          <a:ext cx="705678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1"/>
          </a:xfrm>
          <a:solidFill>
            <a:schemeClr val="tx2"/>
          </a:solidFill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chemeClr val="accent2"/>
                </a:solidFill>
              </a:rPr>
              <a:t>	</a:t>
            </a:r>
          </a:p>
          <a:p>
            <a:pPr>
              <a:buNone/>
            </a:pPr>
            <a:endParaRPr lang="id-ID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id-ID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id-ID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id-ID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id-ID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id-ID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id-ID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id-ID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id-ID" dirty="0" smtClean="0">
                <a:solidFill>
                  <a:schemeClr val="accent2"/>
                </a:solidFill>
              </a:rPr>
              <a:t>	</a:t>
            </a:r>
            <a:r>
              <a:rPr lang="id-ID" sz="2800" dirty="0" smtClean="0">
                <a:solidFill>
                  <a:schemeClr val="accent2"/>
                </a:solidFill>
              </a:rPr>
              <a:t>AP sebagai </a:t>
            </a:r>
            <a:r>
              <a:rPr lang="en-US" sz="2800" dirty="0" err="1" smtClean="0">
                <a:solidFill>
                  <a:schemeClr val="accent2"/>
                </a:solidFill>
              </a:rPr>
              <a:t>pengelola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dan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penyedia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serta</a:t>
            </a:r>
            <a:r>
              <a:rPr lang="id-ID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pengurusan</a:t>
            </a:r>
            <a:r>
              <a:rPr lang="en-US" sz="2800" dirty="0" smtClean="0">
                <a:solidFill>
                  <a:schemeClr val="accent2"/>
                </a:solidFill>
              </a:rPr>
              <a:t> “</a:t>
            </a:r>
            <a:r>
              <a:rPr lang="en-US" sz="2800" dirty="0" err="1" smtClean="0">
                <a:solidFill>
                  <a:schemeClr val="accent2"/>
                </a:solidFill>
              </a:rPr>
              <a:t>pelayanan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publik</a:t>
            </a:r>
            <a:r>
              <a:rPr lang="en-US" sz="2800" dirty="0" smtClean="0">
                <a:solidFill>
                  <a:schemeClr val="accent2"/>
                </a:solidFill>
              </a:rPr>
              <a:t>”</a:t>
            </a:r>
            <a:r>
              <a:rPr lang="id-ID" sz="2800" dirty="0" smtClean="0">
                <a:solidFill>
                  <a:schemeClr val="accent2"/>
                </a:solidFill>
              </a:rPr>
              <a:t> memiliki peranan yang besar dan luas dalam terciptanya pelayanan publik yang inovatif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>
                <a:solidFill>
                  <a:schemeClr val="accent2"/>
                </a:solidFill>
              </a:rPr>
              <a:t>	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2" descr="D:\DATAKU\PELAYANAN PUBLIK\aspirasi-warga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635896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/>
          <p:nvPr/>
        </p:nvSpPr>
        <p:spPr>
          <a:xfrm>
            <a:off x="3707904" y="2780928"/>
            <a:ext cx="1368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Callout 9"/>
          <p:cNvSpPr/>
          <p:nvPr/>
        </p:nvSpPr>
        <p:spPr>
          <a:xfrm>
            <a:off x="5148064" y="2132856"/>
            <a:ext cx="2160240" cy="2664296"/>
          </a:xfrm>
          <a:prstGeom prst="downArrow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Inovasi Pelayanan Publik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id-ID" dirty="0" smtClean="0"/>
              <a:t>Contoh Bentuk-bentuk Inovasi Pelayanan Publik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  <a:solidFill>
            <a:schemeClr val="accent1"/>
          </a:solidFill>
        </p:spPr>
        <p:txBody>
          <a:bodyPr/>
          <a:lstStyle/>
          <a:p>
            <a:r>
              <a:rPr lang="id-ID" sz="2800" dirty="0" smtClean="0"/>
              <a:t>E-filing milik Kementrian Keuangan merupakan inovasi lapor pajak</a:t>
            </a:r>
          </a:p>
          <a:p>
            <a:r>
              <a:rPr lang="en-US" sz="2800" dirty="0" smtClean="0"/>
              <a:t> RADAR PADI </a:t>
            </a:r>
            <a:r>
              <a:rPr lang="id-ID" sz="2800" dirty="0" smtClean="0"/>
              <a:t>milik BPS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inovasi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err="1" smtClean="0"/>
              <a:t>panen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objektif</a:t>
            </a:r>
            <a:r>
              <a:rPr lang="en-US" sz="2800" dirty="0" smtClean="0"/>
              <a:t>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</a:t>
            </a:r>
            <a:r>
              <a:rPr lang="en-US" sz="2800" dirty="0" err="1" smtClean="0"/>
              <a:t>terkini</a:t>
            </a:r>
            <a:r>
              <a:rPr lang="en-US" sz="2800" dirty="0" smtClean="0"/>
              <a:t>, </a:t>
            </a:r>
            <a:r>
              <a:rPr lang="en-US" sz="2800" dirty="0" err="1" smtClean="0"/>
              <a:t>transparan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up to date.</a:t>
            </a:r>
            <a:endParaRPr lang="id-ID" sz="2800" dirty="0" smtClean="0"/>
          </a:p>
          <a:p>
            <a:r>
              <a:rPr lang="fi-FI" sz="2800" dirty="0" smtClean="0"/>
              <a:t>Si Perut Laper</a:t>
            </a:r>
            <a:r>
              <a:rPr lang="id-ID" sz="2800" dirty="0" smtClean="0"/>
              <a:t> </a:t>
            </a:r>
            <a:r>
              <a:rPr lang="fi-FI" sz="2800" dirty="0" smtClean="0"/>
              <a:t>atau</a:t>
            </a:r>
            <a:r>
              <a:rPr lang="id-ID" sz="2800" dirty="0" smtClean="0"/>
              <a:t> </a:t>
            </a:r>
            <a:r>
              <a:rPr lang="fi-FI" sz="2800" dirty="0" smtClean="0"/>
              <a:t>Sistem Informasi Peta Peruntukan Lahan Perkebunan</a:t>
            </a:r>
            <a:r>
              <a:rPr lang="id-ID" sz="2800" dirty="0" smtClean="0"/>
              <a:t> –Jabar</a:t>
            </a:r>
          </a:p>
          <a:p>
            <a:r>
              <a:rPr lang="id-ID" sz="2800" dirty="0" smtClean="0"/>
              <a:t>SAMSAT LADIES</a:t>
            </a:r>
          </a:p>
          <a:p>
            <a:pPr>
              <a:buNone/>
            </a:pPr>
            <a:r>
              <a:rPr lang="en-US" smtClean="0"/>
              <a:t>http://sinovik.menpan.go.id</a:t>
            </a:r>
            <a:endParaRPr lang="id-ID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FFFF66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FFFF66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FFFF66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FFFF66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master">
  <a:themeElements>
    <a:clrScheme name="">
      <a:dk1>
        <a:srgbClr val="C0C0C0"/>
      </a:dk1>
      <a:lt1>
        <a:srgbClr val="FFFFFF"/>
      </a:lt1>
      <a:dk2>
        <a:srgbClr val="CC0000"/>
      </a:dk2>
      <a:lt2>
        <a:srgbClr val="FFFF00"/>
      </a:lt2>
      <a:accent1>
        <a:srgbClr val="00CC66"/>
      </a:accent1>
      <a:accent2>
        <a:srgbClr val="800000"/>
      </a:accent2>
      <a:accent3>
        <a:srgbClr val="E2AAAA"/>
      </a:accent3>
      <a:accent4>
        <a:srgbClr val="DADADA"/>
      </a:accent4>
      <a:accent5>
        <a:srgbClr val="AAE2B8"/>
      </a:accent5>
      <a:accent6>
        <a:srgbClr val="730000"/>
      </a:accent6>
      <a:hlink>
        <a:srgbClr val="99CC00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colormaster">
  <a:themeElements>
    <a:clrScheme name="">
      <a:dk1>
        <a:srgbClr val="C0C0C0"/>
      </a:dk1>
      <a:lt1>
        <a:srgbClr val="FFFFFF"/>
      </a:lt1>
      <a:dk2>
        <a:srgbClr val="CC0000"/>
      </a:dk2>
      <a:lt2>
        <a:srgbClr val="FFFF00"/>
      </a:lt2>
      <a:accent1>
        <a:srgbClr val="00CC66"/>
      </a:accent1>
      <a:accent2>
        <a:srgbClr val="800000"/>
      </a:accent2>
      <a:accent3>
        <a:srgbClr val="E2AAAA"/>
      </a:accent3>
      <a:accent4>
        <a:srgbClr val="DADADA"/>
      </a:accent4>
      <a:accent5>
        <a:srgbClr val="AAE2B8"/>
      </a:accent5>
      <a:accent6>
        <a:srgbClr val="730000"/>
      </a:accent6>
      <a:hlink>
        <a:srgbClr val="99CC00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colormaster">
  <a:themeElements>
    <a:clrScheme name="">
      <a:dk1>
        <a:srgbClr val="C0C0C0"/>
      </a:dk1>
      <a:lt1>
        <a:srgbClr val="FFFFFF"/>
      </a:lt1>
      <a:dk2>
        <a:srgbClr val="CC0000"/>
      </a:dk2>
      <a:lt2>
        <a:srgbClr val="FFFF00"/>
      </a:lt2>
      <a:accent1>
        <a:srgbClr val="00CC66"/>
      </a:accent1>
      <a:accent2>
        <a:srgbClr val="800000"/>
      </a:accent2>
      <a:accent3>
        <a:srgbClr val="E2AAAA"/>
      </a:accent3>
      <a:accent4>
        <a:srgbClr val="DADADA"/>
      </a:accent4>
      <a:accent5>
        <a:srgbClr val="AAE2B8"/>
      </a:accent5>
      <a:accent6>
        <a:srgbClr val="730000"/>
      </a:accent6>
      <a:hlink>
        <a:srgbClr val="99CC00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CC0000"/>
      </a:lt1>
      <a:dk2>
        <a:srgbClr val="006600"/>
      </a:dk2>
      <a:lt2>
        <a:srgbClr val="C0C0C0"/>
      </a:lt2>
      <a:accent1>
        <a:srgbClr val="00CC66"/>
      </a:accent1>
      <a:accent2>
        <a:srgbClr val="800000"/>
      </a:accent2>
      <a:accent3>
        <a:srgbClr val="E2AAAA"/>
      </a:accent3>
      <a:accent4>
        <a:srgbClr val="000000"/>
      </a:accent4>
      <a:accent5>
        <a:srgbClr val="AAE2B8"/>
      </a:accent5>
      <a:accent6>
        <a:srgbClr val="730000"/>
      </a:accent6>
      <a:hlink>
        <a:srgbClr val="99CC00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d_1507_slide">
  <a:themeElements>
    <a:clrScheme name="ind_1507_slide 1">
      <a:dk1>
        <a:srgbClr val="000000"/>
      </a:dk1>
      <a:lt1>
        <a:srgbClr val="C6CB8C"/>
      </a:lt1>
      <a:dk2>
        <a:srgbClr val="000000"/>
      </a:dk2>
      <a:lt2>
        <a:srgbClr val="B2B2B2"/>
      </a:lt2>
      <a:accent1>
        <a:srgbClr val="C6CF63"/>
      </a:accent1>
      <a:accent2>
        <a:srgbClr val="E7E7B5"/>
      </a:accent2>
      <a:accent3>
        <a:srgbClr val="DFE2C5"/>
      </a:accent3>
      <a:accent4>
        <a:srgbClr val="000000"/>
      </a:accent4>
      <a:accent5>
        <a:srgbClr val="DFE4B7"/>
      </a:accent5>
      <a:accent6>
        <a:srgbClr val="D1D1A4"/>
      </a:accent6>
      <a:hlink>
        <a:srgbClr val="949A31"/>
      </a:hlink>
      <a:folHlink>
        <a:srgbClr val="636929"/>
      </a:folHlink>
    </a:clrScheme>
    <a:fontScheme name="ind_1507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507_slide 1">
        <a:dk1>
          <a:srgbClr val="000000"/>
        </a:dk1>
        <a:lt1>
          <a:srgbClr val="C6CB8C"/>
        </a:lt1>
        <a:dk2>
          <a:srgbClr val="000000"/>
        </a:dk2>
        <a:lt2>
          <a:srgbClr val="B2B2B2"/>
        </a:lt2>
        <a:accent1>
          <a:srgbClr val="C6CF63"/>
        </a:accent1>
        <a:accent2>
          <a:srgbClr val="E7E7B5"/>
        </a:accent2>
        <a:accent3>
          <a:srgbClr val="DFE2C5"/>
        </a:accent3>
        <a:accent4>
          <a:srgbClr val="000000"/>
        </a:accent4>
        <a:accent5>
          <a:srgbClr val="DFE4B7"/>
        </a:accent5>
        <a:accent6>
          <a:srgbClr val="D1D1A4"/>
        </a:accent6>
        <a:hlink>
          <a:srgbClr val="949A31"/>
        </a:hlink>
        <a:folHlink>
          <a:srgbClr val="636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2">
        <a:dk1>
          <a:srgbClr val="000000"/>
        </a:dk1>
        <a:lt1>
          <a:srgbClr val="C6CB8C"/>
        </a:lt1>
        <a:dk2>
          <a:srgbClr val="000000"/>
        </a:dk2>
        <a:lt2>
          <a:srgbClr val="B2B2B2"/>
        </a:lt2>
        <a:accent1>
          <a:srgbClr val="9BA96B"/>
        </a:accent1>
        <a:accent2>
          <a:srgbClr val="A99D49"/>
        </a:accent2>
        <a:accent3>
          <a:srgbClr val="DFE2C5"/>
        </a:accent3>
        <a:accent4>
          <a:srgbClr val="000000"/>
        </a:accent4>
        <a:accent5>
          <a:srgbClr val="CBD1BA"/>
        </a:accent5>
        <a:accent6>
          <a:srgbClr val="998E41"/>
        </a:accent6>
        <a:hlink>
          <a:srgbClr val="8C9342"/>
        </a:hlink>
        <a:folHlink>
          <a:srgbClr val="857B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3">
        <a:dk1>
          <a:srgbClr val="000000"/>
        </a:dk1>
        <a:lt1>
          <a:srgbClr val="C6CB8C"/>
        </a:lt1>
        <a:dk2>
          <a:srgbClr val="000000"/>
        </a:dk2>
        <a:lt2>
          <a:srgbClr val="B2B2B2"/>
        </a:lt2>
        <a:accent1>
          <a:srgbClr val="8C9342"/>
        </a:accent1>
        <a:accent2>
          <a:srgbClr val="B57D94"/>
        </a:accent2>
        <a:accent3>
          <a:srgbClr val="DFE2C5"/>
        </a:accent3>
        <a:accent4>
          <a:srgbClr val="000000"/>
        </a:accent4>
        <a:accent5>
          <a:srgbClr val="C5C8B0"/>
        </a:accent5>
        <a:accent6>
          <a:srgbClr val="A47186"/>
        </a:accent6>
        <a:hlink>
          <a:srgbClr val="5A4A83"/>
        </a:hlink>
        <a:folHlink>
          <a:srgbClr val="9353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4">
        <a:dk1>
          <a:srgbClr val="000000"/>
        </a:dk1>
        <a:lt1>
          <a:srgbClr val="C6CB8C"/>
        </a:lt1>
        <a:dk2>
          <a:srgbClr val="000000"/>
        </a:dk2>
        <a:lt2>
          <a:srgbClr val="B2B2B2"/>
        </a:lt2>
        <a:accent1>
          <a:srgbClr val="5B86A2"/>
        </a:accent1>
        <a:accent2>
          <a:srgbClr val="9DA54A"/>
        </a:accent2>
        <a:accent3>
          <a:srgbClr val="DFE2C5"/>
        </a:accent3>
        <a:accent4>
          <a:srgbClr val="000000"/>
        </a:accent4>
        <a:accent5>
          <a:srgbClr val="B5C3CE"/>
        </a:accent5>
        <a:accent6>
          <a:srgbClr val="8E9542"/>
        </a:accent6>
        <a:hlink>
          <a:srgbClr val="815393"/>
        </a:hlink>
        <a:folHlink>
          <a:srgbClr val="B683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6CF63"/>
        </a:accent1>
        <a:accent2>
          <a:srgbClr val="E7E7B5"/>
        </a:accent2>
        <a:accent3>
          <a:srgbClr val="FFFFFF"/>
        </a:accent3>
        <a:accent4>
          <a:srgbClr val="000000"/>
        </a:accent4>
        <a:accent5>
          <a:srgbClr val="DFE4B7"/>
        </a:accent5>
        <a:accent6>
          <a:srgbClr val="D1D1A4"/>
        </a:accent6>
        <a:hlink>
          <a:srgbClr val="949A31"/>
        </a:hlink>
        <a:folHlink>
          <a:srgbClr val="636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A96B"/>
        </a:accent1>
        <a:accent2>
          <a:srgbClr val="A99D49"/>
        </a:accent2>
        <a:accent3>
          <a:srgbClr val="FFFFFF"/>
        </a:accent3>
        <a:accent4>
          <a:srgbClr val="000000"/>
        </a:accent4>
        <a:accent5>
          <a:srgbClr val="CBD1BA"/>
        </a:accent5>
        <a:accent6>
          <a:srgbClr val="998E41"/>
        </a:accent6>
        <a:hlink>
          <a:srgbClr val="8C9342"/>
        </a:hlink>
        <a:folHlink>
          <a:srgbClr val="857B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9342"/>
        </a:accent1>
        <a:accent2>
          <a:srgbClr val="B57D94"/>
        </a:accent2>
        <a:accent3>
          <a:srgbClr val="FFFFFF"/>
        </a:accent3>
        <a:accent4>
          <a:srgbClr val="000000"/>
        </a:accent4>
        <a:accent5>
          <a:srgbClr val="C5C8B0"/>
        </a:accent5>
        <a:accent6>
          <a:srgbClr val="A47186"/>
        </a:accent6>
        <a:hlink>
          <a:srgbClr val="5A4A83"/>
        </a:hlink>
        <a:folHlink>
          <a:srgbClr val="9353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507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B86A2"/>
        </a:accent1>
        <a:accent2>
          <a:srgbClr val="9DA54A"/>
        </a:accent2>
        <a:accent3>
          <a:srgbClr val="FFFFFF"/>
        </a:accent3>
        <a:accent4>
          <a:srgbClr val="000000"/>
        </a:accent4>
        <a:accent5>
          <a:srgbClr val="B5C3CE"/>
        </a:accent5>
        <a:accent6>
          <a:srgbClr val="8E9542"/>
        </a:accent6>
        <a:hlink>
          <a:srgbClr val="815393"/>
        </a:hlink>
        <a:folHlink>
          <a:srgbClr val="B683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aster">
  <a:themeElements>
    <a:clrScheme name="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0099"/>
      </a:lt1>
      <a:dk2>
        <a:srgbClr val="3333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FFFF66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003</Template>
  <TotalTime>222</TotalTime>
  <Words>351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master</vt:lpstr>
      <vt:lpstr>1_colormaster</vt:lpstr>
      <vt:lpstr>2_colormaster</vt:lpstr>
      <vt:lpstr>ind_1507_slide</vt:lpstr>
      <vt:lpstr>Custom Design</vt:lpstr>
      <vt:lpstr>1_master</vt:lpstr>
      <vt:lpstr>3_colormaster</vt:lpstr>
      <vt:lpstr>4_colormaster</vt:lpstr>
      <vt:lpstr>2_master</vt:lpstr>
      <vt:lpstr>5_colormaster</vt:lpstr>
      <vt:lpstr>6_colormaster</vt:lpstr>
      <vt:lpstr>7_colormaster</vt:lpstr>
      <vt:lpstr>8_colormaster</vt:lpstr>
      <vt:lpstr>9_colormaster</vt:lpstr>
      <vt:lpstr>3_master</vt:lpstr>
      <vt:lpstr>10_colormaster</vt:lpstr>
      <vt:lpstr>11_colormaster</vt:lpstr>
      <vt:lpstr>12_colormaster</vt:lpstr>
      <vt:lpstr>INOVASI SUATU KEHARUSAN</vt:lpstr>
      <vt:lpstr>PowerPoint Presentation</vt:lpstr>
      <vt:lpstr>Evolusi Atau Perkembangan Paradigma Administrasi Negara</vt:lpstr>
      <vt:lpstr>Perspektif Inovasi Ditinjau Dari Paradigma-paradigma Administrasi Publik</vt:lpstr>
      <vt:lpstr>8 KARAKTERISTIK ADMINISTRASI PUBLIK  (Keban, 2003)</vt:lpstr>
      <vt:lpstr>Tipologi Inovasi</vt:lpstr>
      <vt:lpstr>Administrasi Publik, Pelayanan Publik dan Inovasi</vt:lpstr>
      <vt:lpstr>PowerPoint Presentation</vt:lpstr>
      <vt:lpstr>Contoh Bentuk-bentuk Inovasi Pelayanan Publik</vt:lpstr>
      <vt:lpstr>TUGAS KELOMPOK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INOVASI SUATU KEHARUSAN</dc:title>
  <dc:creator>Eko Lestariyanto</dc:creator>
  <cp:lastModifiedBy>user</cp:lastModifiedBy>
  <cp:revision>27</cp:revision>
  <dcterms:created xsi:type="dcterms:W3CDTF">2020-09-04T02:07:29Z</dcterms:created>
  <dcterms:modified xsi:type="dcterms:W3CDTF">2021-11-29T01:49:20Z</dcterms:modified>
</cp:coreProperties>
</file>